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97" r:id="rId3"/>
    <p:sldId id="375" r:id="rId4"/>
    <p:sldId id="376" r:id="rId5"/>
    <p:sldId id="377" r:id="rId6"/>
    <p:sldId id="396" r:id="rId7"/>
    <p:sldId id="378" r:id="rId8"/>
    <p:sldId id="322" r:id="rId9"/>
    <p:sldId id="323" r:id="rId10"/>
    <p:sldId id="324" r:id="rId11"/>
    <p:sldId id="393" r:id="rId12"/>
    <p:sldId id="328" r:id="rId13"/>
    <p:sldId id="334" r:id="rId14"/>
  </p:sldIdLst>
  <p:sldSz cx="12192000" cy="6858000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FCADEB-00CE-4A4C-B615-3394B0E793CF}">
          <p14:sldIdLst>
            <p14:sldId id="256"/>
            <p14:sldId id="397"/>
            <p14:sldId id="375"/>
            <p14:sldId id="376"/>
            <p14:sldId id="377"/>
            <p14:sldId id="396"/>
            <p14:sldId id="378"/>
            <p14:sldId id="322"/>
            <p14:sldId id="323"/>
            <p14:sldId id="324"/>
            <p14:sldId id="393"/>
            <p14:sldId id="328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T" initials="M" lastIdx="1" clrIdx="0">
    <p:extLst>
      <p:ext uri="{19B8F6BF-5375-455C-9EA6-DF929625EA0E}">
        <p15:presenceInfo xmlns:p15="http://schemas.microsoft.com/office/powerpoint/2012/main" userId="M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0" autoAdjust="0"/>
    <p:restoredTop sz="79473" autoAdjust="0"/>
  </p:normalViewPr>
  <p:slideViewPr>
    <p:cSldViewPr snapToGrid="0">
      <p:cViewPr varScale="1">
        <p:scale>
          <a:sx n="114" d="100"/>
          <a:sy n="114" d="100"/>
        </p:scale>
        <p:origin x="84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0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4" d="100"/>
          <a:sy n="154" d="100"/>
        </p:scale>
        <p:origin x="195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80394" y="80055"/>
            <a:ext cx="4242317" cy="35619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r>
              <a:rPr lang="en-US" dirty="0"/>
              <a:t>Time Series based Electricity Price Forecasting with Artificial Neural Networks: Methodology, Benchmarking and Coding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81429" y="79998"/>
            <a:ext cx="4327210" cy="35619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r>
              <a:rPr lang="en-US" dirty="0" smtClean="0"/>
              <a:t>Dr. Michael Thrun, </a:t>
            </a:r>
            <a:fld id="{71C2C556-4451-4FEC-B641-88FE4D6EEF0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49290" y="6569068"/>
            <a:ext cx="9909109" cy="233077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, Data </a:t>
            </a:r>
            <a:r>
              <a:rPr lang="de-DE" dirty="0" err="1" smtClean="0"/>
              <a:t>and</a:t>
            </a:r>
            <a:r>
              <a:rPr lang="de-DE" dirty="0" smtClean="0"/>
              <a:t> Code </a:t>
            </a:r>
            <a:r>
              <a:rPr lang="de-DE" dirty="0" err="1" smtClean="0"/>
              <a:t>available</a:t>
            </a:r>
            <a:r>
              <a:rPr lang="de-DE" dirty="0" smtClean="0"/>
              <a:t> at 			     </a:t>
            </a:r>
            <a:r>
              <a:rPr lang="en-US" dirty="0" smtClean="0"/>
              <a:t>https</a:t>
            </a:r>
            <a:r>
              <a:rPr lang="en-US" dirty="0"/>
              <a:t>://github.com/Mthrun/ForecastingElectricityPrice2019</a:t>
            </a:r>
          </a:p>
        </p:txBody>
      </p:sp>
    </p:spTree>
    <p:extLst>
      <p:ext uri="{BB962C8B-B14F-4D97-AF65-F5344CB8AC3E}">
        <p14:creationId xmlns:p14="http://schemas.microsoft.com/office/powerpoint/2010/main" val="2462121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4434999" cy="35619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8" y="3"/>
            <a:ext cx="4434999" cy="356198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FC7984F8-C54A-4063-BEA2-11A498C452B4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90850" y="887413"/>
            <a:ext cx="4256088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6539"/>
            <a:ext cx="8187690" cy="2795350"/>
          </a:xfrm>
          <a:prstGeom prst="rect">
            <a:avLst/>
          </a:prstGeom>
        </p:spPr>
        <p:txBody>
          <a:bodyPr vert="horz" lIns="99038" tIns="49519" rIns="99038" bIns="4951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743105"/>
            <a:ext cx="4434999" cy="356197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8" y="6743105"/>
            <a:ext cx="4434999" cy="356197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C57EA42A-887C-496E-9FCD-7A43C70E4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83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964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4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39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6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2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0" dirty="0" smtClean="0"/>
              <a:t>P(</a:t>
            </a:r>
            <a:r>
              <a:rPr lang="de-DE" sz="1800" b="0" dirty="0" err="1" smtClean="0"/>
              <a:t>x|c</a:t>
            </a:r>
            <a:r>
              <a:rPr lang="de-DE" sz="1800" b="0" dirty="0" smtClean="0"/>
              <a:t>) </a:t>
            </a:r>
            <a:r>
              <a:rPr lang="de-DE" sz="1800" b="0" dirty="0" err="1" smtClean="0"/>
              <a:t>is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read</a:t>
            </a:r>
            <a:r>
              <a:rPr lang="de-DE" sz="1800" b="0" dirty="0" smtClean="0"/>
              <a:t> “</a:t>
            </a:r>
            <a:r>
              <a:rPr lang="de-DE" sz="1800" b="0" dirty="0" err="1" smtClean="0"/>
              <a:t>probability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of</a:t>
            </a:r>
            <a:r>
              <a:rPr lang="de-DE" sz="1800" b="0" dirty="0" smtClean="0"/>
              <a:t> X </a:t>
            </a:r>
            <a:r>
              <a:rPr lang="de-DE" sz="1800" b="0" dirty="0" err="1" smtClean="0"/>
              <a:t>given</a:t>
            </a:r>
            <a:r>
              <a:rPr lang="de-DE" sz="1800" b="0" dirty="0" smtClean="0"/>
              <a:t> C”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34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de-DE" sz="1800" b="0" dirty="0" smtClean="0"/>
              <a:t>P(A|B) </a:t>
            </a:r>
            <a:r>
              <a:rPr lang="de-DE" sz="1800" b="0" dirty="0" err="1" smtClean="0"/>
              <a:t>is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read</a:t>
            </a:r>
            <a:r>
              <a:rPr lang="de-DE" sz="1800" b="0" dirty="0" smtClean="0"/>
              <a:t> “</a:t>
            </a:r>
            <a:r>
              <a:rPr lang="de-DE" sz="1800" b="0" dirty="0" err="1" smtClean="0"/>
              <a:t>probability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of</a:t>
            </a:r>
            <a:r>
              <a:rPr lang="de-DE" sz="1800" b="0" dirty="0" smtClean="0"/>
              <a:t> A </a:t>
            </a:r>
            <a:r>
              <a:rPr lang="de-DE" sz="1800" b="0" dirty="0" err="1" smtClean="0"/>
              <a:t>given</a:t>
            </a:r>
            <a:r>
              <a:rPr lang="de-DE" sz="1800" b="0" dirty="0" smtClean="0"/>
              <a:t> B”, </a:t>
            </a:r>
            <a:r>
              <a:rPr lang="de-DE" sz="1800" b="0" dirty="0" err="1" smtClean="0"/>
              <a:t>meaning</a:t>
            </a:r>
            <a:r>
              <a:rPr lang="de-DE" sz="1800" b="0" dirty="0" smtClean="0"/>
              <a:t>:</a:t>
            </a:r>
          </a:p>
          <a:p>
            <a:pPr marL="342900" lvl="1" indent="0">
              <a:buNone/>
            </a:pPr>
            <a:r>
              <a:rPr lang="de-DE" sz="1800" b="0" dirty="0" err="1" smtClean="0"/>
              <a:t>the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probability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of</a:t>
            </a:r>
            <a:r>
              <a:rPr lang="de-DE" sz="1800" b="0" dirty="0" smtClean="0"/>
              <a:t> A, </a:t>
            </a:r>
            <a:r>
              <a:rPr lang="de-DE" sz="1800" b="0" dirty="0" err="1" smtClean="0"/>
              <a:t>given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that</a:t>
            </a:r>
            <a:r>
              <a:rPr lang="de-DE" sz="1800" b="0" dirty="0" smtClean="0"/>
              <a:t> B </a:t>
            </a:r>
            <a:r>
              <a:rPr lang="de-DE" sz="1800" b="0" dirty="0" err="1" smtClean="0"/>
              <a:t>has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already</a:t>
            </a:r>
            <a:r>
              <a:rPr lang="de-DE" sz="1800" b="0" dirty="0" smtClean="0"/>
              <a:t> </a:t>
            </a:r>
            <a:r>
              <a:rPr lang="de-DE" sz="1800" b="0" dirty="0" err="1" smtClean="0"/>
              <a:t>occurred</a:t>
            </a:r>
            <a:r>
              <a:rPr lang="de-DE" sz="1800" b="0" dirty="0" smtClean="0"/>
              <a:t>.</a:t>
            </a:r>
          </a:p>
          <a:p>
            <a:pPr marL="342900" lvl="1" indent="0">
              <a:buNone/>
            </a:pPr>
            <a:endParaRPr lang="de-DE" sz="1800" b="0" dirty="0" smtClean="0"/>
          </a:p>
          <a:p>
            <a:pPr marL="342900" lvl="1" indent="0">
              <a:buNone/>
            </a:pPr>
            <a:r>
              <a:rPr lang="de-DE" sz="1800" dirty="0" smtClean="0"/>
              <a:t>Ergebnis</a:t>
            </a:r>
            <a:r>
              <a:rPr lang="de-DE" sz="1800" baseline="0" dirty="0" smtClean="0"/>
              <a:t> </a:t>
            </a:r>
            <a:r>
              <a:rPr lang="de-DE" sz="1800" dirty="0" smtClean="0"/>
              <a:t>Die Wahrscheinlichkeit der Zugehörigkeit eines Datensatzes zu einer Klasse = Gesamtverteilungsfunktion</a:t>
            </a:r>
          </a:p>
          <a:p>
            <a:pPr marL="342900" lvl="1" indent="0">
              <a:buNone/>
            </a:pPr>
            <a:endParaRPr lang="de-DE" sz="1800" b="0" dirty="0" smtClean="0"/>
          </a:p>
          <a:p>
            <a:pPr marL="342900" lvl="1" indent="0">
              <a:buNone/>
            </a:pPr>
            <a:r>
              <a:rPr lang="de-DE" sz="1800" b="0" dirty="0" smtClean="0"/>
              <a:t>C=\</a:t>
            </a:r>
            <a:r>
              <a:rPr lang="de-DE" sz="1800" b="0" dirty="0" err="1" smtClean="0"/>
              <a:t>sum_i</a:t>
            </a:r>
            <a:r>
              <a:rPr lang="de-DE" sz="1800" b="0" dirty="0" smtClean="0"/>
              <a:t>(</a:t>
            </a:r>
            <a:r>
              <a:rPr lang="de-DE" sz="1800" b="0" dirty="0" err="1" smtClean="0"/>
              <a:t>c_i</a:t>
            </a:r>
            <a:r>
              <a:rPr lang="de-DE" sz="1800" b="0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58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Normalization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Bayes</a:t>
            </a:r>
            <a:r>
              <a:rPr lang="de-DE" dirty="0" smtClean="0"/>
              <a:t> Theorem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91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A42A-887C-496E-9FCD-7A43C70E49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4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3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44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Median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amad</a:t>
            </a:r>
            <a:r>
              <a:rPr lang="de-DE" dirty="0" smtClean="0"/>
              <a:t> (</a:t>
            </a:r>
            <a:r>
              <a:rPr lang="de-DE" dirty="0" err="1" smtClean="0"/>
              <a:t>Adjusted</a:t>
            </a:r>
            <a:r>
              <a:rPr lang="de-DE" dirty="0" smtClean="0"/>
              <a:t> Median Absolute Deviation)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77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6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THRUN, 01/06/2021</a:t>
            </a:r>
            <a:endParaRPr lang="en-US" dirty="0"/>
          </a:p>
        </p:txBody>
      </p:sp>
      <p:sp>
        <p:nvSpPr>
          <p:cNvPr id="14" name="Date Placeholder 23"/>
          <p:cNvSpPr txBox="1">
            <a:spLocks/>
          </p:cNvSpPr>
          <p:nvPr userDrawn="1"/>
        </p:nvSpPr>
        <p:spPr>
          <a:xfrm>
            <a:off x="11850874" y="653994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24C2A1-583A-49BF-8A1D-85E48F1B6A14}" type="slidenum">
              <a:rPr lang="en-US" sz="1800" b="0" smtClean="0"/>
              <a:t>‹#›</a:t>
            </a:fld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100140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THRUN, 01/06/2021</a:t>
            </a:r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idx="1"/>
          </p:nvPr>
        </p:nvSpPr>
        <p:spPr>
          <a:xfrm>
            <a:off x="235794" y="1245926"/>
            <a:ext cx="11720412" cy="5192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Date Placeholder 23"/>
          <p:cNvSpPr txBox="1">
            <a:spLocks/>
          </p:cNvSpPr>
          <p:nvPr userDrawn="1"/>
        </p:nvSpPr>
        <p:spPr>
          <a:xfrm>
            <a:off x="5756462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Knowledge Discovery Lecture</a:t>
            </a:r>
            <a:endParaRPr lang="en-US" dirty="0"/>
          </a:p>
        </p:txBody>
      </p:sp>
      <p:sp>
        <p:nvSpPr>
          <p:cNvPr id="33" name="Date Placeholder 23"/>
          <p:cNvSpPr txBox="1">
            <a:spLocks/>
          </p:cNvSpPr>
          <p:nvPr userDrawn="1"/>
        </p:nvSpPr>
        <p:spPr>
          <a:xfrm>
            <a:off x="11864321" y="6546663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24C2A1-583A-49BF-8A1D-85E48F1B6A14}" type="slidenum">
              <a:rPr lang="en-US" sz="1800" b="0" smtClean="0"/>
              <a:t>‹#›</a:t>
            </a:fld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4671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23528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3392" y="1052736"/>
            <a:ext cx="10972800" cy="5805264"/>
          </a:xfrm>
        </p:spPr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800" b="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6952C-D564-4DEA-997A-F8FF7815D52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6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4124" y="342530"/>
            <a:ext cx="10127876" cy="876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94" y="1245926"/>
            <a:ext cx="11720412" cy="5192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THRUN, 01/06/2021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7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Knowledge</a:t>
            </a:r>
            <a:r>
              <a:rPr lang="de-DE" dirty="0" smtClean="0"/>
              <a:t> Discovery </a:t>
            </a:r>
            <a:r>
              <a:rPr lang="de-DE" dirty="0" err="1" smtClean="0"/>
              <a:t>Lecture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67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4327B0F-65EC-4E3C-8B95-EC65E5E5C00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23"/>
          <p:cNvSpPr txBox="1">
            <a:spLocks/>
          </p:cNvSpPr>
          <p:nvPr userDrawn="1"/>
        </p:nvSpPr>
        <p:spPr>
          <a:xfrm>
            <a:off x="9448800" y="-225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noProof="0" dirty="0" smtClean="0"/>
              <a:t>Model Fitting</a:t>
            </a: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17874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10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Model Fitting: </a:t>
            </a:r>
            <a:r>
              <a:rPr lang="en-US" sz="4400" dirty="0" err="1" smtClean="0"/>
              <a:t>Anwendung</a:t>
            </a:r>
            <a:r>
              <a:rPr lang="en-US" sz="4400" dirty="0" smtClean="0"/>
              <a:t> </a:t>
            </a:r>
            <a:r>
              <a:rPr lang="en-US" sz="4400" smtClean="0"/>
              <a:t>Bayes Theorem</a:t>
            </a:r>
            <a:endParaRPr lang="en-US" sz="44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3436"/>
          </a:xfrm>
        </p:spPr>
        <p:txBody>
          <a:bodyPr>
            <a:normAutofit/>
          </a:bodyPr>
          <a:lstStyle/>
          <a:p>
            <a:endParaRPr lang="en-US" noProof="0" dirty="0" smtClean="0"/>
          </a:p>
          <a:p>
            <a:r>
              <a:rPr lang="en-US" noProof="0" dirty="0" smtClean="0"/>
              <a:t>Dr. Michael Thrun</a:t>
            </a:r>
          </a:p>
          <a:p>
            <a:r>
              <a:rPr lang="de-DE" dirty="0" smtClean="0"/>
              <a:t>thrun@deepbionics.de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377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Ist der </a:t>
            </a:r>
            <a:r>
              <a:rPr lang="de-DE" dirty="0" err="1" smtClean="0"/>
              <a:t>Modelfit</a:t>
            </a:r>
            <a:r>
              <a:rPr lang="de-DE" dirty="0" smtClean="0"/>
              <a:t> gut?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70" y="1052736"/>
            <a:ext cx="5681330" cy="5184576"/>
          </a:xfrm>
        </p:spPr>
        <p:txBody>
          <a:bodyPr>
            <a:normAutofit/>
          </a:bodyPr>
          <a:lstStyle/>
          <a:p>
            <a:r>
              <a:rPr lang="en-US" sz="3200" b="0" dirty="0" err="1" smtClean="0"/>
              <a:t>Statistische</a:t>
            </a:r>
            <a:r>
              <a:rPr lang="en-US" sz="3200" b="0" dirty="0" smtClean="0"/>
              <a:t> Tests: </a:t>
            </a:r>
            <a:endParaRPr lang="en-US" sz="3200" b="0" dirty="0"/>
          </a:p>
          <a:p>
            <a:pPr lvl="1"/>
            <a:r>
              <a:rPr lang="en-US" sz="2800" b="0" dirty="0"/>
              <a:t>Xi-Quadrat test: p&lt;.001</a:t>
            </a:r>
          </a:p>
          <a:p>
            <a:pPr lvl="1"/>
            <a:r>
              <a:rPr lang="en-US" sz="2800" b="0" dirty="0"/>
              <a:t>Kolmogorov Smirnov test</a:t>
            </a:r>
          </a:p>
          <a:p>
            <a:pPr lvl="1"/>
            <a:endParaRPr lang="en-US" sz="2800" b="0" dirty="0"/>
          </a:p>
          <a:p>
            <a:r>
              <a:rPr lang="en-US" sz="3200" b="0" dirty="0" err="1" smtClean="0"/>
              <a:t>Visuell</a:t>
            </a:r>
            <a:r>
              <a:rPr lang="en-US" sz="3200" b="0" dirty="0" smtClean="0"/>
              <a:t>: </a:t>
            </a:r>
            <a:r>
              <a:rPr lang="en-US" sz="3200" b="0" dirty="0"/>
              <a:t>QQ plot </a:t>
            </a:r>
          </a:p>
          <a:p>
            <a:pPr lvl="1"/>
            <a:r>
              <a:rPr lang="de-DE" sz="2400" b="0" dirty="0"/>
              <a:t>Vergleicht zwei Verteilungen mit Hilfe von n-</a:t>
            </a:r>
            <a:r>
              <a:rPr lang="de-DE" sz="2400" b="0" dirty="0" err="1"/>
              <a:t>Quantilen</a:t>
            </a:r>
            <a:endParaRPr lang="de-DE" sz="2400" b="0" dirty="0"/>
          </a:p>
          <a:p>
            <a:pPr lvl="1"/>
            <a:r>
              <a:rPr lang="de-DE" sz="2400" b="0" dirty="0"/>
              <a:t>Empirische Verteilung vs. bekannte Verteilung</a:t>
            </a:r>
          </a:p>
          <a:p>
            <a:pPr lvl="1"/>
            <a:r>
              <a:rPr lang="de-DE" sz="2400" b="0" dirty="0"/>
              <a:t>Wenn gerade Linie: Verteilungen gleich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Content Placeholder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3"/>
          <a:stretch/>
        </p:blipFill>
        <p:spPr>
          <a:xfrm>
            <a:off x="6220870" y="529173"/>
            <a:ext cx="5711603" cy="60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124" y="395693"/>
            <a:ext cx="10127876" cy="876034"/>
          </a:xfrm>
        </p:spPr>
        <p:txBody>
          <a:bodyPr/>
          <a:lstStyle/>
          <a:p>
            <a:r>
              <a:rPr lang="de-DE" dirty="0" smtClean="0"/>
              <a:t>Zusammenfassung III: GMM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Mehrere Moden sind ein Hinweis auf eine mögliche Gruppenbildung der Daten. </a:t>
            </a:r>
            <a:endParaRPr lang="de-DE" dirty="0" smtClean="0"/>
          </a:p>
          <a:p>
            <a:r>
              <a:rPr lang="de-DE" dirty="0" smtClean="0"/>
              <a:t>Sollten </a:t>
            </a:r>
            <a:r>
              <a:rPr lang="de-DE" dirty="0"/>
              <a:t>Moden in </a:t>
            </a:r>
            <a:r>
              <a:rPr lang="de-DE" dirty="0" smtClean="0"/>
              <a:t>Daten vorher </a:t>
            </a:r>
            <a:r>
              <a:rPr lang="de-DE" dirty="0"/>
              <a:t>erkennbar sein oder nach einer Transformation erkennbar werden, ist es möglich Gruppen </a:t>
            </a:r>
            <a:r>
              <a:rPr lang="de-DE" dirty="0" smtClean="0"/>
              <a:t>zu definieren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/>
              <a:t>einer Variablen, welche nicht normalverteilt ist, ist dies mit leichtverständlichen </a:t>
            </a:r>
            <a:r>
              <a:rPr lang="de-DE" dirty="0" smtClean="0"/>
              <a:t>Ansätzen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/>
              <a:t>heuristisch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.</a:t>
            </a:r>
          </a:p>
          <a:p>
            <a:r>
              <a:rPr lang="de-DE" dirty="0"/>
              <a:t>Bei normal verteilten Variablen wird das Gaußmixturen Model (</a:t>
            </a:r>
            <a:r>
              <a:rPr lang="de-DE" i="1" dirty="0"/>
              <a:t>GMM</a:t>
            </a:r>
            <a:r>
              <a:rPr lang="de-DE" dirty="0"/>
              <a:t>) verwendet. </a:t>
            </a:r>
            <a:endParaRPr lang="de-DE" dirty="0" smtClean="0"/>
          </a:p>
          <a:p>
            <a:r>
              <a:rPr lang="de-DE" dirty="0" smtClean="0"/>
              <a:t>Über </a:t>
            </a:r>
            <a:r>
              <a:rPr lang="de-DE" dirty="0" err="1"/>
              <a:t>Bayes</a:t>
            </a:r>
            <a:r>
              <a:rPr lang="de-DE" dirty="0"/>
              <a:t> können </a:t>
            </a:r>
            <a:r>
              <a:rPr lang="de-DE" dirty="0" smtClean="0"/>
              <a:t>empirisch </a:t>
            </a:r>
            <a:r>
              <a:rPr lang="de-DE" dirty="0"/>
              <a:t>Grenzen zwischen den Moden berechnet und somit den Daten Klassen zugeordnet 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12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600" dirty="0"/>
              <a:t>Danke fürs Zuhören, haben Sie Fragen?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4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Bücher Empfehlungen für Zwischendurch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5" y="1342411"/>
            <a:ext cx="3258505" cy="51219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799" y="1342411"/>
            <a:ext cx="3216328" cy="51622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2106" y="1884537"/>
            <a:ext cx="39944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Wenig Mathematik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Aber einige wichtige Konzepte der Data Science werden </a:t>
            </a:r>
            <a:r>
              <a:rPr lang="de-DE" sz="2800" dirty="0" smtClean="0"/>
              <a:t>anschaulich erklärt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83174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Probalistisch</a:t>
            </a:r>
            <a:r>
              <a:rPr lang="de-DE" dirty="0" smtClean="0"/>
              <a:t>-Generativer Ansatz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7950" indent="-342900"/>
                <a:r>
                  <a:rPr lang="de-DE" altLang="en-US" b="0" dirty="0" smtClean="0"/>
                  <a:t>Es wird </a:t>
                </a:r>
                <a:r>
                  <a:rPr lang="de-DE" altLang="en-US" b="0" dirty="0"/>
                  <a:t>davon ausgegangen, dass die Daten durch einen Prozess erzeugt wurden, welcher mit Wahrscheinlichkeiten beschrieben werden </a:t>
                </a:r>
                <a:r>
                  <a:rPr lang="de-DE" altLang="en-US" b="0" dirty="0" smtClean="0"/>
                  <a:t>kann</a:t>
                </a:r>
              </a:p>
              <a:p>
                <a:pPr marL="107950" indent="-342900"/>
                <a:r>
                  <a:rPr lang="de-DE" altLang="en-US" b="0" dirty="0"/>
                  <a:t>Die Erzeugung eines Datensatzes wird dabei in</a:t>
                </a:r>
                <a:r>
                  <a:rPr lang="de-DE" altLang="en-US" b="0" dirty="0">
                    <a:solidFill>
                      <a:schemeClr val="hlink"/>
                    </a:solidFill>
                  </a:rPr>
                  <a:t> zwei Schritten</a:t>
                </a:r>
                <a:r>
                  <a:rPr lang="de-DE" altLang="en-US" b="0" dirty="0"/>
                  <a:t> vollzogen</a:t>
                </a:r>
                <a:endParaRPr lang="de-DE" altLang="en-US" b="0" dirty="0" smtClean="0"/>
              </a:p>
              <a:p>
                <a:pPr marL="0" indent="-234950">
                  <a:buNone/>
                </a:pPr>
                <a:r>
                  <a:rPr lang="de-DE" altLang="en-US" b="0" dirty="0" smtClean="0"/>
                  <a:t>Schritt 1:</a:t>
                </a:r>
              </a:p>
              <a:p>
                <a:pPr marL="107950" indent="-342900"/>
                <a:r>
                  <a:rPr lang="de-DE" altLang="en-US" b="0" dirty="0" smtClean="0"/>
                  <a:t>Der </a:t>
                </a:r>
                <a:r>
                  <a:rPr lang="de-DE" altLang="en-US" b="0" dirty="0"/>
                  <a:t>Daten erzeugende Prozess befindet sich mit einer gewissen Wahrscheinlichkeit, der sog.  á priori </a:t>
                </a:r>
                <a:r>
                  <a:rPr lang="de-DE" altLang="en-US" b="0" dirty="0" err="1"/>
                  <a:t>Wahrscheinlickeit</a:t>
                </a:r>
                <a:r>
                  <a:rPr lang="de-DE" altLang="en-US" b="0" dirty="0"/>
                  <a:t> in einem bestimmten Zustand</a:t>
                </a:r>
                <a:r>
                  <a:rPr lang="de-DE" altLang="en-US" b="0" dirty="0" smtClean="0"/>
                  <a:t>.</a:t>
                </a:r>
              </a:p>
              <a:p>
                <a:pPr marL="565150" lvl="1" indent="-342900"/>
                <a:r>
                  <a:rPr lang="de-DE" altLang="en-US" b="0" dirty="0" smtClean="0"/>
                  <a:t>Zustände entsprechen de späteren Klassen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en-US" b="0" dirty="0" smtClean="0"/>
                  <a:t> und haben Wahrscheinlichkeiten </a:t>
                </a:r>
                <a14:m>
                  <m:oMath xmlns:m="http://schemas.openxmlformats.org/officeDocument/2006/math"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alt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e-DE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altLang="en-US" b="0" dirty="0" smtClean="0"/>
              </a:p>
              <a:p>
                <a:pPr marL="508000" lvl="1" indent="-285750"/>
                <a:r>
                  <a:rPr lang="de-DE" altLang="en-US" b="0" dirty="0" smtClean="0"/>
                  <a:t>„Gewichte der Klassen“: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de-DE" altLang="en-US" b="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alt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alt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altLang="en-US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de-DE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de-DE" alt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altLang="en-US" b="0" dirty="0" smtClean="0"/>
              </a:p>
              <a:p>
                <a:pPr marL="0" indent="-234950">
                  <a:buNone/>
                </a:pPr>
                <a:r>
                  <a:rPr lang="de-DE" altLang="en-US" b="0" dirty="0" smtClean="0"/>
                  <a:t>Schritt 2:</a:t>
                </a:r>
              </a:p>
              <a:p>
                <a:pPr marL="50800" indent="-285750"/>
                <a:r>
                  <a:rPr lang="de-DE" altLang="en-US" b="0" dirty="0"/>
                  <a:t>Wenn eine Klasse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altLang="en-US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alt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altLang="en-US" b="0" dirty="0"/>
                  <a:t> gewählt wurde wird im zweiten Schritt der Datenerzeugung ein </a:t>
                </a:r>
                <a:r>
                  <a:rPr lang="de-DE" altLang="en-US" b="0" dirty="0" smtClean="0"/>
                  <a:t>Datenpunkt </a:t>
                </a:r>
                <a:r>
                  <a:rPr lang="de-DE" altLang="en-US" b="0" dirty="0"/>
                  <a:t>gemäß der speziellen Bedingungen der Klasse erzeugt. </a:t>
                </a:r>
                <a:endParaRPr lang="de-DE" altLang="en-US" b="0" dirty="0" smtClean="0"/>
              </a:p>
              <a:p>
                <a:pPr marL="50800" indent="-285750"/>
                <a:r>
                  <a:rPr lang="de-DE" altLang="en-US" b="0" dirty="0" smtClean="0"/>
                  <a:t>Dies </a:t>
                </a:r>
                <a:r>
                  <a:rPr lang="de-DE" altLang="en-US" b="0" dirty="0"/>
                  <a:t>wird mit bedingten Wahrscheinlichkeiten </a:t>
                </a:r>
                <a:r>
                  <a:rPr lang="de-DE" altLang="en-US" b="0" dirty="0" smtClean="0"/>
                  <a:t>modelliert </a:t>
                </a:r>
                <a:r>
                  <a:rPr lang="en-US" b="0" dirty="0">
                    <a:latin typeface="Cambria Math"/>
                  </a:rPr>
                  <a:t>p(x|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/>
                  </a:rPr>
                  <a:t>) </a:t>
                </a:r>
                <a:endParaRPr lang="en-US" b="0" dirty="0" smtClean="0">
                  <a:latin typeface="Cambria Math"/>
                </a:endParaRPr>
              </a:p>
              <a:p>
                <a:pPr marL="508000" lvl="1" indent="-285750"/>
                <a:r>
                  <a:rPr lang="de-DE" altLang="en-US" b="0" dirty="0" smtClean="0"/>
                  <a:t>Beschreibt die Wahrscheinlichkeiten </a:t>
                </a:r>
                <a:r>
                  <a:rPr lang="en-US" b="0" dirty="0">
                    <a:latin typeface="Cambria Math"/>
                  </a:rPr>
                  <a:t>p</a:t>
                </a:r>
                <a:r>
                  <a:rPr lang="de-DE" altLang="en-US" b="0" dirty="0" smtClean="0"/>
                  <a:t>, </a:t>
                </a:r>
                <a:r>
                  <a:rPr lang="de-DE" altLang="en-US" b="0" dirty="0"/>
                  <a:t>mit der ein Prozess in einem 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de-DE" altLang="en-US" b="0" dirty="0" smtClean="0"/>
                  <a:t> Daten x produziert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56" t="-1155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620688"/>
            <a:ext cx="5472000" cy="60486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Anwendung</a:t>
            </a:r>
            <a:r>
              <a:rPr lang="en-US" dirty="0" smtClean="0"/>
              <a:t> des Bayes Theorems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70822" y="1124744"/>
                <a:ext cx="4989074" cy="5328592"/>
              </a:xfrm>
            </p:spPr>
            <p:txBody>
              <a:bodyPr/>
              <a:lstStyle/>
              <a:p>
                <a:pPr marL="342900" lvl="1" indent="-342900">
                  <a:buClr>
                    <a:schemeClr val="bg2"/>
                  </a:buClr>
                  <a:buSzPct val="75000"/>
                </a:pPr>
                <a:r>
                  <a:rPr lang="de-DE" sz="2400" b="0" dirty="0">
                    <a:latin typeface="Cambria Math"/>
                  </a:rPr>
                  <a:t>K</a:t>
                </a:r>
                <a:r>
                  <a:rPr lang="de-DE" sz="2400" b="0" dirty="0" smtClean="0">
                    <a:latin typeface="Cambria Math"/>
                  </a:rPr>
                  <a:t>lassen bedingte Wahrscheinlichkeit </a:t>
                </a:r>
              </a:p>
              <a:p>
                <a:pPr marL="342900" lvl="1" indent="-342900">
                  <a:buClr>
                    <a:schemeClr val="bg2"/>
                  </a:buClr>
                  <a:buSzPct val="75000"/>
                </a:pPr>
                <a:r>
                  <a:rPr lang="en-US" sz="2400" b="0" dirty="0" smtClean="0">
                    <a:latin typeface="Cambria Math"/>
                  </a:rPr>
                  <a:t>p(x</a:t>
                </a:r>
                <a:r>
                  <a:rPr lang="en-US" sz="2400" b="0" dirty="0">
                    <a:latin typeface="Cambria Math"/>
                  </a:rPr>
                  <a:t>|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b="0" dirty="0">
                    <a:latin typeface="Cambria Math"/>
                  </a:rPr>
                  <a:t>) </a:t>
                </a:r>
                <a:r>
                  <a:rPr lang="de-DE" sz="2400" b="0" dirty="0" smtClean="0">
                    <a:latin typeface="Cambria Math"/>
                  </a:rPr>
                  <a:t>definiert </a:t>
                </a:r>
                <a:r>
                  <a:rPr lang="de-DE" sz="2400" b="0" dirty="0"/>
                  <a:t>das Vorkommen der Daten </a:t>
                </a:r>
                <a:r>
                  <a:rPr lang="de-DE" sz="2400" b="0" dirty="0" smtClean="0"/>
                  <a:t>x in Klasse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400" b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endParaRPr lang="de-DE" sz="2400" b="0" dirty="0" smtClean="0">
                  <a:latin typeface="Cambria Math"/>
                </a:endParaRPr>
              </a:p>
              <a:p>
                <a:pPr marL="0" lvl="1" indent="0">
                  <a:buClr>
                    <a:schemeClr val="bg2"/>
                  </a:buClr>
                  <a:buSzPct val="75000"/>
                  <a:buNone/>
                </a:pPr>
                <a:endParaRPr lang="de-DE" sz="2400" b="0" dirty="0" smtClean="0">
                  <a:latin typeface="Cambria Math"/>
                </a:endParaRPr>
              </a:p>
              <a:p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Darau</a:t>
                </a:r>
                <a:r>
                  <a:rPr lang="en-US" sz="24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lassen</a:t>
                </a:r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sich</a:t>
                </a:r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die </a:t>
                </a:r>
                <a:r>
                  <a:rPr lang="en-US" sz="24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Posterioris</a:t>
                </a:r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de-DE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bestimmen</a:t>
                </a:r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also die </a:t>
                </a:r>
                <a:r>
                  <a:rPr lang="de-DE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die Wahrscheinlichkeit der Zugehörigkeit </a:t>
                </a:r>
                <a:r>
                  <a:rPr lang="de-DE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eines </a:t>
                </a:r>
                <a:r>
                  <a:rPr lang="en-US" sz="24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Datensatzes</a:t>
                </a:r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</a:t>
                </a:r>
                <a:r>
                  <a:rPr lang="en-US" sz="2400" b="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zu</a:t>
                </a:r>
                <a:r>
                  <a:rPr lang="en-US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einer</a:t>
                </a:r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b="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Klasse</a:t>
                </a:r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de-DE" b="0" i="1" dirty="0"/>
                  <a:t>Beispiel: Betrachten wir das rote Fenster mit </a:t>
                </a:r>
                <a:r>
                  <a:rPr lang="en-US" b="0" i="1" dirty="0" err="1">
                    <a:solidFill>
                      <a:srgbClr val="00FF00"/>
                    </a:solidFill>
                  </a:rPr>
                  <a:t>K</a:t>
                </a:r>
                <a:r>
                  <a:rPr lang="en-US" b="0" i="1" dirty="0" err="1" smtClean="0">
                    <a:solidFill>
                      <a:srgbClr val="00FF00"/>
                    </a:solidFill>
                  </a:rPr>
                  <a:t>omponente</a:t>
                </a:r>
                <a:r>
                  <a:rPr lang="en-US" b="0" i="1" dirty="0" smtClean="0">
                    <a:solidFill>
                      <a:srgbClr val="00FF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>
                            <a:solidFill>
                              <a:srgbClr val="00FF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sz="2400" b="0" i="1">
                            <a:solidFill>
                              <a:srgbClr val="00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 smtClean="0">
                    <a:solidFill>
                      <a:srgbClr val="00FF00"/>
                    </a:solidFill>
                  </a:rPr>
                  <a:t> </a:t>
                </a:r>
                <a:r>
                  <a:rPr lang="en-US" b="0" i="1" dirty="0" smtClean="0"/>
                  <a:t>and </a:t>
                </a:r>
                <a:r>
                  <a:rPr lang="en-US" b="0" i="1" dirty="0" err="1" smtClean="0">
                    <a:solidFill>
                      <a:srgbClr val="FF9900"/>
                    </a:solidFill>
                  </a:rPr>
                  <a:t>Komponente</a:t>
                </a:r>
                <a:r>
                  <a:rPr lang="en-US" b="0" i="1" dirty="0" smtClean="0">
                    <a:solidFill>
                      <a:srgbClr val="FF99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>
                            <a:solidFill>
                              <a:srgbClr val="FF99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sz="2400" b="0" i="1">
                            <a:solidFill>
                              <a:srgbClr val="FF99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 smtClean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822" y="1124744"/>
                <a:ext cx="4989074" cy="5328592"/>
              </a:xfrm>
              <a:blipFill rotWithShape="0">
                <a:blip r:embed="rId4"/>
                <a:stretch>
                  <a:fillRect l="-1589" t="-1602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 bwMode="auto">
          <a:xfrm>
            <a:off x="6600056" y="1700808"/>
            <a:ext cx="2304256" cy="4968552"/>
          </a:xfrm>
          <a:prstGeom prst="rect">
            <a:avLst/>
          </a:prstGeom>
          <a:noFill/>
          <a:ln w="1270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 title="Posteriori i=1"/>
          <p:cNvSpPr/>
          <p:nvPr/>
        </p:nvSpPr>
        <p:spPr bwMode="auto">
          <a:xfrm>
            <a:off x="6744072" y="5229200"/>
            <a:ext cx="720080" cy="504056"/>
          </a:xfrm>
          <a:prstGeom prst="ellipse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=1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 title="Posteriori i=1"/>
          <p:cNvSpPr/>
          <p:nvPr/>
        </p:nvSpPr>
        <p:spPr bwMode="auto">
          <a:xfrm>
            <a:off x="8040216" y="4149080"/>
            <a:ext cx="792088" cy="576064"/>
          </a:xfrm>
          <a:prstGeom prst="ellipse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=2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 title="Posteriori i=1"/>
          <p:cNvSpPr/>
          <p:nvPr/>
        </p:nvSpPr>
        <p:spPr bwMode="auto">
          <a:xfrm>
            <a:off x="9696400" y="5373216"/>
            <a:ext cx="792088" cy="576064"/>
          </a:xfrm>
          <a:prstGeom prst="ellipse">
            <a:avLst/>
          </a:prstGeom>
          <a:solidFill>
            <a:schemeClr val="bg2">
              <a:lumMod val="60000"/>
              <a:lumOff val="40000"/>
              <a:alpha val="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=4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 title="Posteriori i=1"/>
          <p:cNvSpPr/>
          <p:nvPr/>
        </p:nvSpPr>
        <p:spPr bwMode="auto">
          <a:xfrm>
            <a:off x="9120336" y="1772816"/>
            <a:ext cx="792088" cy="576064"/>
          </a:xfrm>
          <a:prstGeom prst="ellipse">
            <a:avLst/>
          </a:prstGeom>
          <a:solidFill>
            <a:schemeClr val="bg2">
              <a:lumMod val="60000"/>
              <a:lumOff val="40000"/>
              <a:alpha val="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=3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70" y="134470"/>
            <a:ext cx="10972800" cy="523528"/>
          </a:xfrm>
        </p:spPr>
        <p:txBody>
          <a:bodyPr/>
          <a:lstStyle/>
          <a:p>
            <a:r>
              <a:rPr lang="de-DE" dirty="0" smtClean="0"/>
              <a:t>Anwendung </a:t>
            </a:r>
            <a:r>
              <a:rPr lang="de-DE" dirty="0" err="1" smtClean="0"/>
              <a:t>Bayes</a:t>
            </a:r>
            <a:r>
              <a:rPr lang="de-DE" dirty="0" smtClean="0"/>
              <a:t>-Theorems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833" y="2780929"/>
                <a:ext cx="3107887" cy="24040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Posterior:</a:t>
                </a:r>
              </a:p>
              <a:p>
                <a:pPr marL="0" indent="0">
                  <a:buNone/>
                </a:pPr>
                <a:r>
                  <a:rPr lang="de-DE" sz="2800" b="0" dirty="0"/>
                  <a:t>Wahrscheinlichkeit, dass Daten x </a:t>
                </a:r>
                <a:r>
                  <a:rPr lang="de-DE" sz="2800" b="0" dirty="0" smtClean="0"/>
                  <a:t>der Klasse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0" dirty="0" smtClean="0"/>
                  <a:t>zugehörig sind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833" y="2780929"/>
                <a:ext cx="3107887" cy="2404020"/>
              </a:xfrm>
              <a:blipFill rotWithShape="0">
                <a:blip r:embed="rId4"/>
                <a:stretch>
                  <a:fillRect l="-4118" t="-4051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cxnSp>
        <p:nvCxnSpPr>
          <p:cNvPr id="7" name="Gerade Verbindung mit Pfeil 6"/>
          <p:cNvCxnSpPr/>
          <p:nvPr/>
        </p:nvCxnSpPr>
        <p:spPr bwMode="auto">
          <a:xfrm flipH="1" flipV="1">
            <a:off x="8328248" y="4293096"/>
            <a:ext cx="144018" cy="1296144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/>
          <p:nvPr/>
        </p:nvCxnSpPr>
        <p:spPr bwMode="auto">
          <a:xfrm flipH="1">
            <a:off x="9048328" y="1844825"/>
            <a:ext cx="486054" cy="1152853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Gerade Verbindung mit Pfeil 14"/>
          <p:cNvCxnSpPr/>
          <p:nvPr/>
        </p:nvCxnSpPr>
        <p:spPr bwMode="auto">
          <a:xfrm>
            <a:off x="4727848" y="1996388"/>
            <a:ext cx="2448272" cy="1144581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Gerade Verbindung mit Pfeil 16"/>
          <p:cNvCxnSpPr/>
          <p:nvPr/>
        </p:nvCxnSpPr>
        <p:spPr bwMode="auto">
          <a:xfrm>
            <a:off x="3507085" y="3698186"/>
            <a:ext cx="1080120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feld 19"/>
          <p:cNvSpPr txBox="1"/>
          <p:nvPr/>
        </p:nvSpPr>
        <p:spPr>
          <a:xfrm>
            <a:off x="7848907" y="707973"/>
            <a:ext cx="4118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err="1" smtClean="0"/>
              <a:t>Bedingte</a:t>
            </a:r>
            <a:r>
              <a:rPr lang="en-US" sz="2400" dirty="0" smtClean="0"/>
              <a:t> </a:t>
            </a:r>
            <a:r>
              <a:rPr lang="de-DE" sz="2400" dirty="0" smtClean="0"/>
              <a:t>Wahrscheinlichkeit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None/>
            </a:pPr>
            <a:r>
              <a:rPr lang="de-DE" sz="2400" dirty="0"/>
              <a:t>Wahrscheinlichkeit, Daten in dieser Klasse zu erzeugen</a:t>
            </a:r>
            <a:endParaRPr lang="en-US" sz="2400" dirty="0"/>
          </a:p>
        </p:txBody>
      </p:sp>
      <p:sp>
        <p:nvSpPr>
          <p:cNvPr id="21" name="Textfeld 20"/>
          <p:cNvSpPr txBox="1"/>
          <p:nvPr/>
        </p:nvSpPr>
        <p:spPr>
          <a:xfrm>
            <a:off x="2176942" y="696905"/>
            <a:ext cx="3305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A-Priori: </a:t>
            </a:r>
            <a:endParaRPr lang="en-US" sz="2400" dirty="0"/>
          </a:p>
          <a:p>
            <a:pPr>
              <a:buNone/>
            </a:pPr>
            <a:r>
              <a:rPr lang="de-DE" sz="2400" dirty="0"/>
              <a:t>Wahrscheinlichkeit, </a:t>
            </a:r>
            <a:r>
              <a:rPr lang="de-DE" sz="2400" dirty="0" smtClean="0"/>
              <a:t>sich in dieser Klasse </a:t>
            </a:r>
            <a:r>
              <a:rPr lang="de-DE" sz="2400" dirty="0"/>
              <a:t>zu </a:t>
            </a:r>
            <a:r>
              <a:rPr lang="de-DE" sz="2400" dirty="0" smtClean="0"/>
              <a:t>befinden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43026" y="5620059"/>
                <a:ext cx="2691699" cy="1152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dirty="0" err="1" smtClean="0"/>
                  <a:t>Normalisierung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entspricht</a:t>
                </a: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i</m:t>
                          </m:r>
                          <m:r>
                            <a:rPr lang="en-US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>
                              <a:latin typeface="Cambria Math"/>
                            </a:rPr>
                            <m:t>L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</a:rPr>
                                <m:t>S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026" y="5620059"/>
                <a:ext cx="2691699" cy="1152367"/>
              </a:xfrm>
              <a:prstGeom prst="rect">
                <a:avLst/>
              </a:prstGeom>
              <a:blipFill rotWithShape="0">
                <a:blip r:embed="rId5"/>
                <a:stretch>
                  <a:fillRect l="-1810" t="-3175" r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897332" y="5085184"/>
          <a:ext cx="1597459" cy="78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Formel" r:id="rId6" imgW="876240" imgH="431640" progId="Equation.3">
                  <p:embed/>
                </p:oleObj>
              </mc:Choice>
              <mc:Fallback>
                <p:oleObj name="Formel" r:id="rId6" imgW="8762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97332" y="5085184"/>
                        <a:ext cx="1597459" cy="787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3855280" y="5877272"/>
          <a:ext cx="1736664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8" imgW="1041120" imgH="431640" progId="Equation.3">
                  <p:embed/>
                </p:oleObj>
              </mc:Choice>
              <mc:Fallback>
                <p:oleObj name="Equation" r:id="rId8" imgW="1041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5280" y="5877272"/>
                        <a:ext cx="1736664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96934" y="2997678"/>
                <a:ext cx="5949941" cy="131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>
                          <a:latin typeface="Cambria Math"/>
                        </a:rPr>
                        <m:t>𝑝</m:t>
                      </m:r>
                      <m:r>
                        <a:rPr lang="de-DE" sz="36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de-DE" sz="3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de-DE" sz="3600" i="1">
                          <a:latin typeface="Cambria Math"/>
                        </a:rPr>
                        <m:t>|</m:t>
                      </m:r>
                      <m:r>
                        <a:rPr lang="de-DE" sz="3600" i="1">
                          <a:latin typeface="Cambria Math"/>
                        </a:rPr>
                        <m:t>𝑥</m:t>
                      </m:r>
                      <m:r>
                        <a:rPr lang="de-DE" sz="36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36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3600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de-DE" sz="3600" i="1">
                              <a:latin typeface="Cambria Math"/>
                            </a:rPr>
                            <m:t>∗</m:t>
                          </m:r>
                          <m:r>
                            <a:rPr lang="de-DE" sz="3600" i="1">
                              <a:latin typeface="Cambria Math"/>
                            </a:rPr>
                            <m:t>𝑝</m:t>
                          </m:r>
                          <m:r>
                            <a:rPr lang="de-DE" sz="3600" i="1">
                              <a:latin typeface="Cambria Math"/>
                            </a:rPr>
                            <m:t>(</m:t>
                          </m:r>
                          <m:r>
                            <a:rPr lang="de-DE" sz="3600" i="1">
                              <a:latin typeface="Cambria Math"/>
                            </a:rPr>
                            <m:t>𝑥</m:t>
                          </m:r>
                          <m:r>
                            <a:rPr lang="de-DE" sz="3600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3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3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36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3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DE" sz="3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360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de-DE" sz="36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3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DE" sz="3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3600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de-DE" sz="36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de-DE" sz="3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de-DE" sz="3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de-DE" sz="36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de-DE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3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3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3600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34" y="2997678"/>
                <a:ext cx="5949941" cy="13135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2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7" b="3224"/>
          <a:stretch/>
        </p:blipFill>
        <p:spPr bwMode="auto">
          <a:xfrm>
            <a:off x="5684785" y="836712"/>
            <a:ext cx="5004048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243" y="307128"/>
            <a:ext cx="5874459" cy="523528"/>
          </a:xfrm>
        </p:spPr>
        <p:txBody>
          <a:bodyPr>
            <a:normAutofit fontScale="90000"/>
          </a:bodyPr>
          <a:lstStyle/>
          <a:p>
            <a:r>
              <a:rPr lang="en-US" b="0" dirty="0" err="1" smtClean="0"/>
              <a:t>Erste</a:t>
            </a:r>
            <a:r>
              <a:rPr lang="en-US" b="0" dirty="0" smtClean="0"/>
              <a:t> Bayes </a:t>
            </a:r>
            <a:r>
              <a:rPr lang="en-US" b="0" dirty="0" err="1" smtClean="0"/>
              <a:t>Entscheidungsgrenze</a:t>
            </a:r>
            <a:r>
              <a:rPr lang="en-US" b="0" dirty="0" smtClean="0"/>
              <a:t> in GMM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82804" y="1052736"/>
                <a:ext cx="4865124" cy="58052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 b="0" dirty="0" smtClean="0"/>
                  <a:t>Wahrscheinlichkeit, dass Daten x in Klasse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0" dirty="0"/>
                  <a:t>aufgetreten </a:t>
                </a:r>
                <a:r>
                  <a:rPr lang="de-DE" sz="2800" b="0" dirty="0" smtClean="0"/>
                  <a:t>sind ist der </a:t>
                </a:r>
                <a:r>
                  <a:rPr lang="en-US" sz="2800" b="0" dirty="0">
                    <a:solidFill>
                      <a:srgbClr val="00FF00"/>
                    </a:solidFill>
                  </a:rPr>
                  <a:t>Posteriori</a:t>
                </a:r>
                <a:endParaRPr lang="de-DE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𝑝</m:t>
                      </m:r>
                      <m:r>
                        <a:rPr lang="de-DE" sz="280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de-DE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de-DE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2800" i="1">
                          <a:solidFill>
                            <a:srgbClr val="00B050"/>
                          </a:solidFill>
                          <a:latin typeface="Cambria Math"/>
                        </a:rPr>
                        <m:t>|</m:t>
                      </m:r>
                      <m:r>
                        <a:rPr lang="de-DE" sz="2800" i="1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de-DE" sz="2800" i="1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b="0" i="1" dirty="0" smtClean="0"/>
                  <a:t>Posteriori </a:t>
                </a:r>
                <a:r>
                  <a:rPr lang="en-US" sz="2400" b="0" i="1" dirty="0"/>
                  <a:t>= </a:t>
                </a:r>
                <a14:m>
                  <m:oMath xmlns:m="http://schemas.openxmlformats.org/officeDocument/2006/math">
                    <m:r>
                      <a:rPr lang="de-DE" sz="2400" i="1">
                        <a:solidFill>
                          <a:srgbClr val="00B050"/>
                        </a:solidFill>
                        <a:latin typeface="Cambria Math"/>
                      </a:rPr>
                      <m:t>𝑝</m:t>
                    </m:r>
                    <m:r>
                      <a:rPr lang="de-DE" sz="2400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de-DE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de-DE" sz="2400" i="1">
                        <a:solidFill>
                          <a:srgbClr val="00B050"/>
                        </a:solidFill>
                        <a:latin typeface="Cambria Math"/>
                      </a:rPr>
                      <m:t>|</m:t>
                    </m:r>
                    <m:r>
                      <a:rPr lang="de-DE" sz="2400" i="1">
                        <a:solidFill>
                          <a:srgbClr val="00B050"/>
                        </a:solidFill>
                        <a:latin typeface="Cambria Math"/>
                      </a:rPr>
                      <m:t>𝑥</m:t>
                    </m:r>
                    <m:r>
                      <a:rPr lang="de-DE" sz="2400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0" i="1" dirty="0" smtClean="0"/>
                  <a:t>=0.5</a:t>
                </a:r>
                <a:endParaRPr lang="en-US" sz="2400" b="0" i="1" dirty="0"/>
              </a:p>
              <a:p>
                <a:pPr marL="0" indent="0">
                  <a:buNone/>
                </a:pPr>
                <a:endParaRPr lang="en-US" sz="2400" b="0" dirty="0" smtClean="0">
                  <a:solidFill>
                    <a:srgbClr val="00FF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0" dirty="0" err="1" smtClean="0"/>
                  <a:t>Mixtur</a:t>
                </a:r>
                <a:r>
                  <a:rPr lang="en-US" sz="2400" b="0" dirty="0" smtClean="0"/>
                  <a:t> der </a:t>
                </a:r>
                <a:r>
                  <a:rPr lang="en-US" sz="2400" b="0" dirty="0" err="1" smtClean="0"/>
                  <a:t>Komponenten</a:t>
                </a:r>
                <a:r>
                  <a:rPr lang="en-US" sz="2400" b="0" dirty="0" smtClean="0"/>
                  <a:t> in rot:</a:t>
                </a:r>
                <a:endParaRPr lang="en-US" sz="2400" b="0" dirty="0" smtClean="0">
                  <a:solidFill>
                    <a:srgbClr val="00FF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FF9900"/>
                    </a:solidFill>
                  </a:rPr>
                  <a:t>Orange</a:t>
                </a:r>
                <a:r>
                  <a:rPr lang="en-US" sz="2400" b="0" dirty="0"/>
                  <a:t>:</a:t>
                </a:r>
                <a:r>
                  <a:rPr lang="en-US" sz="2400" b="0" dirty="0">
                    <a:solidFill>
                      <a:srgbClr val="FF99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800" b="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>
                            <a:latin typeface="Cambria Math"/>
                          </a:rPr>
                          <m:t>,</m:t>
                        </m:r>
                        <m:r>
                          <a:rPr lang="en-US" sz="2800" b="0" i="1">
                            <a:latin typeface="Cambria Math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de-DE" sz="2800" b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sz="2800" b="0" i="1">
                        <a:latin typeface="Cambria Math"/>
                      </a:rPr>
                      <m:t>,</m:t>
                    </m:r>
                    <m:r>
                      <a:rPr lang="en-US" sz="2800" b="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b="0" i="1">
                            <a:solidFill>
                              <a:srgbClr val="FF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>
                            <a:solidFill>
                              <a:srgbClr val="FF99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sz="2800" b="0" i="1">
                            <a:solidFill>
                              <a:srgbClr val="FF99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 smtClean="0">
                  <a:solidFill>
                    <a:srgbClr val="00FF00"/>
                  </a:solidFill>
                </a:endParaRPr>
              </a:p>
              <a:p>
                <a:pPr marL="0" indent="0">
                  <a:buNone/>
                </a:pPr>
                <a:endParaRPr lang="en-US" sz="500" b="0" dirty="0">
                  <a:solidFill>
                    <a:srgbClr val="00FF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0" dirty="0" smtClean="0">
                    <a:solidFill>
                      <a:srgbClr val="00FF00"/>
                    </a:solidFill>
                  </a:rPr>
                  <a:t>Green</a:t>
                </a:r>
                <a:r>
                  <a:rPr lang="en-US" sz="2800" b="0" dirty="0">
                    <a:solidFill>
                      <a:srgbClr val="00FF00"/>
                    </a:solidFill>
                  </a:rPr>
                  <a:t>:</a:t>
                </a:r>
                <a:r>
                  <a:rPr lang="en-US" sz="2400" b="0" dirty="0" smtClean="0">
                    <a:solidFill>
                      <a:srgbClr val="00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>
                            <a:latin typeface="Cambria Math"/>
                          </a:rPr>
                          <m:t>,</m:t>
                        </m:r>
                        <m:r>
                          <a:rPr lang="en-US" sz="2400" b="0" i="1">
                            <a:latin typeface="Cambria Math"/>
                          </a:rPr>
                          <m:t>𝑆</m:t>
                        </m:r>
                        <m:sSub>
                          <m:sSubPr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0" dirty="0" smtClean="0">
                    <a:solidFill>
                      <a:srgbClr val="00FF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>
                            <a:solidFill>
                              <a:srgbClr val="00FF0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sz="2800" b="0" i="1">
                            <a:solidFill>
                              <a:srgbClr val="00FF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dirty="0" smtClean="0">
                  <a:solidFill>
                    <a:srgbClr val="00FF00"/>
                  </a:solidFill>
                </a:endParaRPr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 smtClean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804" y="1052736"/>
                <a:ext cx="4865124" cy="5805264"/>
              </a:xfrm>
              <a:blipFill rotWithShape="0">
                <a:blip r:embed="rId4"/>
                <a:stretch>
                  <a:fillRect l="-2632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16"/>
          <p:cNvCxnSpPr/>
          <p:nvPr/>
        </p:nvCxnSpPr>
        <p:spPr bwMode="auto">
          <a:xfrm>
            <a:off x="3724835" y="5499847"/>
            <a:ext cx="4027349" cy="665457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Gerade Verbindung mit Pfeil 16"/>
          <p:cNvCxnSpPr/>
          <p:nvPr/>
        </p:nvCxnSpPr>
        <p:spPr bwMode="auto">
          <a:xfrm>
            <a:off x="4867835" y="4383741"/>
            <a:ext cx="4972581" cy="593431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Oval 23" title="Posteriori i=1"/>
          <p:cNvSpPr/>
          <p:nvPr/>
        </p:nvSpPr>
        <p:spPr bwMode="auto">
          <a:xfrm>
            <a:off x="6240016" y="332655"/>
            <a:ext cx="2877090" cy="662427"/>
          </a:xfrm>
          <a:prstGeom prst="ellipse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Posteriori, </a:t>
            </a:r>
            <a:r>
              <a:rPr lang="en-US" sz="22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=1</a:t>
            </a:r>
          </a:p>
        </p:txBody>
      </p:sp>
      <p:sp>
        <p:nvSpPr>
          <p:cNvPr id="25" name="Oval 24" title="Posteriori i=1"/>
          <p:cNvSpPr/>
          <p:nvPr/>
        </p:nvSpPr>
        <p:spPr bwMode="auto">
          <a:xfrm>
            <a:off x="9270413" y="641938"/>
            <a:ext cx="2657128" cy="504056"/>
          </a:xfrm>
          <a:prstGeom prst="ellipse">
            <a:avLst/>
          </a:prstGeom>
          <a:solidFill>
            <a:srgbClr val="FF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Posteriori,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=2</a:t>
            </a:r>
          </a:p>
        </p:txBody>
      </p:sp>
      <p:cxnSp>
        <p:nvCxnSpPr>
          <p:cNvPr id="26" name="Gerade Verbindung mit Pfeil 16"/>
          <p:cNvCxnSpPr/>
          <p:nvPr/>
        </p:nvCxnSpPr>
        <p:spPr bwMode="auto">
          <a:xfrm>
            <a:off x="4020671" y="3442447"/>
            <a:ext cx="4523601" cy="31059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89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 durch Verwendung des </a:t>
            </a:r>
            <a:r>
              <a:rPr lang="de-DE" dirty="0" err="1"/>
              <a:t>Bayes</a:t>
            </a:r>
            <a:r>
              <a:rPr lang="de-DE" dirty="0"/>
              <a:t>-Theorems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i="1" dirty="0" smtClean="0">
                  <a:latin typeface="Cambria Math"/>
                </a:endParaRPr>
              </a:p>
              <a:p>
                <a:r>
                  <a:rPr lang="de-DE" sz="2400" b="0" dirty="0" smtClean="0">
                    <a:latin typeface="Cambria Math"/>
                  </a:rPr>
                  <a:t>Das </a:t>
                </a:r>
                <a:r>
                  <a:rPr lang="de-DE" sz="2400" b="0" dirty="0" err="1" smtClean="0">
                    <a:latin typeface="Cambria Math"/>
                  </a:rPr>
                  <a:t>Bayes</a:t>
                </a:r>
                <a:r>
                  <a:rPr lang="de-DE" sz="2400" b="0" dirty="0" smtClean="0">
                    <a:latin typeface="Cambria Math"/>
                  </a:rPr>
                  <a:t> Theorem erlaubt die </a:t>
                </a:r>
                <a:r>
                  <a:rPr lang="de-DE" sz="2400" b="0" dirty="0">
                    <a:latin typeface="Cambria Math"/>
                  </a:rPr>
                  <a:t>B</a:t>
                </a:r>
                <a:r>
                  <a:rPr lang="de-DE" sz="2400" b="0" dirty="0" smtClean="0">
                    <a:latin typeface="Cambria Math"/>
                  </a:rPr>
                  <a:t>estimmung der Posteriori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de-DE" sz="2400" b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sz="24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de-DE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de-DE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de-DE" sz="2400" i="1">
                        <a:latin typeface="Cambria Math"/>
                      </a:rPr>
                      <m:t> </m:t>
                    </m:r>
                  </m:oMath>
                </a14:m>
                <a:r>
                  <a:rPr lang="de-DE" sz="2400" b="0" dirty="0"/>
                  <a:t>ist die Wahrscheinlichkeit der Zugehörigkeit </a:t>
                </a:r>
                <a:r>
                  <a:rPr lang="de-DE" sz="2400" b="0" dirty="0" smtClean="0"/>
                  <a:t>eines </a:t>
                </a:r>
                <a:r>
                  <a:rPr lang="en-US" sz="2400" b="0" dirty="0" err="1" smtClean="0"/>
                  <a:t>Datensatzes</a:t>
                </a:r>
                <a:r>
                  <a:rPr lang="en-US" sz="2400" b="0" dirty="0" smtClean="0"/>
                  <a:t> </a:t>
                </a:r>
                <a:r>
                  <a:rPr lang="en-US" sz="2400" b="0" dirty="0" err="1"/>
                  <a:t>zu</a:t>
                </a:r>
                <a:r>
                  <a:rPr lang="en-US" sz="2400" b="0" dirty="0"/>
                  <a:t> </a:t>
                </a:r>
                <a:r>
                  <a:rPr lang="en-US" sz="2400" b="0" dirty="0" err="1"/>
                  <a:t>einer</a:t>
                </a:r>
                <a:r>
                  <a:rPr lang="en-US" sz="2400" b="0" dirty="0"/>
                  <a:t> </a:t>
                </a:r>
                <a:r>
                  <a:rPr lang="en-US" sz="2400" b="0" dirty="0" err="1"/>
                  <a:t>Klasse</a:t>
                </a:r>
                <a:r>
                  <a:rPr lang="en-US" sz="2400" b="0" dirty="0" smtClean="0"/>
                  <a:t>.</a:t>
                </a:r>
              </a:p>
              <a:p>
                <a:endParaRPr lang="de-DE" sz="2400" b="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de-DE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de-DE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de-DE" sz="2400" i="1">
                              <a:latin typeface="Cambria Math"/>
                            </a:rPr>
                            <m:t>∗</m:t>
                          </m:r>
                          <m:r>
                            <a:rPr lang="de-DE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de-DE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400" i="1">
                                  <a:latin typeface="Cambria Math"/>
                                </a:rPr>
                                <m:t>𝐿</m:t>
                              </m:r>
                            </m:sup>
                            <m:e>
                              <m:r>
                                <a:rPr lang="de-DE" sz="24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sz="2400" i="1">
                                  <a:latin typeface="Cambria Math"/>
                                </a:rPr>
                                <m:t>∗</m:t>
                              </m:r>
                              <m:r>
                                <a:rPr lang="de-DE" sz="24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DE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𝑷𝒓𝒊𝒐𝒓𝒊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𝒃𝒆𝒅𝒊𝒏𝒈𝒕𝒆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𝑾𝒂𝒉𝒓𝒔𝒄𝒉𝒆𝒊𝒏𝒍𝒊𝒄𝒉𝒆𝒊𝒕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𝑵𝒐𝒓𝒎𝒂𝒍𝒊𝒔𝒊𝒆𝒓𝒖𝒏𝒈</m:t>
                          </m:r>
                        </m:den>
                      </m:f>
                    </m:oMath>
                  </m:oMathPara>
                </a14:m>
                <a:endParaRPr lang="de-DE" sz="2400" b="0" dirty="0" smtClean="0">
                  <a:latin typeface="Cambria Math"/>
                </a:endParaRPr>
              </a:p>
              <a:p>
                <a:endParaRPr lang="de-DE" sz="2400" b="0" dirty="0">
                  <a:latin typeface="Cambria Math"/>
                </a:endParaRPr>
              </a:p>
              <a:p>
                <a:r>
                  <a:rPr lang="de-DE" sz="2400" b="0" dirty="0" smtClean="0">
                    <a:latin typeface="Cambria Math"/>
                  </a:rPr>
                  <a:t>Je nach Anwendung definiert man die </a:t>
                </a:r>
                <a:r>
                  <a:rPr lang="de-DE" sz="2400" b="0" dirty="0" err="1" smtClean="0">
                    <a:latin typeface="Cambria Math"/>
                  </a:rPr>
                  <a:t>Bayes</a:t>
                </a:r>
                <a:r>
                  <a:rPr lang="de-DE" sz="2400" b="0" dirty="0" smtClean="0">
                    <a:latin typeface="Cambria Math"/>
                  </a:rPr>
                  <a:t> Entscheidungsgrenze bei einem bestimmten Wert von p</a:t>
                </a:r>
              </a:p>
              <a:p>
                <a:pPr lvl="1"/>
                <a:r>
                  <a:rPr lang="de-DE" sz="2200" b="0" dirty="0" smtClean="0">
                    <a:latin typeface="Cambria Math"/>
                  </a:rPr>
                  <a:t>z.B. bei Gesund </a:t>
                </a:r>
                <a:r>
                  <a:rPr lang="de-DE" sz="2200" b="0" dirty="0" err="1" smtClean="0">
                    <a:latin typeface="Cambria Math"/>
                  </a:rPr>
                  <a:t>vs.Krank</a:t>
                </a:r>
                <a:r>
                  <a:rPr lang="de-DE" sz="2200" b="0" dirty="0" smtClean="0">
                    <a:latin typeface="Cambria Math"/>
                  </a:rPr>
                  <a:t> möchte man sicher sein, das Kranke wirklich krank sind und damit ist p=0.95 =&gt; 95% Wahrscheinlichkeit dass wenn dem Datenpunkt das </a:t>
                </a:r>
                <a:r>
                  <a:rPr lang="de-DE" sz="2200" b="0" dirty="0" err="1" smtClean="0">
                    <a:latin typeface="Cambria Math"/>
                  </a:rPr>
                  <a:t>label</a:t>
                </a:r>
                <a:r>
                  <a:rPr lang="de-DE" sz="2200" b="0" dirty="0" smtClean="0">
                    <a:latin typeface="Cambria Math"/>
                  </a:rPr>
                  <a:t> krank zugeordnet wird, die Person auch wirklich krank ist</a:t>
                </a:r>
                <a:endParaRPr lang="de-DE" sz="2200" b="0" dirty="0">
                  <a:latin typeface="Cambria Math"/>
                </a:endParaRPr>
              </a:p>
              <a:p>
                <a:pPr marL="0" indent="0">
                  <a:buNone/>
                </a:pPr>
                <a:endParaRPr lang="de-DE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12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63" y="603102"/>
            <a:ext cx="7663407" cy="62548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027" y="397954"/>
            <a:ext cx="8229600" cy="523528"/>
          </a:xfrm>
        </p:spPr>
        <p:txBody>
          <a:bodyPr/>
          <a:lstStyle/>
          <a:p>
            <a:r>
              <a:rPr lang="en-US" b="0" dirty="0" err="1" smtClean="0"/>
              <a:t>Exakte</a:t>
            </a:r>
            <a:r>
              <a:rPr lang="en-US" b="0" dirty="0" smtClean="0"/>
              <a:t> </a:t>
            </a:r>
            <a:r>
              <a:rPr lang="en-US" b="0" dirty="0" err="1" smtClean="0"/>
              <a:t>Entscheidungsgrenze</a:t>
            </a:r>
            <a:r>
              <a:rPr lang="en-US" b="0" dirty="0" smtClean="0"/>
              <a:t> in Magenta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en-US" b="0" smtClean="0"/>
              <a:pPr>
                <a:defRPr/>
              </a:pPr>
              <a:t>7</a:t>
            </a:fld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0338" y="1052736"/>
                <a:ext cx="4369478" cy="580526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b="0" dirty="0" smtClean="0">
                    <a:solidFill>
                      <a:srgbClr val="00FF00"/>
                    </a:solidFill>
                  </a:rPr>
                  <a:t>Green</a:t>
                </a:r>
                <a:r>
                  <a:rPr lang="en-US" sz="2400" b="0" dirty="0" smtClean="0"/>
                  <a:t>: </a:t>
                </a:r>
                <a:r>
                  <a:rPr lang="en-US" sz="2400" b="0" dirty="0" err="1" smtClean="0"/>
                  <a:t>Berechne</a:t>
                </a:r>
                <a:r>
                  <a:rPr lang="en-US" sz="2400" b="0" dirty="0" smtClean="0"/>
                  <a:t> Posteriori der </a:t>
                </a:r>
                <a:r>
                  <a:rPr lang="en-US" sz="2400" b="0" dirty="0" err="1" smtClean="0"/>
                  <a:t>Gauß-Mixtur</a:t>
                </a:r>
                <a:r>
                  <a:rPr lang="en-US" sz="2400" b="0" dirty="0" smtClean="0"/>
                  <a:t> der </a:t>
                </a:r>
                <a:r>
                  <a:rPr lang="en-US" sz="2400" b="0" dirty="0" err="1" smtClean="0"/>
                  <a:t>Komponenten</a:t>
                </a:r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  <m:r>
                          <a:rPr lang="de-DE" sz="2400" b="0" i="1" smtClean="0">
                            <a:latin typeface="Cambria Math"/>
                          </a:rPr>
                          <m:t>, 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r>
                      <a:rPr lang="en-US" sz="2400" b="0" i="1">
                        <a:latin typeface="Cambria Math"/>
                      </a:rPr>
                      <m:t>1,…,4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 smtClean="0"/>
              </a:p>
              <a:p>
                <a:pPr marL="0" indent="0">
                  <a:buNone/>
                </a:pPr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b="0" dirty="0" smtClean="0"/>
                  <a:t>Posteriori = 50%</a:t>
                </a:r>
                <a:endParaRPr lang="en-US" sz="2400" b="0" dirty="0"/>
              </a:p>
              <a:p>
                <a:pPr>
                  <a:buFont typeface="Symbol"/>
                  <a:buChar char="Þ"/>
                </a:pPr>
                <a:r>
                  <a:rPr lang="en-US" sz="2400" b="0" dirty="0" smtClean="0"/>
                  <a:t>Bayes </a:t>
                </a:r>
                <a:r>
                  <a:rPr lang="en-US" sz="2400" b="0" dirty="0" err="1" smtClean="0"/>
                  <a:t>Entscheidungsgrenze</a:t>
                </a:r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b="0" dirty="0" smtClean="0"/>
                  <a:t>     zwischen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𝑖</m:t>
                    </m:r>
                    <m:r>
                      <a:rPr lang="en-US" sz="2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400" b="0" dirty="0" smtClean="0"/>
                  <a:t> (</a:t>
                </a:r>
                <a:r>
                  <a:rPr lang="en-US" sz="2400" b="0" dirty="0" smtClean="0">
                    <a:solidFill>
                      <a:srgbClr val="FF00FF"/>
                    </a:solidFill>
                  </a:rPr>
                  <a:t>magenta</a:t>
                </a:r>
                <a:r>
                  <a:rPr lang="en-US" sz="2400" b="0" dirty="0" smtClean="0"/>
                  <a:t>)</a:t>
                </a:r>
              </a:p>
              <a:p>
                <a:pPr marL="0" indent="0">
                  <a:buNone/>
                </a:pPr>
                <a:endParaRPr lang="en-US" sz="2400" b="0" dirty="0" smtClean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38" y="1052736"/>
                <a:ext cx="4369478" cy="5805264"/>
              </a:xfrm>
              <a:blipFill rotWithShape="0">
                <a:blip r:embed="rId4"/>
                <a:stretch>
                  <a:fillRect l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16"/>
          <p:cNvCxnSpPr/>
          <p:nvPr/>
        </p:nvCxnSpPr>
        <p:spPr bwMode="auto">
          <a:xfrm>
            <a:off x="2775098" y="3859619"/>
            <a:ext cx="4227498" cy="240449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Oval 8" title="Posteriori i=1"/>
          <p:cNvSpPr/>
          <p:nvPr/>
        </p:nvSpPr>
        <p:spPr bwMode="auto">
          <a:xfrm>
            <a:off x="5437946" y="1255036"/>
            <a:ext cx="1191453" cy="600658"/>
          </a:xfrm>
          <a:prstGeom prst="ellipse">
            <a:avLst/>
          </a:prstGeom>
          <a:solidFill>
            <a:srgbClr val="00FF00">
              <a:alpha val="1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=1</a:t>
            </a:r>
          </a:p>
        </p:txBody>
      </p:sp>
      <p:sp>
        <p:nvSpPr>
          <p:cNvPr id="11" name="Oval 10" title="Posteriori i=1"/>
          <p:cNvSpPr/>
          <p:nvPr/>
        </p:nvSpPr>
        <p:spPr bwMode="auto">
          <a:xfrm>
            <a:off x="7273279" y="1214694"/>
            <a:ext cx="1117685" cy="614105"/>
          </a:xfrm>
          <a:prstGeom prst="ellipse">
            <a:avLst/>
          </a:prstGeom>
          <a:solidFill>
            <a:srgbClr val="00FF00">
              <a:alpha val="1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=2</a:t>
            </a:r>
          </a:p>
        </p:txBody>
      </p:sp>
      <p:sp>
        <p:nvSpPr>
          <p:cNvPr id="12" name="Oval 11" title="Posteriori i=1"/>
          <p:cNvSpPr/>
          <p:nvPr/>
        </p:nvSpPr>
        <p:spPr bwMode="auto">
          <a:xfrm>
            <a:off x="10381329" y="1215377"/>
            <a:ext cx="1035224" cy="626870"/>
          </a:xfrm>
          <a:prstGeom prst="ellipse">
            <a:avLst/>
          </a:prstGeom>
          <a:solidFill>
            <a:srgbClr val="00FF00">
              <a:alpha val="1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=4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 title="Posteriori i=1"/>
          <p:cNvSpPr/>
          <p:nvPr/>
        </p:nvSpPr>
        <p:spPr bwMode="auto">
          <a:xfrm>
            <a:off x="8915145" y="1174353"/>
            <a:ext cx="1035677" cy="667893"/>
          </a:xfrm>
          <a:prstGeom prst="ellipse">
            <a:avLst/>
          </a:prstGeom>
          <a:solidFill>
            <a:srgbClr val="00FF00">
              <a:alpha val="1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=3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33" y="994175"/>
            <a:ext cx="6738138" cy="57600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1683" y="268941"/>
            <a:ext cx="10972800" cy="523528"/>
          </a:xfrm>
        </p:spPr>
        <p:txBody>
          <a:bodyPr/>
          <a:lstStyle/>
          <a:p>
            <a:r>
              <a:rPr lang="en-US" dirty="0" err="1" smtClean="0"/>
              <a:t>Klassifizierung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Anwendung</a:t>
            </a:r>
            <a:r>
              <a:rPr lang="en-US" dirty="0" smtClean="0"/>
              <a:t> des Bayes </a:t>
            </a:r>
            <a:r>
              <a:rPr lang="en-US" dirty="0" err="1" smtClean="0"/>
              <a:t>Theoremes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43753" y="1052736"/>
            <a:ext cx="5796263" cy="5805264"/>
          </a:xfrm>
        </p:spPr>
        <p:txBody>
          <a:bodyPr>
            <a:normAutofit/>
          </a:bodyPr>
          <a:lstStyle/>
          <a:p>
            <a:pPr marL="0" lvl="1" indent="0">
              <a:buClr>
                <a:schemeClr val="bg2"/>
              </a:buClr>
              <a:buSzPct val="75000"/>
              <a:buNone/>
            </a:pPr>
            <a:r>
              <a:rPr lang="en-US" sz="2400" b="0" dirty="0" smtClean="0"/>
              <a:t>Schwarz= pdf(log(Data))</a:t>
            </a:r>
          </a:p>
          <a:p>
            <a:pPr marL="0" lvl="1" indent="0">
              <a:buClr>
                <a:schemeClr val="bg2"/>
              </a:buClr>
              <a:buSzPct val="75000"/>
              <a:buNone/>
            </a:pPr>
            <a:r>
              <a:rPr lang="en-US" sz="2400" b="0" dirty="0" smtClean="0">
                <a:solidFill>
                  <a:srgbClr val="FF00FF"/>
                </a:solidFill>
              </a:rPr>
              <a:t>Magenta</a:t>
            </a:r>
            <a:r>
              <a:rPr lang="en-US" sz="2400" b="0" dirty="0" smtClean="0"/>
              <a:t>=Bayes Boundaries</a:t>
            </a:r>
          </a:p>
          <a:p>
            <a:pPr marL="0" lvl="1" indent="0">
              <a:buClr>
                <a:schemeClr val="bg2"/>
              </a:buClr>
              <a:buSzPct val="75000"/>
              <a:buNone/>
            </a:pPr>
            <a:r>
              <a:rPr lang="en-US" sz="2400" b="0" dirty="0" smtClean="0">
                <a:solidFill>
                  <a:srgbClr val="CC0000"/>
                </a:solidFill>
              </a:rPr>
              <a:t>Rot</a:t>
            </a:r>
            <a:r>
              <a:rPr lang="en-US" sz="2400" b="0" dirty="0" smtClean="0"/>
              <a:t>=GMM</a:t>
            </a:r>
          </a:p>
          <a:p>
            <a:pPr marL="0" lvl="1" indent="0">
              <a:buClr>
                <a:schemeClr val="bg2"/>
              </a:buClr>
              <a:buSzPct val="75000"/>
              <a:buNone/>
            </a:pPr>
            <a:r>
              <a:rPr lang="en-US" sz="2400" b="0" dirty="0" err="1" smtClean="0">
                <a:solidFill>
                  <a:srgbClr val="0A008A"/>
                </a:solidFill>
              </a:rPr>
              <a:t>Blau</a:t>
            </a:r>
            <a:r>
              <a:rPr lang="en-US" sz="2400" b="0" dirty="0" smtClean="0"/>
              <a:t>=</a:t>
            </a:r>
            <a:r>
              <a:rPr lang="en-US" sz="2400" b="0" dirty="0" err="1" smtClean="0"/>
              <a:t>Komponenten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bzw</a:t>
            </a:r>
            <a:r>
              <a:rPr lang="en-US" sz="2400" b="0" dirty="0" smtClean="0"/>
              <a:t>. </a:t>
            </a:r>
            <a:r>
              <a:rPr lang="en-US" sz="2400" b="0" dirty="0" err="1" smtClean="0"/>
              <a:t>Moden</a:t>
            </a:r>
            <a:endParaRPr lang="en-US" sz="2400" b="0" dirty="0" smtClean="0"/>
          </a:p>
          <a:p>
            <a:pPr marL="0" lvl="1" indent="0">
              <a:buClr>
                <a:schemeClr val="bg2"/>
              </a:buClr>
              <a:buSzPct val="75000"/>
              <a:buNone/>
            </a:pPr>
            <a:endParaRPr lang="en-US" sz="2400" b="0" dirty="0" smtClean="0"/>
          </a:p>
          <a:p>
            <a:pPr marL="0" lvl="1" indent="0">
              <a:buClr>
                <a:schemeClr val="bg2"/>
              </a:buClr>
              <a:buSzPct val="75000"/>
              <a:buNone/>
            </a:pPr>
            <a:endParaRPr lang="en-US" sz="2400" b="0" dirty="0" smtClean="0"/>
          </a:p>
          <a:p>
            <a:pPr marL="0" indent="0">
              <a:buNone/>
            </a:pPr>
            <a:r>
              <a:rPr lang="en-US" sz="2800" b="0" dirty="0" err="1" smtClean="0"/>
              <a:t>Wertebereich</a:t>
            </a:r>
            <a:r>
              <a:rPr lang="en-US" sz="2800" b="0" dirty="0" smtClean="0"/>
              <a:t>:</a:t>
            </a:r>
          </a:p>
          <a:p>
            <a:pPr marL="457200" indent="-457200">
              <a:buClr>
                <a:srgbClr val="009900"/>
              </a:buClr>
              <a:buSzPct val="100000"/>
              <a:buFont typeface="+mj-lt"/>
              <a:buAutoNum type="arabicPeriod"/>
            </a:pPr>
            <a:r>
              <a:rPr lang="en-US" sz="2800" b="0" dirty="0" err="1" smtClean="0"/>
              <a:t>Gruppe</a:t>
            </a:r>
            <a:r>
              <a:rPr lang="en-US" sz="2800" b="0" dirty="0" smtClean="0"/>
              <a:t>: 0-1100 Euro</a:t>
            </a:r>
          </a:p>
          <a:p>
            <a:pPr marL="457200" indent="-457200">
              <a:buClr>
                <a:srgbClr val="009900"/>
              </a:buClr>
              <a:buSzPct val="100000"/>
              <a:buFont typeface="+mj-lt"/>
              <a:buAutoNum type="arabicPeriod"/>
            </a:pPr>
            <a:r>
              <a:rPr lang="en-US" sz="2800" b="0" dirty="0" err="1" smtClean="0"/>
              <a:t>Gruppe</a:t>
            </a:r>
            <a:r>
              <a:rPr lang="en-US" sz="2800" b="0" dirty="0" smtClean="0"/>
              <a:t>: 1100-12000 Euro</a:t>
            </a:r>
          </a:p>
          <a:p>
            <a:pPr marL="457200" indent="-457200">
              <a:buClr>
                <a:srgbClr val="009900"/>
              </a:buClr>
              <a:buSzPct val="100000"/>
              <a:buFont typeface="+mj-lt"/>
              <a:buAutoNum type="arabicPeriod"/>
            </a:pPr>
            <a:r>
              <a:rPr lang="en-US" sz="2800" b="0" dirty="0" err="1" smtClean="0"/>
              <a:t>Gruppe</a:t>
            </a:r>
            <a:r>
              <a:rPr lang="en-US" sz="2800" b="0" dirty="0" smtClean="0"/>
              <a:t>: 12000 -139000 Euro</a:t>
            </a:r>
          </a:p>
          <a:p>
            <a:pPr marL="457200" indent="-457200">
              <a:buClr>
                <a:srgbClr val="009900"/>
              </a:buClr>
              <a:buSzPct val="100000"/>
              <a:buFont typeface="+mj-lt"/>
              <a:buAutoNum type="arabicPeriod"/>
            </a:pPr>
            <a:r>
              <a:rPr lang="en-US" sz="2800" b="0" dirty="0" err="1" smtClean="0"/>
              <a:t>Gruppe</a:t>
            </a:r>
            <a:r>
              <a:rPr lang="en-US" sz="2800" b="0" dirty="0" smtClean="0"/>
              <a:t>: &gt; 139000 Euro</a:t>
            </a:r>
            <a:endParaRPr lang="en-US" sz="2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9F4AD5-075E-4BB4-A5D5-70924887F0B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3" name="Oval 12" title="Posteriori i=1"/>
          <p:cNvSpPr>
            <a:spLocks noChangeAspect="1"/>
          </p:cNvSpPr>
          <p:nvPr/>
        </p:nvSpPr>
        <p:spPr bwMode="auto">
          <a:xfrm>
            <a:off x="6722821" y="1547247"/>
            <a:ext cx="1238121" cy="36004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=1</a:t>
            </a:r>
          </a:p>
        </p:txBody>
      </p:sp>
      <p:sp>
        <p:nvSpPr>
          <p:cNvPr id="14" name="Oval 13" title="Posteriori i=1"/>
          <p:cNvSpPr>
            <a:spLocks noChangeAspect="1"/>
          </p:cNvSpPr>
          <p:nvPr/>
        </p:nvSpPr>
        <p:spPr bwMode="auto">
          <a:xfrm>
            <a:off x="8264042" y="1533799"/>
            <a:ext cx="1238121" cy="36004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=2</a:t>
            </a:r>
          </a:p>
        </p:txBody>
      </p:sp>
      <p:sp>
        <p:nvSpPr>
          <p:cNvPr id="15" name="Oval 14" title="Posteriori i=1"/>
          <p:cNvSpPr>
            <a:spLocks noChangeAspect="1"/>
          </p:cNvSpPr>
          <p:nvPr/>
        </p:nvSpPr>
        <p:spPr bwMode="auto">
          <a:xfrm>
            <a:off x="10953879" y="1480011"/>
            <a:ext cx="1238121" cy="36004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=4</a:t>
            </a:r>
          </a:p>
        </p:txBody>
      </p:sp>
      <p:sp>
        <p:nvSpPr>
          <p:cNvPr id="16" name="Oval 15" title="Posteriori i=1"/>
          <p:cNvSpPr>
            <a:spLocks noChangeAspect="1"/>
          </p:cNvSpPr>
          <p:nvPr/>
        </p:nvSpPr>
        <p:spPr bwMode="auto">
          <a:xfrm>
            <a:off x="9684241" y="1480011"/>
            <a:ext cx="1238121" cy="360040"/>
          </a:xfrm>
          <a:prstGeom prst="ellipse">
            <a:avLst/>
          </a:prstGeom>
          <a:solidFill>
            <a:srgbClr val="00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36338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Rplot0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1" t="11252" r="2448" b="7611"/>
          <a:stretch/>
        </p:blipFill>
        <p:spPr bwMode="auto">
          <a:xfrm>
            <a:off x="3583632" y="2203286"/>
            <a:ext cx="7120881" cy="453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Discovery der </a:t>
            </a:r>
            <a:r>
              <a:rPr lang="en-US" dirty="0" err="1" smtClean="0"/>
              <a:t>Einkommensverteilung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>
              <a:defRPr/>
            </a:pPr>
            <a:fld id="{3F9F4AD5-075E-4BB4-A5D5-70924887F0B8}" type="slidenum">
              <a:rPr lang="en-US" smtClean="0"/>
              <a:pPr algn="ctr">
                <a:defRPr/>
              </a:pPr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100264"/>
                  </p:ext>
                </p:extLst>
              </p:nvPr>
            </p:nvGraphicFramePr>
            <p:xfrm>
              <a:off x="341644" y="1085221"/>
              <a:ext cx="6336703" cy="31286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56"/>
                    <a:gridCol w="2007805"/>
                    <a:gridCol w="2331218"/>
                    <a:gridCol w="1332624"/>
                  </a:tblGrid>
                  <a:tr h="875629">
                    <a:tc>
                      <a:txBody>
                        <a:bodyPr/>
                        <a:lstStyle/>
                        <a:p>
                          <a:r>
                            <a:rPr lang="de-DE" sz="2100" dirty="0" err="1" smtClean="0"/>
                            <a:t>No</a:t>
                          </a:r>
                          <a:r>
                            <a:rPr lang="de-DE" sz="2100" dirty="0" smtClean="0"/>
                            <a:t>.</a:t>
                          </a:r>
                          <a:endParaRPr lang="de-DE" sz="2100" dirty="0"/>
                        </a:p>
                      </a:txBody>
                      <a:tcPr>
                        <a:solidFill>
                          <a:srgbClr val="4F7C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Group</a:t>
                          </a:r>
                          <a:endParaRPr lang="de-DE" sz="2100" dirty="0"/>
                        </a:p>
                      </a:txBody>
                      <a:tcPr>
                        <a:solidFill>
                          <a:srgbClr val="4F7C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100" dirty="0" smtClean="0"/>
                            <a:t>M</a:t>
                          </a:r>
                          <a14:m>
                            <m:oMath xmlns:m="http://schemas.openxmlformats.org/officeDocument/2006/math">
                              <m:r>
                                <a:rPr lang="de-DE" sz="2100" b="1" i="0" dirty="0" smtClean="0">
                                  <a:latin typeface="Cambria Math"/>
                                  <a:ea typeface="Cambria Math"/>
                                </a:rPr>
                                <m:t>𝐞𝐝𝐢𝐚𝐧</m:t>
                              </m:r>
                              <m:r>
                                <a:rPr lang="de-DE" sz="2100" b="1" i="1" dirty="0" smtClean="0">
                                  <a:latin typeface="Cambria Math"/>
                                  <a:ea typeface="Cambria Math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sz="2100" b="1" dirty="0" smtClean="0"/>
                            <a:t>AMAD</a:t>
                          </a:r>
                          <a:endParaRPr lang="de-DE" sz="2100" b="1" dirty="0"/>
                        </a:p>
                        <a:p>
                          <a:r>
                            <a:rPr lang="de-DE" sz="2100" dirty="0" smtClean="0"/>
                            <a:t> in Euro</a:t>
                          </a:r>
                        </a:p>
                      </a:txBody>
                      <a:tcPr>
                        <a:solidFill>
                          <a:srgbClr val="4F7C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Population in %</a:t>
                          </a:r>
                          <a:endParaRPr lang="de-DE" sz="2100" dirty="0"/>
                        </a:p>
                      </a:txBody>
                      <a:tcPr>
                        <a:solidFill>
                          <a:srgbClr val="4F7CBD"/>
                        </a:solidFill>
                      </a:tcPr>
                    </a:tc>
                  </a:tr>
                  <a:tr h="638558">
                    <a:tc>
                      <a:txBody>
                        <a:bodyPr/>
                        <a:lstStyle/>
                        <a:p>
                          <a:r>
                            <a:rPr lang="de-DE" sz="2100" b="1" dirty="0" smtClean="0">
                              <a:solidFill>
                                <a:srgbClr val="0099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noProof="0" dirty="0" err="1" smtClean="0"/>
                            <a:t>Arbeitslos</a:t>
                          </a:r>
                          <a:endParaRPr lang="en-US" sz="2100" b="0" noProof="0" dirty="0" smtClean="0"/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100" i="1" dirty="0" smtClean="0">
                                    <a:latin typeface="Cambria Math"/>
                                  </a:rPr>
                                  <m:t>500</m:t>
                                </m:r>
                                <m:r>
                                  <a:rPr lang="de-DE" sz="2100" i="1" dirty="0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de-DE" sz="2100" b="0" i="1" dirty="0" smtClean="0">
                                    <a:latin typeface="Cambria Math"/>
                                    <a:ea typeface="Cambria Math"/>
                                  </a:rPr>
                                  <m:t>550</m:t>
                                </m:r>
                              </m:oMath>
                            </m:oMathPara>
                          </a14:m>
                          <a:endParaRPr lang="de-DE" sz="2100" dirty="0"/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3</a:t>
                          </a:r>
                          <a:endParaRPr lang="de-DE" sz="2100" dirty="0"/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</a:tr>
                  <a:tr h="538140">
                    <a:tc>
                      <a:txBody>
                        <a:bodyPr/>
                        <a:lstStyle/>
                        <a:p>
                          <a:r>
                            <a:rPr lang="de-DE" sz="2100" b="1" dirty="0" smtClean="0">
                              <a:solidFill>
                                <a:srgbClr val="009900"/>
                              </a:solidFill>
                            </a:rPr>
                            <a:t>2</a:t>
                          </a:r>
                          <a:endParaRPr lang="de-DE" sz="2100" b="1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b="0" noProof="0" dirty="0" smtClean="0"/>
                            <a:t>Geringverdiener</a:t>
                          </a:r>
                          <a:endParaRPr lang="en-US" sz="21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100" i="1" dirty="0" smtClean="0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de-DE" sz="2100" b="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de-DE" sz="2100" i="1" dirty="0" smtClean="0">
                                    <a:latin typeface="Cambria Math"/>
                                  </a:rPr>
                                  <m:t>00</m:t>
                                </m:r>
                                <m:r>
                                  <a:rPr lang="de-DE" sz="2100" i="1" dirty="0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de-DE" sz="2100" b="0" i="1" dirty="0" smtClean="0">
                                    <a:latin typeface="Cambria Math"/>
                                    <a:ea typeface="Cambria Math"/>
                                  </a:rPr>
                                  <m:t>5000</m:t>
                                </m:r>
                              </m:oMath>
                            </m:oMathPara>
                          </a14:m>
                          <a:endParaRPr lang="de-DE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24</a:t>
                          </a:r>
                          <a:endParaRPr lang="de-DE" sz="2100" dirty="0"/>
                        </a:p>
                      </a:txBody>
                      <a:tcPr/>
                    </a:tc>
                  </a:tr>
                  <a:tr h="538140">
                    <a:tc>
                      <a:txBody>
                        <a:bodyPr/>
                        <a:lstStyle/>
                        <a:p>
                          <a:r>
                            <a:rPr lang="de-DE" sz="2100" b="1" dirty="0" smtClean="0">
                              <a:solidFill>
                                <a:srgbClr val="009900"/>
                              </a:solidFill>
                            </a:rPr>
                            <a:t>3</a:t>
                          </a:r>
                          <a:endParaRPr lang="de-DE" sz="2100" b="1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noProof="0" dirty="0" err="1" smtClean="0"/>
                            <a:t>Mittelschicht</a:t>
                          </a:r>
                          <a:r>
                            <a:rPr lang="en-US" sz="2100" b="0" noProof="0" dirty="0" smtClean="0"/>
                            <a:t> </a:t>
                          </a:r>
                          <a:endParaRPr lang="en-US" sz="2100" noProof="0" dirty="0"/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1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de-DE" sz="2100" i="1" dirty="0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de-DE" sz="2100" i="1" baseline="0" dirty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de-DE" sz="2100" i="1" dirty="0" smtClean="0">
                                    <a:latin typeface="Cambria Math"/>
                                  </a:rPr>
                                  <m:t>000</m:t>
                                </m:r>
                                <m:r>
                                  <a:rPr lang="de-DE" sz="2100" i="1" dirty="0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de-DE" sz="2100" b="0" i="1" dirty="0" smtClean="0">
                                    <a:latin typeface="Cambria Math"/>
                                    <a:ea typeface="Cambria Math"/>
                                  </a:rPr>
                                  <m:t>20 000</m:t>
                                </m:r>
                              </m:oMath>
                            </m:oMathPara>
                          </a14:m>
                          <a:endParaRPr lang="de-DE" sz="2100" dirty="0"/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72</a:t>
                          </a:r>
                          <a:endParaRPr lang="de-DE" sz="2100" dirty="0"/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</a:tr>
                  <a:tr h="538140">
                    <a:tc>
                      <a:txBody>
                        <a:bodyPr/>
                        <a:lstStyle/>
                        <a:p>
                          <a:r>
                            <a:rPr lang="de-DE" sz="2100" b="1" dirty="0" smtClean="0">
                              <a:solidFill>
                                <a:srgbClr val="009900"/>
                              </a:solidFill>
                            </a:rPr>
                            <a:t>4</a:t>
                          </a:r>
                          <a:endParaRPr lang="de-DE" sz="2100" b="1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noProof="0" dirty="0" err="1" smtClean="0"/>
                            <a:t>Oberschicht</a:t>
                          </a:r>
                          <a:endParaRPr lang="en-US" sz="21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2100" i="1" dirty="0" smtClean="0">
                                    <a:latin typeface="Cambria Math"/>
                                  </a:rPr>
                                  <m:t>190 000</m:t>
                                </m:r>
                                <m:r>
                                  <a:rPr lang="de-DE" sz="2100" i="1" dirty="0" smtClean="0">
                                    <a:latin typeface="Cambria Math"/>
                                    <a:ea typeface="Cambria Math"/>
                                  </a:rPr>
                                  <m:t>±</m:t>
                                </m:r>
                                <m:r>
                                  <a:rPr lang="de-DE" sz="2100" b="0" i="1" dirty="0" smtClean="0">
                                    <a:latin typeface="Cambria Math"/>
                                    <a:ea typeface="Cambria Math"/>
                                  </a:rPr>
                                  <m:t>75 000</m:t>
                                </m:r>
                              </m:oMath>
                            </m:oMathPara>
                          </a14:m>
                          <a:endParaRPr lang="de-DE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1</a:t>
                          </a:r>
                          <a:endParaRPr lang="de-DE" sz="2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100264"/>
                  </p:ext>
                </p:extLst>
              </p:nvPr>
            </p:nvGraphicFramePr>
            <p:xfrm>
              <a:off x="341644" y="1085221"/>
              <a:ext cx="6336703" cy="31286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65056"/>
                    <a:gridCol w="2007805"/>
                    <a:gridCol w="2331218"/>
                    <a:gridCol w="1332624"/>
                  </a:tblGrid>
                  <a:tr h="875629">
                    <a:tc>
                      <a:txBody>
                        <a:bodyPr/>
                        <a:lstStyle/>
                        <a:p>
                          <a:r>
                            <a:rPr lang="de-DE" sz="2100" dirty="0" err="1" smtClean="0"/>
                            <a:t>No</a:t>
                          </a:r>
                          <a:r>
                            <a:rPr lang="de-DE" sz="2100" dirty="0" smtClean="0"/>
                            <a:t>.</a:t>
                          </a:r>
                          <a:endParaRPr lang="de-DE" sz="2100" dirty="0"/>
                        </a:p>
                      </a:txBody>
                      <a:tcPr>
                        <a:solidFill>
                          <a:srgbClr val="4F7C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Group</a:t>
                          </a:r>
                          <a:endParaRPr lang="de-DE" sz="2100" dirty="0"/>
                        </a:p>
                      </a:txBody>
                      <a:tcPr>
                        <a:solidFill>
                          <a:srgbClr val="4F7C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5183" t="-4167" r="-58377" b="-2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Population in %</a:t>
                          </a:r>
                          <a:endParaRPr lang="de-DE" sz="2100" dirty="0"/>
                        </a:p>
                      </a:txBody>
                      <a:tcPr>
                        <a:solidFill>
                          <a:srgbClr val="4F7CBD"/>
                        </a:solidFill>
                      </a:tcPr>
                    </a:tc>
                  </a:tr>
                  <a:tr h="638558">
                    <a:tc>
                      <a:txBody>
                        <a:bodyPr/>
                        <a:lstStyle/>
                        <a:p>
                          <a:r>
                            <a:rPr lang="de-DE" sz="2100" b="1" dirty="0" smtClean="0">
                              <a:solidFill>
                                <a:srgbClr val="0099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noProof="0" dirty="0" err="1" smtClean="0"/>
                            <a:t>Arbeitslos</a:t>
                          </a:r>
                          <a:endParaRPr lang="en-US" sz="2100" b="0" noProof="0" dirty="0" smtClean="0"/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5183" t="-142857" r="-58377" b="-2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3</a:t>
                          </a:r>
                          <a:endParaRPr lang="de-DE" sz="2100" dirty="0"/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</a:tr>
                  <a:tr h="538140">
                    <a:tc>
                      <a:txBody>
                        <a:bodyPr/>
                        <a:lstStyle/>
                        <a:p>
                          <a:r>
                            <a:rPr lang="de-DE" sz="2100" b="1" dirty="0" smtClean="0">
                              <a:solidFill>
                                <a:srgbClr val="009900"/>
                              </a:solidFill>
                            </a:rPr>
                            <a:t>2</a:t>
                          </a:r>
                          <a:endParaRPr lang="de-DE" sz="2100" b="1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b="0" noProof="0" dirty="0" smtClean="0"/>
                            <a:t>Geringverdiener</a:t>
                          </a:r>
                          <a:endParaRPr lang="en-US" sz="21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5183" t="-289773" r="-58377" b="-2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24</a:t>
                          </a:r>
                          <a:endParaRPr lang="de-DE" sz="2100" dirty="0"/>
                        </a:p>
                      </a:txBody>
                      <a:tcPr/>
                    </a:tc>
                  </a:tr>
                  <a:tr h="538140">
                    <a:tc>
                      <a:txBody>
                        <a:bodyPr/>
                        <a:lstStyle/>
                        <a:p>
                          <a:r>
                            <a:rPr lang="de-DE" sz="2100" b="1" dirty="0" smtClean="0">
                              <a:solidFill>
                                <a:srgbClr val="009900"/>
                              </a:solidFill>
                            </a:rPr>
                            <a:t>3</a:t>
                          </a:r>
                          <a:endParaRPr lang="de-DE" sz="2100" b="1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noProof="0" dirty="0" err="1" smtClean="0"/>
                            <a:t>Mittelschicht</a:t>
                          </a:r>
                          <a:r>
                            <a:rPr lang="en-US" sz="2100" b="0" noProof="0" dirty="0" smtClean="0"/>
                            <a:t> </a:t>
                          </a:r>
                          <a:endParaRPr lang="en-US" sz="2100" noProof="0" dirty="0"/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5183" t="-385393" r="-58377" b="-1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72</a:t>
                          </a:r>
                          <a:endParaRPr lang="de-DE" sz="2100" dirty="0"/>
                        </a:p>
                      </a:txBody>
                      <a:tcPr>
                        <a:solidFill>
                          <a:srgbClr val="CFD5F1"/>
                        </a:solidFill>
                      </a:tcPr>
                    </a:tc>
                  </a:tr>
                  <a:tr h="538140">
                    <a:tc>
                      <a:txBody>
                        <a:bodyPr/>
                        <a:lstStyle/>
                        <a:p>
                          <a:r>
                            <a:rPr lang="de-DE" sz="2100" b="1" dirty="0" smtClean="0">
                              <a:solidFill>
                                <a:srgbClr val="009900"/>
                              </a:solidFill>
                            </a:rPr>
                            <a:t>4</a:t>
                          </a:r>
                          <a:endParaRPr lang="de-DE" sz="2100" b="1" dirty="0">
                            <a:solidFill>
                              <a:srgbClr val="0099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noProof="0" dirty="0" err="1" smtClean="0"/>
                            <a:t>Oberschicht</a:t>
                          </a:r>
                          <a:endParaRPr lang="en-US" sz="21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15183" t="-490909" r="-58377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100" dirty="0" smtClean="0"/>
                            <a:t>1</a:t>
                          </a:r>
                          <a:endParaRPr lang="de-DE" sz="21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Oval 8" title="Posteriori i=1"/>
          <p:cNvSpPr/>
          <p:nvPr/>
        </p:nvSpPr>
        <p:spPr bwMode="auto">
          <a:xfrm>
            <a:off x="5015880" y="5877272"/>
            <a:ext cx="864096" cy="360040"/>
          </a:xfrm>
          <a:prstGeom prst="ellipse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" name="Oval 10" title="Posteriori i=1"/>
          <p:cNvSpPr/>
          <p:nvPr/>
        </p:nvSpPr>
        <p:spPr bwMode="auto">
          <a:xfrm>
            <a:off x="9696400" y="5805264"/>
            <a:ext cx="864096" cy="360040"/>
          </a:xfrm>
          <a:prstGeom prst="ellipse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" name="Oval 11" title="Posteriori i=1"/>
          <p:cNvSpPr/>
          <p:nvPr/>
        </p:nvSpPr>
        <p:spPr bwMode="auto">
          <a:xfrm>
            <a:off x="8184232" y="2564904"/>
            <a:ext cx="864096" cy="360040"/>
          </a:xfrm>
          <a:prstGeom prst="ellipse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" name="Oval 9" title="Posteriori i=1"/>
          <p:cNvSpPr/>
          <p:nvPr/>
        </p:nvSpPr>
        <p:spPr bwMode="auto">
          <a:xfrm>
            <a:off x="7248128" y="4941168"/>
            <a:ext cx="864096" cy="360040"/>
          </a:xfrm>
          <a:prstGeom prst="ellipse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</a:pPr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797442" y="4924331"/>
            <a:ext cx="44344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 Model </a:t>
            </a:r>
            <a:r>
              <a:rPr lang="de-DE" sz="2400" dirty="0" smtClean="0"/>
              <a:t>schlägt </a:t>
            </a:r>
            <a:r>
              <a:rPr lang="de-DE" sz="2400" dirty="0"/>
              <a:t>verschiedene Klassen in der Gesellschaft vor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06849" y="1772817"/>
            <a:ext cx="2248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[</a:t>
            </a:r>
            <a:r>
              <a:rPr lang="en-US" sz="1400" dirty="0" err="1"/>
              <a:t>Thrun</a:t>
            </a:r>
            <a:r>
              <a:rPr lang="en-US" sz="1400" dirty="0"/>
              <a:t> M.C.,</a:t>
            </a:r>
            <a:r>
              <a:rPr lang="en-US" sz="1400" dirty="0" err="1"/>
              <a:t>Ultsch</a:t>
            </a:r>
            <a:r>
              <a:rPr lang="en-US" sz="1400" dirty="0"/>
              <a:t>, A, 2015]</a:t>
            </a:r>
          </a:p>
        </p:txBody>
      </p:sp>
    </p:spTree>
    <p:extLst>
      <p:ext uri="{BB962C8B-B14F-4D97-AF65-F5344CB8AC3E}">
        <p14:creationId xmlns:p14="http://schemas.microsoft.com/office/powerpoint/2010/main" val="180468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510</Words>
  <Application>Microsoft Office PowerPoint</Application>
  <PresentationFormat>Widescreen</PresentationFormat>
  <Paragraphs>168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Formel</vt:lpstr>
      <vt:lpstr>Equation</vt:lpstr>
      <vt:lpstr>Model Fitting: Anwendung Bayes Theorem</vt:lpstr>
      <vt:lpstr>Probalistisch-Generativer Ansatz</vt:lpstr>
      <vt:lpstr>Anwendung des Bayes Theorems</vt:lpstr>
      <vt:lpstr>Anwendung Bayes-Theorems</vt:lpstr>
      <vt:lpstr>Erste Bayes Entscheidungsgrenze in GMM</vt:lpstr>
      <vt:lpstr>Grenzen durch Verwendung des Bayes-Theorems</vt:lpstr>
      <vt:lpstr>Exakte Entscheidungsgrenze in Magenta</vt:lpstr>
      <vt:lpstr>Klassifizierung durch Anwendung des Bayes Theoremes</vt:lpstr>
      <vt:lpstr>Knowledge Discovery der Einkommensverteilung</vt:lpstr>
      <vt:lpstr>Ist der Modelfit gut?</vt:lpstr>
      <vt:lpstr>Zusammenfassung III: GMM</vt:lpstr>
      <vt:lpstr>PowerPoint Presentation</vt:lpstr>
      <vt:lpstr>Bücher Empfehlungen für Zwischendurch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</dc:creator>
  <cp:lastModifiedBy>MT</cp:lastModifiedBy>
  <cp:revision>211</cp:revision>
  <cp:lastPrinted>2019-10-27T18:54:38Z</cp:lastPrinted>
  <dcterms:created xsi:type="dcterms:W3CDTF">2019-04-13T08:58:55Z</dcterms:created>
  <dcterms:modified xsi:type="dcterms:W3CDTF">2021-06-01T16:42:00Z</dcterms:modified>
</cp:coreProperties>
</file>