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80" r:id="rId3"/>
    <p:sldId id="374" r:id="rId4"/>
    <p:sldId id="351" r:id="rId5"/>
    <p:sldId id="353" r:id="rId6"/>
    <p:sldId id="388" r:id="rId7"/>
    <p:sldId id="354" r:id="rId8"/>
    <p:sldId id="379" r:id="rId9"/>
    <p:sldId id="355" r:id="rId10"/>
    <p:sldId id="395" r:id="rId11"/>
    <p:sldId id="349" r:id="rId12"/>
    <p:sldId id="383" r:id="rId13"/>
    <p:sldId id="384" r:id="rId14"/>
    <p:sldId id="356" r:id="rId15"/>
    <p:sldId id="357" r:id="rId16"/>
    <p:sldId id="358" r:id="rId17"/>
    <p:sldId id="360" r:id="rId18"/>
    <p:sldId id="361" r:id="rId19"/>
    <p:sldId id="362" r:id="rId20"/>
    <p:sldId id="363" r:id="rId21"/>
    <p:sldId id="408" r:id="rId22"/>
    <p:sldId id="364" r:id="rId23"/>
    <p:sldId id="365" r:id="rId24"/>
    <p:sldId id="366" r:id="rId25"/>
    <p:sldId id="367" r:id="rId26"/>
    <p:sldId id="404" r:id="rId27"/>
    <p:sldId id="406" r:id="rId28"/>
    <p:sldId id="392" r:id="rId29"/>
    <p:sldId id="394" r:id="rId30"/>
    <p:sldId id="405" r:id="rId31"/>
    <p:sldId id="320" r:id="rId32"/>
    <p:sldId id="407" r:id="rId33"/>
    <p:sldId id="385" r:id="rId34"/>
    <p:sldId id="321" r:id="rId35"/>
    <p:sldId id="399" r:id="rId36"/>
    <p:sldId id="400" r:id="rId37"/>
    <p:sldId id="398" r:id="rId38"/>
    <p:sldId id="401" r:id="rId39"/>
    <p:sldId id="403" r:id="rId40"/>
    <p:sldId id="328" r:id="rId41"/>
    <p:sldId id="334" r:id="rId42"/>
  </p:sldIdLst>
  <p:sldSz cx="12192000" cy="6858000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FCADEB-00CE-4A4C-B615-3394B0E793CF}">
          <p14:sldIdLst>
            <p14:sldId id="256"/>
            <p14:sldId id="380"/>
            <p14:sldId id="374"/>
            <p14:sldId id="351"/>
            <p14:sldId id="353"/>
            <p14:sldId id="388"/>
            <p14:sldId id="354"/>
            <p14:sldId id="379"/>
            <p14:sldId id="355"/>
            <p14:sldId id="395"/>
            <p14:sldId id="349"/>
            <p14:sldId id="383"/>
            <p14:sldId id="384"/>
            <p14:sldId id="356"/>
            <p14:sldId id="357"/>
            <p14:sldId id="358"/>
            <p14:sldId id="360"/>
            <p14:sldId id="361"/>
            <p14:sldId id="362"/>
            <p14:sldId id="363"/>
            <p14:sldId id="408"/>
            <p14:sldId id="364"/>
            <p14:sldId id="365"/>
            <p14:sldId id="366"/>
            <p14:sldId id="367"/>
            <p14:sldId id="404"/>
            <p14:sldId id="406"/>
            <p14:sldId id="392"/>
            <p14:sldId id="394"/>
            <p14:sldId id="405"/>
            <p14:sldId id="320"/>
            <p14:sldId id="407"/>
            <p14:sldId id="385"/>
            <p14:sldId id="321"/>
            <p14:sldId id="399"/>
            <p14:sldId id="400"/>
            <p14:sldId id="398"/>
            <p14:sldId id="401"/>
            <p14:sldId id="403"/>
            <p14:sldId id="32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" initials="M" lastIdx="1" clrIdx="0">
    <p:extLst>
      <p:ext uri="{19B8F6BF-5375-455C-9EA6-DF929625EA0E}">
        <p15:presenceInfo xmlns:p15="http://schemas.microsoft.com/office/powerpoint/2012/main" userId="M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0" autoAdjust="0"/>
    <p:restoredTop sz="79473" autoAdjust="0"/>
  </p:normalViewPr>
  <p:slideViewPr>
    <p:cSldViewPr snapToGrid="0">
      <p:cViewPr varScale="1">
        <p:scale>
          <a:sx n="114" d="100"/>
          <a:sy n="114" d="100"/>
        </p:scale>
        <p:origin x="126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0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4" d="100"/>
          <a:sy n="154" d="100"/>
        </p:scale>
        <p:origin x="195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80394" y="80055"/>
            <a:ext cx="4242317" cy="35619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r>
              <a:rPr lang="en-US" dirty="0"/>
              <a:t>Time Series based Electricity Price Forecasting with Artificial Neural Networks: Methodology, Benchmarking and Coding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81429" y="79998"/>
            <a:ext cx="4327210" cy="35619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r>
              <a:rPr lang="en-US" dirty="0" smtClean="0"/>
              <a:t>Dr. Michael Thrun, </a:t>
            </a:r>
            <a:fld id="{71C2C556-4451-4FEC-B641-88FE4D6EEF05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49290" y="6569068"/>
            <a:ext cx="9909109" cy="233077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, Data </a:t>
            </a:r>
            <a:r>
              <a:rPr lang="de-DE" dirty="0" err="1" smtClean="0"/>
              <a:t>and</a:t>
            </a:r>
            <a:r>
              <a:rPr lang="de-DE" dirty="0" smtClean="0"/>
              <a:t> Code </a:t>
            </a:r>
            <a:r>
              <a:rPr lang="de-DE" dirty="0" err="1" smtClean="0"/>
              <a:t>available</a:t>
            </a:r>
            <a:r>
              <a:rPr lang="de-DE" dirty="0" smtClean="0"/>
              <a:t> at 			     </a:t>
            </a:r>
            <a:r>
              <a:rPr lang="en-US" dirty="0" smtClean="0"/>
              <a:t>https</a:t>
            </a:r>
            <a:r>
              <a:rPr lang="en-US" dirty="0"/>
              <a:t>://github.com/Mthrun/ForecastingElectricityPrice2019</a:t>
            </a:r>
          </a:p>
        </p:txBody>
      </p:sp>
    </p:spTree>
    <p:extLst>
      <p:ext uri="{BB962C8B-B14F-4D97-AF65-F5344CB8AC3E}">
        <p14:creationId xmlns:p14="http://schemas.microsoft.com/office/powerpoint/2010/main" val="2462121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4434999" cy="35619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8" y="3"/>
            <a:ext cx="4434999" cy="35619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FC7984F8-C54A-4063-BEA2-11A498C452B4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90850" y="887413"/>
            <a:ext cx="4256088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6539"/>
            <a:ext cx="8187690" cy="2795350"/>
          </a:xfrm>
          <a:prstGeom prst="rect">
            <a:avLst/>
          </a:prstGeom>
        </p:spPr>
        <p:txBody>
          <a:bodyPr vert="horz" lIns="99038" tIns="49519" rIns="99038" bIns="495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743105"/>
            <a:ext cx="4434999" cy="356197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8" y="6743105"/>
            <a:ext cx="4434999" cy="356197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C57EA42A-887C-496E-9FCD-7A43C70E4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8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41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8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82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9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51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20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05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47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57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86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51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06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71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44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9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6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13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48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9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78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641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773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77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20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336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201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783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390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6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7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4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3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6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9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6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THRUN, 01/06/2021</a:t>
            </a:r>
            <a:endParaRPr lang="en-US" dirty="0"/>
          </a:p>
        </p:txBody>
      </p:sp>
      <p:sp>
        <p:nvSpPr>
          <p:cNvPr id="14" name="Date Placeholder 23"/>
          <p:cNvSpPr txBox="1">
            <a:spLocks/>
          </p:cNvSpPr>
          <p:nvPr userDrawn="1"/>
        </p:nvSpPr>
        <p:spPr>
          <a:xfrm>
            <a:off x="11850874" y="653994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24C2A1-583A-49BF-8A1D-85E48F1B6A14}" type="slidenum">
              <a:rPr lang="en-US" sz="1800" b="0" smtClean="0"/>
              <a:t>‹#›</a:t>
            </a:fld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10014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THRUN, 01/06/2021</a:t>
            </a:r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idx="1"/>
          </p:nvPr>
        </p:nvSpPr>
        <p:spPr>
          <a:xfrm>
            <a:off x="235794" y="1245926"/>
            <a:ext cx="11720412" cy="5192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Date Placeholder 23"/>
          <p:cNvSpPr txBox="1">
            <a:spLocks/>
          </p:cNvSpPr>
          <p:nvPr userDrawn="1"/>
        </p:nvSpPr>
        <p:spPr>
          <a:xfrm>
            <a:off x="5756462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Knowledge Discovery Lecture</a:t>
            </a:r>
            <a:endParaRPr lang="en-US" dirty="0"/>
          </a:p>
        </p:txBody>
      </p:sp>
      <p:sp>
        <p:nvSpPr>
          <p:cNvPr id="33" name="Date Placeholder 23"/>
          <p:cNvSpPr txBox="1">
            <a:spLocks/>
          </p:cNvSpPr>
          <p:nvPr userDrawn="1"/>
        </p:nvSpPr>
        <p:spPr>
          <a:xfrm>
            <a:off x="11864321" y="6546663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24C2A1-583A-49BF-8A1D-85E48F1B6A14}" type="slidenum">
              <a:rPr lang="en-US" sz="1800" b="0" smtClean="0"/>
              <a:t>‹#›</a:t>
            </a:fld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4671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2352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3392" y="1052736"/>
            <a:ext cx="10972800" cy="5805264"/>
          </a:xfrm>
        </p:spPr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800" b="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6952C-D564-4DEA-997A-F8FF7815D5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64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F4AD5-075E-4BB4-A5D5-70924887F0B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9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4124" y="342530"/>
            <a:ext cx="10127876" cy="876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94" y="1245926"/>
            <a:ext cx="11720412" cy="5192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THRUN, 01/06/2021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7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Knowledge</a:t>
            </a:r>
            <a:r>
              <a:rPr lang="de-DE" dirty="0" smtClean="0"/>
              <a:t> Discovery </a:t>
            </a:r>
            <a:r>
              <a:rPr lang="de-DE" dirty="0" err="1" smtClean="0"/>
              <a:t>Lecture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67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4327B0F-65EC-4E3C-8B95-EC65E5E5C0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23"/>
          <p:cNvSpPr txBox="1">
            <a:spLocks/>
          </p:cNvSpPr>
          <p:nvPr userDrawn="1"/>
        </p:nvSpPr>
        <p:spPr>
          <a:xfrm>
            <a:off x="9448800" y="-225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noProof="0" dirty="0" smtClean="0"/>
              <a:t>Model Fitting</a:t>
            </a: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17874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hrun/ModelFittingData2PDF202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Model Fitting: Von </a:t>
            </a:r>
            <a:r>
              <a:rPr lang="en-US" sz="4400" dirty="0" err="1" smtClean="0"/>
              <a:t>Empirischen</a:t>
            </a:r>
            <a:r>
              <a:rPr lang="en-US" sz="4400" dirty="0" smtClean="0"/>
              <a:t> </a:t>
            </a:r>
            <a:r>
              <a:rPr lang="en-US" sz="4400" dirty="0" err="1" smtClean="0"/>
              <a:t>Daten</a:t>
            </a:r>
            <a:r>
              <a:rPr lang="en-US" sz="4400" dirty="0" smtClean="0"/>
              <a:t> </a:t>
            </a:r>
            <a:r>
              <a:rPr lang="en-US" sz="4400" dirty="0" err="1" smtClean="0"/>
              <a:t>Zur</a:t>
            </a:r>
            <a:r>
              <a:rPr lang="en-US" sz="4400" dirty="0" smtClean="0"/>
              <a:t> </a:t>
            </a:r>
            <a:r>
              <a:rPr lang="en-US" sz="4400" dirty="0" err="1" smtClean="0"/>
              <a:t>Theoretischen</a:t>
            </a:r>
            <a:r>
              <a:rPr lang="en-US" sz="4400" dirty="0" smtClean="0"/>
              <a:t> </a:t>
            </a:r>
            <a:r>
              <a:rPr lang="en-US" sz="4400" dirty="0" err="1" smtClean="0"/>
              <a:t>Verteilung</a:t>
            </a:r>
            <a:endParaRPr lang="en-US" sz="44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3436"/>
          </a:xfrm>
        </p:spPr>
        <p:txBody>
          <a:bodyPr>
            <a:normAutofit/>
          </a:bodyPr>
          <a:lstStyle/>
          <a:p>
            <a:endParaRPr lang="en-US" noProof="0" dirty="0" smtClean="0"/>
          </a:p>
          <a:p>
            <a:r>
              <a:rPr lang="en-US" noProof="0" dirty="0" smtClean="0"/>
              <a:t>Dr. Michael Thrun</a:t>
            </a:r>
          </a:p>
          <a:p>
            <a:r>
              <a:rPr lang="de-DE" dirty="0" smtClean="0"/>
              <a:t>thrun@deepbionics.de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normalverteilung_68-95-9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3"/>
          <a:stretch/>
        </p:blipFill>
        <p:spPr bwMode="auto">
          <a:xfrm>
            <a:off x="4586119" y="1316339"/>
            <a:ext cx="7605881" cy="455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Normalverteilung f(x)=N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794" y="1245926"/>
                <a:ext cx="6729782" cy="51922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Fläche zwischen der Verteilung und der x-Achse von einem Punkt M </a:t>
                </a:r>
                <a:r>
                  <a:rPr lang="de-DE" dirty="0"/>
                  <a:t>bis zu einem Punkt </a:t>
                </a:r>
                <a:r>
                  <a:rPr lang="de-DE" dirty="0" smtClean="0"/>
                  <a:t>+SD entspricht </a:t>
                </a:r>
                <a:r>
                  <a:rPr lang="de-DE" dirty="0"/>
                  <a:t>der Wahrscheinlichkeit einen Wert </a:t>
                </a:r>
                <a:r>
                  <a:rPr lang="de-DE" dirty="0" smtClean="0"/>
                  <a:t>in diesem Bereich zu erhalten (34%)</a:t>
                </a:r>
              </a:p>
              <a:p>
                <a:r>
                  <a:rPr lang="de-DE" dirty="0" smtClean="0"/>
                  <a:t>Nota </a:t>
                </a:r>
                <a:r>
                  <a:rPr lang="de-DE" dirty="0"/>
                  <a:t>die </a:t>
                </a:r>
                <a:r>
                  <a:rPr lang="de-DE" dirty="0" err="1" smtClean="0"/>
                  <a:t>cdf</a:t>
                </a:r>
                <a:r>
                  <a:rPr lang="de-DE" baseline="-25000" dirty="0" err="1" smtClean="0"/>
                  <a:t>N</a:t>
                </a:r>
                <a:r>
                  <a:rPr lang="de-DE" dirty="0" smtClean="0"/>
                  <a:t>  </a:t>
                </a:r>
                <a:r>
                  <a:rPr lang="de-DE" dirty="0"/>
                  <a:t>ist nicht als Formel </a:t>
                </a:r>
                <a:r>
                  <a:rPr lang="de-DE" dirty="0" smtClean="0"/>
                  <a:t>darstellbar</a:t>
                </a: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 smtClean="0"/>
                  <a:t>i.d.R.: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de-DE" dirty="0" smtClean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ber</m:t>
                    </m:r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nicht</m:t>
                    </m:r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)&lt;1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94" y="1245926"/>
                <a:ext cx="6729782" cy="5192224"/>
              </a:xfrm>
              <a:blipFill rotWithShape="0">
                <a:blip r:embed="rId4"/>
                <a:stretch>
                  <a:fillRect l="-1902" t="-2582" b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79359" y="548640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M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075337" y="5528271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M+SD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12475" y="5529946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M+2*SD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76423" y="5499801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M-SD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11037" y="5481379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M-2*SD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129495" y="6129495"/>
            <a:ext cx="4471516" cy="1004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89498" y="6181066"/>
            <a:ext cx="1556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95% Daten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568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Ein Merkmal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468" t="-11111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794" y="1245926"/>
                <a:ext cx="8546465" cy="51922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 smtClean="0"/>
                  <a:t>Ein erstes Ziel des Data Mining ist es, sich ein Bild über jedes einzelne Merkmal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/>
                  <a:t>des vorgelegten Datensatzes zu machen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Merkmale werden üblicherweise in Spalten aufgetragen</a:t>
                </a:r>
              </a:p>
              <a:p>
                <a:pPr lvl="1"/>
                <a:r>
                  <a:rPr lang="de-DE" dirty="0" smtClean="0"/>
                  <a:t>In Zeilen gibt es eine eindeutige Zuordnung zu einem eindeutigen Key der 1. Spalte und jeweils einen „Fall“ pro Zeile</a:t>
                </a:r>
              </a:p>
              <a:p>
                <a:r>
                  <a:rPr lang="de-DE" dirty="0" smtClean="0"/>
                  <a:t>Vereinfacht nehmen wir in dieser Vorlesung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sei das Merkmal </a:t>
                </a:r>
                <a:r>
                  <a:rPr lang="de-DE" dirty="0"/>
                  <a:t>„</a:t>
                </a:r>
                <a:r>
                  <a:rPr lang="de-DE" dirty="0" err="1" smtClean="0"/>
                  <a:t>waiting</a:t>
                </a:r>
                <a:r>
                  <a:rPr lang="de-DE" dirty="0" smtClean="0"/>
                  <a:t>“ (2. Spalte)</a:t>
                </a:r>
              </a:p>
              <a:p>
                <a:r>
                  <a:rPr lang="de-DE" dirty="0"/>
                  <a:t>Dabei ist im einfachsten Fall der </a:t>
                </a:r>
                <a:r>
                  <a:rPr lang="de-DE" dirty="0" smtClean="0"/>
                  <a:t>Datensatz </a:t>
                </a:r>
                <a:r>
                  <a:rPr lang="de-DE" dirty="0"/>
                  <a:t>durch </a:t>
                </a:r>
                <a:r>
                  <a:rPr lang="de-DE" dirty="0" smtClean="0"/>
                  <a:t>i=1</a:t>
                </a:r>
                <a:r>
                  <a:rPr lang="de-DE" dirty="0"/>
                  <a:t>,..,n Merkmale in Spalten </a:t>
                </a:r>
                <a:r>
                  <a:rPr lang="de-DE" dirty="0" smtClean="0"/>
                  <a:t>bestimmt</a:t>
                </a:r>
              </a:p>
              <a:p>
                <a:pPr marL="0" indent="0">
                  <a:buNone/>
                </a:pPr>
                <a:r>
                  <a:rPr lang="de-DE" dirty="0" smtClean="0"/>
                  <a:t>Beispiel in R</a:t>
                </a:r>
              </a:p>
              <a:p>
                <a:pPr marL="0" indent="0">
                  <a:buNone/>
                </a:pPr>
                <a:r>
                  <a:rPr lang="en-US" dirty="0" smtClean="0"/>
                  <a:t>&gt; data</a:t>
                </a:r>
                <a:r>
                  <a:rPr lang="en-US" dirty="0"/>
                  <a:t>("faithful")</a:t>
                </a:r>
              </a:p>
              <a:p>
                <a:pPr marL="0" indent="0">
                  <a:buNone/>
                </a:pPr>
                <a:r>
                  <a:rPr lang="de-DE" dirty="0" smtClean="0"/>
                  <a:t>&gt; View(</a:t>
                </a:r>
                <a:r>
                  <a:rPr lang="en-US" dirty="0"/>
                  <a:t>faithful</a:t>
                </a:r>
                <a:r>
                  <a:rPr lang="de-DE" dirty="0" smtClean="0"/>
                  <a:t>)</a:t>
                </a:r>
                <a:endParaRPr lang="de-DE" dirty="0" smtClean="0"/>
              </a:p>
              <a:p>
                <a:endParaRPr lang="de-DE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94" y="1245926"/>
                <a:ext cx="8546465" cy="5192224"/>
              </a:xfrm>
              <a:blipFill rotWithShape="0">
                <a:blip r:embed="rId4"/>
                <a:stretch>
                  <a:fillRect l="-1284" t="-2347" r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66" y="388163"/>
            <a:ext cx="2819545" cy="6363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3807" y="371789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64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Ein Merkmal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468" t="-11111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794" y="1245926"/>
                <a:ext cx="8546465" cy="5192224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Ein erstes Ziel des Data Mining ist es, sich ein Bild über jedes einzelne Merkmal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des </a:t>
                </a:r>
                <a:r>
                  <a:rPr lang="de-DE" dirty="0"/>
                  <a:t>vorgelegten </a:t>
                </a:r>
                <a:r>
                  <a:rPr lang="de-DE" dirty="0" smtClean="0"/>
                  <a:t>Datensatzes </a:t>
                </a:r>
                <a:r>
                  <a:rPr lang="de-DE" dirty="0"/>
                  <a:t>zu </a:t>
                </a:r>
                <a:r>
                  <a:rPr lang="de-DE" dirty="0" smtClean="0"/>
                  <a:t>machen:</a:t>
                </a:r>
                <a:endParaRPr lang="de-DE" dirty="0"/>
              </a:p>
              <a:p>
                <a:pPr lvl="1"/>
                <a:r>
                  <a:rPr lang="de-DE" dirty="0" smtClean="0"/>
                  <a:t>In </a:t>
                </a:r>
                <a:r>
                  <a:rPr lang="de-DE" dirty="0"/>
                  <a:t>welchem Wertebereich die </a:t>
                </a:r>
                <a:r>
                  <a:rPr lang="de-DE" dirty="0" smtClean="0"/>
                  <a:t>Daten </a:t>
                </a:r>
                <a:r>
                  <a:rPr lang="de-DE" dirty="0"/>
                  <a:t>liegen</a:t>
                </a:r>
              </a:p>
              <a:p>
                <a:pPr lvl="1"/>
                <a:r>
                  <a:rPr lang="de-DE" dirty="0"/>
                  <a:t>Wie deren </a:t>
                </a:r>
                <a:r>
                  <a:rPr lang="de-DE" dirty="0" smtClean="0"/>
                  <a:t>„Verteilung“ ist, </a:t>
                </a:r>
                <a:r>
                  <a:rPr lang="de-DE" dirty="0"/>
                  <a:t>die für Data Mining interessant sind</a:t>
                </a:r>
              </a:p>
              <a:p>
                <a:pPr lvl="1"/>
                <a:r>
                  <a:rPr lang="de-DE" dirty="0"/>
                  <a:t>Identifikation von Ausreißer, Lage- und Streumaßen</a:t>
                </a:r>
              </a:p>
              <a:p>
                <a:pPr lvl="1"/>
                <a:r>
                  <a:rPr lang="de-DE" dirty="0"/>
                  <a:t>Kandidaten für Transformationen zum Zwecke der </a:t>
                </a:r>
                <a:r>
                  <a:rPr lang="de-DE" dirty="0" smtClean="0"/>
                  <a:t>Normierung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94" y="1245926"/>
                <a:ext cx="8546465" cy="5192224"/>
              </a:xfrm>
              <a:blipFill rotWithShape="0">
                <a:blip r:embed="rId4"/>
                <a:stretch>
                  <a:fillRect l="-1284" t="-1878" r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66" y="388163"/>
            <a:ext cx="2819545" cy="6363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3807" y="371789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81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Ein Merkmal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468" t="-11111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94" y="1245926"/>
            <a:ext cx="8885346" cy="5192224"/>
          </a:xfrm>
        </p:spPr>
        <p:txBody>
          <a:bodyPr>
            <a:normAutofit/>
          </a:bodyPr>
          <a:lstStyle/>
          <a:p>
            <a:r>
              <a:rPr lang="de-DE" dirty="0"/>
              <a:t>Ein erstes Ziel des Data Mining ist es, sich ein Bild über jedes einzelne Merkmal </a:t>
            </a:r>
            <a:r>
              <a:rPr lang="de-DE" dirty="0" smtClean="0"/>
              <a:t>des </a:t>
            </a:r>
            <a:r>
              <a:rPr lang="de-DE" dirty="0"/>
              <a:t>vorgelegten </a:t>
            </a:r>
            <a:r>
              <a:rPr lang="de-DE" dirty="0" smtClean="0"/>
              <a:t>Datensatzes </a:t>
            </a:r>
            <a:r>
              <a:rPr lang="de-DE" dirty="0"/>
              <a:t>zu machen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welchem Wertebereich die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Daten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liegen</a:t>
            </a:r>
          </a:p>
          <a:p>
            <a:pPr lvl="1"/>
            <a:r>
              <a:rPr lang="de-DE" dirty="0"/>
              <a:t>Wie deren </a:t>
            </a:r>
            <a:r>
              <a:rPr lang="de-DE" dirty="0" smtClean="0"/>
              <a:t>„Verteilung“ ist, </a:t>
            </a:r>
            <a:r>
              <a:rPr lang="de-DE" dirty="0"/>
              <a:t>die für Data Mining interessant sind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Identifikation von Ausreißer, Lage- und Streumaßen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Kandidaten für Transformationen zum Zwecke der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Normierung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386" y="350063"/>
            <a:ext cx="2819545" cy="6363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0027" y="356549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Key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73023" y="3064005"/>
            <a:ext cx="2491201" cy="1014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3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Empirische </a:t>
            </a:r>
            <a:r>
              <a:rPr lang="de-DE" dirty="0" smtClean="0"/>
              <a:t>Daten im Data Mining gilt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Data Mining sind die Verteilungen der Merkmale i.d.R. nicht bekannt. </a:t>
            </a:r>
          </a:p>
          <a:p>
            <a:r>
              <a:rPr lang="de-DE" dirty="0"/>
              <a:t>Eine erste Aufgabe ist es daher, eine Hypothese über die </a:t>
            </a:r>
            <a:r>
              <a:rPr lang="de-DE" dirty="0" smtClean="0"/>
              <a:t>Verteilung der Daten zu entwickeln</a:t>
            </a:r>
          </a:p>
          <a:p>
            <a:r>
              <a:rPr lang="de-DE" dirty="0"/>
              <a:t>Hierzu ist die Beurteilung </a:t>
            </a:r>
            <a:r>
              <a:rPr lang="de-DE" dirty="0" smtClean="0"/>
              <a:t>eines </a:t>
            </a:r>
            <a:r>
              <a:rPr lang="de-DE" dirty="0"/>
              <a:t>angetroffenen </a:t>
            </a:r>
            <a:r>
              <a:rPr lang="de-DE" dirty="0" smtClean="0"/>
              <a:t>Resultates einer Verteilungsschätzung </a:t>
            </a:r>
            <a:r>
              <a:rPr lang="de-DE" dirty="0"/>
              <a:t>wichtig. </a:t>
            </a:r>
            <a:endParaRPr lang="de-DE" dirty="0" smtClean="0"/>
          </a:p>
          <a:p>
            <a:pPr lvl="1"/>
            <a:r>
              <a:rPr lang="de-DE" dirty="0" smtClean="0"/>
              <a:t>Dies </a:t>
            </a:r>
            <a:r>
              <a:rPr lang="de-DE" dirty="0"/>
              <a:t>geschieht am Besten indem eine bildliche Darstellung der Verteilung so erzeugt wird, dass sie von einem Menschen beurteilt werden </a:t>
            </a:r>
            <a:r>
              <a:rPr lang="de-DE" dirty="0" smtClean="0"/>
              <a:t>kann</a:t>
            </a:r>
          </a:p>
          <a:p>
            <a:r>
              <a:rPr lang="de-DE" dirty="0"/>
              <a:t>Dieses Prinzip der Visualisierung von Sachverhalten wird als wichtige Methode im Folgenden immer wieder eingesetzt 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4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8" y="342530"/>
            <a:ext cx="11452412" cy="876034"/>
          </a:xfrm>
        </p:spPr>
        <p:txBody>
          <a:bodyPr>
            <a:normAutofit/>
          </a:bodyPr>
          <a:lstStyle/>
          <a:p>
            <a:r>
              <a:rPr lang="de-DE" dirty="0"/>
              <a:t>Empirische kumulative Verteilungsfunktion (</a:t>
            </a:r>
            <a:r>
              <a:rPr lang="de-DE" dirty="0" err="1"/>
              <a:t>ecdf</a:t>
            </a:r>
            <a:r>
              <a:rPr lang="de-DE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Als empirische </a:t>
                </a:r>
                <a:r>
                  <a:rPr lang="de-DE" dirty="0" err="1" smtClean="0"/>
                  <a:t>cdf</a:t>
                </a:r>
                <a:r>
                  <a:rPr lang="de-DE" dirty="0" smtClean="0"/>
                  <a:t> kann die Funktion </a:t>
                </a:r>
                <a:r>
                  <a:rPr lang="de-DE" dirty="0"/>
                  <a:t>berechnet  und visualisiert </a:t>
                </a:r>
                <a:r>
                  <a:rPr lang="de-DE" dirty="0" smtClean="0"/>
                  <a:t>werden</a:t>
                </a:r>
                <a:r>
                  <a:rPr lang="de-DE" dirty="0"/>
                  <a:t> </a:t>
                </a:r>
                <a:r>
                  <a:rPr lang="de-DE" dirty="0" smtClean="0"/>
                  <a:t>über</a:t>
                </a: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 algn="ctr">
                  <a:buNone/>
                </a:pPr>
                <a:r>
                  <a:rPr lang="de-DE" dirty="0" err="1" smtClean="0"/>
                  <a:t>ecdf</a:t>
                </a:r>
                <a:r>
                  <a:rPr lang="de-DE" dirty="0" smtClean="0"/>
                  <a:t>(x)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𝑩𝒆𝒐𝒃𝒂𝒄𝒉𝒕𝒖𝒏𝒈𝒆𝒏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𝒂𝒍𝒍𝒆𝒓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𝑩𝒆𝒐𝒃𝒂𝒄𝒉𝒕𝒖𝒏𝒈𝒆𝒏</m:t>
                        </m:r>
                      </m:den>
                    </m:f>
                  </m:oMath>
                </a14:m>
                <a:endParaRPr lang="de-DE" b="1" dirty="0" smtClean="0"/>
              </a:p>
              <a:p>
                <a:pPr marL="0" indent="0" algn="ctr">
                  <a:buNone/>
                </a:pPr>
                <a:endParaRPr lang="de-DE" dirty="0" smtClean="0"/>
              </a:p>
              <a:p>
                <a:r>
                  <a:rPr lang="de-DE" dirty="0"/>
                  <a:t>Die </a:t>
                </a:r>
                <a:r>
                  <a:rPr lang="de-DE" dirty="0" err="1"/>
                  <a:t>ecdf</a:t>
                </a:r>
                <a:r>
                  <a:rPr lang="de-DE" dirty="0"/>
                  <a:t> liefert eine stückweise konstante Treppenfunktion. </a:t>
                </a:r>
              </a:p>
              <a:p>
                <a:r>
                  <a:rPr lang="de-DE" dirty="0" smtClean="0"/>
                  <a:t>Beispiel in </a:t>
                </a:r>
                <a:r>
                  <a:rPr lang="de-DE" dirty="0" err="1" smtClean="0"/>
                  <a:t>Rmarkdown</a:t>
                </a:r>
                <a:r>
                  <a:rPr lang="de-DE" dirty="0"/>
                  <a:t>: </a:t>
                </a:r>
                <a:r>
                  <a:rPr lang="de-DE" dirty="0" smtClean="0"/>
                  <a:t>021SchätzungVonVerteilungen_ECDF.Rmd</a:t>
                </a:r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3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07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Irrtumswahrscheinlichkeit der ECDF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94" y="1245926"/>
            <a:ext cx="5089241" cy="5192224"/>
          </a:xfrm>
        </p:spPr>
        <p:txBody>
          <a:bodyPr/>
          <a:lstStyle/>
          <a:p>
            <a:r>
              <a:rPr lang="de-DE" dirty="0" smtClean="0"/>
              <a:t>Da </a:t>
            </a:r>
            <a:r>
              <a:rPr lang="de-DE" dirty="0"/>
              <a:t>die Berechnung der </a:t>
            </a:r>
            <a:r>
              <a:rPr lang="de-DE" dirty="0" err="1"/>
              <a:t>cdf</a:t>
            </a:r>
            <a:r>
              <a:rPr lang="de-DE" dirty="0"/>
              <a:t>  empirisch erfolgt, kann sie mit Fehlern behaftet </a:t>
            </a:r>
            <a:r>
              <a:rPr lang="de-DE" dirty="0" smtClean="0"/>
              <a:t>sein</a:t>
            </a:r>
          </a:p>
          <a:p>
            <a:pPr lvl="1"/>
            <a:r>
              <a:rPr lang="de-DE" dirty="0"/>
              <a:t>Wenn man sich eine „Irrtumswahrscheinlichkeit“ </a:t>
            </a:r>
            <a:r>
              <a:rPr lang="de-DE" dirty="0" err="1"/>
              <a:t>alpha</a:t>
            </a:r>
            <a:r>
              <a:rPr lang="de-DE" dirty="0"/>
              <a:t> vorgibt, z.B. </a:t>
            </a:r>
            <a:r>
              <a:rPr lang="de-DE" dirty="0" err="1"/>
              <a:t>alpha</a:t>
            </a:r>
            <a:r>
              <a:rPr lang="de-DE" dirty="0"/>
              <a:t> = 5%, so kann man mit statistischen Methoden Grenzen finden innerhalb derer die tatsächliche </a:t>
            </a:r>
            <a:r>
              <a:rPr lang="de-DE" dirty="0" err="1"/>
              <a:t>cdf</a:t>
            </a:r>
            <a:r>
              <a:rPr lang="de-DE" dirty="0"/>
              <a:t> mit der Wahrscheinlichkeit 1-alpha (im Beispiel 95%) zu finden ist</a:t>
            </a:r>
            <a:endParaRPr lang="en-US" dirty="0"/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 rotWithShape="1">
          <a:blip r:embed="rId3"/>
          <a:srcRect l="5200" t="670" r="7970" b="-670"/>
          <a:stretch/>
        </p:blipFill>
        <p:spPr>
          <a:xfrm>
            <a:off x="5647765" y="1056143"/>
            <a:ext cx="6441142" cy="55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8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𝑝𝑑𝑓</m:t>
                    </m:r>
                  </m:oMath>
                </a14:m>
                <a:r>
                  <a:rPr lang="de-DE" dirty="0" smtClean="0"/>
                  <a:t>: Verteilungsdichte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1111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Um eine Vorstellung von der Verteilungsdichte der Datenmenge eines Merkmales zu bekommen muss für jeden Wert x bestimmt werden:</a:t>
                </a:r>
              </a:p>
              <a:p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de-DE" dirty="0"/>
                  <a:t>Es muss also gezählt werden, wie viele Datenpunkte im Intervall [</a:t>
                </a:r>
                <a:r>
                  <a:rPr lang="de-DE" dirty="0" smtClean="0"/>
                  <a:t>x-r</a:t>
                </a:r>
                <a:r>
                  <a:rPr lang="de-DE" dirty="0"/>
                  <a:t>, </a:t>
                </a:r>
                <a:r>
                  <a:rPr lang="de-DE" dirty="0" err="1" smtClean="0"/>
                  <a:t>x+r</a:t>
                </a:r>
                <a:r>
                  <a:rPr lang="de-DE" dirty="0"/>
                  <a:t>] </a:t>
                </a:r>
                <a:r>
                  <a:rPr lang="de-DE" dirty="0" smtClean="0"/>
                  <a:t>liegen</a:t>
                </a:r>
              </a:p>
              <a:p>
                <a:r>
                  <a:rPr lang="de-DE" dirty="0"/>
                  <a:t>Dieses Intervall wird Parzen-Fenster, r der Radius des </a:t>
                </a:r>
                <a:r>
                  <a:rPr lang="de-DE" dirty="0" err="1"/>
                  <a:t>Parzenfensters</a:t>
                </a:r>
                <a:r>
                  <a:rPr lang="de-DE" dirty="0"/>
                  <a:t> </a:t>
                </a:r>
                <a:r>
                  <a:rPr lang="de-DE" dirty="0" smtClean="0"/>
                  <a:t>genannt</a:t>
                </a:r>
              </a:p>
              <a:p>
                <a:r>
                  <a:rPr lang="de-DE" dirty="0"/>
                  <a:t>Für gegebene Daten wird die </a:t>
                </a:r>
                <a:r>
                  <a:rPr lang="de-DE" dirty="0" err="1"/>
                  <a:t>pdf</a:t>
                </a:r>
                <a:r>
                  <a:rPr lang="de-DE" dirty="0"/>
                  <a:t> nur an endlich vielen Punkten x</a:t>
                </a:r>
                <a:r>
                  <a:rPr lang="de-DE" baseline="-25000" dirty="0"/>
                  <a:t>1</a:t>
                </a:r>
                <a:r>
                  <a:rPr lang="de-DE" dirty="0"/>
                  <a:t>,…</a:t>
                </a:r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r>
                  <a:rPr lang="de-DE" dirty="0"/>
                  <a:t> </a:t>
                </a:r>
                <a:r>
                  <a:rPr lang="de-DE" dirty="0" smtClean="0"/>
                  <a:t>bestimmt</a:t>
                </a:r>
              </a:p>
              <a:p>
                <a:pPr marL="0" indent="0">
                  <a:buNone/>
                </a:pPr>
                <a:r>
                  <a:rPr lang="de-DE" dirty="0" smtClean="0"/>
                  <a:t>=&gt; Wahl von r ist kritisch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93" t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64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Histogramme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Histogramme schätzen die </a:t>
            </a:r>
            <a:r>
              <a:rPr lang="de-DE" dirty="0" err="1"/>
              <a:t>pdf</a:t>
            </a:r>
            <a:r>
              <a:rPr lang="de-DE" dirty="0"/>
              <a:t> in einer Folge von sich berührenden Intervallen, den sog. </a:t>
            </a:r>
            <a:r>
              <a:rPr lang="de-DE" dirty="0" smtClean="0"/>
              <a:t>Bins.</a:t>
            </a:r>
            <a:endParaRPr lang="de-DE" dirty="0" smtClean="0"/>
          </a:p>
          <a:p>
            <a:r>
              <a:rPr lang="de-DE" dirty="0"/>
              <a:t>Anzahl der Daten pro Bin bzw. die Häufigkeiten des Auftretens in den Bins wird ermittelt</a:t>
            </a:r>
            <a:r>
              <a:rPr lang="de-DE" dirty="0" smtClean="0"/>
              <a:t>.</a:t>
            </a:r>
          </a:p>
          <a:p>
            <a:r>
              <a:rPr lang="de-DE" dirty="0"/>
              <a:t>Die so ermittelten Werte werden als aneinander stoßende Rechtecke, deren Flächeninhalt proportional zur Anzahl der Daten (Häufigkeiten) in den jeweiligen Bins ist, </a:t>
            </a:r>
            <a:r>
              <a:rPr lang="de-DE" dirty="0" smtClean="0"/>
              <a:t>dargestellt.</a:t>
            </a:r>
            <a:endParaRPr lang="de-DE" dirty="0" smtClean="0"/>
          </a:p>
          <a:p>
            <a:r>
              <a:rPr lang="de-DE" dirty="0"/>
              <a:t>In der Regel werden dabei gleichgroße Intervalllängen angenommen, so dass die Häufigkeit der Daten in den Bins direkt an der Höhe der Rechtecke abgelesen werden </a:t>
            </a:r>
            <a:r>
              <a:rPr lang="de-DE" dirty="0" smtClean="0"/>
              <a:t>kann.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9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Histogramm Beispiel mit 2 </a:t>
            </a:r>
            <a:r>
              <a:rPr lang="de-DE" dirty="0" err="1" smtClean="0"/>
              <a:t>Binbreiten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Wahl eines geeigneten Radius und der richtigen </a:t>
            </a:r>
            <a:r>
              <a:rPr lang="de-DE" dirty="0" err="1"/>
              <a:t>Bingrenzen</a:t>
            </a:r>
            <a:r>
              <a:rPr lang="de-DE" dirty="0"/>
              <a:t> ist dabei </a:t>
            </a:r>
            <a:r>
              <a:rPr lang="de-DE" dirty="0" smtClean="0"/>
              <a:t>kritisch</a:t>
            </a:r>
          </a:p>
          <a:p>
            <a:r>
              <a:rPr lang="de-DE" dirty="0" smtClean="0"/>
              <a:t>Ungeeignete </a:t>
            </a:r>
            <a:r>
              <a:rPr lang="de-DE" dirty="0"/>
              <a:t>Wahl der </a:t>
            </a:r>
            <a:r>
              <a:rPr lang="de-DE" dirty="0" err="1"/>
              <a:t>Binparameter</a:t>
            </a:r>
            <a:r>
              <a:rPr lang="de-DE" dirty="0"/>
              <a:t> ein falscher Eindruck von der Verteilung der Daten </a:t>
            </a:r>
            <a:r>
              <a:rPr lang="de-DE" dirty="0" smtClean="0"/>
              <a:t>entstehen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Beispiele </a:t>
            </a:r>
            <a:r>
              <a:rPr lang="de-DE" dirty="0"/>
              <a:t>in 022SchätzungVonVerteilungen_Histogram.Rmd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Powerpoint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: Kurze Einführung in theoretische Elemente und theoretische Beispiele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Rmarkdown</a:t>
            </a:r>
            <a:r>
              <a:rPr lang="de-DE" dirty="0" smtClean="0"/>
              <a:t>: Praktische Beispiele in 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/>
              <a:t>Um Datenwissenschaften zu lernen empfehle ich „</a:t>
            </a:r>
            <a:r>
              <a:rPr lang="de-DE" dirty="0" err="1" smtClean="0"/>
              <a:t>learning</a:t>
            </a:r>
            <a:r>
              <a:rPr lang="de-DE" dirty="0" smtClean="0"/>
              <a:t> bei </a:t>
            </a:r>
            <a:r>
              <a:rPr lang="de-DE" dirty="0" err="1" smtClean="0"/>
              <a:t>doing</a:t>
            </a:r>
            <a:r>
              <a:rPr lang="de-DE" dirty="0" smtClean="0"/>
              <a:t>!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/>
              <a:t>Reproduktion der Beispiele als „Hausaufgabe“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/>
              <a:t>Sowie Anwendung des Gelernten Anhand weiteren Daten </a:t>
            </a:r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 smtClean="0"/>
              <a:t>Alles ist online verfügbar unter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github.com/Mthrun/ModelFittingData2PDF2021/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51800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Kerneldichteschätzer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Histogramme sind sog. „</a:t>
            </a:r>
            <a:r>
              <a:rPr lang="de-DE" dirty="0" smtClean="0"/>
              <a:t>Kerndichteschätzer</a:t>
            </a:r>
            <a:r>
              <a:rPr lang="de-DE" dirty="0"/>
              <a:t>“ mit </a:t>
            </a:r>
            <a:r>
              <a:rPr lang="de-DE" dirty="0" smtClean="0"/>
              <a:t>festem, üblicherweise nicht überlappendem Radius r</a:t>
            </a:r>
          </a:p>
          <a:p>
            <a:r>
              <a:rPr lang="de-DE" dirty="0"/>
              <a:t>Für jedes Bin eines Histogramms wird die Anzahl der Daten gezählt, die in dieses Bin </a:t>
            </a:r>
            <a:r>
              <a:rPr lang="de-DE" dirty="0" smtClean="0"/>
              <a:t>fallen.</a:t>
            </a:r>
            <a:endParaRPr lang="de-DE" dirty="0" smtClean="0"/>
          </a:p>
          <a:p>
            <a:r>
              <a:rPr lang="de-DE" dirty="0" smtClean="0"/>
              <a:t>Es gibt viele alternative Kerneldichteschätzer und </a:t>
            </a:r>
            <a:r>
              <a:rPr lang="de-DE" dirty="0" smtClean="0"/>
              <a:t>Schätzverfahren.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5033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Kerneldichteschätzer mit Überlappendem Radius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Datamining können viele interessante Grundeigenschaften durch die Pareto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(PDE), vorgeschlagen von </a:t>
            </a:r>
            <a:r>
              <a:rPr lang="de-DE" dirty="0" err="1"/>
              <a:t>Ultsch</a:t>
            </a:r>
            <a:r>
              <a:rPr lang="de-DE" dirty="0"/>
              <a:t> 2003,2005, gut erkannt werden [</a:t>
            </a:r>
            <a:r>
              <a:rPr lang="de-DE" dirty="0" err="1"/>
              <a:t>Thrun</a:t>
            </a:r>
            <a:r>
              <a:rPr lang="de-DE" dirty="0"/>
              <a:t> et al., 2020, PLOS ONE</a:t>
            </a:r>
            <a:r>
              <a:rPr lang="de-DE" dirty="0" smtClean="0"/>
              <a:t>].</a:t>
            </a:r>
            <a:endParaRPr lang="de-DE" dirty="0"/>
          </a:p>
          <a:p>
            <a:r>
              <a:rPr lang="de-DE" dirty="0"/>
              <a:t>PDE ist eine Schätzung der Wahrscheinlichkeitsdichte (</a:t>
            </a:r>
            <a:r>
              <a:rPr lang="de-DE" dirty="0" err="1"/>
              <a:t>pdf</a:t>
            </a:r>
            <a:r>
              <a:rPr lang="de-DE" dirty="0"/>
              <a:t>) mit einem Kerndichteschätzer mit überlappendem Radius </a:t>
            </a:r>
            <a:r>
              <a:rPr lang="de-DE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9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Pareto </a:t>
            </a:r>
            <a:r>
              <a:rPr lang="de-DE" dirty="0" err="1" smtClean="0"/>
              <a:t>Density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r>
              <a:rPr lang="de-DE" dirty="0" smtClean="0"/>
              <a:t> (PDE)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Bei den PDE-Plots wird die Datendichte an allen verschiedenen Datenpunkten der Datenmenge </a:t>
            </a:r>
            <a:r>
              <a:rPr lang="de-DE" dirty="0" smtClean="0"/>
              <a:t>abgeschätzt</a:t>
            </a:r>
          </a:p>
          <a:p>
            <a:r>
              <a:rPr lang="de-DE" dirty="0"/>
              <a:t>Hierzu werden für einen Punkt x alle Datenpunkte y, mit  in d(</a:t>
            </a:r>
            <a:r>
              <a:rPr lang="de-DE" dirty="0" err="1"/>
              <a:t>x,y</a:t>
            </a:r>
            <a:r>
              <a:rPr lang="de-DE" dirty="0"/>
              <a:t>) &lt; </a:t>
            </a:r>
            <a:r>
              <a:rPr lang="de-DE" dirty="0" err="1"/>
              <a:t>r</a:t>
            </a:r>
            <a:r>
              <a:rPr lang="de-DE" baseline="-25000" dirty="0" err="1"/>
              <a:t>p</a:t>
            </a:r>
            <a:r>
              <a:rPr lang="de-DE" dirty="0"/>
              <a:t> , der sog. </a:t>
            </a:r>
            <a:r>
              <a:rPr lang="de-DE" dirty="0" err="1"/>
              <a:t>ParetoKugel</a:t>
            </a:r>
            <a:r>
              <a:rPr lang="de-DE" dirty="0"/>
              <a:t> gezählt. </a:t>
            </a:r>
            <a:endParaRPr lang="de-DE" dirty="0" smtClean="0"/>
          </a:p>
          <a:p>
            <a:pPr lvl="1"/>
            <a:r>
              <a:rPr lang="de-DE" dirty="0" smtClean="0"/>
              <a:t>d </a:t>
            </a:r>
            <a:r>
              <a:rPr lang="de-DE" dirty="0"/>
              <a:t>ist ein Abstand, </a:t>
            </a:r>
            <a:r>
              <a:rPr lang="de-DE" dirty="0" err="1"/>
              <a:t>r</a:t>
            </a:r>
            <a:r>
              <a:rPr lang="de-DE" baseline="-25000" dirty="0" err="1"/>
              <a:t>p</a:t>
            </a:r>
            <a:r>
              <a:rPr lang="de-DE" dirty="0"/>
              <a:t> der so genannte </a:t>
            </a:r>
            <a:r>
              <a:rPr lang="de-DE" dirty="0" err="1"/>
              <a:t>ParetoRadius</a:t>
            </a:r>
            <a:r>
              <a:rPr lang="de-DE" dirty="0" smtClean="0"/>
              <a:t>.</a:t>
            </a:r>
          </a:p>
          <a:p>
            <a:r>
              <a:rPr lang="de-DE" dirty="0"/>
              <a:t>Pareto Radius </a:t>
            </a:r>
            <a:r>
              <a:rPr lang="de-DE" dirty="0" err="1" smtClean="0"/>
              <a:t>rp</a:t>
            </a:r>
            <a:r>
              <a:rPr lang="de-DE" dirty="0" smtClean="0"/>
              <a:t> wird datengetrieben gewählt</a:t>
            </a:r>
          </a:p>
          <a:p>
            <a:pPr lvl="1"/>
            <a:r>
              <a:rPr lang="de-DE" dirty="0" smtClean="0"/>
              <a:t>Details in einer anderen Vorlesung</a:t>
            </a:r>
          </a:p>
        </p:txBody>
      </p:sp>
    </p:spTree>
    <p:extLst>
      <p:ext uri="{BB962C8B-B14F-4D97-AF65-F5344CB8AC3E}">
        <p14:creationId xmlns:p14="http://schemas.microsoft.com/office/powerpoint/2010/main" val="659909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PDE </a:t>
            </a:r>
            <a:r>
              <a:rPr lang="de-DE" dirty="0" err="1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aus der Dichteschätzung eine Schätzung der Wahrscheinlichkeitsdichte (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PDE) zu erhalten wird die Fläche unter der Kurve mit der Trapezmethode bestimmt</a:t>
            </a:r>
          </a:p>
          <a:p>
            <a:r>
              <a:rPr lang="de-DE" dirty="0"/>
              <a:t>Mit dieser Flächenschätzung wird die Dichtemessung normiert um eine Wahrscheinlichkeitsdichte zu </a:t>
            </a:r>
            <a:r>
              <a:rPr lang="de-DE" dirty="0" smtClean="0"/>
              <a:t>erhalten</a:t>
            </a:r>
          </a:p>
          <a:p>
            <a:r>
              <a:rPr lang="de-DE" dirty="0"/>
              <a:t>PDE ist insbesondere dazu gedacht, Gruppen in Daten zu identifizieren [</a:t>
            </a:r>
            <a:r>
              <a:rPr lang="de-DE" dirty="0" err="1"/>
              <a:t>Ultsch</a:t>
            </a:r>
            <a:r>
              <a:rPr lang="de-DE" dirty="0"/>
              <a:t> 2005].</a:t>
            </a:r>
          </a:p>
          <a:p>
            <a:endParaRPr lang="en-US" dirty="0"/>
          </a:p>
          <a:p>
            <a:endParaRPr lang="de-DE" dirty="0" smtClean="0"/>
          </a:p>
          <a:p>
            <a:r>
              <a:rPr lang="de-DE" dirty="0" smtClean="0"/>
              <a:t>Beispiele </a:t>
            </a:r>
            <a:r>
              <a:rPr lang="de-DE" dirty="0"/>
              <a:t>in </a:t>
            </a:r>
            <a:r>
              <a:rPr lang="de-DE" dirty="0" err="1"/>
              <a:t>Rmarkdown</a:t>
            </a:r>
            <a:r>
              <a:rPr lang="de-DE" dirty="0"/>
              <a:t>: </a:t>
            </a:r>
            <a:r>
              <a:rPr lang="de-DE" dirty="0" smtClean="0"/>
              <a:t>03DensityEstimation.Rmd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52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Quantil/Quantil-Plot </a:t>
            </a:r>
            <a:r>
              <a:rPr lang="de-DE" dirty="0"/>
              <a:t>(</a:t>
            </a:r>
            <a:r>
              <a:rPr lang="de-DE" dirty="0" smtClean="0"/>
              <a:t>QQ-Plot)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/>
              <a:t>Dichteschätzer wie Histogramme und PDE-plots sollten jedoch nur als Anhaltspunkt für eine Verteilungsvermutung herangezogen werden. </a:t>
            </a:r>
          </a:p>
          <a:p>
            <a:pPr algn="just"/>
            <a:endParaRPr lang="de-DE" dirty="0"/>
          </a:p>
          <a:p>
            <a:pPr algn="just"/>
            <a:r>
              <a:rPr lang="de-DE" dirty="0"/>
              <a:t>Ein </a:t>
            </a:r>
            <a:r>
              <a:rPr lang="de-DE" dirty="0" err="1"/>
              <a:t>fundierteres</a:t>
            </a:r>
            <a:r>
              <a:rPr lang="de-DE" dirty="0"/>
              <a:t> Bild einer Verteilung liefert ein QQ-plot. </a:t>
            </a:r>
            <a:endParaRPr lang="de-DE" dirty="0" smtClean="0"/>
          </a:p>
          <a:p>
            <a:pPr algn="just"/>
            <a:r>
              <a:rPr lang="de-DE" dirty="0" smtClean="0"/>
              <a:t>Dieser </a:t>
            </a:r>
            <a:r>
              <a:rPr lang="de-DE" dirty="0"/>
              <a:t>erlaubt den auch einen Vergleich mit einer vorgegebenen, bekannten Verteilung.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92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63" y="1434518"/>
            <a:ext cx="6198837" cy="4156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Quantile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794" y="1245926"/>
                <a:ext cx="8622980" cy="561207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dirty="0" smtClean="0"/>
                  <a:t>Das q-</a:t>
                </a:r>
                <a:r>
                  <a:rPr lang="de-DE" dirty="0" err="1"/>
                  <a:t>te</a:t>
                </a:r>
                <a:r>
                  <a:rPr lang="de-DE" dirty="0"/>
                  <a:t> Quantil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de-DE" dirty="0" smtClean="0"/>
                  <a:t> ist </a:t>
                </a:r>
                <a:r>
                  <a:rPr lang="de-DE" dirty="0" smtClean="0"/>
                  <a:t>derjenige </a:t>
                </a:r>
                <a:r>
                  <a:rPr lang="de-DE" dirty="0" smtClean="0"/>
                  <a:t>Schwellenwert </a:t>
                </a:r>
                <a:r>
                  <a:rPr lang="de-DE" dirty="0" smtClean="0"/>
                  <a:t>p</a:t>
                </a:r>
                <a:r>
                  <a:rPr lang="de-DE" dirty="0" smtClean="0"/>
                  <a:t>, der bestimmt dass q</a:t>
                </a:r>
                <a:r>
                  <a:rPr lang="de-DE" dirty="0"/>
                  <a:t>% des Datensatzes kleiner als </a:t>
                </a:r>
                <a:r>
                  <a:rPr lang="de-DE" dirty="0" smtClean="0"/>
                  <a:t>p </a:t>
                </a:r>
                <a:r>
                  <a:rPr lang="de-DE" dirty="0" smtClean="0"/>
                  <a:t>sind, z.B.</a:t>
                </a:r>
              </a:p>
              <a:p>
                <a:pPr lvl="1"/>
                <a:r>
                  <a:rPr lang="de-DE" dirty="0" smtClean="0"/>
                  <a:t>Der Wert p für das 25-</a:t>
                </a:r>
                <a:r>
                  <a:rPr lang="de-DE" dirty="0"/>
                  <a:t>%-</a:t>
                </a:r>
                <a:r>
                  <a:rPr lang="de-DE" dirty="0" smtClean="0"/>
                  <a:t>Quantil </a:t>
                </a:r>
                <a:r>
                  <a:rPr lang="de-DE" dirty="0" smtClean="0"/>
                  <a:t>bedeutet 25</a:t>
                </a:r>
                <a:r>
                  <a:rPr lang="de-DE" dirty="0"/>
                  <a:t> % aller Werte </a:t>
                </a:r>
                <a:r>
                  <a:rPr lang="de-DE" dirty="0" smtClean="0"/>
                  <a:t>kleiner als </a:t>
                </a:r>
                <a:r>
                  <a:rPr lang="de-DE" dirty="0"/>
                  <a:t>dieser </a:t>
                </a:r>
                <a:r>
                  <a:rPr lang="de-DE" dirty="0" smtClean="0"/>
                  <a:t>Wert p</a:t>
                </a:r>
                <a:endParaRPr lang="de-DE" dirty="0"/>
              </a:p>
              <a:p>
                <a:r>
                  <a:rPr lang="de-DE" dirty="0" smtClean="0"/>
                  <a:t>Beispiel</a:t>
                </a:r>
              </a:p>
              <a:p>
                <a:pPr marL="0" indent="0">
                  <a:buNone/>
                </a:pPr>
                <a:r>
                  <a:rPr lang="en-US" dirty="0"/>
                  <a:t>&gt; data("faithful")</a:t>
                </a:r>
              </a:p>
              <a:p>
                <a:pPr marL="0" indent="0">
                  <a:buNone/>
                </a:pPr>
                <a:r>
                  <a:rPr lang="en-US" dirty="0" smtClean="0"/>
                  <a:t>&gt; waiting=faithful</a:t>
                </a:r>
                <a:r>
                  <a:rPr lang="en-US" dirty="0"/>
                  <a:t>[,2</a:t>
                </a:r>
                <a:r>
                  <a:rPr lang="en-US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dirty="0" smtClean="0"/>
                  <a:t>&gt; range(waiting)</a:t>
                </a:r>
              </a:p>
              <a:p>
                <a:pPr marL="0" indent="0">
                  <a:buNone/>
                </a:pPr>
                <a:r>
                  <a:rPr lang="en-US" dirty="0"/>
                  <a:t>43 </a:t>
                </a:r>
                <a:r>
                  <a:rPr lang="en-US" dirty="0" smtClean="0"/>
                  <a:t>96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&gt; quantile(</a:t>
                </a:r>
                <a:r>
                  <a:rPr lang="en-US" dirty="0" err="1"/>
                  <a:t>waiting,probs</a:t>
                </a:r>
                <a:r>
                  <a:rPr lang="en-US" dirty="0"/>
                  <a:t> = 0.25, type = 7)</a:t>
                </a:r>
              </a:p>
              <a:p>
                <a:pPr marL="0" indent="0">
                  <a:buNone/>
                </a:pPr>
                <a:r>
                  <a:rPr lang="en-US" dirty="0"/>
                  <a:t>25% </a:t>
                </a:r>
              </a:p>
              <a:p>
                <a:pPr marL="0" indent="0">
                  <a:buNone/>
                </a:pPr>
                <a:r>
                  <a:rPr lang="en-US" dirty="0"/>
                  <a:t> 58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de-DE" dirty="0" smtClean="0"/>
                  <a:t>25% der Werte sind (geschätzt) kleiner als </a:t>
                </a:r>
                <a:r>
                  <a:rPr lang="de-DE" dirty="0" smtClean="0"/>
                  <a:t>p=58 </a:t>
                </a:r>
                <a:r>
                  <a:rPr lang="de-DE" dirty="0" smtClean="0"/>
                  <a:t>in der Variable „</a:t>
                </a:r>
                <a:r>
                  <a:rPr lang="de-DE" dirty="0" err="1" smtClean="0"/>
                  <a:t>waiting</a:t>
                </a:r>
                <a:r>
                  <a:rPr lang="de-DE" dirty="0" smtClean="0"/>
                  <a:t>“</a:t>
                </a:r>
              </a:p>
              <a:p>
                <a:pPr lvl="1"/>
                <a:r>
                  <a:rPr lang="de-DE" dirty="0" smtClean="0"/>
                  <a:t>Achtung: Schätzungsansatz hängt von Parameter „type“ ab (9 Optionen alleine in R…)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94" y="1245926"/>
                <a:ext cx="8622980" cy="5612074"/>
              </a:xfrm>
              <a:blipFill rotWithShape="0">
                <a:blip r:embed="rId4"/>
                <a:stretch>
                  <a:fillRect l="-990" t="-2063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31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QQ-Plot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Quantil/Quantil-Plots oder kurz QQ-Plots können zwei Verteilungen mit einander verglichen werden</a:t>
            </a:r>
          </a:p>
          <a:p>
            <a:r>
              <a:rPr lang="de-DE" dirty="0"/>
              <a:t>Hierzu werden die </a:t>
            </a:r>
            <a:r>
              <a:rPr lang="de-DE" dirty="0" err="1"/>
              <a:t>Quantile</a:t>
            </a:r>
            <a:r>
              <a:rPr lang="de-DE" dirty="0"/>
              <a:t> der beiden Verteilungen in einem Koordinatensystem gegeneinander aufgetragen. </a:t>
            </a:r>
            <a:endParaRPr lang="de-DE" dirty="0" smtClean="0"/>
          </a:p>
          <a:p>
            <a:pPr lvl="1"/>
            <a:r>
              <a:rPr lang="de-DE" dirty="0" smtClean="0"/>
              <a:t>Meistens 100 Stück in 1% Abständen</a:t>
            </a:r>
            <a:endParaRPr lang="de-DE" dirty="0"/>
          </a:p>
          <a:p>
            <a:r>
              <a:rPr lang="de-DE" dirty="0"/>
              <a:t>Bilden die so entstandenen Punkte annähernd eine Gerade, so kann davon ausgegangen werden, dass die beiden Verteilungen gleich </a:t>
            </a:r>
            <a:r>
              <a:rPr lang="de-DE" dirty="0" smtClean="0"/>
              <a:t>sind</a:t>
            </a:r>
          </a:p>
          <a:p>
            <a:r>
              <a:rPr lang="de-DE" dirty="0"/>
              <a:t>Beispiele in </a:t>
            </a:r>
            <a:r>
              <a:rPr lang="de-DE" dirty="0" err="1"/>
              <a:t>Rmarkdown</a:t>
            </a:r>
            <a:r>
              <a:rPr lang="de-DE" dirty="0"/>
              <a:t>: 04QQplot.Rmd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81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Verteilungstypen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Gleichverteilung</a:t>
            </a:r>
          </a:p>
          <a:p>
            <a:r>
              <a:rPr lang="de-DE" dirty="0" smtClean="0"/>
              <a:t>Normalverteilung (Gaußverteilung)</a:t>
            </a:r>
          </a:p>
          <a:p>
            <a:r>
              <a:rPr lang="de-DE" dirty="0" smtClean="0"/>
              <a:t>Schiefe Verteilungen</a:t>
            </a:r>
          </a:p>
          <a:p>
            <a:r>
              <a:rPr lang="de-DE" dirty="0" smtClean="0"/>
              <a:t>Log-Normalverteilungen</a:t>
            </a:r>
          </a:p>
          <a:p>
            <a:r>
              <a:rPr lang="de-DE" dirty="0" err="1" smtClean="0"/>
              <a:t>Cauchy</a:t>
            </a:r>
            <a:r>
              <a:rPr lang="de-DE" dirty="0" smtClean="0"/>
              <a:t> Verteilung</a:t>
            </a:r>
          </a:p>
          <a:p>
            <a:r>
              <a:rPr lang="de-DE" dirty="0"/>
              <a:t>Chi-Quadrat </a:t>
            </a:r>
            <a:r>
              <a:rPr lang="de-DE" dirty="0" smtClean="0"/>
              <a:t>Verteilung</a:t>
            </a:r>
          </a:p>
          <a:p>
            <a:r>
              <a:rPr lang="de-DE" dirty="0" smtClean="0"/>
              <a:t>Multimodale Verteilung</a:t>
            </a:r>
          </a:p>
          <a:p>
            <a:r>
              <a:rPr lang="de-DE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22824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79" y="342530"/>
            <a:ext cx="11904921" cy="876034"/>
          </a:xfrm>
        </p:spPr>
        <p:txBody>
          <a:bodyPr>
            <a:normAutofit/>
          </a:bodyPr>
          <a:lstStyle/>
          <a:p>
            <a:r>
              <a:rPr lang="de-DE" sz="3600" dirty="0" smtClean="0"/>
              <a:t>Zusammenfassung I: </a:t>
            </a:r>
            <a:r>
              <a:rPr lang="de-DE" sz="3600" dirty="0"/>
              <a:t>Wahrscheinlichkeitsdichtefunktion </a:t>
            </a:r>
            <a:r>
              <a:rPr lang="de-DE" sz="3600" dirty="0" smtClean="0"/>
              <a:t>PDF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Die Verteilung (PDF) eines Merkmals x beschreibt dieses Merkmal eindeutig</a:t>
                </a:r>
              </a:p>
              <a:p>
                <a:pPr lvl="1"/>
                <a:r>
                  <a:rPr lang="de-DE" dirty="0" smtClean="0"/>
                  <a:t>Fläche </a:t>
                </a:r>
                <a:r>
                  <a:rPr lang="de-DE" dirty="0"/>
                  <a:t>zwischen der </a:t>
                </a:r>
                <a:r>
                  <a:rPr lang="de-DE" dirty="0" smtClean="0"/>
                  <a:t>Verteilung und </a:t>
                </a:r>
                <a:r>
                  <a:rPr lang="de-DE" dirty="0"/>
                  <a:t>der x-Achse von einem Punkt </a:t>
                </a:r>
                <a:r>
                  <a:rPr lang="de-DE" dirty="0" smtClean="0"/>
                  <a:t>a bis </a:t>
                </a:r>
                <a:r>
                  <a:rPr lang="de-DE" dirty="0"/>
                  <a:t>zu einem Punkt </a:t>
                </a:r>
                <a:r>
                  <a:rPr lang="de-DE" dirty="0" smtClean="0"/>
                  <a:t>b entspricht der Wahrscheinlichkeit einen Wert </a:t>
                </a:r>
                <a:r>
                  <a:rPr lang="de-DE" dirty="0"/>
                  <a:t>zwischen </a:t>
                </a:r>
                <a:r>
                  <a:rPr lang="de-DE" dirty="0" smtClean="0"/>
                  <a:t>a </a:t>
                </a:r>
                <a:r>
                  <a:rPr lang="de-DE" dirty="0"/>
                  <a:t>und </a:t>
                </a:r>
                <a:r>
                  <a:rPr lang="de-DE" dirty="0" smtClean="0"/>
                  <a:t>b zu erhalten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([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In der Statistik ist die Verteilung bekannt und definiert</a:t>
                </a:r>
              </a:p>
              <a:p>
                <a:r>
                  <a:rPr lang="de-DE" dirty="0" smtClean="0"/>
                  <a:t>Im Data Mining muss die Verteilung erst „entdeckt“ werden, der übergeordnete </a:t>
                </a:r>
                <a:r>
                  <a:rPr lang="de-DE" dirty="0" err="1" smtClean="0"/>
                  <a:t>Bereicht</a:t>
                </a:r>
                <a:r>
                  <a:rPr lang="de-DE" dirty="0" smtClean="0"/>
                  <a:t> heißt „</a:t>
                </a:r>
                <a:r>
                  <a:rPr lang="de-DE" dirty="0" err="1" smtClean="0"/>
                  <a:t>Knowledge</a:t>
                </a:r>
                <a:r>
                  <a:rPr lang="de-DE" dirty="0" smtClean="0"/>
                  <a:t> Discovery“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3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66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 II: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Statistik: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smtClean="0"/>
              <a:t>Verteilung für </a:t>
            </a:r>
            <a:r>
              <a:rPr lang="de-DE" dirty="0"/>
              <a:t>Analyse (z.B. für t-test) bekannt oder </a:t>
            </a:r>
            <a:r>
              <a:rPr lang="de-DE" dirty="0" err="1" smtClean="0"/>
              <a:t>zumindestens</a:t>
            </a:r>
            <a:r>
              <a:rPr lang="de-DE" dirty="0" smtClean="0"/>
              <a:t> Verteilungsannahme existiert und kann statistisch bei </a:t>
            </a:r>
            <a:r>
              <a:rPr lang="de-DE" b="1" dirty="0" smtClean="0"/>
              <a:t>geeigneten Voraussetzungen </a:t>
            </a:r>
            <a:r>
              <a:rPr lang="de-DE" dirty="0" smtClean="0"/>
              <a:t>geprüft </a:t>
            </a:r>
            <a:r>
              <a:rPr lang="de-DE" dirty="0"/>
              <a:t>werden (z.B. Shapiro-Wilk-Test</a:t>
            </a:r>
            <a:r>
              <a:rPr lang="de-DE" dirty="0" smtClean="0"/>
              <a:t>)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Data Mining: Seien unbekannte Daten generiert, wie sind diese verteilt?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smtClean="0"/>
              <a:t>Das Prinzip </a:t>
            </a:r>
            <a:r>
              <a:rPr lang="de-DE" dirty="0"/>
              <a:t>der Visualisierung von Sachverhalten </a:t>
            </a:r>
            <a:r>
              <a:rPr lang="de-DE" dirty="0" smtClean="0"/>
              <a:t>ist hier enorm wichtig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Über viele </a:t>
            </a:r>
            <a:r>
              <a:rPr lang="de-DE" dirty="0" smtClean="0"/>
              <a:t>Visualisierungen (Indizien) </a:t>
            </a:r>
            <a:r>
              <a:rPr lang="de-DE" dirty="0"/>
              <a:t>muss </a:t>
            </a:r>
            <a:r>
              <a:rPr lang="de-DE" dirty="0" smtClean="0"/>
              <a:t>eine Vermutung über die zugrundeliegende Verteilung der Daten aufgestellt werden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smtClean="0"/>
              <a:t>Indizien die auf das Selbe hindeuten führten zu einer Hypothese über die Verteilung der Daten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smtClean="0"/>
              <a:t>Aber: Jedes Indiz fußt auf bestimmten </a:t>
            </a:r>
            <a:r>
              <a:rPr lang="de-DE" dirty="0" err="1" smtClean="0"/>
              <a:t>Voranahmen</a:t>
            </a:r>
            <a:r>
              <a:rPr lang="de-DE" dirty="0" smtClean="0"/>
              <a:t> und kann in die Irre führen!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6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Heutige</a:t>
            </a:r>
            <a:r>
              <a:rPr lang="en-US" noProof="0" dirty="0" smtClean="0"/>
              <a:t> </a:t>
            </a:r>
            <a:r>
              <a:rPr lang="en-US" noProof="0" dirty="0" err="1" smtClean="0"/>
              <a:t>Lernziele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0" dirty="0" err="1" smtClean="0"/>
              <a:t>Verständnis</a:t>
            </a:r>
            <a:r>
              <a:rPr lang="en-US" sz="3200" noProof="0" dirty="0" smtClean="0"/>
              <a:t> der </a:t>
            </a:r>
            <a:r>
              <a:rPr lang="en-US" sz="3200" noProof="0" dirty="0" err="1" smtClean="0"/>
              <a:t>Wahrscheinlichkeitsdichteverteilung</a:t>
            </a:r>
            <a:r>
              <a:rPr lang="en-US" sz="3200" noProof="0" dirty="0" smtClean="0"/>
              <a:t> (PDF)</a:t>
            </a:r>
          </a:p>
          <a:p>
            <a:pPr lvl="1"/>
            <a:r>
              <a:rPr lang="de-DE" dirty="0" smtClean="0"/>
              <a:t>Kurzer Überblick über 3 gängige Methoden zur Schätzung von PDFs</a:t>
            </a:r>
            <a:endParaRPr lang="en-US" noProof="0" dirty="0" smtClean="0"/>
          </a:p>
          <a:p>
            <a:r>
              <a:rPr lang="de-DE" sz="3200" noProof="0" dirty="0" smtClean="0"/>
              <a:t>Unterschied des Vorgehens von Datenwissenschaftlern im </a:t>
            </a:r>
            <a:r>
              <a:rPr lang="de-DE" sz="3200" noProof="0" dirty="0" err="1" smtClean="0"/>
              <a:t>Gegensat</a:t>
            </a:r>
            <a:r>
              <a:rPr lang="de-DE" sz="3200" dirty="0" smtClean="0"/>
              <a:t>z zur üblichen Statistik</a:t>
            </a:r>
            <a:endParaRPr lang="en-US" sz="3200" noProof="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noProof="0" dirty="0" err="1" smtClean="0"/>
              <a:t>Kür</a:t>
            </a:r>
            <a:r>
              <a:rPr lang="en-US" sz="3200" noProof="0" dirty="0" smtClean="0"/>
              <a:t>: (</a:t>
            </a:r>
            <a:r>
              <a:rPr lang="en-US" sz="3200" noProof="0" dirty="0" err="1" smtClean="0"/>
              <a:t>Interaktive</a:t>
            </a:r>
            <a:r>
              <a:rPr lang="en-US" sz="3200" noProof="0" dirty="0" smtClean="0"/>
              <a:t>) </a:t>
            </a:r>
            <a:r>
              <a:rPr lang="en-US" sz="3200" noProof="0" dirty="0" err="1" smtClean="0"/>
              <a:t>Modellierung</a:t>
            </a:r>
            <a:r>
              <a:rPr lang="en-US" sz="3200" noProof="0" dirty="0" smtClean="0"/>
              <a:t> von </a:t>
            </a:r>
            <a:r>
              <a:rPr lang="en-US" sz="3200" noProof="0" dirty="0" err="1" smtClean="0"/>
              <a:t>Gaußmixturenmodellen</a:t>
            </a:r>
            <a:r>
              <a:rPr lang="en-US" sz="3200" noProof="0" dirty="0" smtClean="0"/>
              <a:t> (GMM) </a:t>
            </a:r>
            <a:r>
              <a:rPr lang="en-US" sz="3200" noProof="0" dirty="0" err="1" smtClean="0"/>
              <a:t>anhand</a:t>
            </a:r>
            <a:r>
              <a:rPr lang="en-US" sz="3200" noProof="0" dirty="0" smtClean="0"/>
              <a:t> von </a:t>
            </a:r>
            <a:r>
              <a:rPr lang="en-US" sz="3200" noProof="0" dirty="0" err="1" smtClean="0"/>
              <a:t>Beispielen</a:t>
            </a:r>
            <a:endParaRPr lang="de-DE" sz="3200" noProof="0" dirty="0" smtClean="0"/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5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zu treffende Vorannahmen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Histogram</a:t>
            </a:r>
            <a:endParaRPr lang="de-DE" dirty="0" smtClean="0"/>
          </a:p>
          <a:p>
            <a:pPr lvl="1"/>
            <a:r>
              <a:rPr lang="de-DE" dirty="0" err="1" smtClean="0"/>
              <a:t>Binbreite</a:t>
            </a:r>
            <a:r>
              <a:rPr lang="de-DE" dirty="0" smtClean="0"/>
              <a:t>, d.h. Breite des </a:t>
            </a:r>
            <a:r>
              <a:rPr lang="de-DE" dirty="0" err="1" smtClean="0"/>
              <a:t>Intervalles</a:t>
            </a:r>
            <a:r>
              <a:rPr lang="de-DE" dirty="0"/>
              <a:t> [</a:t>
            </a:r>
            <a:r>
              <a:rPr lang="de-DE" dirty="0" smtClean="0"/>
              <a:t>x-r</a:t>
            </a:r>
            <a:r>
              <a:rPr lang="de-DE" dirty="0"/>
              <a:t>, </a:t>
            </a:r>
            <a:r>
              <a:rPr lang="de-DE" dirty="0" err="1" smtClean="0"/>
              <a:t>x+r</a:t>
            </a:r>
            <a:r>
              <a:rPr lang="de-DE" dirty="0" smtClean="0"/>
              <a:t>], r ist Radius</a:t>
            </a:r>
          </a:p>
          <a:p>
            <a:pPr lvl="1"/>
            <a:r>
              <a:rPr lang="de-DE" dirty="0" err="1" smtClean="0"/>
              <a:t>Binposition</a:t>
            </a:r>
            <a:endParaRPr lang="de-DE" dirty="0" smtClean="0"/>
          </a:p>
          <a:p>
            <a:r>
              <a:rPr lang="de-DE" dirty="0" smtClean="0"/>
              <a:t>Kerneldichteschätzung</a:t>
            </a:r>
          </a:p>
          <a:p>
            <a:pPr lvl="1"/>
            <a:r>
              <a:rPr lang="de-DE" dirty="0"/>
              <a:t>A</a:t>
            </a:r>
            <a:r>
              <a:rPr lang="de-DE" dirty="0" smtClean="0"/>
              <a:t>lgorithmus</a:t>
            </a:r>
          </a:p>
          <a:p>
            <a:pPr lvl="1"/>
            <a:r>
              <a:rPr lang="de-DE" dirty="0" smtClean="0"/>
              <a:t>Radius r</a:t>
            </a:r>
          </a:p>
          <a:p>
            <a:pPr lvl="1"/>
            <a:r>
              <a:rPr lang="de-DE" dirty="0" smtClean="0"/>
              <a:t>Weitere mögliche Parameter die auf diversen statistischen Annahmen fußen</a:t>
            </a:r>
          </a:p>
          <a:p>
            <a:r>
              <a:rPr lang="de-DE" dirty="0" smtClean="0"/>
              <a:t>QQ </a:t>
            </a:r>
            <a:r>
              <a:rPr lang="de-DE" dirty="0" err="1" smtClean="0"/>
              <a:t>plot</a:t>
            </a:r>
            <a:endParaRPr lang="de-DE" dirty="0" smtClean="0"/>
          </a:p>
          <a:p>
            <a:pPr lvl="1"/>
            <a:r>
              <a:rPr lang="de-DE" dirty="0" smtClean="0"/>
              <a:t>Gegen welche Verteilung soll geprüft werden</a:t>
            </a:r>
          </a:p>
          <a:p>
            <a:pPr lvl="1"/>
            <a:endParaRPr lang="de-DE" dirty="0"/>
          </a:p>
          <a:p>
            <a:r>
              <a:rPr lang="de-DE" dirty="0" smtClean="0"/>
              <a:t>Wie geht ein Datenwissenschaftlicher nun vor?</a:t>
            </a:r>
          </a:p>
        </p:txBody>
      </p:sp>
    </p:spTree>
    <p:extLst>
      <p:ext uri="{BB962C8B-B14F-4D97-AF65-F5344CB8AC3E}">
        <p14:creationId xmlns:p14="http://schemas.microsoft.com/office/powerpoint/2010/main" val="3379394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" t="5258" r="8511" b="3679"/>
          <a:stretch/>
        </p:blipFill>
        <p:spPr>
          <a:xfrm>
            <a:off x="4810126" y="0"/>
            <a:ext cx="7354454" cy="6858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44409" y="95693"/>
            <a:ext cx="7137991" cy="603047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76447" y="633047"/>
                <a:ext cx="4263655" cy="549311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2600" dirty="0" smtClean="0"/>
                  <a:t>Er kombiniert diverse Verfahren mit wenigen „robusten“ Parametern</a:t>
                </a:r>
                <a:endParaRPr lang="de-DE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2600" dirty="0" smtClean="0"/>
                  <a:t>Er ist ein „Detektiv“ und glaubt nicht einfach nur einem Verfahren!</a:t>
                </a:r>
              </a:p>
              <a:p>
                <a:r>
                  <a:rPr lang="de-DE" sz="2600" dirty="0" smtClean="0"/>
                  <a:t>Beispiel: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2600" dirty="0" smtClean="0"/>
                  <a:t>Aufruf: </a:t>
                </a:r>
                <a:r>
                  <a:rPr lang="en-US" sz="2400" dirty="0" err="1" smtClean="0"/>
                  <a:t>DataVisualizations</a:t>
                </a:r>
                <a:r>
                  <a:rPr lang="en-US" sz="2400" dirty="0" smtClean="0"/>
                  <a:t>::</a:t>
                </a:r>
                <a:r>
                  <a:rPr lang="en-US" sz="2400" dirty="0" err="1" smtClean="0"/>
                  <a:t>InspectVariable</a:t>
                </a:r>
                <a:r>
                  <a:rPr lang="en-US" sz="2400" dirty="0" smtClean="0"/>
                  <a:t>()</a:t>
                </a:r>
              </a:p>
              <a:p>
                <a:pPr marL="285750" lvl="1" indent="-285750">
                  <a:buSzPct val="75000"/>
                  <a:buFont typeface="Arial" panose="020B0604020202020204" pitchFamily="34" charset="0"/>
                  <a:buChar char="•"/>
                </a:pPr>
                <a:endParaRPr lang="de-DE" sz="2400" dirty="0" smtClean="0"/>
              </a:p>
              <a:p>
                <a:pPr marL="285750" lvl="1" indent="-285750">
                  <a:buSzPct val="75000"/>
                  <a:buFont typeface="Arial" panose="020B0604020202020204" pitchFamily="34" charset="0"/>
                  <a:buChar char="•"/>
                </a:pPr>
                <a:r>
                  <a:rPr lang="de-DE" sz="2400" dirty="0" smtClean="0"/>
                  <a:t>Rechts Oben: PDF des Bruttoeinkommen deutscher Bürger 2003, im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sz="2400" dirty="0" smtClean="0"/>
                  <a:t>,d.h.</a:t>
                </a:r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76447" y="633047"/>
                <a:ext cx="4263655" cy="5493118"/>
              </a:xfrm>
              <a:blipFill rotWithShape="0">
                <a:blip r:embed="rId4"/>
                <a:stretch>
                  <a:fillRect l="-2571" t="-1665" r="-1857" b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9F4AD5-075E-4BB4-A5D5-70924887F0B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730" y="6451728"/>
            <a:ext cx="2248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[</a:t>
            </a:r>
            <a:r>
              <a:rPr lang="en-US" sz="1400" dirty="0" err="1"/>
              <a:t>Thrun</a:t>
            </a:r>
            <a:r>
              <a:rPr lang="en-US" sz="1400" dirty="0"/>
              <a:t> M.C.,</a:t>
            </a:r>
            <a:r>
              <a:rPr lang="en-US" sz="1400" dirty="0" err="1"/>
              <a:t>Ultsch</a:t>
            </a:r>
            <a:r>
              <a:rPr lang="en-US" sz="1400" dirty="0"/>
              <a:t>, A, 2015]</a:t>
            </a:r>
          </a:p>
        </p:txBody>
      </p:sp>
    </p:spTree>
    <p:extLst>
      <p:ext uri="{BB962C8B-B14F-4D97-AF65-F5344CB8AC3E}">
        <p14:creationId xmlns:p14="http://schemas.microsoft.com/office/powerpoint/2010/main" val="36460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Verteilungstypen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 smtClean="0">
                    <a:solidFill>
                      <a:schemeClr val="bg1">
                        <a:lumMod val="50000"/>
                      </a:schemeClr>
                    </a:solidFill>
                  </a:rPr>
                  <a:t>Gleichverteilung</a:t>
                </a:r>
              </a:p>
              <a:p>
                <a:r>
                  <a:rPr lang="de-DE" dirty="0" smtClean="0">
                    <a:solidFill>
                      <a:schemeClr val="bg1">
                        <a:lumMod val="50000"/>
                      </a:schemeClr>
                    </a:solidFill>
                  </a:rPr>
                  <a:t>Normalverteilung (Gaußverteilung)</a:t>
                </a:r>
              </a:p>
              <a:p>
                <a:r>
                  <a:rPr lang="de-DE" dirty="0" smtClean="0">
                    <a:solidFill>
                      <a:schemeClr val="bg1">
                        <a:lumMod val="50000"/>
                      </a:schemeClr>
                    </a:solidFill>
                  </a:rPr>
                  <a:t>Schiefe Verteilungen</a:t>
                </a:r>
              </a:p>
              <a:p>
                <a:r>
                  <a:rPr lang="de-DE" dirty="0" smtClean="0">
                    <a:solidFill>
                      <a:schemeClr val="bg1">
                        <a:lumMod val="50000"/>
                      </a:schemeClr>
                    </a:solidFill>
                  </a:rPr>
                  <a:t>Log-Normalverteilungen</a:t>
                </a:r>
              </a:p>
              <a:p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Chi-Quadrat </a:t>
                </a:r>
                <a:r>
                  <a:rPr lang="de-DE" dirty="0" smtClean="0">
                    <a:solidFill>
                      <a:schemeClr val="bg1">
                        <a:lumMod val="50000"/>
                      </a:schemeClr>
                    </a:solidFill>
                  </a:rPr>
                  <a:t>Verteilung</a:t>
                </a:r>
              </a:p>
              <a:p>
                <a:r>
                  <a:rPr lang="de-DE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Cauchy</a:t>
                </a:r>
                <a:r>
                  <a:rPr lang="de-DE" dirty="0" smtClean="0">
                    <a:solidFill>
                      <a:schemeClr val="bg1">
                        <a:lumMod val="50000"/>
                      </a:schemeClr>
                    </a:solidFill>
                  </a:rPr>
                  <a:t> Verteilung</a:t>
                </a:r>
              </a:p>
              <a:p>
                <a:r>
                  <a:rPr lang="de-DE" dirty="0" smtClean="0">
                    <a:solidFill>
                      <a:schemeClr val="bg1">
                        <a:lumMod val="50000"/>
                      </a:schemeClr>
                    </a:solidFill>
                  </a:rPr>
                  <a:t>…</a:t>
                </a:r>
              </a:p>
              <a:p>
                <a:r>
                  <a:rPr lang="de-DE" dirty="0" smtClean="0"/>
                  <a:t>Multimodale Verteilung</a:t>
                </a:r>
              </a:p>
              <a:p>
                <a:pPr lvl="1"/>
                <a:r>
                  <a:rPr lang="de-DE" dirty="0" smtClean="0"/>
                  <a:t>Superposition von Normalverteilungen mit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/>
                        </a:rPr>
                        <m:t>GMM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i</m:t>
                          </m:r>
                          <m:r>
                            <a:rPr lang="en-US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S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32" t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4305622" y="4207355"/>
            <a:ext cx="2798906" cy="1950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28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13" y="3988"/>
            <a:ext cx="8259976" cy="685002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0"/>
                <a:ext cx="4134501" cy="6751674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SzPct val="75000"/>
                  <a:buFont typeface="Arial" panose="020B0604020202020204" pitchFamily="34" charset="0"/>
                  <a:buChar char="•"/>
                </a:pPr>
                <a:endParaRPr lang="de-DE" sz="2400" dirty="0" smtClean="0"/>
              </a:p>
              <a:p>
                <a:pPr marL="342900" lvl="1" indent="-342900">
                  <a:buSzPct val="75000"/>
                  <a:buFont typeface="Arial" panose="020B0604020202020204" pitchFamily="34" charset="0"/>
                  <a:buChar char="•"/>
                </a:pPr>
                <a:r>
                  <a:rPr lang="de-DE" sz="2400" dirty="0" smtClean="0"/>
                  <a:t>Model Fitting bei gegebener Verteilungsannahme</a:t>
                </a:r>
              </a:p>
              <a:p>
                <a:pPr marL="285750" lvl="1" indent="-285750">
                  <a:buSzPct val="75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Rechts: PDF des </a:t>
                </a:r>
                <a:r>
                  <a:rPr lang="de-DE" sz="2400" dirty="0" smtClean="0"/>
                  <a:t>Log des Bruttoeinkommen </a:t>
                </a:r>
                <a:r>
                  <a:rPr lang="de-DE" sz="2400" dirty="0"/>
                  <a:t>deutscher Bürger </a:t>
                </a:r>
                <a:r>
                  <a:rPr lang="de-DE" sz="2400" dirty="0" smtClean="0"/>
                  <a:t>2003</a:t>
                </a:r>
              </a:p>
              <a:p>
                <a:pPr marL="742950" lvl="2" indent="-285750">
                  <a:buSzPct val="75000"/>
                  <a:buFont typeface="Arial" panose="020B0604020202020204" pitchFamily="34" charset="0"/>
                  <a:buChar char="•"/>
                </a:pPr>
                <a:r>
                  <a:rPr lang="de-DE" sz="2200" dirty="0" smtClean="0"/>
                  <a:t>im </a:t>
                </a:r>
                <a14:m>
                  <m:oMath xmlns:m="http://schemas.openxmlformats.org/officeDocument/2006/math">
                    <m:r>
                      <a:rPr lang="de-DE" sz="2200" i="1" dirty="0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de-DE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200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sz="2200" dirty="0"/>
                  <a:t>,d.h.</a:t>
                </a:r>
              </a:p>
              <a:p>
                <a:pPr marL="742950" lvl="2" indent="-285750">
                  <a:buSzPct val="75000"/>
                  <a:buFont typeface="Arial" panose="020B0604020202020204" pitchFamily="34" charset="0"/>
                  <a:buChar char="•"/>
                </a:pPr>
                <a:r>
                  <a:rPr lang="de-DE" sz="2000" dirty="0"/>
                  <a:t>4 entspricht 10^4=10000</a:t>
                </a:r>
              </a:p>
              <a:p>
                <a:pPr marL="742950" lvl="2" indent="-285750">
                  <a:buSzPct val="75000"/>
                  <a:buFont typeface="Arial" panose="020B0604020202020204" pitchFamily="34" charset="0"/>
                  <a:buChar char="•"/>
                </a:pPr>
                <a:r>
                  <a:rPr lang="de-DE" sz="2000" dirty="0"/>
                  <a:t>5 entspricht 10^5=100000</a:t>
                </a:r>
              </a:p>
              <a:p>
                <a:pPr lvl="1"/>
                <a:endParaRPr lang="de-DE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2600" dirty="0" smtClean="0"/>
                  <a:t>Aufruf</a:t>
                </a:r>
                <a:r>
                  <a:rPr lang="de-DE" sz="2600" dirty="0"/>
                  <a:t>:</a:t>
                </a:r>
                <a:endParaRPr lang="en-US" sz="2600" dirty="0"/>
              </a:p>
              <a:p>
                <a:pPr lvl="1"/>
                <a:r>
                  <a:rPr lang="en-US" sz="2400" dirty="0" err="1"/>
                  <a:t>DataVisualizations</a:t>
                </a:r>
                <a:r>
                  <a:rPr lang="en-US" sz="2400" dirty="0"/>
                  <a:t>::</a:t>
                </a:r>
                <a:r>
                  <a:rPr lang="en-US" sz="2400" dirty="0" err="1" smtClean="0"/>
                  <a:t>PDEplot</a:t>
                </a:r>
                <a:endParaRPr lang="de-DE" sz="2400" dirty="0" smtClean="0"/>
              </a:p>
              <a:p>
                <a:pPr marL="0" lvl="1">
                  <a:buSzPct val="75000"/>
                </a:pPr>
                <a:endParaRPr lang="de-DE" sz="2400" dirty="0" smtClean="0"/>
              </a:p>
              <a:p>
                <a:pPr marL="285750" lvl="1" indent="-285750">
                  <a:buSzPct val="75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Wie </a:t>
                </a:r>
                <a:r>
                  <a:rPr lang="de-DE" sz="2400" dirty="0" smtClean="0"/>
                  <a:t>modelliert man </a:t>
                </a:r>
                <a:r>
                  <a:rPr lang="de-DE" sz="2400" dirty="0"/>
                  <a:t>Dichtezustände </a:t>
                </a:r>
                <a:r>
                  <a:rPr lang="de-DE" sz="2400" dirty="0" smtClean="0"/>
                  <a:t>innerhalb einer möglicherweise multimodalen Verteilung?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0"/>
                <a:ext cx="4134501" cy="6751674"/>
              </a:xfrm>
              <a:blipFill rotWithShape="0">
                <a:blip r:embed="rId4"/>
                <a:stretch>
                  <a:fillRect l="-2212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9F4AD5-075E-4BB4-A5D5-70924887F0B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377298"/>
            <a:ext cx="2248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[</a:t>
            </a:r>
            <a:r>
              <a:rPr lang="en-US" sz="1400" dirty="0" err="1"/>
              <a:t>Thrun</a:t>
            </a:r>
            <a:r>
              <a:rPr lang="en-US" sz="1400" dirty="0"/>
              <a:t> M.C.,</a:t>
            </a:r>
            <a:r>
              <a:rPr lang="en-US" sz="1400" dirty="0" err="1"/>
              <a:t>Ultsch</a:t>
            </a:r>
            <a:r>
              <a:rPr lang="en-US" sz="1400" dirty="0"/>
              <a:t>, A, 2015]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070112" y="6124353"/>
            <a:ext cx="839972" cy="17012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0005238" y="6071190"/>
            <a:ext cx="510362" cy="66985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4" y="277983"/>
            <a:ext cx="6064650" cy="6216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 (GMM)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41644" y="1268760"/>
                <a:ext cx="5754356" cy="5040560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</a:pPr>
                <a:r>
                  <a:rPr lang="de-DE" sz="2400" b="0" dirty="0" smtClean="0"/>
                  <a:t>Ein Algorithmus schätzt eine </a:t>
                </a:r>
                <a:r>
                  <a:rPr lang="de-DE" sz="2400" b="0" dirty="0" err="1" smtClean="0"/>
                  <a:t>Gauß‘sche</a:t>
                </a:r>
                <a:r>
                  <a:rPr lang="de-DE" sz="2400" b="0" dirty="0" smtClean="0"/>
                  <a:t> </a:t>
                </a:r>
                <a:r>
                  <a:rPr lang="de-DE" sz="2400" b="0" dirty="0"/>
                  <a:t>Mischung aus vier Dichtezuständen (Komponenten</a:t>
                </a:r>
                <a:r>
                  <a:rPr lang="de-DE" sz="2400" b="0" dirty="0" smtClean="0"/>
                  <a:t>)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</a:pPr>
                <a:endParaRPr lang="de-DE" sz="2400" b="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342900" lvl="1" indent="-342900">
                  <a:buClr>
                    <a:schemeClr val="bg2"/>
                  </a:buClr>
                  <a:buSzPct val="75000"/>
                </a:pPr>
                <a:r>
                  <a:rPr lang="en-US" sz="2400" b="0" dirty="0" err="1" smtClean="0">
                    <a:solidFill>
                      <a:srgbClr val="0A008A"/>
                    </a:solidFill>
                  </a:rPr>
                  <a:t>Blau</a:t>
                </a:r>
                <a:r>
                  <a:rPr lang="en-US" sz="2400" b="0" dirty="0" smtClean="0"/>
                  <a:t>: </a:t>
                </a:r>
                <a:r>
                  <a:rPr lang="de-DE" sz="2400" b="0" dirty="0"/>
                  <a:t>Komponenten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:r>
                  <a:rPr lang="en-US" sz="2400" b="0" dirty="0" smtClean="0">
                    <a:solidFill>
                      <a:srgbClr val="FF0000"/>
                    </a:solidFill>
                  </a:rPr>
                  <a:t>Rot</a:t>
                </a:r>
                <a:r>
                  <a:rPr lang="en-US" sz="24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>
                        <a:latin typeface="Cambria Math"/>
                      </a:rPr>
                      <m:t>GMM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b="0">
                            <a:latin typeface="Cambria Math"/>
                          </a:rPr>
                          <m:t>i</m:t>
                        </m:r>
                        <m:r>
                          <a:rPr lang="en-US" sz="2800" b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>
                            <a:latin typeface="Cambria Math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2800" b="0" i="1">
                            <a:latin typeface="Cambria Math"/>
                          </a:rPr>
                          <m:t>N</m:t>
                        </m:r>
                        <m:d>
                          <m:d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b="0" i="1">
                                <a:latin typeface="Cambria Math"/>
                              </a:rPr>
                              <m:t>S</m:t>
                            </m:r>
                            <m:sSub>
                              <m:sSub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8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800" b="0" i="1">
                        <a:latin typeface="Cambria Math"/>
                      </a:rPr>
                      <m:t> </m:t>
                    </m:r>
                  </m:oMath>
                </a14:m>
                <a:endParaRPr lang="de-DE" sz="2800" b="0" dirty="0" smtClean="0"/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:endParaRPr lang="en-US" sz="2400" b="0" dirty="0"/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∫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𝐺𝑀𝑀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de-DE" sz="2400" dirty="0"/>
                  <a:t>Wie </a:t>
                </a:r>
                <a:r>
                  <a:rPr lang="de-DE" sz="2400" dirty="0" smtClean="0"/>
                  <a:t>funktioniert dies?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644" y="1268760"/>
                <a:ext cx="5754356" cy="5040560"/>
              </a:xfrm>
              <a:blipFill rotWithShape="0">
                <a:blip r:embed="rId4"/>
                <a:stretch>
                  <a:fillRect l="-1589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098973" y="6111511"/>
            <a:ext cx="394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i="1" dirty="0" err="1" smtClean="0"/>
              <a:t>AdaptGauss</a:t>
            </a:r>
            <a:r>
              <a:rPr lang="en-US" sz="2400" i="1" dirty="0" smtClean="0"/>
              <a:t>::</a:t>
            </a:r>
            <a:r>
              <a:rPr lang="en-US" sz="2400" i="1" dirty="0" err="1" smtClean="0"/>
              <a:t>AdaptGauss</a:t>
            </a:r>
            <a:r>
              <a:rPr lang="en-US" sz="2400" i="1" dirty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5476" y="2148689"/>
            <a:ext cx="192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[Thrun/Ultsch, </a:t>
            </a:r>
            <a:r>
              <a:rPr lang="en-US" sz="1600" dirty="0" err="1" smtClean="0"/>
              <a:t>GfKl</a:t>
            </a:r>
            <a:r>
              <a:rPr lang="en-US" sz="1600" dirty="0" smtClean="0"/>
              <a:t>/ECDA, 2015]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10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84" y="363795"/>
            <a:ext cx="4153786" cy="876034"/>
          </a:xfrm>
        </p:spPr>
        <p:txBody>
          <a:bodyPr>
            <a:noAutofit/>
          </a:bodyPr>
          <a:lstStyle/>
          <a:p>
            <a:r>
              <a:rPr lang="de-DE" sz="3200" dirty="0" smtClean="0"/>
              <a:t>Interactive </a:t>
            </a:r>
            <a:r>
              <a:rPr lang="de-DE" sz="3200" dirty="0" err="1" smtClean="0"/>
              <a:t>Gaussian</a:t>
            </a:r>
            <a:r>
              <a:rPr lang="de-DE" sz="3200" dirty="0" smtClean="0"/>
              <a:t> </a:t>
            </a:r>
            <a:r>
              <a:rPr lang="de-DE" sz="3200" dirty="0" err="1" smtClean="0"/>
              <a:t>Mixture</a:t>
            </a:r>
            <a:r>
              <a:rPr lang="de-DE" sz="3200" dirty="0" smtClean="0"/>
              <a:t> </a:t>
            </a:r>
            <a:r>
              <a:rPr lang="de-DE" sz="3200" dirty="0" err="1" smtClean="0"/>
              <a:t>Modelling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5776"/>
            <a:ext cx="3375732" cy="519222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Für die Abschätzungen der Mittelwerte und Standardabweichungen eignet sich der Erwartungs-Maximierung-Algorithmus (EM). </a:t>
            </a:r>
          </a:p>
          <a:p>
            <a:endParaRPr lang="de-DE" dirty="0" smtClean="0"/>
          </a:p>
          <a:p>
            <a:r>
              <a:rPr lang="de-DE" dirty="0" smtClean="0"/>
              <a:t>Beispiele </a:t>
            </a:r>
            <a:r>
              <a:rPr lang="de-DE" dirty="0"/>
              <a:t>in </a:t>
            </a:r>
            <a:r>
              <a:rPr lang="de-DE" dirty="0" err="1" smtClean="0"/>
              <a:t>Rmarkdown</a:t>
            </a:r>
            <a:r>
              <a:rPr lang="de-DE" dirty="0"/>
              <a:t>: 05ModelleriungEinMerkmal.Rmd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04"/>
          <a:stretch/>
        </p:blipFill>
        <p:spPr>
          <a:xfrm>
            <a:off x="3944679" y="0"/>
            <a:ext cx="8247321" cy="6989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94668" y="4447272"/>
            <a:ext cx="192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[Ultsch et al., 2015]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5818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84" y="363795"/>
            <a:ext cx="4153786" cy="876034"/>
          </a:xfrm>
        </p:spPr>
        <p:txBody>
          <a:bodyPr>
            <a:noAutofit/>
          </a:bodyPr>
          <a:lstStyle/>
          <a:p>
            <a:r>
              <a:rPr lang="de-DE" sz="3200" dirty="0" smtClean="0"/>
              <a:t>Interactive </a:t>
            </a:r>
            <a:r>
              <a:rPr lang="de-DE" sz="3200" dirty="0" err="1" smtClean="0"/>
              <a:t>Gaußian</a:t>
            </a:r>
            <a:r>
              <a:rPr lang="de-DE" sz="3200" dirty="0" smtClean="0"/>
              <a:t> </a:t>
            </a:r>
            <a:r>
              <a:rPr lang="de-DE" sz="3200" dirty="0" err="1" smtClean="0"/>
              <a:t>Mixture</a:t>
            </a:r>
            <a:r>
              <a:rPr lang="de-DE" sz="3200" dirty="0" smtClean="0"/>
              <a:t> </a:t>
            </a:r>
            <a:r>
              <a:rPr lang="de-DE" sz="3200" dirty="0" err="1" smtClean="0"/>
              <a:t>Modelling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65776"/>
            <a:ext cx="4284922" cy="5192224"/>
          </a:xfrm>
        </p:spPr>
        <p:txBody>
          <a:bodyPr>
            <a:normAutofit/>
          </a:bodyPr>
          <a:lstStyle/>
          <a:p>
            <a:r>
              <a:rPr lang="de-DE" dirty="0" smtClean="0"/>
              <a:t>Der </a:t>
            </a:r>
            <a:r>
              <a:rPr lang="de-DE" dirty="0"/>
              <a:t>EM-Algorithmus sucht ein lokales Maximum dreier Parameter jeder Mode. Er benötigt eine vorgegebene Anzahl </a:t>
            </a:r>
            <a:r>
              <a:rPr lang="de-DE" dirty="0" smtClean="0"/>
              <a:t>an Moden sowie </a:t>
            </a:r>
            <a:r>
              <a:rPr lang="de-DE" dirty="0"/>
              <a:t>die </a:t>
            </a:r>
            <a:r>
              <a:rPr lang="de-DE" dirty="0" err="1" smtClean="0"/>
              <a:t>jeweiligenen</a:t>
            </a:r>
            <a:r>
              <a:rPr lang="de-DE" dirty="0" smtClean="0"/>
              <a:t> </a:t>
            </a:r>
          </a:p>
          <a:p>
            <a:pPr lvl="2"/>
            <a:r>
              <a:rPr lang="de-DE" sz="2400" dirty="0" smtClean="0"/>
              <a:t>Mittelwerte</a:t>
            </a:r>
          </a:p>
          <a:p>
            <a:pPr lvl="2"/>
            <a:r>
              <a:rPr lang="de-DE" sz="2400" dirty="0" smtClean="0"/>
              <a:t>Standardabweichungen </a:t>
            </a:r>
            <a:endParaRPr lang="de-DE" sz="2400" dirty="0"/>
          </a:p>
          <a:p>
            <a:pPr lvl="2"/>
            <a:r>
              <a:rPr lang="de-DE" sz="2400" dirty="0" smtClean="0"/>
              <a:t>Gewichtungen</a:t>
            </a:r>
            <a:endParaRPr lang="de-D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7"/>
          <a:stretch/>
        </p:blipFill>
        <p:spPr>
          <a:xfrm>
            <a:off x="4485839" y="-32377"/>
            <a:ext cx="7273770" cy="6890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4944" y="1712461"/>
            <a:ext cx="192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[Ultsch et al., 2015]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5500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 der </a:t>
            </a:r>
            <a:r>
              <a:rPr lang="de-DE" dirty="0" err="1" smtClean="0"/>
              <a:t>Modelfit</a:t>
            </a:r>
            <a:r>
              <a:rPr lang="de-DE" dirty="0" smtClean="0"/>
              <a:t>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70" y="1052736"/>
            <a:ext cx="5681330" cy="5184576"/>
          </a:xfrm>
        </p:spPr>
        <p:txBody>
          <a:bodyPr>
            <a:normAutofit/>
          </a:bodyPr>
          <a:lstStyle/>
          <a:p>
            <a:r>
              <a:rPr lang="en-US" sz="3200" b="0" dirty="0" err="1" smtClean="0"/>
              <a:t>Statistische</a:t>
            </a:r>
            <a:r>
              <a:rPr lang="en-US" sz="3200" b="0" dirty="0" smtClean="0"/>
              <a:t> Tests: </a:t>
            </a:r>
            <a:endParaRPr lang="en-US" sz="3200" b="0" dirty="0"/>
          </a:p>
          <a:p>
            <a:pPr lvl="1"/>
            <a:r>
              <a:rPr lang="en-US" sz="2800" b="0" dirty="0"/>
              <a:t>Xi-Quadrat test: p&lt;.001</a:t>
            </a:r>
          </a:p>
          <a:p>
            <a:pPr lvl="1"/>
            <a:r>
              <a:rPr lang="en-US" sz="2800" b="0" dirty="0"/>
              <a:t>Kolmogorov Smirnov test</a:t>
            </a:r>
          </a:p>
          <a:p>
            <a:pPr lvl="1"/>
            <a:endParaRPr lang="en-US" sz="2800" b="0" dirty="0"/>
          </a:p>
          <a:p>
            <a:r>
              <a:rPr lang="en-US" sz="3200" b="0" dirty="0" err="1" smtClean="0"/>
              <a:t>Visuell</a:t>
            </a:r>
            <a:r>
              <a:rPr lang="en-US" sz="3200" b="0" dirty="0" smtClean="0"/>
              <a:t>: </a:t>
            </a:r>
            <a:r>
              <a:rPr lang="en-US" sz="3200" b="0" dirty="0"/>
              <a:t>QQ plot </a:t>
            </a:r>
          </a:p>
          <a:p>
            <a:pPr lvl="1"/>
            <a:r>
              <a:rPr lang="de-DE" sz="2400" b="0" dirty="0"/>
              <a:t>Vergleicht zwei Verteilungen mit Hilfe von n-</a:t>
            </a:r>
            <a:r>
              <a:rPr lang="de-DE" sz="2400" b="0" dirty="0" err="1"/>
              <a:t>Quantilen</a:t>
            </a:r>
            <a:endParaRPr lang="de-DE" sz="2400" b="0" dirty="0"/>
          </a:p>
          <a:p>
            <a:pPr lvl="1"/>
            <a:r>
              <a:rPr lang="de-DE" sz="2400" b="0" dirty="0"/>
              <a:t>Empirische Verteilung vs. bekannte Verteilung</a:t>
            </a:r>
          </a:p>
          <a:p>
            <a:pPr lvl="1"/>
            <a:r>
              <a:rPr lang="de-DE" sz="2400" b="0" dirty="0"/>
              <a:t>Wenn gerade Linie: Verteilungen gleich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3"/>
          <a:stretch/>
        </p:blipFill>
        <p:spPr>
          <a:xfrm>
            <a:off x="6220870" y="529173"/>
            <a:ext cx="5711603" cy="60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124" y="395693"/>
            <a:ext cx="10127876" cy="876034"/>
          </a:xfrm>
        </p:spPr>
        <p:txBody>
          <a:bodyPr/>
          <a:lstStyle/>
          <a:p>
            <a:r>
              <a:rPr lang="de-DE" dirty="0" smtClean="0"/>
              <a:t>Zusammenfassung III: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Mehrere Moden sind ein Hinweis auf eine mögliche Gruppenbildung der Daten. </a:t>
            </a:r>
            <a:endParaRPr lang="de-DE" dirty="0" smtClean="0"/>
          </a:p>
          <a:p>
            <a:r>
              <a:rPr lang="de-DE" dirty="0" smtClean="0"/>
              <a:t>Sollten </a:t>
            </a:r>
            <a:r>
              <a:rPr lang="de-DE" dirty="0"/>
              <a:t>Moden in </a:t>
            </a:r>
            <a:r>
              <a:rPr lang="de-DE" dirty="0" smtClean="0"/>
              <a:t>Daten vorher </a:t>
            </a:r>
            <a:r>
              <a:rPr lang="de-DE" dirty="0"/>
              <a:t>erkennbar sein oder nach einer Transformation erkennbar werden, ist es möglich Gruppen </a:t>
            </a:r>
            <a:r>
              <a:rPr lang="de-DE" dirty="0" smtClean="0"/>
              <a:t>zu definieren</a:t>
            </a:r>
            <a:r>
              <a:rPr lang="de-DE" dirty="0"/>
              <a:t>. </a:t>
            </a:r>
            <a:endParaRPr lang="de-DE" dirty="0" smtClean="0"/>
          </a:p>
          <a:p>
            <a:pPr lvl="1"/>
            <a:r>
              <a:rPr lang="de-DE" dirty="0" smtClean="0"/>
              <a:t>In </a:t>
            </a:r>
            <a:r>
              <a:rPr lang="de-DE" dirty="0"/>
              <a:t>einer Variablen, welche nicht normalverteilt ist, ist dies mit leichtverständlichen </a:t>
            </a:r>
            <a:r>
              <a:rPr lang="de-DE" dirty="0" smtClean="0"/>
              <a:t>Ansätzen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/>
              <a:t>heuristisch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.</a:t>
            </a:r>
          </a:p>
          <a:p>
            <a:pPr lvl="1"/>
            <a:r>
              <a:rPr lang="de-DE" dirty="0"/>
              <a:t>Bei </a:t>
            </a:r>
            <a:r>
              <a:rPr lang="de-DE" dirty="0" smtClean="0"/>
              <a:t>multimodal normal </a:t>
            </a:r>
            <a:r>
              <a:rPr lang="de-DE" dirty="0"/>
              <a:t>verteilten Variablen wird das Gaußmixturen Model (</a:t>
            </a:r>
            <a:r>
              <a:rPr lang="de-DE" i="1" dirty="0"/>
              <a:t>GMM</a:t>
            </a:r>
            <a:r>
              <a:rPr lang="de-DE" dirty="0"/>
              <a:t>) verwendet. </a:t>
            </a:r>
            <a:endParaRPr lang="de-DE" dirty="0" smtClean="0"/>
          </a:p>
          <a:p>
            <a:r>
              <a:rPr lang="de-DE" dirty="0" smtClean="0"/>
              <a:t>Ausblick: Über </a:t>
            </a:r>
            <a:r>
              <a:rPr lang="de-DE" dirty="0" smtClean="0"/>
              <a:t>das </a:t>
            </a:r>
            <a:r>
              <a:rPr lang="de-DE" dirty="0" err="1" smtClean="0"/>
              <a:t>Bayes</a:t>
            </a:r>
            <a:r>
              <a:rPr lang="de-DE" dirty="0"/>
              <a:t> T</a:t>
            </a:r>
            <a:r>
              <a:rPr lang="de-DE" dirty="0" smtClean="0"/>
              <a:t>heorem können </a:t>
            </a:r>
            <a:r>
              <a:rPr lang="de-DE" dirty="0" smtClean="0"/>
              <a:t>empirisch </a:t>
            </a:r>
            <a:r>
              <a:rPr lang="de-DE" dirty="0"/>
              <a:t>Grenzen zwischen den Moden berechnet und somit den Daten Klassen zugeordnet 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1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33" y="994175"/>
            <a:ext cx="6738138" cy="576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1683" y="268941"/>
            <a:ext cx="10972800" cy="523528"/>
          </a:xfrm>
        </p:spPr>
        <p:txBody>
          <a:bodyPr/>
          <a:lstStyle/>
          <a:p>
            <a:r>
              <a:rPr lang="en-US" dirty="0" err="1" smtClean="0"/>
              <a:t>Ausblick</a:t>
            </a:r>
            <a:r>
              <a:rPr lang="en-US" dirty="0" smtClean="0"/>
              <a:t>: </a:t>
            </a:r>
            <a:r>
              <a:rPr lang="en-US" dirty="0" err="1" smtClean="0"/>
              <a:t>Klassifizierung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des Bayes </a:t>
            </a:r>
            <a:r>
              <a:rPr lang="en-US" dirty="0" err="1" smtClean="0"/>
              <a:t>Theoremes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3753" y="1052736"/>
            <a:ext cx="5796263" cy="5805264"/>
          </a:xfrm>
        </p:spPr>
        <p:txBody>
          <a:bodyPr>
            <a:normAutofit/>
          </a:bodyPr>
          <a:lstStyle/>
          <a:p>
            <a:pPr marL="0" lvl="1" indent="0">
              <a:buClr>
                <a:schemeClr val="bg2"/>
              </a:buClr>
              <a:buSzPct val="75000"/>
              <a:buNone/>
            </a:pPr>
            <a:r>
              <a:rPr lang="en-US" sz="2400" b="0" dirty="0" smtClean="0"/>
              <a:t>Schwarz= pdf(log(Data))</a:t>
            </a:r>
          </a:p>
          <a:p>
            <a:pPr marL="0" lvl="1" indent="0">
              <a:buClr>
                <a:schemeClr val="bg2"/>
              </a:buClr>
              <a:buSzPct val="75000"/>
              <a:buNone/>
            </a:pPr>
            <a:r>
              <a:rPr lang="en-US" sz="2400" b="0" dirty="0" smtClean="0">
                <a:solidFill>
                  <a:srgbClr val="FF00FF"/>
                </a:solidFill>
              </a:rPr>
              <a:t>Magenta</a:t>
            </a:r>
            <a:r>
              <a:rPr lang="en-US" sz="2400" b="0" dirty="0" smtClean="0"/>
              <a:t>=Bayes Boundaries</a:t>
            </a:r>
          </a:p>
          <a:p>
            <a:pPr marL="0" lvl="1" indent="0">
              <a:buClr>
                <a:schemeClr val="bg2"/>
              </a:buClr>
              <a:buSzPct val="75000"/>
              <a:buNone/>
            </a:pPr>
            <a:r>
              <a:rPr lang="en-US" sz="2400" b="0" dirty="0" smtClean="0">
                <a:solidFill>
                  <a:srgbClr val="CC0000"/>
                </a:solidFill>
              </a:rPr>
              <a:t>Rot</a:t>
            </a:r>
            <a:r>
              <a:rPr lang="en-US" sz="2400" b="0" dirty="0" smtClean="0"/>
              <a:t>=GMM</a:t>
            </a:r>
          </a:p>
          <a:p>
            <a:pPr marL="0" lvl="1" indent="0">
              <a:buClr>
                <a:schemeClr val="bg2"/>
              </a:buClr>
              <a:buSzPct val="75000"/>
              <a:buNone/>
            </a:pPr>
            <a:r>
              <a:rPr lang="en-US" sz="2400" b="0" dirty="0" err="1" smtClean="0">
                <a:solidFill>
                  <a:srgbClr val="0A008A"/>
                </a:solidFill>
              </a:rPr>
              <a:t>Blau</a:t>
            </a:r>
            <a:r>
              <a:rPr lang="en-US" sz="2400" b="0" dirty="0" smtClean="0"/>
              <a:t>=</a:t>
            </a:r>
            <a:r>
              <a:rPr lang="en-US" sz="2400" b="0" dirty="0" err="1" smtClean="0"/>
              <a:t>Komponenten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bzw</a:t>
            </a:r>
            <a:r>
              <a:rPr lang="en-US" sz="2400" b="0" dirty="0" smtClean="0"/>
              <a:t>. </a:t>
            </a:r>
            <a:r>
              <a:rPr lang="en-US" sz="2400" b="0" dirty="0" err="1" smtClean="0"/>
              <a:t>Moden</a:t>
            </a:r>
            <a:endParaRPr lang="en-US" sz="2400" b="0" dirty="0" smtClean="0"/>
          </a:p>
          <a:p>
            <a:pPr marL="0" lvl="1" indent="0">
              <a:buClr>
                <a:schemeClr val="bg2"/>
              </a:buClr>
              <a:buSzPct val="75000"/>
              <a:buNone/>
            </a:pPr>
            <a:endParaRPr lang="en-US" sz="2400" b="0" dirty="0" smtClean="0"/>
          </a:p>
          <a:p>
            <a:pPr marL="0" lvl="1" indent="0">
              <a:buClr>
                <a:schemeClr val="bg2"/>
              </a:buClr>
              <a:buSzPct val="75000"/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800" b="0" dirty="0" err="1" smtClean="0"/>
              <a:t>Wertebereich</a:t>
            </a:r>
            <a:r>
              <a:rPr lang="en-US" sz="2800" b="0" dirty="0" smtClean="0"/>
              <a:t>:</a:t>
            </a:r>
          </a:p>
          <a:p>
            <a:pPr marL="457200" indent="-457200">
              <a:buClr>
                <a:srgbClr val="009900"/>
              </a:buClr>
              <a:buSzPct val="100000"/>
              <a:buFont typeface="+mj-lt"/>
              <a:buAutoNum type="arabicPeriod"/>
            </a:pPr>
            <a:r>
              <a:rPr lang="en-US" sz="2800" b="0" dirty="0" err="1" smtClean="0"/>
              <a:t>Gruppe</a:t>
            </a:r>
            <a:r>
              <a:rPr lang="en-US" sz="2800" b="0" dirty="0" smtClean="0"/>
              <a:t>: 0-1100 Euro</a:t>
            </a:r>
          </a:p>
          <a:p>
            <a:pPr marL="457200" indent="-457200">
              <a:buClr>
                <a:srgbClr val="009900"/>
              </a:buClr>
              <a:buSzPct val="100000"/>
              <a:buFont typeface="+mj-lt"/>
              <a:buAutoNum type="arabicPeriod"/>
            </a:pPr>
            <a:r>
              <a:rPr lang="en-US" sz="2800" b="0" dirty="0" err="1" smtClean="0"/>
              <a:t>Gruppe</a:t>
            </a:r>
            <a:r>
              <a:rPr lang="en-US" sz="2800" b="0" dirty="0" smtClean="0"/>
              <a:t>: 1100-12000 Euro</a:t>
            </a:r>
          </a:p>
          <a:p>
            <a:pPr marL="457200" indent="-457200">
              <a:buClr>
                <a:srgbClr val="009900"/>
              </a:buClr>
              <a:buSzPct val="100000"/>
              <a:buFont typeface="+mj-lt"/>
              <a:buAutoNum type="arabicPeriod"/>
            </a:pPr>
            <a:r>
              <a:rPr lang="en-US" sz="2800" b="0" dirty="0" err="1" smtClean="0"/>
              <a:t>Gruppe</a:t>
            </a:r>
            <a:r>
              <a:rPr lang="en-US" sz="2800" b="0" dirty="0" smtClean="0"/>
              <a:t>: 12000 -139000 Euro</a:t>
            </a:r>
          </a:p>
          <a:p>
            <a:pPr marL="457200" indent="-457200">
              <a:buClr>
                <a:srgbClr val="009900"/>
              </a:buClr>
              <a:buSzPct val="100000"/>
              <a:buFont typeface="+mj-lt"/>
              <a:buAutoNum type="arabicPeriod"/>
            </a:pPr>
            <a:r>
              <a:rPr lang="en-US" sz="2800" b="0" dirty="0" err="1" smtClean="0"/>
              <a:t>Gruppe</a:t>
            </a:r>
            <a:r>
              <a:rPr lang="en-US" sz="2800" b="0" dirty="0" smtClean="0"/>
              <a:t>: &gt; 139000 Euro</a:t>
            </a:r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9F4AD5-075E-4BB4-A5D5-70924887F0B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3" name="Oval 12" title="Posteriori i=1"/>
          <p:cNvSpPr>
            <a:spLocks noChangeAspect="1"/>
          </p:cNvSpPr>
          <p:nvPr/>
        </p:nvSpPr>
        <p:spPr bwMode="auto">
          <a:xfrm>
            <a:off x="6722821" y="1547247"/>
            <a:ext cx="1238121" cy="36004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=1</a:t>
            </a:r>
          </a:p>
        </p:txBody>
      </p:sp>
      <p:sp>
        <p:nvSpPr>
          <p:cNvPr id="14" name="Oval 13" title="Posteriori i=1"/>
          <p:cNvSpPr>
            <a:spLocks noChangeAspect="1"/>
          </p:cNvSpPr>
          <p:nvPr/>
        </p:nvSpPr>
        <p:spPr bwMode="auto">
          <a:xfrm>
            <a:off x="8264042" y="1533799"/>
            <a:ext cx="1238121" cy="36004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=2</a:t>
            </a:r>
          </a:p>
        </p:txBody>
      </p:sp>
      <p:sp>
        <p:nvSpPr>
          <p:cNvPr id="15" name="Oval 14" title="Posteriori i=1"/>
          <p:cNvSpPr>
            <a:spLocks noChangeAspect="1"/>
          </p:cNvSpPr>
          <p:nvPr/>
        </p:nvSpPr>
        <p:spPr bwMode="auto">
          <a:xfrm>
            <a:off x="10953879" y="1480011"/>
            <a:ext cx="1238121" cy="36004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=4</a:t>
            </a:r>
          </a:p>
        </p:txBody>
      </p:sp>
      <p:sp>
        <p:nvSpPr>
          <p:cNvPr id="16" name="Oval 15" title="Posteriori i=1"/>
          <p:cNvSpPr>
            <a:spLocks noChangeAspect="1"/>
          </p:cNvSpPr>
          <p:nvPr/>
        </p:nvSpPr>
        <p:spPr bwMode="auto">
          <a:xfrm>
            <a:off x="9684241" y="1480011"/>
            <a:ext cx="1238121" cy="36004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87615" y="6273225"/>
            <a:ext cx="192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[Thrun/Ultsch, </a:t>
            </a:r>
            <a:r>
              <a:rPr lang="en-US" sz="1600" dirty="0" err="1" smtClean="0"/>
              <a:t>GfKl</a:t>
            </a:r>
            <a:r>
              <a:rPr lang="en-US" sz="1600" dirty="0" smtClean="0"/>
              <a:t>/ECDA, 2015]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0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Verteilung</a:t>
                </a:r>
                <a:r>
                  <a:rPr lang="en-US" dirty="0"/>
                  <a:t> </a:t>
                </a:r>
                <a:r>
                  <a:rPr lang="en-US" dirty="0" err="1"/>
                  <a:t>eines</a:t>
                </a:r>
                <a:r>
                  <a:rPr lang="en-US" dirty="0"/>
                  <a:t> </a:t>
                </a:r>
                <a:r>
                  <a:rPr lang="en-US" dirty="0" err="1" smtClean="0"/>
                  <a:t>Merkmals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468" t="-11111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In der Statistik geht man davon aus, </a:t>
                </a:r>
                <a:r>
                  <a:rPr lang="de-DE" dirty="0"/>
                  <a:t>dass Daten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durch ein Zufallsexperiment mit einer </a:t>
                </a:r>
                <a:r>
                  <a:rPr lang="de-DE" dirty="0" smtClean="0"/>
                  <a:t>Wahrscheinlichkeit </a:t>
                </a:r>
                <a:r>
                  <a:rPr lang="de-DE" dirty="0"/>
                  <a:t>erzeugt </a:t>
                </a:r>
                <a:r>
                  <a:rPr lang="de-DE" dirty="0" smtClean="0"/>
                  <a:t>werden</a:t>
                </a:r>
              </a:p>
              <a:p>
                <a:r>
                  <a:rPr lang="de-DE" dirty="0"/>
                  <a:t>F(t) heißt </a:t>
                </a:r>
                <a:r>
                  <a:rPr lang="de-DE" i="1" dirty="0"/>
                  <a:t>Verteilungsfunktion der Zufallsvariablen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, wenn</a:t>
                </a:r>
              </a:p>
              <a:p>
                <a:pPr marL="0" indent="0" algn="ctr">
                  <a:buNone/>
                </a:pPr>
                <a:r>
                  <a:rPr lang="de-DE" dirty="0" smtClean="0"/>
                  <a:t>F(t</a:t>
                </a:r>
                <a:r>
                  <a:rPr lang="de-DE" dirty="0"/>
                  <a:t>) = p(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de-DE" dirty="0"/>
                  <a:t> t</a:t>
                </a:r>
                <a:r>
                  <a:rPr lang="de-DE" dirty="0" smtClean="0"/>
                  <a:t>) </a:t>
                </a:r>
              </a:p>
              <a:p>
                <a:endParaRPr lang="de-DE" dirty="0" smtClean="0"/>
              </a:p>
              <a:p>
                <a:r>
                  <a:rPr lang="de-DE" dirty="0" smtClean="0"/>
                  <a:t>F(t</a:t>
                </a:r>
                <a:r>
                  <a:rPr lang="de-DE" dirty="0"/>
                  <a:t>) </a:t>
                </a:r>
                <a:r>
                  <a:rPr lang="de-DE" dirty="0" smtClean="0"/>
                  <a:t>gibt </a:t>
                </a:r>
                <a:r>
                  <a:rPr lang="de-DE" dirty="0"/>
                  <a:t>für eine Schwelle </a:t>
                </a:r>
                <a:r>
                  <a:rPr lang="de-DE" dirty="0" smtClean="0"/>
                  <a:t>t an, </a:t>
                </a:r>
                <a:r>
                  <a:rPr lang="de-DE" dirty="0"/>
                  <a:t>wie wahrscheinlich es ist einen Wert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 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de-DE" dirty="0"/>
                  <a:t>  t zu </a:t>
                </a:r>
                <a:r>
                  <a:rPr lang="de-DE" dirty="0" smtClean="0"/>
                  <a:t>erhalten</a:t>
                </a:r>
              </a:p>
              <a:p>
                <a:r>
                  <a:rPr lang="de-DE" dirty="0" smtClean="0"/>
                  <a:t>Im </a:t>
                </a:r>
                <a:r>
                  <a:rPr lang="de-DE" dirty="0"/>
                  <a:t>Englischen werden Verteilungsfunktionen auch </a:t>
                </a:r>
                <a:r>
                  <a:rPr lang="de-DE" dirty="0" err="1"/>
                  <a:t>cumulative</a:t>
                </a:r>
                <a:r>
                  <a:rPr lang="de-DE" dirty="0"/>
                  <a:t> </a:t>
                </a:r>
                <a:r>
                  <a:rPr lang="de-DE" dirty="0" err="1"/>
                  <a:t>distribution</a:t>
                </a:r>
                <a:r>
                  <a:rPr lang="de-DE" dirty="0"/>
                  <a:t> </a:t>
                </a:r>
                <a:r>
                  <a:rPr lang="de-DE" dirty="0" err="1"/>
                  <a:t>functions</a:t>
                </a:r>
                <a:r>
                  <a:rPr lang="de-DE" dirty="0"/>
                  <a:t> (</a:t>
                </a:r>
                <a:r>
                  <a:rPr lang="de-DE" dirty="0" err="1"/>
                  <a:t>cdf</a:t>
                </a:r>
                <a:r>
                  <a:rPr lang="de-DE" dirty="0"/>
                  <a:t>(t) = F(t)) genannt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937" t="-1878" r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135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dirty="0"/>
              <a:t>Danke fürs Zuhören, haben Sie Fragen?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Bücher Empfehlungen für Zwischendurch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5" y="1342411"/>
            <a:ext cx="3258505" cy="51219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99" y="1342411"/>
            <a:ext cx="3216328" cy="5162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106" y="1884537"/>
            <a:ext cx="3994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Wenig Mathematik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Aber einige wichtige Konzepte der Data Science werden </a:t>
            </a:r>
            <a:r>
              <a:rPr lang="de-DE" sz="2800" dirty="0" smtClean="0"/>
              <a:t>anschaulich erklärt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317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CDF - </a:t>
            </a:r>
            <a:r>
              <a:rPr lang="en-US" i="1" dirty="0"/>
              <a:t>Cumulative Distribution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94" y="1245926"/>
            <a:ext cx="5761594" cy="5192224"/>
          </a:xfrm>
        </p:spPr>
        <p:txBody>
          <a:bodyPr/>
          <a:lstStyle/>
          <a:p>
            <a:r>
              <a:rPr lang="de-DE" dirty="0"/>
              <a:t>Verteilungsfunktionen sind monoton wachsende Funktionen </a:t>
            </a:r>
            <a:r>
              <a:rPr lang="de-DE" dirty="0" smtClean="0"/>
              <a:t>in [0,1]</a:t>
            </a:r>
          </a:p>
          <a:p>
            <a:r>
              <a:rPr lang="de-DE" dirty="0" smtClean="0"/>
              <a:t>Das rechte Bild </a:t>
            </a:r>
            <a:r>
              <a:rPr lang="de-DE" dirty="0"/>
              <a:t>zeigt die Verteilungsfunktionen eines Merkmals, welches </a:t>
            </a:r>
            <a:r>
              <a:rPr lang="de-DE" dirty="0" smtClean="0"/>
              <a:t>einer </a:t>
            </a:r>
            <a:r>
              <a:rPr lang="de-DE" dirty="0" err="1" smtClean="0"/>
              <a:t>Gauss</a:t>
            </a:r>
            <a:r>
              <a:rPr lang="de-DE" dirty="0" smtClean="0"/>
              <a:t>-Verteilung bzw. </a:t>
            </a:r>
            <a:r>
              <a:rPr lang="de-DE" smtClean="0"/>
              <a:t>Normalverteilung </a:t>
            </a:r>
            <a:r>
              <a:rPr lang="de-DE" dirty="0" smtClean="0"/>
              <a:t>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1" y="1111567"/>
            <a:ext cx="5229913" cy="56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CDF - </a:t>
            </a:r>
            <a:r>
              <a:rPr lang="en-US" i="1" dirty="0"/>
              <a:t>Cumulative Distribution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794" y="1245926"/>
                <a:ext cx="5761594" cy="5192224"/>
              </a:xfrm>
            </p:spPr>
            <p:txBody>
              <a:bodyPr/>
              <a:lstStyle/>
              <a:p>
                <a:r>
                  <a:rPr lang="de-DE" dirty="0"/>
                  <a:t>Verteilungsfunktionen sind monoton wachsende Funktionen </a:t>
                </a:r>
                <a:r>
                  <a:rPr lang="de-DE" dirty="0" smtClean="0"/>
                  <a:t>in [0,1]</a:t>
                </a:r>
              </a:p>
              <a:p>
                <a:r>
                  <a:rPr lang="de-DE" dirty="0" smtClean="0"/>
                  <a:t>Das rechte Bild </a:t>
                </a:r>
                <a:r>
                  <a:rPr lang="de-DE" dirty="0"/>
                  <a:t>zeigt die Verteilungsfunktionen eines Merkmals, welches </a:t>
                </a:r>
                <a:r>
                  <a:rPr lang="de-DE" dirty="0" err="1"/>
                  <a:t>Gauss</a:t>
                </a:r>
                <a:r>
                  <a:rPr lang="de-DE" dirty="0"/>
                  <a:t>-verteilt </a:t>
                </a:r>
                <a:r>
                  <a:rPr lang="de-DE" dirty="0" smtClean="0"/>
                  <a:t>bzw. Normalverteilt ist</a:t>
                </a:r>
              </a:p>
              <a:p>
                <a:pPr algn="ctr"/>
                <a:r>
                  <a:rPr lang="de-DE" dirty="0" smtClean="0"/>
                  <a:t>Bsp. F(t=0) </a:t>
                </a:r>
                <a:r>
                  <a:rPr lang="de-DE" dirty="0"/>
                  <a:t>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de-DE" dirty="0"/>
                  <a:t> </a:t>
                </a:r>
                <a:r>
                  <a:rPr lang="de-DE" dirty="0" smtClean="0"/>
                  <a:t>0) =0.5</a:t>
                </a:r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=&gt; In dieser Verteilung hat man 50% Wahrscheinlichkeit Werte kleiner oder gleich 0 zu ziehen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94" y="1245926"/>
                <a:ext cx="5761594" cy="5192224"/>
              </a:xfrm>
              <a:blipFill rotWithShape="0">
                <a:blip r:embed="rId3"/>
                <a:stretch>
                  <a:fillRect l="-1905" t="-1878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1" y="1111567"/>
            <a:ext cx="5229913" cy="5615834"/>
          </a:xfrm>
          <a:prstGeom prst="rect">
            <a:avLst/>
          </a:prstGeom>
        </p:spPr>
      </p:pic>
      <p:cxnSp>
        <p:nvCxnSpPr>
          <p:cNvPr id="5" name="Gerade Verbindung mit Pfeil 14"/>
          <p:cNvCxnSpPr/>
          <p:nvPr/>
        </p:nvCxnSpPr>
        <p:spPr bwMode="auto">
          <a:xfrm>
            <a:off x="7797522" y="3798278"/>
            <a:ext cx="1889090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Gerade Verbindung mit Pfeil 14"/>
          <p:cNvCxnSpPr/>
          <p:nvPr/>
        </p:nvCxnSpPr>
        <p:spPr bwMode="auto">
          <a:xfrm flipV="1">
            <a:off x="9787094" y="3808325"/>
            <a:ext cx="20097" cy="178860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36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Verteilungsfunktion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Wenn die Verteilungsfunktion</a:t>
                </a:r>
                <a:r>
                  <a:rPr lang="de-DE" i="1" dirty="0" smtClean="0"/>
                  <a:t> </a:t>
                </a:r>
                <a:r>
                  <a:rPr lang="de-DE" dirty="0" smtClean="0"/>
                  <a:t>F(t</a:t>
                </a:r>
                <a:r>
                  <a:rPr lang="de-DE" dirty="0"/>
                  <a:t>) </a:t>
                </a:r>
                <a:r>
                  <a:rPr lang="de-DE" dirty="0" smtClean="0"/>
                  <a:t>dargestellt </a:t>
                </a:r>
                <a:r>
                  <a:rPr lang="de-DE" dirty="0"/>
                  <a:t>werden </a:t>
                </a:r>
                <a:r>
                  <a:rPr lang="de-DE" dirty="0" smtClean="0"/>
                  <a:t>als kann :</a:t>
                </a: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algn="just"/>
                <a:r>
                  <a:rPr lang="de-DE" dirty="0" smtClean="0"/>
                  <a:t>Dann nennt </a:t>
                </a:r>
                <a:r>
                  <a:rPr lang="de-DE" dirty="0"/>
                  <a:t>man f(x) die Wahrscheinlichkeitsdichtefunktion oder kürzer Dichtefunktion oder Dichte.  </a:t>
                </a:r>
              </a:p>
              <a:p>
                <a:pPr algn="just"/>
                <a:r>
                  <a:rPr lang="de-DE" dirty="0"/>
                  <a:t>Im Englischen wird die </a:t>
                </a:r>
                <a:r>
                  <a:rPr lang="de-DE" dirty="0" smtClean="0"/>
                  <a:t>auch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density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(</a:t>
                </a:r>
                <a:r>
                  <a:rPr lang="de-DE" dirty="0" err="1"/>
                  <a:t>pdf</a:t>
                </a:r>
                <a:r>
                  <a:rPr lang="de-DE" dirty="0"/>
                  <a:t>) oder </a:t>
                </a:r>
                <a:r>
                  <a:rPr lang="de-DE" dirty="0" err="1"/>
                  <a:t>Likelihood</a:t>
                </a:r>
                <a:r>
                  <a:rPr lang="de-DE" dirty="0"/>
                  <a:t> </a:t>
                </a:r>
                <a:r>
                  <a:rPr lang="de-DE" dirty="0" smtClean="0"/>
                  <a:t>benutzt.</a:t>
                </a:r>
              </a:p>
              <a:p>
                <a:pPr algn="just"/>
                <a:r>
                  <a:rPr lang="de-DE" dirty="0"/>
                  <a:t>Durch die Angabe der Dichte wird eine Wahrscheinlichkeitsverteilung und somit auch die Verteilungsfunktionen eindeutig bestimmt.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93" t="-1878" r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69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in </a:t>
            </a:r>
            <a:r>
              <a:rPr lang="de-DE" dirty="0" err="1" smtClean="0"/>
              <a:t>Rmardown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Siehe </a:t>
            </a:r>
            <a:r>
              <a:rPr lang="de-DE" dirty="0" err="1"/>
              <a:t>Rmarkdown</a:t>
            </a:r>
            <a:r>
              <a:rPr lang="de-DE" dirty="0"/>
              <a:t>: </a:t>
            </a:r>
            <a:r>
              <a:rPr lang="de-DE" dirty="0" smtClean="0"/>
              <a:t>01Verteilung.Rmd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normalverteilung_68-95-9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3"/>
          <a:stretch/>
        </p:blipFill>
        <p:spPr bwMode="auto">
          <a:xfrm>
            <a:off x="4586119" y="1316339"/>
            <a:ext cx="7605881" cy="455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Normalverteilung f(x)=N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794" y="1245926"/>
                <a:ext cx="6729782" cy="5192224"/>
              </a:xfrm>
            </p:spPr>
            <p:txBody>
              <a:bodyPr/>
              <a:lstStyle/>
              <a:p>
                <a:r>
                  <a:rPr lang="de-DE" dirty="0" smtClean="0"/>
                  <a:t>pdf bzw. </a:t>
                </a:r>
                <a:r>
                  <a:rPr lang="de-DE" dirty="0" err="1" smtClean="0"/>
                  <a:t>cdf</a:t>
                </a:r>
                <a:r>
                  <a:rPr lang="de-DE" dirty="0" smtClean="0"/>
                  <a:t> sind in der Statistik i.d.R. als Formel vorgegeben, </a:t>
                </a:r>
                <a:r>
                  <a:rPr lang="de-DE" dirty="0" err="1" smtClean="0"/>
                  <a:t>z.B</a:t>
                </a:r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/>
                        </a:rPr>
                        <m:t>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S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de-DE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⁡−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i="1">
                                  <a:latin typeface="Cambria Math"/>
                                </a:rPr>
                                <m:t>2∗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Ist die Gaußverteilung bzw. Normalverteilung</a:t>
                </a:r>
              </a:p>
              <a:p>
                <a:pPr marL="0" indent="0">
                  <a:buNone/>
                </a:pPr>
                <a:endParaRPr lang="de-DE" dirty="0" smtClean="0"/>
              </a:p>
              <a:p>
                <a:r>
                  <a:rPr lang="de-DE" dirty="0" smtClean="0"/>
                  <a:t>Es gilt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94" y="1245926"/>
                <a:ext cx="6729782" cy="5192224"/>
              </a:xfrm>
              <a:blipFill rotWithShape="0">
                <a:blip r:embed="rId4"/>
                <a:stretch>
                  <a:fillRect l="-1630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1676</Words>
  <Application>Microsoft Office PowerPoint</Application>
  <PresentationFormat>Widescreen</PresentationFormat>
  <Paragraphs>344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Office Theme</vt:lpstr>
      <vt:lpstr>Model Fitting: Von Empirischen Daten Zur Theoretischen Verteilung</vt:lpstr>
      <vt:lpstr>Aufteilung</vt:lpstr>
      <vt:lpstr>Heutige Lernziele</vt:lpstr>
      <vt:lpstr>Verteilung eines Merkmals X_1 </vt:lpstr>
      <vt:lpstr>CDF - Cumulative Distribution Function</vt:lpstr>
      <vt:lpstr>CDF - Cumulative Distribution Function</vt:lpstr>
      <vt:lpstr>Verteilungsfunktion</vt:lpstr>
      <vt:lpstr>Beispiele in Rmardown</vt:lpstr>
      <vt:lpstr>Normalverteilung f(x)=N</vt:lpstr>
      <vt:lpstr>Normalverteilung f(x)=N</vt:lpstr>
      <vt:lpstr>Ein Merkmal X_1</vt:lpstr>
      <vt:lpstr>Ein Merkmal X_1</vt:lpstr>
      <vt:lpstr>Ein Merkmal X_1</vt:lpstr>
      <vt:lpstr>Für Empirische Daten im Data Mining gilt</vt:lpstr>
      <vt:lpstr>Empirische kumulative Verteilungsfunktion (ecdf)</vt:lpstr>
      <vt:lpstr>Irrtumswahrscheinlichkeit der ECDF</vt:lpstr>
      <vt:lpstr>pdf: Verteilungsdichte</vt:lpstr>
      <vt:lpstr>Histogramme</vt:lpstr>
      <vt:lpstr>Histogramm Beispiel mit 2 Binbreiten</vt:lpstr>
      <vt:lpstr>Kerneldichteschätzer</vt:lpstr>
      <vt:lpstr>Kerneldichteschätzer mit Überlappendem Radius</vt:lpstr>
      <vt:lpstr>Pareto Density Estimation (PDE)</vt:lpstr>
      <vt:lpstr>PDE plot</vt:lpstr>
      <vt:lpstr>Quantil/Quantil-Plot (QQ-Plot)</vt:lpstr>
      <vt:lpstr>Quantile</vt:lpstr>
      <vt:lpstr>QQ-Plot</vt:lpstr>
      <vt:lpstr>Grundlegende Verteilungstypen</vt:lpstr>
      <vt:lpstr>Zusammenfassung I: Wahrscheinlichkeitsdichtefunktion PDF</vt:lpstr>
      <vt:lpstr>Zusammenfassung II: Data Mining</vt:lpstr>
      <vt:lpstr>Beispiele für zu treffende Vorannahmen</vt:lpstr>
      <vt:lpstr>PowerPoint Presentation</vt:lpstr>
      <vt:lpstr>Grundlegende Verteilungstypen</vt:lpstr>
      <vt:lpstr>PowerPoint Presentation</vt:lpstr>
      <vt:lpstr>Gaussian Mixture Model (GMM)</vt:lpstr>
      <vt:lpstr>Interactive Gaussian Mixture Modelling</vt:lpstr>
      <vt:lpstr>Interactive Gaußian Mixture Modelling</vt:lpstr>
      <vt:lpstr>Ist der Modelfit gut?</vt:lpstr>
      <vt:lpstr>Zusammenfassung III: GMM</vt:lpstr>
      <vt:lpstr>Ausblick: Klassifizierung durch Anwendung des Bayes Theoremes</vt:lpstr>
      <vt:lpstr>PowerPoint Presentation</vt:lpstr>
      <vt:lpstr>Bücher Empfehlungen für Zwischendurch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</dc:creator>
  <cp:lastModifiedBy>MT</cp:lastModifiedBy>
  <cp:revision>233</cp:revision>
  <cp:lastPrinted>2019-10-27T18:54:38Z</cp:lastPrinted>
  <dcterms:created xsi:type="dcterms:W3CDTF">2019-04-13T08:58:55Z</dcterms:created>
  <dcterms:modified xsi:type="dcterms:W3CDTF">2021-06-02T11:12:23Z</dcterms:modified>
</cp:coreProperties>
</file>