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82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365"/>
  </p:normalViewPr>
  <p:slideViewPr>
    <p:cSldViewPr snapToGrid="0" snapToObjects="1">
      <p:cViewPr varScale="1">
        <p:scale>
          <a:sx n="98" d="100"/>
          <a:sy n="98" d="100"/>
        </p:scale>
        <p:origin x="1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7DE1F-93CA-9A45-90EF-24556CA60D6F}" type="datetimeFigureOut">
              <a:t>16.01.22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C78F10-F85E-9440-8187-5A69A99254AA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177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DP=Dynamic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model-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planning</a:t>
            </a:r>
            <a:endParaRPr lang="de-DE" dirty="0"/>
          </a:p>
          <a:p>
            <a:r>
              <a:rPr lang="de-DE" dirty="0"/>
              <a:t>SAC= soft </a:t>
            </a:r>
            <a:r>
              <a:rPr lang="de-DE" dirty="0" err="1"/>
              <a:t>actor</a:t>
            </a:r>
            <a:r>
              <a:rPr lang="de-DE" dirty="0"/>
              <a:t> </a:t>
            </a:r>
            <a:r>
              <a:rPr lang="de-DE" dirty="0" err="1"/>
              <a:t>critic</a:t>
            </a:r>
            <a:r>
              <a:rPr lang="de-DE" dirty="0"/>
              <a:t> (off-</a:t>
            </a:r>
            <a:r>
              <a:rPr lang="de-DE" dirty="0" err="1"/>
              <a:t>policx</a:t>
            </a:r>
            <a:r>
              <a:rPr lang="de-DE" dirty="0"/>
              <a:t>)</a:t>
            </a:r>
          </a:p>
          <a:p>
            <a:r>
              <a:rPr lang="de-DE" dirty="0"/>
              <a:t>A2C =</a:t>
            </a:r>
            <a:r>
              <a:rPr lang="en-GB" dirty="0"/>
              <a:t>Advantage Actor Critic </a:t>
            </a:r>
            <a:endParaRPr lang="de-DE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de-DE" dirty="0"/>
              <a:t>HSVI=</a:t>
            </a:r>
            <a:r>
              <a:rPr lang="en-GB" sz="1200" b="0" i="0" u="none" strike="noStrike" cap="none" dirty="0">
                <a:solidFill>
                  <a:schemeClr val="dk1"/>
                </a:solidFill>
                <a:effectLst/>
                <a:latin typeface="+mn-lt"/>
                <a:ea typeface="Calibri"/>
                <a:cs typeface="Calibri"/>
                <a:sym typeface="Calibri"/>
              </a:rPr>
              <a:t>heuristic search value iteration </a:t>
            </a:r>
            <a:endParaRPr lang="de-DE" dirty="0"/>
          </a:p>
          <a:p>
            <a:r>
              <a:rPr lang="de-DE" dirty="0"/>
              <a:t>DP=</a:t>
            </a:r>
            <a:r>
              <a:rPr lang="de-DE" dirty="0" err="1"/>
              <a:t>dynamic</a:t>
            </a:r>
            <a:r>
              <a:rPr lang="de-DE" dirty="0"/>
              <a:t> </a:t>
            </a:r>
            <a:r>
              <a:rPr lang="de-DE" dirty="0" err="1"/>
              <a:t>programming</a:t>
            </a:r>
            <a:endParaRPr lang="de-DE" dirty="0"/>
          </a:p>
          <a:p>
            <a:r>
              <a:rPr lang="de-DE" dirty="0"/>
              <a:t>SARSA=</a:t>
            </a:r>
          </a:p>
          <a:p>
            <a:r>
              <a:rPr lang="de-DE" dirty="0"/>
              <a:t>DQN= </a:t>
            </a:r>
            <a:r>
              <a:rPr lang="aa-ET"/>
              <a:t>Deep Q-learning</a:t>
            </a:r>
            <a:endParaRPr lang="de-DE" dirty="0"/>
          </a:p>
          <a:p>
            <a:r>
              <a:rPr lang="de-DE" dirty="0"/>
              <a:t>A3C=</a:t>
            </a:r>
            <a:r>
              <a:rPr lang="de-DE" dirty="0" err="1"/>
              <a:t>asynchroneous</a:t>
            </a:r>
            <a:r>
              <a:rPr lang="de-DE" dirty="0"/>
              <a:t> A2C</a:t>
            </a:r>
          </a:p>
          <a:p>
            <a:r>
              <a:rPr lang="de-DE" dirty="0"/>
              <a:t>PPO=</a:t>
            </a:r>
            <a:r>
              <a:rPr lang="aa-ET"/>
              <a:t>Proximal Policy Optimization 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b="0"/>
              <a:t>DDPG =Deep deterministic policy gradient 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213AC8-C78A-45BA-B0B2-3C02E7CBE101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5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4686-5F5B-7449-AD45-404F9FC93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ADF7B-6B56-3443-9076-4CDE9240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0744-BD71-2146-B311-EAC87CD8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ADEA6-86D7-D841-B72F-70BF13DB5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BAF9-A7A6-F744-B01E-FCB38248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003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81F5-5A5D-4940-9E17-F754AF78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12C43-8D87-9146-A297-5946FA215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42CAA-C86F-E64F-BEE4-F285F66A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5F4D1-C037-414E-B7EA-5E6F6FA4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1C389-887A-1743-B0F8-E6545DBE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143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AF59D-1EB1-8046-A82B-24217E0B4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15E95-A4F6-B249-A605-E29793E3F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208B1-A468-5147-B34C-9E8DD51F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32AF1-466D-484B-B43B-F3F861A0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736D2-7399-F444-A3FE-005CE22B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293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5AC6-B92B-C845-8485-86FD90A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23A1-E4F8-FA4E-A37A-B074F8722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73CB-8194-4E43-95F9-9D72272F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45A1-F045-D34A-BBC6-9F5F617F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440F8-B19C-0946-A9E8-4CA45555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183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425A-5E79-AA49-A359-4C65940A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D2BFA-62F8-014F-B680-9949ABA4D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9CB76-381B-CF4C-975F-2C26D266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923F3-58BB-F84E-881D-4B561E3E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57AE8-A709-5B4F-8DB5-1A05AC5D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2221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F165-5817-FE43-9FB3-A4BACEB3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4E85-E4CC-564A-8585-3707F0619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25803-8DEF-1744-94E6-3DFFE8576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7E4F2-89B6-7F4F-B7AD-04A88D24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B6363-0FBB-8B4F-9E75-3B9AC75E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A3A96-44AF-3B44-9920-B50FD0BC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8677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86F9-6E51-754C-990A-8ECE8F85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BE33A-68F9-B740-939F-483D6400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8677B-115B-4F49-AD3D-68B86EFA2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6169E-22EC-F242-87F9-8A48F9B13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ED379-F5F1-1A49-AE82-17252D161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5EA7C-A1D4-B84D-A4A4-DF575755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2FC30-50CB-C54B-9015-0A1DD5F5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578EA-7210-164A-98AF-C508C5F7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782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E1E4-CB74-D54C-BFA9-022037D8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520CF-3F85-F748-B9AC-2649366F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1FA1C-673E-B948-9AD2-AB422A8C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EBF48-239B-AD43-B1C7-CFB37BC7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322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9E594-6FE5-2B45-8F52-55141FEB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ABB86-E84F-3847-BBBA-A3721067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C2B6A-4516-AA49-B6A3-3A47932F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182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2D9D-D169-A947-AD3B-8B3DB1B5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0F69-A51F-EA49-A410-9C4FBAFE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81407-4E9F-DA4E-8281-36C274956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3BE31-C5B4-B14F-BBE0-048E6F416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7428C-29D5-C843-AAF3-D2ACD89B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0A751-A679-E74C-B0E0-8254CB14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137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3A40-67ED-124D-A76F-B0D42F7F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4BA1CC-5539-4047-A8AA-E34C129E8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4977F-AC89-5E40-8330-4911D9387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5F33E-7327-3B42-9EFB-E5697F33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525BB-106D-6640-A901-9F435E7F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6FC0D-F258-C041-95C7-B3F8952B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873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18AEC-793D-7E4D-8289-F3B549EB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F8D16-8379-9544-9D0A-62B15C2D4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D568F-4A11-1741-8BD7-EC2576F11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46343-E7D7-CE4E-A1BF-851EC2899E48}" type="datetimeFigureOut">
              <a:t>16.01.22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BEC9-22C1-0D4D-BD6E-09AE1CA0A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61D1-F26A-4B4F-96E4-5E2C3C65C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44690-67CC-4C42-B714-483C0349E5B5}" type="slidenum"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526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683793" y="197943"/>
            <a:ext cx="4824413" cy="504825"/>
          </a:xfrm>
          <a:prstGeom prst="flowChartProcess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dirty="0" err="1"/>
              <a:t>RF Algorithms</a:t>
            </a:r>
            <a:endParaRPr lang="de-DE" sz="1800" dirty="0"/>
          </a:p>
        </p:txBody>
      </p:sp>
      <p:cxnSp>
        <p:nvCxnSpPr>
          <p:cNvPr id="15" name="AutoShape 7"/>
          <p:cNvCxnSpPr>
            <a:cxnSpLocks noChangeShapeType="1"/>
            <a:stCxn id="11" idx="2"/>
            <a:endCxn id="56" idx="0"/>
          </p:cNvCxnSpPr>
          <p:nvPr/>
        </p:nvCxnSpPr>
        <p:spPr bwMode="auto">
          <a:xfrm rot="5400000">
            <a:off x="4851250" y="-44794"/>
            <a:ext cx="497188" cy="199231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21" name="AutoShape 25"/>
          <p:cNvSpPr>
            <a:spLocks noChangeArrowheads="1"/>
          </p:cNvSpPr>
          <p:nvPr/>
        </p:nvSpPr>
        <p:spPr bwMode="auto">
          <a:xfrm>
            <a:off x="10563751" y="2065720"/>
            <a:ext cx="1368152" cy="504825"/>
          </a:xfrm>
          <a:prstGeom prst="flowChartProcess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b="0" dirty="0"/>
              <a:t>HSVI</a:t>
            </a:r>
          </a:p>
        </p:txBody>
      </p:sp>
      <p:sp>
        <p:nvSpPr>
          <p:cNvPr id="22" name="AutoShape 35"/>
          <p:cNvSpPr>
            <a:spLocks noChangeArrowheads="1"/>
          </p:cNvSpPr>
          <p:nvPr/>
        </p:nvSpPr>
        <p:spPr bwMode="auto">
          <a:xfrm>
            <a:off x="445188" y="2044651"/>
            <a:ext cx="1937400" cy="503999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dirty="0"/>
              <a:t>Model-based</a:t>
            </a:r>
          </a:p>
        </p:txBody>
      </p:sp>
      <p:cxnSp>
        <p:nvCxnSpPr>
          <p:cNvPr id="26" name="AutoShape 12"/>
          <p:cNvCxnSpPr>
            <a:cxnSpLocks noChangeShapeType="1"/>
            <a:endCxn id="21" idx="1"/>
          </p:cNvCxnSpPr>
          <p:nvPr/>
        </p:nvCxnSpPr>
        <p:spPr bwMode="auto">
          <a:xfrm rot="16200000" flipH="1">
            <a:off x="10062351" y="1816733"/>
            <a:ext cx="565304" cy="437495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cxnSp>
        <p:nvCxnSpPr>
          <p:cNvPr id="34" name="Gerade Verbindung 33"/>
          <p:cNvCxnSpPr/>
          <p:nvPr/>
        </p:nvCxnSpPr>
        <p:spPr bwMode="auto">
          <a:xfrm>
            <a:off x="3632338" y="1343382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Gerade Verbindung 34"/>
          <p:cNvCxnSpPr/>
          <p:nvPr/>
        </p:nvCxnSpPr>
        <p:spPr bwMode="auto">
          <a:xfrm>
            <a:off x="3632338" y="1343382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Gerade Verbindung 35"/>
          <p:cNvCxnSpPr/>
          <p:nvPr/>
        </p:nvCxnSpPr>
        <p:spPr bwMode="auto">
          <a:xfrm>
            <a:off x="4874718" y="1900167"/>
            <a:ext cx="72008" cy="2367856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Gerade Verbindung 36"/>
          <p:cNvCxnSpPr/>
          <p:nvPr/>
        </p:nvCxnSpPr>
        <p:spPr bwMode="auto">
          <a:xfrm flipH="1" flipV="1">
            <a:off x="3446174" y="1171039"/>
            <a:ext cx="143669" cy="216024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AutoShape 22"/>
          <p:cNvSpPr>
            <a:spLocks noChangeArrowheads="1"/>
          </p:cNvSpPr>
          <p:nvPr/>
        </p:nvSpPr>
        <p:spPr bwMode="auto">
          <a:xfrm>
            <a:off x="7774889" y="2789789"/>
            <a:ext cx="4171227" cy="576833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dirty="0"/>
              <a:t>Policy-based</a:t>
            </a:r>
          </a:p>
        </p:txBody>
      </p:sp>
      <p:sp>
        <p:nvSpPr>
          <p:cNvPr id="42" name="AutoShape 22"/>
          <p:cNvSpPr>
            <a:spLocks noChangeArrowheads="1"/>
          </p:cNvSpPr>
          <p:nvPr/>
        </p:nvSpPr>
        <p:spPr bwMode="auto">
          <a:xfrm>
            <a:off x="432486" y="3778622"/>
            <a:ext cx="1322288" cy="504056"/>
          </a:xfrm>
          <a:prstGeom prst="flowChartProcess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b="0" dirty="0" err="1"/>
              <a:t>Bandits</a:t>
            </a:r>
            <a:endParaRPr lang="de-DE" sz="1800" b="0" dirty="0"/>
          </a:p>
        </p:txBody>
      </p:sp>
      <p:sp>
        <p:nvSpPr>
          <p:cNvPr id="56" name="AutoShape 5"/>
          <p:cNvSpPr>
            <a:spLocks noChangeArrowheads="1"/>
          </p:cNvSpPr>
          <p:nvPr/>
        </p:nvSpPr>
        <p:spPr bwMode="auto">
          <a:xfrm>
            <a:off x="432486" y="1199956"/>
            <a:ext cx="7342404" cy="554078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dirty="0" err="1"/>
              <a:t>MDP</a:t>
            </a:r>
            <a:endParaRPr lang="de-DE" sz="1800" dirty="0"/>
          </a:p>
        </p:txBody>
      </p:sp>
      <p:sp>
        <p:nvSpPr>
          <p:cNvPr id="57" name="AutoShape 5"/>
          <p:cNvSpPr>
            <a:spLocks noChangeArrowheads="1"/>
          </p:cNvSpPr>
          <p:nvPr/>
        </p:nvSpPr>
        <p:spPr bwMode="auto">
          <a:xfrm>
            <a:off x="9720460" y="1198429"/>
            <a:ext cx="2232248" cy="554400"/>
          </a:xfrm>
          <a:prstGeom prst="flowChartProcess">
            <a:avLst/>
          </a:prstGeom>
          <a:solidFill>
            <a:schemeClr val="bg2">
              <a:lumMod val="20000"/>
              <a:lumOff val="8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dirty="0" err="1"/>
              <a:t>POMDP</a:t>
            </a:r>
            <a:endParaRPr lang="de-DE" sz="1800" dirty="0"/>
          </a:p>
        </p:txBody>
      </p:sp>
      <p:sp>
        <p:nvSpPr>
          <p:cNvPr id="58" name="AutoShape 22"/>
          <p:cNvSpPr>
            <a:spLocks noChangeArrowheads="1"/>
          </p:cNvSpPr>
          <p:nvPr/>
        </p:nvSpPr>
        <p:spPr bwMode="auto">
          <a:xfrm>
            <a:off x="5767905" y="2065721"/>
            <a:ext cx="2006984" cy="504056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dirty="0"/>
              <a:t>Model-free</a:t>
            </a:r>
          </a:p>
        </p:txBody>
      </p:sp>
      <p:cxnSp>
        <p:nvCxnSpPr>
          <p:cNvPr id="119" name="AutoShape 7"/>
          <p:cNvCxnSpPr>
            <a:cxnSpLocks noChangeShapeType="1"/>
            <a:stCxn id="11" idx="2"/>
            <a:endCxn id="57" idx="0"/>
          </p:cNvCxnSpPr>
          <p:nvPr/>
        </p:nvCxnSpPr>
        <p:spPr bwMode="auto">
          <a:xfrm rot="16200000" flipH="1">
            <a:off x="8218462" y="-1419694"/>
            <a:ext cx="495661" cy="4740584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27" name="AutoShape 18"/>
          <p:cNvSpPr>
            <a:spLocks noChangeArrowheads="1"/>
          </p:cNvSpPr>
          <p:nvPr/>
        </p:nvSpPr>
        <p:spPr bwMode="auto">
          <a:xfrm>
            <a:off x="2465919" y="2812010"/>
            <a:ext cx="3263879" cy="577459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dirty="0"/>
              <a:t>Value-based</a:t>
            </a:r>
          </a:p>
        </p:txBody>
      </p:sp>
      <p:sp>
        <p:nvSpPr>
          <p:cNvPr id="138" name="AutoShape 22"/>
          <p:cNvSpPr>
            <a:spLocks noChangeArrowheads="1"/>
          </p:cNvSpPr>
          <p:nvPr/>
        </p:nvSpPr>
        <p:spPr bwMode="auto">
          <a:xfrm>
            <a:off x="4378249" y="4283088"/>
            <a:ext cx="1347602" cy="504056"/>
          </a:xfrm>
          <a:prstGeom prst="flowChartProcess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b="0" dirty="0"/>
              <a:t>Q-learning</a:t>
            </a:r>
          </a:p>
        </p:txBody>
      </p:sp>
      <p:cxnSp>
        <p:nvCxnSpPr>
          <p:cNvPr id="44" name="AutoShape 12"/>
          <p:cNvCxnSpPr>
            <a:cxnSpLocks noChangeShapeType="1"/>
            <a:endCxn id="45" idx="1"/>
          </p:cNvCxnSpPr>
          <p:nvPr/>
        </p:nvCxnSpPr>
        <p:spPr bwMode="auto">
          <a:xfrm rot="16200000" flipH="1">
            <a:off x="688902" y="2627113"/>
            <a:ext cx="577460" cy="38352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45" name="AutoShape 25"/>
          <p:cNvSpPr>
            <a:spLocks noChangeArrowheads="1"/>
          </p:cNvSpPr>
          <p:nvPr/>
        </p:nvSpPr>
        <p:spPr bwMode="auto">
          <a:xfrm>
            <a:off x="1169396" y="2812010"/>
            <a:ext cx="1208746" cy="591194"/>
          </a:xfrm>
          <a:prstGeom prst="flowChartProcess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en-DE" sz="1800" b="0" dirty="0"/>
              <a:t>DP</a:t>
            </a:r>
            <a:endParaRPr lang="de-DE" sz="1800" b="0" dirty="0"/>
          </a:p>
        </p:txBody>
      </p:sp>
      <p:sp>
        <p:nvSpPr>
          <p:cNvPr id="61" name="AutoShape 25">
            <a:extLst>
              <a:ext uri="{FF2B5EF4-FFF2-40B4-BE49-F238E27FC236}">
                <a16:creationId xmlns:a16="http://schemas.microsoft.com/office/drawing/2014/main" id="{B6243970-DA3E-444B-BB2E-79DE7EAD0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919" y="3672340"/>
            <a:ext cx="1476000" cy="50482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dirty="0"/>
              <a:t>On-</a:t>
            </a:r>
            <a:r>
              <a:rPr lang="de-DE" sz="1800" dirty="0" err="1"/>
              <a:t>policy</a:t>
            </a:r>
            <a:endParaRPr lang="de-DE" sz="1800" dirty="0"/>
          </a:p>
        </p:txBody>
      </p:sp>
      <p:sp>
        <p:nvSpPr>
          <p:cNvPr id="63" name="AutoShape 25">
            <a:extLst>
              <a:ext uri="{FF2B5EF4-FFF2-40B4-BE49-F238E27FC236}">
                <a16:creationId xmlns:a16="http://schemas.microsoft.com/office/drawing/2014/main" id="{33C5E7C1-6144-5349-B224-D20AE2FF0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180" y="3687513"/>
            <a:ext cx="1476000" cy="504825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dirty="0"/>
              <a:t>Off-</a:t>
            </a:r>
            <a:r>
              <a:rPr lang="de-DE" sz="1800" dirty="0" err="1"/>
              <a:t>policy</a:t>
            </a:r>
            <a:endParaRPr lang="de-DE" sz="1800" dirty="0"/>
          </a:p>
        </p:txBody>
      </p:sp>
      <p:sp>
        <p:nvSpPr>
          <p:cNvPr id="64" name="AutoShape 25">
            <a:extLst>
              <a:ext uri="{FF2B5EF4-FFF2-40B4-BE49-F238E27FC236}">
                <a16:creationId xmlns:a16="http://schemas.microsoft.com/office/drawing/2014/main" id="{755A2471-1BF2-6C49-A046-4C63FB050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173" y="4303075"/>
            <a:ext cx="1208746" cy="504825"/>
          </a:xfrm>
          <a:prstGeom prst="flowChartProcess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b="0" dirty="0"/>
              <a:t>Sarsa</a:t>
            </a:r>
          </a:p>
        </p:txBody>
      </p:sp>
      <p:sp>
        <p:nvSpPr>
          <p:cNvPr id="65" name="AutoShape 25">
            <a:extLst>
              <a:ext uri="{FF2B5EF4-FFF2-40B4-BE49-F238E27FC236}">
                <a16:creationId xmlns:a16="http://schemas.microsoft.com/office/drawing/2014/main" id="{3EDE9669-3F98-EB49-BEBB-673CC95B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105" y="4974470"/>
            <a:ext cx="1208746" cy="576000"/>
          </a:xfrm>
          <a:prstGeom prst="flowChartProcess">
            <a:avLst/>
          </a:prstGeom>
          <a:solidFill>
            <a:srgbClr val="FFFFCC"/>
          </a:solidFill>
          <a:ln w="508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b="0" dirty="0"/>
              <a:t>DQN</a:t>
            </a:r>
          </a:p>
        </p:txBody>
      </p:sp>
      <p:sp>
        <p:nvSpPr>
          <p:cNvPr id="69" name="AutoShape 22">
            <a:extLst>
              <a:ext uri="{FF2B5EF4-FFF2-40B4-BE49-F238E27FC236}">
                <a16:creationId xmlns:a16="http://schemas.microsoft.com/office/drawing/2014/main" id="{551F08B0-FCFA-574F-A10F-D09928BB8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6256" y="3659291"/>
            <a:ext cx="1826451" cy="576833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dirty="0"/>
              <a:t>Gradient-based</a:t>
            </a:r>
          </a:p>
        </p:txBody>
      </p:sp>
      <p:sp>
        <p:nvSpPr>
          <p:cNvPr id="70" name="AutoShape 22">
            <a:extLst>
              <a:ext uri="{FF2B5EF4-FFF2-40B4-BE49-F238E27FC236}">
                <a16:creationId xmlns:a16="http://schemas.microsoft.com/office/drawing/2014/main" id="{43DBF293-EB8D-9242-BA41-43BC56944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570" y="4971157"/>
            <a:ext cx="1326505" cy="576833"/>
          </a:xfrm>
          <a:prstGeom prst="flowChartProcess">
            <a:avLst/>
          </a:prstGeom>
          <a:solidFill>
            <a:srgbClr val="FFFFCC"/>
          </a:solidFill>
          <a:ln w="508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b="0" dirty="0"/>
              <a:t>A2C</a:t>
            </a:r>
          </a:p>
        </p:txBody>
      </p:sp>
      <p:sp>
        <p:nvSpPr>
          <p:cNvPr id="71" name="AutoShape 22">
            <a:extLst>
              <a:ext uri="{FF2B5EF4-FFF2-40B4-BE49-F238E27FC236}">
                <a16:creationId xmlns:a16="http://schemas.microsoft.com/office/drawing/2014/main" id="{4E62A50F-E970-8645-8F91-C9E8AA92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9611" y="4336430"/>
            <a:ext cx="1326505" cy="576833"/>
          </a:xfrm>
          <a:prstGeom prst="flowChartProcess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b="0" dirty="0"/>
              <a:t>PPO</a:t>
            </a:r>
          </a:p>
        </p:txBody>
      </p:sp>
      <p:sp>
        <p:nvSpPr>
          <p:cNvPr id="74" name="AutoShape 22">
            <a:extLst>
              <a:ext uri="{FF2B5EF4-FFF2-40B4-BE49-F238E27FC236}">
                <a16:creationId xmlns:a16="http://schemas.microsoft.com/office/drawing/2014/main" id="{5E19030D-D36A-5C46-8781-5C5A2B8C1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4567" y="6268605"/>
            <a:ext cx="1326505" cy="576833"/>
          </a:xfrm>
          <a:prstGeom prst="flowChartProcess">
            <a:avLst/>
          </a:prstGeom>
          <a:solidFill>
            <a:srgbClr val="FFFFCC"/>
          </a:solidFill>
          <a:ln w="635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b="0" dirty="0"/>
              <a:t>Soft Q</a:t>
            </a:r>
          </a:p>
        </p:txBody>
      </p:sp>
      <p:sp>
        <p:nvSpPr>
          <p:cNvPr id="75" name="AutoShape 22">
            <a:extLst>
              <a:ext uri="{FF2B5EF4-FFF2-40B4-BE49-F238E27FC236}">
                <a16:creationId xmlns:a16="http://schemas.microsoft.com/office/drawing/2014/main" id="{9012A87C-98EE-B946-B5EE-753809464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889" y="5679225"/>
            <a:ext cx="1326505" cy="576833"/>
          </a:xfrm>
          <a:prstGeom prst="flowChartProcess">
            <a:avLst/>
          </a:prstGeom>
          <a:solidFill>
            <a:srgbClr val="FFFFCC"/>
          </a:solidFill>
          <a:ln w="508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b="0" dirty="0"/>
              <a:t>SAC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944BD5-C03C-4142-B0BD-3956E02ACB8A}"/>
              </a:ext>
            </a:extLst>
          </p:cNvPr>
          <p:cNvCxnSpPr>
            <a:cxnSpLocks/>
            <a:stCxn id="56" idx="2"/>
            <a:endCxn id="22" idx="0"/>
          </p:cNvCxnSpPr>
          <p:nvPr/>
        </p:nvCxnSpPr>
        <p:spPr>
          <a:xfrm rot="5400000">
            <a:off x="2613480" y="554442"/>
            <a:ext cx="290617" cy="2689800"/>
          </a:xfrm>
          <a:prstGeom prst="bentConnector3">
            <a:avLst>
              <a:gd name="adj1" fmla="val 5425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2705B51-4D4F-4DC4-8911-EFEB298D6719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rot="16200000" flipH="1">
            <a:off x="5281699" y="576022"/>
            <a:ext cx="311687" cy="266770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F078753E-A8DF-4FE0-88A6-3CE2C091C5E0}"/>
              </a:ext>
            </a:extLst>
          </p:cNvPr>
          <p:cNvCxnSpPr>
            <a:cxnSpLocks/>
            <a:stCxn id="56" idx="1"/>
            <a:endCxn id="42" idx="1"/>
          </p:cNvCxnSpPr>
          <p:nvPr/>
        </p:nvCxnSpPr>
        <p:spPr>
          <a:xfrm rot="10800000" flipV="1">
            <a:off x="432486" y="1476994"/>
            <a:ext cx="12700" cy="2553655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B823EC2E-1D14-4307-8A93-710126627654}"/>
              </a:ext>
            </a:extLst>
          </p:cNvPr>
          <p:cNvCxnSpPr>
            <a:cxnSpLocks/>
            <a:stCxn id="58" idx="2"/>
            <a:endCxn id="127" idx="0"/>
          </p:cNvCxnSpPr>
          <p:nvPr/>
        </p:nvCxnSpPr>
        <p:spPr>
          <a:xfrm rot="5400000">
            <a:off x="5313512" y="1354124"/>
            <a:ext cx="242233" cy="2673538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EB22961A-B2CB-4A5E-9223-DEC0EFC497F0}"/>
              </a:ext>
            </a:extLst>
          </p:cNvPr>
          <p:cNvCxnSpPr>
            <a:cxnSpLocks/>
            <a:stCxn id="58" idx="2"/>
            <a:endCxn id="41" idx="0"/>
          </p:cNvCxnSpPr>
          <p:nvPr/>
        </p:nvCxnSpPr>
        <p:spPr>
          <a:xfrm rot="16200000" flipH="1">
            <a:off x="8205944" y="1135230"/>
            <a:ext cx="220012" cy="3089106"/>
          </a:xfrm>
          <a:prstGeom prst="bentConnector3">
            <a:avLst>
              <a:gd name="adj1" fmla="val 5561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A1FE0E4-B10C-46E7-8D49-F6E51ECB52FE}"/>
              </a:ext>
            </a:extLst>
          </p:cNvPr>
          <p:cNvCxnSpPr>
            <a:cxnSpLocks/>
            <a:stCxn id="127" idx="2"/>
            <a:endCxn id="61" idx="0"/>
          </p:cNvCxnSpPr>
          <p:nvPr/>
        </p:nvCxnSpPr>
        <p:spPr>
          <a:xfrm rot="5400000">
            <a:off x="3509454" y="3083934"/>
            <a:ext cx="282871" cy="89394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877287A-9D8A-44DA-A90F-E4430DDE8214}"/>
              </a:ext>
            </a:extLst>
          </p:cNvPr>
          <p:cNvCxnSpPr>
            <a:cxnSpLocks/>
            <a:stCxn id="127" idx="3"/>
            <a:endCxn id="70" idx="1"/>
          </p:cNvCxnSpPr>
          <p:nvPr/>
        </p:nvCxnSpPr>
        <p:spPr>
          <a:xfrm>
            <a:off x="5729798" y="3100740"/>
            <a:ext cx="326772" cy="215883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0B647181-96F1-4E3C-8AFD-48864C7387C4}"/>
              </a:ext>
            </a:extLst>
          </p:cNvPr>
          <p:cNvCxnSpPr>
            <a:cxnSpLocks/>
            <a:stCxn id="41" idx="2"/>
            <a:endCxn id="68" idx="0"/>
          </p:cNvCxnSpPr>
          <p:nvPr/>
        </p:nvCxnSpPr>
        <p:spPr>
          <a:xfrm rot="5400000">
            <a:off x="9138797" y="2929802"/>
            <a:ext cx="284886" cy="115852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2EBF0251-0B0E-4A5E-982F-7247BCD3A640}"/>
              </a:ext>
            </a:extLst>
          </p:cNvPr>
          <p:cNvCxnSpPr>
            <a:cxnSpLocks/>
            <a:stCxn id="41" idx="2"/>
            <a:endCxn id="69" idx="0"/>
          </p:cNvCxnSpPr>
          <p:nvPr/>
        </p:nvCxnSpPr>
        <p:spPr>
          <a:xfrm rot="16200000" flipH="1">
            <a:off x="10303658" y="2923466"/>
            <a:ext cx="292669" cy="1178979"/>
          </a:xfrm>
          <a:prstGeom prst="bentConnector3">
            <a:avLst>
              <a:gd name="adj1" fmla="val 5000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4DB1B5C-ED78-44B0-BFCC-E90A71968F89}"/>
              </a:ext>
            </a:extLst>
          </p:cNvPr>
          <p:cNvCxnSpPr>
            <a:cxnSpLocks/>
            <a:endCxn id="64" idx="1"/>
          </p:cNvCxnSpPr>
          <p:nvPr/>
        </p:nvCxnSpPr>
        <p:spPr>
          <a:xfrm rot="16200000" flipH="1">
            <a:off x="2479774" y="4302089"/>
            <a:ext cx="363150" cy="14364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A884F8AB-0580-4DD2-825F-6D284870BEBD}"/>
              </a:ext>
            </a:extLst>
          </p:cNvPr>
          <p:cNvCxnSpPr>
            <a:cxnSpLocks/>
            <a:stCxn id="63" idx="1"/>
            <a:endCxn id="138" idx="1"/>
          </p:cNvCxnSpPr>
          <p:nvPr/>
        </p:nvCxnSpPr>
        <p:spPr>
          <a:xfrm rot="10800000" flipH="1" flipV="1">
            <a:off x="4253179" y="3939926"/>
            <a:ext cx="125069" cy="595190"/>
          </a:xfrm>
          <a:prstGeom prst="bentConnector3">
            <a:avLst>
              <a:gd name="adj1" fmla="val -642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22399694-7CCF-4227-A559-7974D49905DC}"/>
              </a:ext>
            </a:extLst>
          </p:cNvPr>
          <p:cNvCxnSpPr>
            <a:cxnSpLocks/>
            <a:endCxn id="65" idx="1"/>
          </p:cNvCxnSpPr>
          <p:nvPr/>
        </p:nvCxnSpPr>
        <p:spPr>
          <a:xfrm rot="16200000" flipH="1">
            <a:off x="4210013" y="4955378"/>
            <a:ext cx="475326" cy="13885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FE54D617-5591-4356-818B-7753E26D1484}"/>
              </a:ext>
            </a:extLst>
          </p:cNvPr>
          <p:cNvCxnSpPr>
            <a:cxnSpLocks/>
            <a:stCxn id="138" idx="3"/>
            <a:endCxn id="74" idx="1"/>
          </p:cNvCxnSpPr>
          <p:nvPr/>
        </p:nvCxnSpPr>
        <p:spPr>
          <a:xfrm>
            <a:off x="5725851" y="4535116"/>
            <a:ext cx="348716" cy="202190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2A13BB26-E113-434B-9ABE-40CC5ED4922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7037530" y="5230283"/>
            <a:ext cx="419652" cy="105506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33D7AF6E-2EA9-403F-ADCA-83709AF1DE42}"/>
              </a:ext>
            </a:extLst>
          </p:cNvPr>
          <p:cNvCxnSpPr>
            <a:cxnSpLocks/>
            <a:endCxn id="71" idx="1"/>
          </p:cNvCxnSpPr>
          <p:nvPr/>
        </p:nvCxnSpPr>
        <p:spPr>
          <a:xfrm rot="16200000" flipH="1">
            <a:off x="10257306" y="4262541"/>
            <a:ext cx="388723" cy="33588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ctor: Elbow 102">
            <a:extLst>
              <a:ext uri="{FF2B5EF4-FFF2-40B4-BE49-F238E27FC236}">
                <a16:creationId xmlns:a16="http://schemas.microsoft.com/office/drawing/2014/main" id="{1630B807-8586-E343-A14B-9F8F7806A04F}"/>
              </a:ext>
            </a:extLst>
          </p:cNvPr>
          <p:cNvCxnSpPr>
            <a:cxnSpLocks/>
            <a:stCxn id="127" idx="2"/>
            <a:endCxn id="63" idx="0"/>
          </p:cNvCxnSpPr>
          <p:nvPr/>
        </p:nvCxnSpPr>
        <p:spPr>
          <a:xfrm rot="16200000" flipH="1">
            <a:off x="4395497" y="3091830"/>
            <a:ext cx="298044" cy="89332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Connector: Elbow 102">
            <a:extLst>
              <a:ext uri="{FF2B5EF4-FFF2-40B4-BE49-F238E27FC236}">
                <a16:creationId xmlns:a16="http://schemas.microsoft.com/office/drawing/2014/main" id="{1A723326-A8EA-6A48-84AF-00B18948580E}"/>
              </a:ext>
            </a:extLst>
          </p:cNvPr>
          <p:cNvCxnSpPr>
            <a:cxnSpLocks/>
            <a:stCxn id="41" idx="1"/>
            <a:endCxn id="70" idx="3"/>
          </p:cNvCxnSpPr>
          <p:nvPr/>
        </p:nvCxnSpPr>
        <p:spPr>
          <a:xfrm rot="10800000" flipV="1">
            <a:off x="7383075" y="3078206"/>
            <a:ext cx="391814" cy="218136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Connector: Elbow 155">
            <a:extLst>
              <a:ext uri="{FF2B5EF4-FFF2-40B4-BE49-F238E27FC236}">
                <a16:creationId xmlns:a16="http://schemas.microsoft.com/office/drawing/2014/main" id="{28DE6507-2525-D148-B074-3E3AF178CA27}"/>
              </a:ext>
            </a:extLst>
          </p:cNvPr>
          <p:cNvCxnSpPr>
            <a:cxnSpLocks/>
            <a:endCxn id="74" idx="3"/>
          </p:cNvCxnSpPr>
          <p:nvPr/>
        </p:nvCxnSpPr>
        <p:spPr>
          <a:xfrm rot="5400000">
            <a:off x="7372216" y="4326765"/>
            <a:ext cx="2259114" cy="220140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155">
            <a:extLst>
              <a:ext uri="{FF2B5EF4-FFF2-40B4-BE49-F238E27FC236}">
                <a16:creationId xmlns:a16="http://schemas.microsoft.com/office/drawing/2014/main" id="{C4DDE00F-88B3-1947-937F-0DAB198FE9C9}"/>
              </a:ext>
            </a:extLst>
          </p:cNvPr>
          <p:cNvCxnSpPr>
            <a:cxnSpLocks/>
            <a:endCxn id="75" idx="3"/>
          </p:cNvCxnSpPr>
          <p:nvPr/>
        </p:nvCxnSpPr>
        <p:spPr>
          <a:xfrm rot="5400000">
            <a:off x="9057243" y="5422411"/>
            <a:ext cx="589382" cy="50108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AutoShape 22">
            <a:extLst>
              <a:ext uri="{FF2B5EF4-FFF2-40B4-BE49-F238E27FC236}">
                <a16:creationId xmlns:a16="http://schemas.microsoft.com/office/drawing/2014/main" id="{CCE9CBA1-39F9-6C40-BF26-63902C8C3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889" y="3651508"/>
            <a:ext cx="1854174" cy="576833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dirty="0" err="1"/>
              <a:t>Entropy</a:t>
            </a:r>
            <a:endParaRPr lang="de-DE" sz="1800" dirty="0"/>
          </a:p>
        </p:txBody>
      </p:sp>
      <p:sp>
        <p:nvSpPr>
          <p:cNvPr id="108" name="AutoShape 25">
            <a:extLst>
              <a:ext uri="{FF2B5EF4-FFF2-40B4-BE49-F238E27FC236}">
                <a16:creationId xmlns:a16="http://schemas.microsoft.com/office/drawing/2014/main" id="{16AC50B5-3719-5D43-8F2C-920D05D62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5197" y="5678490"/>
            <a:ext cx="1208746" cy="576000"/>
          </a:xfrm>
          <a:prstGeom prst="flowChartProcess">
            <a:avLst/>
          </a:prstGeom>
          <a:solidFill>
            <a:srgbClr val="FFFFCC"/>
          </a:solidFill>
          <a:ln w="50800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e-DE"/>
            </a:defPPr>
            <a:lvl1pPr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15000"/>
              </a:spcBef>
              <a:spcAft>
                <a:spcPct val="100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3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342900" indent="-342900" algn="ctr">
              <a:buNone/>
            </a:pPr>
            <a:r>
              <a:rPr lang="de-DE" sz="1800" b="0" dirty="0"/>
              <a:t>CAQL</a:t>
            </a:r>
          </a:p>
        </p:txBody>
      </p:sp>
      <p:cxnSp>
        <p:nvCxnSpPr>
          <p:cNvPr id="112" name="Connector: Elbow 120">
            <a:extLst>
              <a:ext uri="{FF2B5EF4-FFF2-40B4-BE49-F238E27FC236}">
                <a16:creationId xmlns:a16="http://schemas.microsoft.com/office/drawing/2014/main" id="{15B4E1AC-310C-3347-A018-8D253D11440B}"/>
              </a:ext>
            </a:extLst>
          </p:cNvPr>
          <p:cNvCxnSpPr>
            <a:cxnSpLocks/>
            <a:endCxn id="108" idx="1"/>
          </p:cNvCxnSpPr>
          <p:nvPr/>
        </p:nvCxnSpPr>
        <p:spPr>
          <a:xfrm rot="16200000" flipH="1">
            <a:off x="4057623" y="5498916"/>
            <a:ext cx="788198" cy="1469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08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79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MCT MCT</dc:creator>
  <cp:lastModifiedBy>Microsoft Office User</cp:lastModifiedBy>
  <cp:revision>12</cp:revision>
  <dcterms:created xsi:type="dcterms:W3CDTF">2022-01-09T09:29:25Z</dcterms:created>
  <dcterms:modified xsi:type="dcterms:W3CDTF">2022-01-16T12:59:04Z</dcterms:modified>
</cp:coreProperties>
</file>