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17"/>
  </p:notesMasterIdLst>
  <p:handoutMasterIdLst>
    <p:handoutMasterId r:id="rId18"/>
  </p:handoutMasterIdLst>
  <p:sldIdLst>
    <p:sldId id="312" r:id="rId4"/>
    <p:sldId id="313" r:id="rId5"/>
    <p:sldId id="332" r:id="rId6"/>
    <p:sldId id="325" r:id="rId7"/>
    <p:sldId id="314" r:id="rId8"/>
    <p:sldId id="326" r:id="rId9"/>
    <p:sldId id="327" r:id="rId10"/>
    <p:sldId id="329" r:id="rId11"/>
    <p:sldId id="328" r:id="rId12"/>
    <p:sldId id="331" r:id="rId13"/>
    <p:sldId id="330" r:id="rId14"/>
    <p:sldId id="333" r:id="rId15"/>
    <p:sldId id="324" r:id="rId16"/>
  </p:sldIdLst>
  <p:sldSz cx="10693400" cy="7561263"/>
  <p:notesSz cx="6858000" cy="9926638"/>
  <p:custDataLst>
    <p:tags r:id="rId19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587" autoAdjust="0"/>
  </p:normalViewPr>
  <p:slideViewPr>
    <p:cSldViewPr snapToGrid="0">
      <p:cViewPr varScale="1">
        <p:scale>
          <a:sx n="71" d="100"/>
          <a:sy n="71" d="100"/>
        </p:scale>
        <p:origin x="1458" y="78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10.04.2018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mann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hlinkClick r:id="rId3"/>
              </a:rPr>
              <a:t>Christopher Manning, Stanford NLP </a:t>
            </a:r>
            <a:r>
              <a:rPr lang="en-US" b="1" dirty="0"/>
              <a:t>in Machine Learning, Professor of Linguistics and of Computer Science</a:t>
            </a:r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2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NLP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gramar</a:t>
            </a:r>
            <a:endParaRPr lang="de-DE" dirty="0"/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Lemmatization</a:t>
            </a:r>
            <a:r>
              <a:rPr lang="de-DE" dirty="0"/>
              <a:t>: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inflected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word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inference: process of generating conclusions about a population from a noisy sample</a:t>
            </a:r>
          </a:p>
        </p:txBody>
      </p:sp>
    </p:spTree>
    <p:extLst>
      <p:ext uri="{BB962C8B-B14F-4D97-AF65-F5344CB8AC3E}">
        <p14:creationId xmlns:p14="http://schemas.microsoft.com/office/powerpoint/2010/main" val="123649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probabilistic: generates input (e.g. densities from raw data) and output (here probabilities) through hidden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Statistical inference: process of generating conclusions about a population from a noisy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E0E-5488-4713-8C6A-B01860531EE8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58585FF-4C42-451B-A9DB-BE759D4065B7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4F1255-BA61-43DD-BD4E-432978400E31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6DE67E-7D71-4D57-AB3F-44973BAC4CFB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ABD5F7-C19A-4DE8-8132-081A805DDF05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4AE1E3-3EFB-4FDC-BEF2-697EF40BD53D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C9E3-8DDB-4C0D-B131-8BE756C31928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F42776-161D-4589-B095-CC0C87083B52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403A66-8684-4545-BDD0-2A4C2487DCE6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92BE1D4-77AA-4492-8CFB-FD6ACC944656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78D6C1-8CD8-470F-808B-DF305F6E06B9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5CA0577-B0A2-45DB-B06D-C869CFD3D7A1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7703E-07FC-411C-8EF7-4A338F618897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572DC93-B577-428C-A7E9-D7A0637419F7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EE7D5CD-A458-42B5-A3FC-7EE0732723C9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7C583A4-2433-4738-8CCB-AB5276A47572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E28322D-A222-43E5-9902-53874B658132}" type="datetime1">
              <a:rPr lang="de-DE" smtClean="0"/>
              <a:t>10.04.2018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CDO-Orga: Welcome Kick-Off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A8AF78D-F561-4443-BCCC-AB2E476EBC7C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8807EF-4704-4435-9EC7-6D90D9F21750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03588EB-3059-4714-B9C9-2B52CC575E01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DD79ED-95DB-43FE-A926-7D4FBA50FA73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1E5B85-E110-4E14-B07B-A28A366F0FEA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6EAF34-C512-4D27-880D-1F31E31CD45D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0787DEF-084A-4C49-BFE8-FE32A00BE0C9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EB1E7F-74DB-458E-9258-3ED8FF736668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2375B8-3D1C-4E45-B445-EC33EC849F8D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think-cell Folie" r:id="rId17" imgW="408" imgH="408" progId="TCLayout.ActiveDocument.1">
                  <p:embed/>
                </p:oleObj>
              </mc:Choice>
              <mc:Fallback>
                <p:oleObj name="think-cell Folie" r:id="rId17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D038294-DC54-4FA6-B0FF-03C0148B7818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eneontology.org/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29F-81D5-4226-A3FE-026C3BF3B215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DrThM</a:t>
            </a:r>
            <a:endParaRPr lang="en-US" sz="20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dirty="0"/>
              <a:t>Knowledge Discovery Part IV: The Art of Processing </a:t>
            </a:r>
            <a:r>
              <a:rPr lang="en-US" sz="3600"/>
              <a:t>Unstructured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F3B1-D74B-4478-B6C8-1BC01450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23" y="352839"/>
            <a:ext cx="9782602" cy="676948"/>
          </a:xfrm>
        </p:spPr>
        <p:txBody>
          <a:bodyPr/>
          <a:lstStyle/>
          <a:p>
            <a:r>
              <a:rPr lang="en-US" dirty="0"/>
              <a:t>Example for an Ontology, in </a:t>
            </a:r>
            <a:r>
              <a:rPr lang="en-US" dirty="0" err="1"/>
              <a:t>GeneOntology</a:t>
            </a:r>
            <a:br>
              <a:rPr lang="en-US" dirty="0"/>
            </a:br>
            <a:r>
              <a:rPr lang="en-US" dirty="0"/>
              <a:t>GO-Terms are the Documents</a:t>
            </a:r>
            <a:br>
              <a:rPr lang="en-US" dirty="0"/>
            </a:br>
            <a:r>
              <a:rPr lang="en-US" dirty="0"/>
              <a:t>Genes are the Terms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E9A82-820F-40A7-9BC0-87EFC86D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6318224" cy="54006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http://www.geneontology.org/</a:t>
            </a:r>
            <a:endParaRPr lang="en-US" dirty="0"/>
          </a:p>
          <a:p>
            <a:r>
              <a:rPr lang="en-US" dirty="0"/>
              <a:t>Biology knowledge about cells, molecules and genetic processes in an data base </a:t>
            </a:r>
          </a:p>
          <a:p>
            <a:pPr lvl="1"/>
            <a:r>
              <a:rPr lang="en-US" dirty="0"/>
              <a:t>Relations</a:t>
            </a:r>
          </a:p>
          <a:p>
            <a:pPr lvl="2"/>
            <a:r>
              <a:rPr lang="en-US" dirty="0" err="1"/>
              <a:t>Partof</a:t>
            </a:r>
            <a:r>
              <a:rPr lang="en-US" dirty="0"/>
              <a:t> and </a:t>
            </a:r>
            <a:r>
              <a:rPr lang="en-US" dirty="0" err="1"/>
              <a:t>isa</a:t>
            </a:r>
            <a:r>
              <a:rPr lang="en-US" dirty="0"/>
              <a:t> relations</a:t>
            </a:r>
          </a:p>
          <a:p>
            <a:pPr lvl="2"/>
            <a:r>
              <a:rPr lang="en-US" dirty="0"/>
              <a:t>Regulates, </a:t>
            </a:r>
            <a:r>
              <a:rPr lang="en-US" dirty="0" err="1"/>
              <a:t>positively_regulates</a:t>
            </a:r>
            <a:r>
              <a:rPr lang="en-US" dirty="0"/>
              <a:t>, </a:t>
            </a:r>
            <a:r>
              <a:rPr lang="en-US" dirty="0" err="1"/>
              <a:t>negatively_regulates</a:t>
            </a:r>
            <a:endParaRPr lang="en-US" dirty="0"/>
          </a:p>
          <a:p>
            <a:pPr lvl="1"/>
            <a:r>
              <a:rPr lang="en-US" dirty="0"/>
              <a:t>Directed Acyclic Graph (see on the right)</a:t>
            </a:r>
          </a:p>
          <a:p>
            <a:pPr lvl="1"/>
            <a:r>
              <a:rPr lang="en-US" dirty="0"/>
              <a:t>GO-Terms (documents) have a..</a:t>
            </a:r>
          </a:p>
          <a:p>
            <a:pPr lvl="2"/>
            <a:r>
              <a:rPr lang="en-US" dirty="0"/>
              <a:t>Name and ID</a:t>
            </a:r>
          </a:p>
          <a:p>
            <a:pPr lvl="2"/>
            <a:r>
              <a:rPr lang="en-US" dirty="0"/>
              <a:t>Relations to other Terms</a:t>
            </a:r>
          </a:p>
          <a:p>
            <a:pPr lvl="3"/>
            <a:r>
              <a:rPr lang="en-US" dirty="0"/>
              <a:t>Parent Terms and children Terms (hierarchy)</a:t>
            </a:r>
          </a:p>
          <a:p>
            <a:pPr lvl="2"/>
            <a:r>
              <a:rPr lang="en-US" dirty="0"/>
              <a:t>Biological Definition</a:t>
            </a:r>
          </a:p>
          <a:p>
            <a:pPr lvl="2"/>
            <a:r>
              <a:rPr lang="en-US" dirty="0"/>
              <a:t>Set of Annotated Genes (“words/terms”)</a:t>
            </a:r>
          </a:p>
          <a:p>
            <a:pPr lvl="1"/>
            <a:r>
              <a:rPr lang="en-US" dirty="0"/>
              <a:t>Statistical Analysis possible, e.g.</a:t>
            </a:r>
          </a:p>
          <a:p>
            <a:pPr lvl="2"/>
            <a:r>
              <a:rPr lang="en-US" dirty="0"/>
              <a:t>Overrepresentations Analysis, i.e.</a:t>
            </a:r>
          </a:p>
          <a:p>
            <a:pPr lvl="3"/>
            <a:r>
              <a:rPr lang="en-US" dirty="0"/>
              <a:t>Given a set of Genes What function do they have?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A06AE-CADB-4663-9BEA-F7BA1D32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3E88D-125E-4DD6-BD50-EBD971D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7797A-1C23-4C76-A0C2-B2DC2502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8D760-4614-4ED2-9C63-E7C786EC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83" y="223505"/>
            <a:ext cx="3414666" cy="7362071"/>
          </a:xfrm>
          <a:prstGeom prst="rect">
            <a:avLst/>
          </a:prstGeom>
        </p:spPr>
      </p:pic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BC575E3-7745-41EE-A282-A936E5800E3C}"/>
              </a:ext>
            </a:extLst>
          </p:cNvPr>
          <p:cNvSpPr txBox="1">
            <a:spLocks/>
          </p:cNvSpPr>
          <p:nvPr/>
        </p:nvSpPr>
        <p:spPr>
          <a:xfrm>
            <a:off x="282637" y="7144939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chemeClr val="tx1"/>
                </a:solidFill>
              </a:rPr>
              <a:t>A. </a:t>
            </a:r>
            <a:r>
              <a:rPr lang="de-DE" sz="1400" b="1" dirty="0" err="1">
                <a:solidFill>
                  <a:schemeClr val="tx1"/>
                </a:solidFill>
              </a:rPr>
              <a:t>Ultsch</a:t>
            </a:r>
            <a:r>
              <a:rPr lang="de-DE" sz="1400" b="1" dirty="0">
                <a:solidFill>
                  <a:schemeClr val="tx1"/>
                </a:solidFill>
              </a:rPr>
              <a:t>, Lectures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bioinfomatics</a:t>
            </a:r>
            <a:r>
              <a:rPr lang="de-DE" sz="1400" b="1" dirty="0">
                <a:solidFill>
                  <a:schemeClr val="tx1"/>
                </a:solidFill>
              </a:rPr>
              <a:t>, Gene </a:t>
            </a:r>
            <a:r>
              <a:rPr lang="de-DE" sz="1400" b="1" dirty="0" err="1">
                <a:solidFill>
                  <a:schemeClr val="tx1"/>
                </a:solidFill>
              </a:rPr>
              <a:t>Ontology</a:t>
            </a:r>
            <a:r>
              <a:rPr lang="de-DE" sz="1400" b="1" dirty="0">
                <a:solidFill>
                  <a:schemeClr val="tx1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6749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2DDF9-47B7-4BB1-8BB8-58442BD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unstructured data of Viessmann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6A39E-2381-4308-ACFA-17D44A005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For IR</a:t>
            </a:r>
          </a:p>
          <a:p>
            <a:pPr lvl="1"/>
            <a:r>
              <a:rPr lang="en-US" sz="2000" dirty="0"/>
              <a:t>Language is German</a:t>
            </a:r>
          </a:p>
          <a:p>
            <a:pPr marL="995690" lvl="2" indent="0">
              <a:buNone/>
            </a:pPr>
            <a:r>
              <a:rPr lang="en-US" sz="2000" dirty="0"/>
              <a:t> -&gt; Stemming algorithms not working well, character preprocessing is trying</a:t>
            </a:r>
          </a:p>
          <a:p>
            <a:pPr lvl="1"/>
            <a:r>
              <a:rPr lang="en-US" sz="2000" dirty="0"/>
              <a:t>Special terms like GFA, TD, …</a:t>
            </a:r>
          </a:p>
          <a:p>
            <a:pPr lvl="1"/>
            <a:r>
              <a:rPr lang="en-US" sz="2000" dirty="0"/>
              <a:t>Use the Term-Document Matrix approach</a:t>
            </a:r>
          </a:p>
          <a:p>
            <a:pPr lvl="1"/>
            <a:r>
              <a:rPr lang="en-US" sz="2000" dirty="0"/>
              <a:t>Higher algorithms not relevant for our use cases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Text Mining</a:t>
            </a:r>
          </a:p>
          <a:p>
            <a:pPr lvl="1"/>
            <a:r>
              <a:rPr lang="en-US" sz="2000" dirty="0"/>
              <a:t>Lot of very short text documents</a:t>
            </a:r>
          </a:p>
          <a:p>
            <a:pPr lvl="1"/>
            <a:r>
              <a:rPr lang="en-US" sz="2000" dirty="0"/>
              <a:t>Distance based on Term-Document Matrix or Genetics</a:t>
            </a:r>
          </a:p>
          <a:p>
            <a:pPr lvl="2"/>
            <a:r>
              <a:rPr lang="en-US" sz="2000" dirty="0"/>
              <a:t>Higher Algorithms take a long time to process</a:t>
            </a:r>
          </a:p>
          <a:p>
            <a:endParaRPr lang="en-US" sz="2000" dirty="0"/>
          </a:p>
          <a:p>
            <a:r>
              <a:rPr lang="en-US" sz="2000" dirty="0"/>
              <a:t>NLP</a:t>
            </a:r>
          </a:p>
          <a:p>
            <a:pPr lvl="1"/>
            <a:r>
              <a:rPr lang="en-US" sz="2000" dirty="0"/>
              <a:t>No knowledge base available for special Terms</a:t>
            </a:r>
          </a:p>
          <a:p>
            <a:pPr lvl="1"/>
            <a:r>
              <a:rPr lang="en-US" sz="2000" dirty="0"/>
              <a:t>We do not have the resources (in the team) to build our own knowledge base</a:t>
            </a:r>
          </a:p>
          <a:p>
            <a:pPr lvl="1"/>
            <a:r>
              <a:rPr lang="en-US" sz="2000" dirty="0"/>
              <a:t>We cannot buy a knowledge basis due to the specific terms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5DAF4-E114-4EFB-9F19-92B59F34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A0B44-CC29-4039-9512-E9C1E459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79FC6-6774-413B-8498-4169D337A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58162DE-F19E-48A5-98DE-403403AE4E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99EA4F-8EE6-4FFC-913E-EEC6E4A45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DrThM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89F4D-2D45-4007-A035-256D3403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1D87C-62BA-44F2-B6F1-FA51EEC73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We are able to use text mining, but…</a:t>
            </a:r>
          </a:p>
          <a:p>
            <a:pPr lvl="1"/>
            <a:r>
              <a:rPr lang="en-US" sz="2000" dirty="0"/>
              <a:t>Common machine learning methods are build on Euclidean distance </a:t>
            </a:r>
          </a:p>
          <a:p>
            <a:pPr lvl="1"/>
            <a:r>
              <a:rPr lang="en-US" sz="2000" dirty="0"/>
              <a:t>In text mining we cannot use this distance</a:t>
            </a:r>
          </a:p>
          <a:p>
            <a:pPr lvl="1"/>
            <a:r>
              <a:rPr lang="en-US" sz="2000" dirty="0"/>
              <a:t>Building another distance takes effort (working hours) and computation time, because..</a:t>
            </a:r>
          </a:p>
          <a:p>
            <a:pPr marL="0" indent="0">
              <a:buNone/>
            </a:pPr>
            <a:endParaRPr lang="en-US" sz="20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en-US" sz="2000" dirty="0"/>
              <a:t>We would have to implement our own versions of these methods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sz="2000" dirty="0"/>
              <a:t>We would have to use cloud computing</a:t>
            </a:r>
          </a:p>
          <a:p>
            <a:pPr marL="0" indent="0">
              <a:buNone/>
            </a:pPr>
            <a:r>
              <a:rPr lang="en-US" sz="2000" dirty="0"/>
              <a:t>Alternatively:</a:t>
            </a:r>
          </a:p>
          <a:p>
            <a:r>
              <a:rPr lang="en-US" sz="2000" dirty="0"/>
              <a:t>“Simple” transformation of “text into numbers”</a:t>
            </a:r>
          </a:p>
          <a:p>
            <a:r>
              <a:rPr lang="en-US" sz="2000" dirty="0"/>
              <a:t>Apply basic inference statistical methods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i="1" dirty="0"/>
              <a:t>In the future we should build a knowledge base regarding errors and devices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F9DF0-0B58-4FAF-B01D-BCD65601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93463-1D62-4156-8CA5-1635945FB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645F41-297C-4F16-8C58-403F31C874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FB200A-4E89-4B46-9F6F-2477D201ED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DrThM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r>
              <a:rPr lang="de-DE" sz="2000" dirty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/>
              <a:t>Noch Fragen?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/>
              <a:t>Data </a:t>
            </a:r>
            <a:r>
              <a:rPr lang="de-DE" dirty="0" err="1"/>
              <a:t>Insights</a:t>
            </a:r>
            <a:r>
              <a:rPr lang="de-DE" dirty="0"/>
              <a:t> unter Dr. Böhme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/>
              <a:t>Dr. Thrun</a:t>
            </a:r>
          </a:p>
        </p:txBody>
      </p:sp>
    </p:spTree>
    <p:extLst>
      <p:ext uri="{BB962C8B-B14F-4D97-AF65-F5344CB8AC3E}">
        <p14:creationId xmlns:p14="http://schemas.microsoft.com/office/powerpoint/2010/main" val="583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/>
              <a:t>Recapitulation</a:t>
            </a:r>
            <a:r>
              <a:rPr lang="de-DE" sz="2400" i="0" dirty="0"/>
              <a:t>: Data Science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Data Science </a:t>
            </a:r>
            <a:r>
              <a:rPr lang="de-DE" dirty="0" err="1"/>
              <a:t>combines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und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discovery</a:t>
            </a:r>
            <a:endParaRPr lang="de-DE" dirty="0"/>
          </a:p>
          <a:p>
            <a:r>
              <a:rPr lang="de-DE" dirty="0" err="1"/>
              <a:t>Statistics</a:t>
            </a:r>
            <a:r>
              <a:rPr lang="de-DE" dirty="0"/>
              <a:t>: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Make assumption(s) (by modeling from observation) 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Collect specific predefined data 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Thereby verify assumption ("verify hypothesis")</a:t>
            </a:r>
            <a:endParaRPr lang="de-DE" dirty="0"/>
          </a:p>
          <a:p>
            <a:r>
              <a:rPr lang="de-DE" dirty="0"/>
              <a:t>Knowledge Discovery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Collect all possible data even if only noise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Make as less assumptions as possible in an analysis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Extract knowledge exploratively</a:t>
            </a:r>
            <a:endParaRPr lang="de-DE" b="1" dirty="0"/>
          </a:p>
          <a:p>
            <a:r>
              <a:rPr lang="en-US" dirty="0"/>
              <a:t>Knowledge Discovery: Inspecting a data collection for the purpose of discovering usable knowledge</a:t>
            </a:r>
          </a:p>
          <a:p>
            <a:pPr lvl="1"/>
            <a:r>
              <a:rPr lang="en-US" dirty="0"/>
              <a:t>Usable: Here cost reduction or new business success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Dr. Thrun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/>
              <a:t>Data </a:t>
            </a:r>
            <a:r>
              <a:rPr lang="de-DE" dirty="0" err="1"/>
              <a:t>Insights</a:t>
            </a:r>
            <a:r>
              <a:rPr lang="de-DE" dirty="0"/>
              <a:t> unter Dr. Böhme</a:t>
            </a:r>
          </a:p>
        </p:txBody>
      </p:sp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EC590-F063-45B7-B14A-1CB362AF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List of Definitions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6410E-1659-4CBB-B6A0-FAEDE36ED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Unstructured data</a:t>
            </a:r>
            <a:r>
              <a:rPr lang="en-US" dirty="0"/>
              <a:t>: data that does have a clear, semantically overt, easy-for-a-computer structure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Document</a:t>
            </a:r>
            <a:r>
              <a:rPr lang="en-US" dirty="0"/>
              <a:t>: whatever units we decide to build a retrieval system over, e.g. memos, chapters of a book web pages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Corpus</a:t>
            </a:r>
            <a:r>
              <a:rPr lang="en-US" dirty="0"/>
              <a:t>: collection of documents relevant for a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Tokenization: Task of chopping a character sequence into tokens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Term</a:t>
            </a:r>
            <a:r>
              <a:rPr lang="en-US" dirty="0"/>
              <a:t>: Indexed units, derived from normalized tokens, usually words (but every word becomes a term, it depends on preprocessing)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Stop words: extremely common words without a meaning to the task at hand, e.g. “the”</a:t>
            </a:r>
          </a:p>
          <a:p>
            <a:pPr marL="0" indent="0">
              <a:buNone/>
            </a:pPr>
            <a:r>
              <a:rPr lang="en-US" dirty="0"/>
              <a:t>Stemming: refers to a </a:t>
            </a:r>
            <a:r>
              <a:rPr lang="en-US" dirty="0" err="1"/>
              <a:t>cruide</a:t>
            </a:r>
            <a:r>
              <a:rPr lang="en-US" dirty="0"/>
              <a:t> heuristic process that chops off the end of words in the hope of finding the common overlapping word, e.g. cats -&gt; cat</a:t>
            </a:r>
          </a:p>
          <a:p>
            <a:pPr marL="0" indent="0">
              <a:buNone/>
            </a:pPr>
            <a:r>
              <a:rPr lang="en-US" dirty="0"/>
              <a:t>Lemmatization: using vocabulary a morphological analysis of the word is done returning it to the base form+</a:t>
            </a:r>
          </a:p>
          <a:p>
            <a:pPr marL="0" indent="0">
              <a:buNone/>
            </a:pPr>
            <a:r>
              <a:rPr lang="en-US" dirty="0" err="1"/>
              <a:t>Levenshtein</a:t>
            </a:r>
            <a:r>
              <a:rPr lang="en-US" dirty="0"/>
              <a:t> distance: edit-distance: minimum number of </a:t>
            </a:r>
            <a:r>
              <a:rPr lang="en-US" dirty="0" err="1"/>
              <a:t>oprations</a:t>
            </a:r>
            <a:r>
              <a:rPr lang="en-US" dirty="0"/>
              <a:t> necessary to transform one word into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Term-Document Matrix (TD)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binary matrix indicating which term is in which document. In IR normally inverse with an index (and many algorithms based on this 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AEAEF-BCD9-49D4-BBA8-7954C04E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DD1F2-6AC9-4767-9A71-EB543312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CDO-Orga: Welcome Kick-Off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0B8B3-34F7-4CB1-ABF5-96EAE9B8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6E5C642-8D21-4597-9E75-2CF159C138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7D9D95-4E06-46FF-988B-DEA831A90880}"/>
              </a:ext>
            </a:extLst>
          </p:cNvPr>
          <p:cNvSpPr txBox="1">
            <a:spLocks/>
          </p:cNvSpPr>
          <p:nvPr/>
        </p:nvSpPr>
        <p:spPr>
          <a:xfrm>
            <a:off x="450850" y="7176882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chemeClr val="tx1"/>
                </a:solidFill>
              </a:rPr>
              <a:t>Manning, Christopher D., </a:t>
            </a:r>
            <a:r>
              <a:rPr lang="de-DE" sz="1400" b="1" dirty="0" err="1">
                <a:solidFill>
                  <a:schemeClr val="tx1"/>
                </a:solidFill>
              </a:rPr>
              <a:t>Prabhakar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Raghavan</a:t>
            </a:r>
            <a:r>
              <a:rPr lang="de-DE" sz="1400" b="1" dirty="0">
                <a:solidFill>
                  <a:schemeClr val="tx1"/>
                </a:solidFill>
              </a:rPr>
              <a:t>, and Hinrich Schütze, </a:t>
            </a:r>
            <a:r>
              <a:rPr lang="de-DE" sz="1400" b="1" i="1" dirty="0" err="1">
                <a:solidFill>
                  <a:schemeClr val="tx1"/>
                </a:solidFill>
              </a:rPr>
              <a:t>Introduction</a:t>
            </a:r>
            <a:r>
              <a:rPr lang="de-DE" sz="1400" b="1" i="1" dirty="0">
                <a:solidFill>
                  <a:schemeClr val="tx1"/>
                </a:solidFill>
              </a:rPr>
              <a:t> </a:t>
            </a:r>
            <a:r>
              <a:rPr lang="de-DE" sz="1400" b="1" i="1" dirty="0" err="1">
                <a:solidFill>
                  <a:schemeClr val="tx1"/>
                </a:solidFill>
              </a:rPr>
              <a:t>to</a:t>
            </a:r>
            <a:r>
              <a:rPr lang="de-DE" sz="1400" b="1" i="1" dirty="0">
                <a:solidFill>
                  <a:schemeClr val="tx1"/>
                </a:solidFill>
              </a:rPr>
              <a:t> </a:t>
            </a:r>
            <a:r>
              <a:rPr lang="de-DE" sz="1400" b="1" i="1" dirty="0" err="1">
                <a:solidFill>
                  <a:schemeClr val="tx1"/>
                </a:solidFill>
              </a:rPr>
              <a:t>information</a:t>
            </a:r>
            <a:r>
              <a:rPr lang="de-DE" sz="1400" b="1" i="1" dirty="0">
                <a:solidFill>
                  <a:schemeClr val="tx1"/>
                </a:solidFill>
              </a:rPr>
              <a:t> </a:t>
            </a:r>
            <a:r>
              <a:rPr lang="de-DE" sz="1400" b="1" i="1" dirty="0" err="1">
                <a:solidFill>
                  <a:schemeClr val="tx1"/>
                </a:solidFill>
              </a:rPr>
              <a:t>retrieval</a:t>
            </a:r>
            <a:r>
              <a:rPr lang="de-DE" sz="1400" b="1" i="1" dirty="0">
                <a:solidFill>
                  <a:schemeClr val="tx1"/>
                </a:solidFill>
              </a:rPr>
              <a:t>, </a:t>
            </a:r>
            <a:r>
              <a:rPr lang="de-DE" sz="1400" b="1" dirty="0">
                <a:solidFill>
                  <a:schemeClr val="tx1"/>
                </a:solidFill>
              </a:rPr>
              <a:t>2008.</a:t>
            </a:r>
          </a:p>
        </p:txBody>
      </p:sp>
    </p:spTree>
    <p:extLst>
      <p:ext uri="{BB962C8B-B14F-4D97-AF65-F5344CB8AC3E}">
        <p14:creationId xmlns:p14="http://schemas.microsoft.com/office/powerpoint/2010/main" val="17512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3F3E9-8184-4D4D-867A-5BD15BFD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Overview Over the Processing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58CB9-690E-4CEE-9A05-97D89487C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Information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b="1" dirty="0"/>
              <a:t>IR</a:t>
            </a:r>
            <a:r>
              <a:rPr lang="de-DE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Finding documents of an unstructured data that satisfies an information need within large collections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Defines words in text as terms and gathers documents into collections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in web search, in libraries</a:t>
            </a:r>
            <a:endParaRPr lang="en-US" i="1" dirty="0"/>
          </a:p>
          <a:p>
            <a:pPr marL="839787" lvl="1" indent="-342900">
              <a:buFont typeface="+mj-lt"/>
              <a:buAutoNum type="arabicPeriod"/>
            </a:pPr>
            <a:r>
              <a:rPr lang="en-US" b="1" dirty="0"/>
              <a:t>Simple preprocessing of text available, like punctuation, stop words, tokenization, basic stemmin</a:t>
            </a:r>
            <a:r>
              <a:rPr lang="en-US" b="1" i="1" dirty="0"/>
              <a:t>g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Transfers Term document (full) matrix into sparse matrix (inverted index, indexation)</a:t>
            </a:r>
          </a:p>
          <a:p>
            <a:pPr marL="839787" lvl="1" indent="-342900">
              <a:buFont typeface="+mj-lt"/>
              <a:buAutoNum type="arabicPeriod"/>
            </a:pPr>
            <a:r>
              <a:rPr lang="en-US" dirty="0"/>
              <a:t>Considers a variety of algorithms based on inverted indexes</a:t>
            </a:r>
          </a:p>
          <a:p>
            <a:r>
              <a:rPr lang="de-DE" dirty="0"/>
              <a:t>Text Mining (</a:t>
            </a:r>
            <a:r>
              <a:rPr lang="de-DE" b="1" dirty="0"/>
              <a:t>TM</a:t>
            </a:r>
            <a:r>
              <a:rPr lang="de-DE" dirty="0"/>
              <a:t>):</a:t>
            </a:r>
          </a:p>
          <a:p>
            <a:pPr lvl="1"/>
            <a:r>
              <a:rPr lang="en-US" i="1" dirty="0"/>
              <a:t>Deals with the text itself seen as characters</a:t>
            </a:r>
          </a:p>
          <a:p>
            <a:pPr lvl="1"/>
            <a:r>
              <a:rPr lang="de-DE" dirty="0"/>
              <a:t>Basic IR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prerequesite</a:t>
            </a:r>
            <a:r>
              <a:rPr lang="de-DE" dirty="0"/>
              <a:t> </a:t>
            </a:r>
            <a:r>
              <a:rPr lang="de-DE" b="1" dirty="0"/>
              <a:t>(1.)</a:t>
            </a:r>
            <a:endParaRPr lang="de-DE" dirty="0"/>
          </a:p>
          <a:p>
            <a:pPr lvl="1"/>
            <a:r>
              <a:rPr lang="en-US" dirty="0"/>
              <a:t>Text to values transformation in order to discover relevant data</a:t>
            </a:r>
          </a:p>
          <a:p>
            <a:pPr lvl="1"/>
            <a:r>
              <a:rPr lang="en-US" dirty="0"/>
              <a:t>No text structure such as grammar considered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Natural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(</a:t>
            </a:r>
            <a:r>
              <a:rPr lang="de-DE" b="1" dirty="0"/>
              <a:t>NLP</a:t>
            </a:r>
            <a:r>
              <a:rPr lang="de-DE" dirty="0"/>
              <a:t>): </a:t>
            </a:r>
          </a:p>
          <a:p>
            <a:pPr lvl="1"/>
            <a:r>
              <a:rPr lang="en-US" i="1" dirty="0"/>
              <a:t>Linguistic analysis which helps machine to read text</a:t>
            </a:r>
            <a:r>
              <a:rPr lang="en-US" dirty="0"/>
              <a:t>, e.g.</a:t>
            </a:r>
          </a:p>
          <a:p>
            <a:pPr lvl="2"/>
            <a:r>
              <a:rPr lang="de-DE" dirty="0" err="1"/>
              <a:t>Summarization</a:t>
            </a:r>
            <a:r>
              <a:rPr lang="de-DE" dirty="0"/>
              <a:t>, </a:t>
            </a:r>
            <a:r>
              <a:rPr lang="de-DE" dirty="0" err="1"/>
              <a:t>disambiguation</a:t>
            </a:r>
            <a:r>
              <a:rPr lang="de-DE" dirty="0"/>
              <a:t>, </a:t>
            </a:r>
            <a:r>
              <a:rPr lang="de-DE" dirty="0" err="1"/>
              <a:t>Lemmatization</a:t>
            </a:r>
            <a:r>
              <a:rPr lang="de-DE" dirty="0"/>
              <a:t>, Synonyms</a:t>
            </a:r>
          </a:p>
          <a:p>
            <a:pPr lvl="1"/>
            <a:r>
              <a:rPr lang="en-US" dirty="0"/>
              <a:t>Deals with underlying latent metadata like sentiment, category of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A62AF-3DB6-4B07-898B-53577E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47450-DA07-4B73-A53F-6C208116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7D89168-0EC9-43DE-9C57-08BF3DEF1D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CB773DD5-FA00-484D-8A83-773F9845D151}"/>
              </a:ext>
            </a:extLst>
          </p:cNvPr>
          <p:cNvSpPr txBox="1">
            <a:spLocks/>
          </p:cNvSpPr>
          <p:nvPr/>
        </p:nvSpPr>
        <p:spPr>
          <a:xfrm>
            <a:off x="459947" y="7311389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solidFill>
                  <a:schemeClr val="tx1"/>
                </a:solidFill>
              </a:rPr>
              <a:t>For</a:t>
            </a:r>
            <a:r>
              <a:rPr lang="de-DE" sz="1400" b="1" dirty="0">
                <a:solidFill>
                  <a:schemeClr val="tx1"/>
                </a:solidFill>
              </a:rPr>
              <a:t> NLP </a:t>
            </a:r>
            <a:r>
              <a:rPr lang="de-DE" sz="1400" b="1" dirty="0" err="1">
                <a:solidFill>
                  <a:schemeClr val="tx1"/>
                </a:solidFill>
              </a:rPr>
              <a:t>please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see</a:t>
            </a:r>
            <a:r>
              <a:rPr lang="de-DE" sz="1400" b="1" dirty="0">
                <a:solidFill>
                  <a:schemeClr val="tx1"/>
                </a:solidFill>
              </a:rPr>
              <a:t> Manning, Christopher and Hinrich Schütze, </a:t>
            </a:r>
            <a:r>
              <a:rPr lang="de-DE" sz="1400" b="1" i="1" dirty="0">
                <a:solidFill>
                  <a:schemeClr val="tx1"/>
                </a:solidFill>
              </a:rPr>
              <a:t>Foundations </a:t>
            </a:r>
            <a:r>
              <a:rPr lang="de-DE" sz="1400" b="1" i="1" dirty="0" err="1">
                <a:solidFill>
                  <a:schemeClr val="tx1"/>
                </a:solidFill>
              </a:rPr>
              <a:t>of</a:t>
            </a:r>
            <a:r>
              <a:rPr lang="de-DE" sz="1400" b="1" i="1" dirty="0">
                <a:solidFill>
                  <a:schemeClr val="tx1"/>
                </a:solidFill>
              </a:rPr>
              <a:t> Statistical Natural Language Processing, 1999</a:t>
            </a:r>
            <a:r>
              <a:rPr lang="de-DE" sz="1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400" b="1" dirty="0">
                <a:solidFill>
                  <a:schemeClr val="tx1"/>
                </a:solidFill>
              </a:rPr>
              <a:t>Thrun, M;.C.: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A System for  Projection Based Clustering  through Self-Organization and  Swarm Intelligence</a:t>
            </a:r>
            <a:r>
              <a:rPr lang="en-US" sz="1400" b="1" dirty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1542177" y="2366667"/>
            <a:ext cx="7738031" cy="4210638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/>
          <p:cNvSpPr/>
          <p:nvPr/>
        </p:nvSpPr>
        <p:spPr>
          <a:xfrm>
            <a:off x="114300" y="2266949"/>
            <a:ext cx="336550" cy="441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073AE8-5E32-448B-A31C-F8DC6EBEB2C5}"/>
              </a:ext>
            </a:extLst>
          </p:cNvPr>
          <p:cNvSpPr txBox="1"/>
          <p:nvPr/>
        </p:nvSpPr>
        <p:spPr>
          <a:xfrm>
            <a:off x="2641981" y="169791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Basic IR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D62936-61AE-421F-99F8-112F87E19EA3}"/>
              </a:ext>
            </a:extLst>
          </p:cNvPr>
          <p:cNvSpPr txBox="1"/>
          <p:nvPr/>
        </p:nvSpPr>
        <p:spPr>
          <a:xfrm>
            <a:off x="4600985" y="1697911"/>
            <a:ext cx="2092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Text Mining (TM)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5F3115-280F-4023-B9FA-925AACCAAE81}"/>
              </a:ext>
            </a:extLst>
          </p:cNvPr>
          <p:cNvSpPr txBox="1"/>
          <p:nvPr/>
        </p:nvSpPr>
        <p:spPr>
          <a:xfrm>
            <a:off x="6901878" y="1697911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Natural </a:t>
            </a:r>
            <a:r>
              <a:rPr lang="de-DE" dirty="0" err="1">
                <a:solidFill>
                  <a:srgbClr val="FF0000"/>
                </a:solidFill>
              </a:rPr>
              <a:t>language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processing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7E4CB5A-A18D-447F-AE1F-30902245396A}"/>
              </a:ext>
            </a:extLst>
          </p:cNvPr>
          <p:cNvCxnSpPr/>
          <p:nvPr/>
        </p:nvCxnSpPr>
        <p:spPr>
          <a:xfrm flipH="1">
            <a:off x="2266682" y="2266949"/>
            <a:ext cx="643943" cy="54064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135DF2-9B0B-4071-99DD-FCDCCF3E83BC}"/>
              </a:ext>
            </a:extLst>
          </p:cNvPr>
          <p:cNvCxnSpPr>
            <a:cxnSpLocks/>
          </p:cNvCxnSpPr>
          <p:nvPr/>
        </p:nvCxnSpPr>
        <p:spPr>
          <a:xfrm>
            <a:off x="3313671" y="2266949"/>
            <a:ext cx="220738" cy="54064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9D1CE75-7F8A-41D4-9465-5B20C00F0B6F}"/>
              </a:ext>
            </a:extLst>
          </p:cNvPr>
          <p:cNvCxnSpPr>
            <a:cxnSpLocks/>
          </p:cNvCxnSpPr>
          <p:nvPr/>
        </p:nvCxnSpPr>
        <p:spPr>
          <a:xfrm>
            <a:off x="6082929" y="2098021"/>
            <a:ext cx="512743" cy="70957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B48BC15-40F7-40EA-BE29-AC0BEACC9AC3}"/>
              </a:ext>
            </a:extLst>
          </p:cNvPr>
          <p:cNvCxnSpPr>
            <a:cxnSpLocks/>
          </p:cNvCxnSpPr>
          <p:nvPr/>
        </p:nvCxnSpPr>
        <p:spPr>
          <a:xfrm flipH="1">
            <a:off x="8319541" y="2197739"/>
            <a:ext cx="223163" cy="60985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94B94E9F-E518-489E-B023-4D8A5A56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</p:spPr>
        <p:txBody>
          <a:bodyPr/>
          <a:lstStyle/>
          <a:p>
            <a:r>
              <a:rPr lang="en-US" i="0" dirty="0"/>
              <a:t>Having a TD from IR or distance from TM we are able to apply common data science knowledge to use cases</a:t>
            </a:r>
          </a:p>
        </p:txBody>
      </p:sp>
    </p:spTree>
    <p:extLst>
      <p:ext uri="{BB962C8B-B14F-4D97-AF65-F5344CB8AC3E}">
        <p14:creationId xmlns:p14="http://schemas.microsoft.com/office/powerpoint/2010/main" val="26647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E48D-B00B-45D1-A393-D547B88F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in R -  Basic 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52D1E-C989-4C27-BB81-02736242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6971163" cy="540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Goal: Extract for each document with a lot of characters understandable terms (Words)</a:t>
            </a:r>
          </a:p>
          <a:p>
            <a:endParaRPr lang="en-US" dirty="0"/>
          </a:p>
          <a:p>
            <a:r>
              <a:rPr lang="en-US" dirty="0"/>
              <a:t>Basic algorithms can be found in </a:t>
            </a:r>
          </a:p>
          <a:p>
            <a:pPr lvl="1"/>
            <a:r>
              <a:rPr lang="en-US" dirty="0"/>
              <a:t>require('tm’) and require('</a:t>
            </a:r>
            <a:r>
              <a:rPr lang="en-US" dirty="0" err="1"/>
              <a:t>SnowballC</a:t>
            </a:r>
            <a:r>
              <a:rPr lang="en-US" dirty="0"/>
              <a:t>’)</a:t>
            </a:r>
          </a:p>
          <a:p>
            <a:pPr lvl="1"/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 Generate Corpus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Chars= chars=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VectorSource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unstructuredData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#list of documents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doc=Corpus(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chars,readerControl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list(language = "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",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removePunctuation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TRUE,stemming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=FALSE)) #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unsuported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for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german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of documents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#easy preprocessing using IR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doc,tolower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);doc =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(doc,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stripWhitespace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#special manual preprocessing for German</a:t>
            </a: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(doc,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cleanThis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#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verhindern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dass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wir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Müll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verarbeiten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(doc,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CombineThis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#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verhindern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dass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wir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Müll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verarbeiten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achtung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streicht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keine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doc,removeWords,stopwords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('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german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’))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A4B48-A49E-4EE5-A926-01F8E883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0E59B-56B4-4C25-8770-47AD12F1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C4CC73-5C96-4797-9AF4-EAD591A369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65210-F2F1-49B7-AE7C-5E895A652998}"/>
              </a:ext>
            </a:extLst>
          </p:cNvPr>
          <p:cNvSpPr txBox="1"/>
          <p:nvPr/>
        </p:nvSpPr>
        <p:spPr>
          <a:xfrm>
            <a:off x="7873412" y="2072439"/>
            <a:ext cx="28135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cleanThis</a:t>
            </a:r>
            <a:r>
              <a:rPr lang="en-US" sz="1200" dirty="0"/>
              <a:t> &lt;- function(x) {</a:t>
            </a:r>
          </a:p>
          <a:p>
            <a:r>
              <a:rPr lang="en-US" sz="1200" dirty="0"/>
              <a:t>  x = </a:t>
            </a:r>
            <a:r>
              <a:rPr lang="en-US" sz="1200" dirty="0" err="1"/>
              <a:t>gsub</a:t>
            </a:r>
            <a:r>
              <a:rPr lang="en-US" sz="1200" dirty="0"/>
              <a:t>(pattern = 'ü','</a:t>
            </a:r>
            <a:r>
              <a:rPr lang="en-US" sz="1200" dirty="0" err="1"/>
              <a:t>ue</a:t>
            </a:r>
            <a:r>
              <a:rPr lang="en-US" sz="1200" dirty="0"/>
              <a:t>',x)</a:t>
            </a:r>
          </a:p>
          <a:p>
            <a:r>
              <a:rPr lang="en-US" sz="1200" dirty="0"/>
              <a:t>  x = </a:t>
            </a:r>
            <a:r>
              <a:rPr lang="en-US" sz="1200" dirty="0" err="1"/>
              <a:t>gsub</a:t>
            </a:r>
            <a:r>
              <a:rPr lang="en-US" sz="1200" dirty="0"/>
              <a:t>(pattern = '</a:t>
            </a:r>
            <a:r>
              <a:rPr lang="en-US" sz="1200" dirty="0" err="1"/>
              <a:t>ä','ae',x</a:t>
            </a:r>
            <a:r>
              <a:rPr lang="en-US" sz="1200" dirty="0"/>
              <a:t>)</a:t>
            </a:r>
          </a:p>
          <a:p>
            <a:r>
              <a:rPr lang="en-US" sz="1200" dirty="0"/>
              <a:t>  x = </a:t>
            </a:r>
            <a:r>
              <a:rPr lang="en-US" sz="1200" dirty="0" err="1"/>
              <a:t>gsub</a:t>
            </a:r>
            <a:r>
              <a:rPr lang="en-US" sz="1200" dirty="0"/>
              <a:t>(pattern = 'ö','</a:t>
            </a:r>
            <a:r>
              <a:rPr lang="en-US" sz="1200" dirty="0" err="1"/>
              <a:t>oe</a:t>
            </a:r>
            <a:r>
              <a:rPr lang="en-US" sz="1200" dirty="0"/>
              <a:t>',x)</a:t>
            </a:r>
          </a:p>
          <a:p>
            <a:r>
              <a:rPr lang="en-US" sz="1200" dirty="0"/>
              <a:t>  x = </a:t>
            </a:r>
            <a:r>
              <a:rPr lang="en-US" sz="1200" dirty="0" err="1"/>
              <a:t>gsub</a:t>
            </a:r>
            <a:r>
              <a:rPr lang="en-US" sz="1200" dirty="0"/>
              <a:t>(pattern = 'ü','</a:t>
            </a:r>
            <a:r>
              <a:rPr lang="en-US" sz="1200" dirty="0" err="1"/>
              <a:t>ue</a:t>
            </a:r>
            <a:r>
              <a:rPr lang="en-US" sz="1200" dirty="0"/>
              <a:t>',x)</a:t>
            </a:r>
          </a:p>
          <a:p>
            <a:r>
              <a:rPr lang="en-US" sz="1200" dirty="0"/>
              <a:t>  x = </a:t>
            </a:r>
            <a:r>
              <a:rPr lang="en-US" sz="1200" dirty="0" err="1"/>
              <a:t>gsub</a:t>
            </a:r>
            <a:r>
              <a:rPr lang="en-US" sz="1200" dirty="0"/>
              <a:t>(pattern = 'ß','</a:t>
            </a:r>
            <a:r>
              <a:rPr lang="en-US" sz="1200" dirty="0" err="1"/>
              <a:t>ss</a:t>
            </a:r>
            <a:r>
              <a:rPr lang="en-US" sz="1200" dirty="0"/>
              <a:t>',x)</a:t>
            </a:r>
          </a:p>
          <a:p>
            <a:r>
              <a:rPr lang="en-US" sz="1200" dirty="0"/>
              <a:t>Encoding(x) &lt;- "UTF-8"</a:t>
            </a:r>
          </a:p>
          <a:p>
            <a:r>
              <a:rPr lang="en-US" sz="1200" dirty="0"/>
              <a:t>  x &lt;- </a:t>
            </a:r>
            <a:r>
              <a:rPr lang="en-US" sz="1200" dirty="0" err="1"/>
              <a:t>iconv</a:t>
            </a:r>
            <a:r>
              <a:rPr lang="en-US" sz="1200" dirty="0"/>
              <a:t>(x, "UTF-8", "UTF-8",sub='')</a:t>
            </a:r>
          </a:p>
          <a:p>
            <a:r>
              <a:rPr lang="en-US" sz="1200" dirty="0"/>
              <a:t>  return(x)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D55422-782C-448B-A51A-7495904B85DC}"/>
              </a:ext>
            </a:extLst>
          </p:cNvPr>
          <p:cNvSpPr txBox="1"/>
          <p:nvPr/>
        </p:nvSpPr>
        <p:spPr>
          <a:xfrm>
            <a:off x="7873412" y="4758007"/>
            <a:ext cx="251222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CombineThis</a:t>
            </a:r>
            <a:r>
              <a:rPr lang="en-US" sz="1050" dirty="0"/>
              <a:t>=function(x){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 </a:t>
            </a:r>
            <a:r>
              <a:rPr lang="en-US" sz="1050" dirty="0" err="1"/>
              <a:t>nicht</a:t>
            </a:r>
            <a:r>
              <a:rPr lang="en-US" sz="1050" dirty="0"/>
              <a:t>','</a:t>
            </a:r>
            <a:r>
              <a:rPr lang="en-US" sz="1050" dirty="0" err="1"/>
              <a:t>nicht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wegen</a:t>
            </a:r>
            <a:r>
              <a:rPr lang="en-US" sz="1050" dirty="0"/>
              <a:t> ','</a:t>
            </a:r>
            <a:r>
              <a:rPr lang="en-US" sz="1050" dirty="0" err="1"/>
              <a:t>wegen</a:t>
            </a:r>
            <a:r>
              <a:rPr lang="en-US" sz="1050" dirty="0"/>
              <a:t>',x)</a:t>
            </a:r>
          </a:p>
          <a:p>
            <a:r>
              <a:rPr lang="en-US" sz="1050" dirty="0"/>
              <a:t>  #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nicht</a:t>
            </a:r>
            <a:r>
              <a:rPr lang="en-US" sz="1050" dirty="0"/>
              <a:t> ','</a:t>
            </a:r>
            <a:r>
              <a:rPr lang="en-US" sz="1050" dirty="0" err="1"/>
              <a:t>nicht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wegen</a:t>
            </a:r>
            <a:r>
              <a:rPr lang="en-US" sz="1050" dirty="0"/>
              <a:t> ','</a:t>
            </a:r>
            <a:r>
              <a:rPr lang="en-US" sz="1050" dirty="0" err="1"/>
              <a:t>wegen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mehr</a:t>
            </a:r>
            <a:r>
              <a:rPr lang="en-US" sz="1050" dirty="0"/>
              <a:t> ','</a:t>
            </a:r>
            <a:r>
              <a:rPr lang="en-US" sz="1050" dirty="0" err="1"/>
              <a:t>mehr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keine</a:t>
            </a:r>
            <a:r>
              <a:rPr lang="en-US" sz="1050" dirty="0"/>
              <a:t> ','</a:t>
            </a:r>
            <a:r>
              <a:rPr lang="en-US" sz="1050" dirty="0" err="1"/>
              <a:t>kein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kein</a:t>
            </a:r>
            <a:r>
              <a:rPr lang="en-US" sz="1050" dirty="0"/>
              <a:t> ','</a:t>
            </a:r>
            <a:r>
              <a:rPr lang="en-US" sz="1050" dirty="0" err="1"/>
              <a:t>kein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keinen</a:t>
            </a:r>
            <a:r>
              <a:rPr lang="en-US" sz="1050" dirty="0"/>
              <a:t> ','</a:t>
            </a:r>
            <a:r>
              <a:rPr lang="en-US" sz="1050" dirty="0" err="1"/>
              <a:t>kein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keiner</a:t>
            </a:r>
            <a:r>
              <a:rPr lang="en-US" sz="1050" dirty="0"/>
              <a:t> ','</a:t>
            </a:r>
            <a:r>
              <a:rPr lang="en-US" sz="1050" dirty="0" err="1"/>
              <a:t>kein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</a:t>
            </a:r>
            <a:r>
              <a:rPr lang="en-US" sz="1050" dirty="0" err="1"/>
              <a:t>keinem</a:t>
            </a:r>
            <a:r>
              <a:rPr lang="en-US" sz="1050" dirty="0"/>
              <a:t> ','</a:t>
            </a:r>
            <a:r>
              <a:rPr lang="en-US" sz="1050" dirty="0" err="1"/>
              <a:t>kein</a:t>
            </a:r>
            <a:r>
              <a:rPr lang="en-US" sz="1050" dirty="0"/>
              <a:t>',x)</a:t>
            </a:r>
          </a:p>
          <a:p>
            <a:r>
              <a:rPr lang="en-US" sz="1050" dirty="0"/>
              <a:t>  x = </a:t>
            </a:r>
            <a:r>
              <a:rPr lang="en-US" sz="1050" dirty="0" err="1"/>
              <a:t>gsub</a:t>
            </a:r>
            <a:r>
              <a:rPr lang="en-US" sz="1050" dirty="0"/>
              <a:t>(pattern = ' </a:t>
            </a:r>
            <a:r>
              <a:rPr lang="en-US" sz="1050" dirty="0" err="1"/>
              <a:t>nr</a:t>
            </a:r>
            <a:r>
              <a:rPr lang="en-US" sz="1050" dirty="0"/>
              <a:t>','</a:t>
            </a:r>
            <a:r>
              <a:rPr lang="en-US" sz="1050" dirty="0" err="1"/>
              <a:t>nr</a:t>
            </a:r>
            <a:r>
              <a:rPr lang="en-US" sz="1050" dirty="0"/>
              <a:t>',x)</a:t>
            </a:r>
          </a:p>
          <a:p>
            <a:r>
              <a:rPr lang="en-US" sz="1050" dirty="0"/>
              <a:t>  return(x)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5F4226C7-5FDC-4930-9440-A8D14483F1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en-US" dirty="0" err="1"/>
              <a:t>DrThM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4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24D63-BBAA-413F-9DF1-96FC4861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39539-2B40-435D-B31F-29468434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Goal: Get from unstructured data (text documents) to structured data</a:t>
            </a:r>
          </a:p>
          <a:p>
            <a:pPr marL="839787" lvl="1" indent="-342900">
              <a:buFont typeface="+mj-lt"/>
              <a:buAutoNum type="alphaLcParenR"/>
            </a:pPr>
            <a:r>
              <a:rPr lang="en-US" sz="1800" dirty="0"/>
              <a:t>Similarity like in genetics; e.g.</a:t>
            </a:r>
          </a:p>
          <a:p>
            <a:pPr marL="1312875" lvl="2" indent="-285750"/>
            <a:r>
              <a:rPr lang="en-US" sz="1800" dirty="0"/>
              <a:t>edit distance, and only such words recognized, e.g.</a:t>
            </a:r>
          </a:p>
          <a:p>
            <a:pPr lvl="3"/>
            <a:r>
              <a:rPr lang="de-DE" sz="1800" dirty="0" err="1"/>
              <a:t>basic</a:t>
            </a:r>
            <a:r>
              <a:rPr lang="de-DE" sz="1800" dirty="0"/>
              <a:t> </a:t>
            </a:r>
            <a:r>
              <a:rPr lang="de-DE" sz="1800" dirty="0" err="1"/>
              <a:t>stemming</a:t>
            </a:r>
            <a:r>
              <a:rPr lang="de-DE" sz="1800" dirty="0"/>
              <a:t> (fragen: fragte &lt;-&gt; fragt)</a:t>
            </a:r>
          </a:p>
          <a:p>
            <a:pPr lvl="3"/>
            <a:r>
              <a:rPr lang="en-US" sz="1800" dirty="0"/>
              <a:t>No lemmatization (e.g. good and better ), no synonyms (car and automobile )</a:t>
            </a:r>
          </a:p>
          <a:p>
            <a:pPr marL="496887" lvl="1" indent="0">
              <a:buNone/>
            </a:pPr>
            <a:r>
              <a:rPr lang="en-US" sz="1800" dirty="0"/>
              <a:t>b)   Term-Document Matrix</a:t>
            </a:r>
          </a:p>
          <a:p>
            <a:pPr marL="1370025" lvl="2" indent="-342900"/>
            <a:r>
              <a:rPr lang="en-US" sz="1800" dirty="0"/>
              <a:t>Apply statistical inference, e.g. </a:t>
            </a:r>
          </a:p>
          <a:p>
            <a:pPr marL="1867870" lvl="3" indent="-342900"/>
            <a:r>
              <a:rPr lang="en-US" sz="1800" dirty="0"/>
              <a:t>Probability of words per document (i.e. normalized word counts)</a:t>
            </a:r>
          </a:p>
          <a:p>
            <a:pPr marL="1867870" lvl="3" indent="-342900"/>
            <a:r>
              <a:rPr lang="en-US" sz="1800" dirty="0"/>
              <a:t>Similarity definition between terms or documents possible</a:t>
            </a:r>
          </a:p>
          <a:p>
            <a:pPr marL="0" indent="0">
              <a:buNone/>
            </a:pPr>
            <a:r>
              <a:rPr lang="en-US" sz="1800" dirty="0"/>
              <a:t>Then apply some kind of algorithm depending on the problem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Question: What are the main two topics in a corpus?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#Further Manual processing, like</a:t>
            </a:r>
          </a:p>
          <a:p>
            <a:pPr marL="0" indent="0">
              <a:buNone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doc2=doc</a:t>
            </a:r>
          </a:p>
          <a:p>
            <a:pPr marL="0" indent="0">
              <a:buNone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doc2=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tm_map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(doc2,removeWords,c('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ueber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fuer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wurde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wurden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beim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doc2$content=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sapply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(1:length(doc2$content),FUN=function(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i,j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gsub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(pattern = 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fragt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','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frage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',j[[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]]),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doc$content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tf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</a:t>
            </a: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DocumentTermMatrix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(doc2)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2711E-8A80-4CD4-B3EC-DF46935D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5EB56-A65B-4D93-886F-FD08FE110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198F638-CA3C-4790-9B29-22D239D0B1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50741D4-AB61-4A23-AB5C-D8A721A108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en-US" dirty="0" err="1"/>
              <a:t>DrThM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9FB7-1973-43E0-9CF9-D53CDFA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Text Mining by Latent </a:t>
            </a:r>
            <a:r>
              <a:rPr lang="en-US" dirty="0" err="1"/>
              <a:t>dirichlet</a:t>
            </a:r>
            <a:r>
              <a:rPr lang="en-US" dirty="0"/>
              <a:t> allocation (LDS)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31105-644D-4690-96CA-12A36379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708173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Generative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LDA </a:t>
            </a:r>
            <a:r>
              <a:rPr lang="en-US" sz="1800" dirty="0">
                <a:latin typeface="+mj-lt"/>
              </a:rPr>
              <a:t>finds groups of word belonging to one topic</a:t>
            </a:r>
          </a:p>
          <a:p>
            <a:pPr lvl="1" fontAlgn="base"/>
            <a:r>
              <a:rPr lang="en-US" sz="1800" dirty="0">
                <a:latin typeface="+mj-lt"/>
              </a:rPr>
              <a:t>Hierarchical Bayesian model</a:t>
            </a:r>
          </a:p>
          <a:p>
            <a:pPr lvl="1" fontAlgn="base"/>
            <a:r>
              <a:rPr lang="en-US" sz="1800" dirty="0">
                <a:latin typeface="+mj-lt"/>
              </a:rPr>
              <a:t>Number of topics has to be set</a:t>
            </a:r>
          </a:p>
          <a:p>
            <a:pPr lvl="1" fontAlgn="base"/>
            <a:r>
              <a:rPr lang="en-US" sz="1800" dirty="0">
                <a:latin typeface="+mj-lt"/>
              </a:rPr>
              <a:t>Verification unknown</a:t>
            </a:r>
          </a:p>
          <a:p>
            <a:pPr lvl="1" fontAlgn="base"/>
            <a:r>
              <a:rPr lang="en-US" sz="1800" dirty="0">
                <a:latin typeface="+mj-lt"/>
              </a:rPr>
              <a:t>Output is value (beta)</a:t>
            </a:r>
          </a:p>
          <a:p>
            <a:pPr fontAlgn="base"/>
            <a:r>
              <a:rPr lang="en-US" sz="1800" dirty="0">
                <a:latin typeface="+mj-lt"/>
              </a:rPr>
              <a:t>Beta: Probability of a term generated from a topic according to the multinomial model</a:t>
            </a:r>
          </a:p>
          <a:p>
            <a:pPr marL="896937" lvl="1" indent="-400050" fontAlgn="base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Most frequent term in a topic can be shown</a:t>
            </a:r>
          </a:p>
          <a:p>
            <a:pPr marL="896937" lvl="1" indent="-400050" fontAlgn="base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Most different terms regarding beta being in one topic are chosen</a:t>
            </a:r>
            <a:endParaRPr lang="en-US" sz="11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 ('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topicmodels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#apply clustering by generating two topics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ap_lda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=LDA(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tf,k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=2,control=list(seed=5678)) #k=number of topics, see [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Blei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2003]</a:t>
            </a:r>
          </a:p>
          <a:p>
            <a:pPr marL="0" indent="0">
              <a:buNone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 ('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tidytext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’); require('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dplyr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ap_topics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=tidy(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ap_lda,matrix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='beta') #Probability of a term generated from a topic according to the 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multinominal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model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ap_top_terms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&lt;-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ap_topics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%&gt;%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group_by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(topic)%&gt;%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top_n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(20,beta)%&gt;%ungroup()%&gt;%arrange(topic,-beta)</a:t>
            </a:r>
          </a:p>
          <a:p>
            <a:pPr marL="0" indent="0">
              <a:buNone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#Show most used words per topic (cluster)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ap_top_terms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%&gt;% mutate(term=reorder(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term,beta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)) %&gt;% 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ggplot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aes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term,beta,fill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=factor(topic)))+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geom_col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show.legend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=TRUE)+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facet_wrap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(~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topic,scales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="free")+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coord_flip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#Show most different words per topic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beta_spread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&lt;-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ap_topics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%&gt;% mutate(topic=paste0('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topic',topic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)) %&gt;% 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tidyr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::spread(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topic,beta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 %&gt;% filter(topic1&gt;0.001|topic2&gt;0.001) %&gt;% mutate(</a:t>
            </a: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log_ratio</a:t>
            </a:r>
            <a:r>
              <a:rPr lang="en-US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=relDiff4AB(topic2,topic1))</a:t>
            </a:r>
          </a:p>
          <a:p>
            <a:pPr marL="0" indent="0">
              <a:buNone/>
            </a:pPr>
            <a:r>
              <a:rPr lang="en-US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beta_spread</a:t>
            </a:r>
            <a:endParaRPr lang="en-US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424D8-5543-4761-A33C-2D34A5D9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80B31-0CDD-4EA1-B84B-ADBB7861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122E4CD-70A2-4F7A-A83B-BA3F0CFD73FF}"/>
              </a:ext>
            </a:extLst>
          </p:cNvPr>
          <p:cNvSpPr txBox="1">
            <a:spLocks/>
          </p:cNvSpPr>
          <p:nvPr/>
        </p:nvSpPr>
        <p:spPr>
          <a:xfrm>
            <a:off x="450850" y="7329996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</a:rPr>
              <a:t>Blei</a:t>
            </a:r>
            <a:r>
              <a:rPr lang="en-US" sz="1400" b="1" dirty="0">
                <a:solidFill>
                  <a:schemeClr val="tx1"/>
                </a:solidFill>
              </a:rPr>
              <a:t>, D. M., Ng, A. Y., &amp; Jordan, M. I. Latent </a:t>
            </a:r>
            <a:r>
              <a:rPr lang="en-US" sz="1400" b="1" dirty="0" err="1">
                <a:solidFill>
                  <a:schemeClr val="tx1"/>
                </a:solidFill>
              </a:rPr>
              <a:t>dirichlet</a:t>
            </a:r>
            <a:r>
              <a:rPr lang="en-US" sz="1400" b="1" dirty="0">
                <a:solidFill>
                  <a:schemeClr val="tx1"/>
                </a:solidFill>
              </a:rPr>
              <a:t> allocation. </a:t>
            </a:r>
            <a:r>
              <a:rPr lang="en-US" sz="1400" b="1" i="1" dirty="0">
                <a:solidFill>
                  <a:schemeClr val="tx1"/>
                </a:solidFill>
              </a:rPr>
              <a:t>Journal of machine Learning research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i="1" dirty="0">
                <a:solidFill>
                  <a:schemeClr val="tx1"/>
                </a:solidFill>
              </a:rPr>
              <a:t>3</a:t>
            </a:r>
            <a:r>
              <a:rPr lang="en-US" sz="1400" b="1" dirty="0">
                <a:solidFill>
                  <a:schemeClr val="tx1"/>
                </a:solidFill>
              </a:rPr>
              <a:t>(Jan), 993-1022, 2003.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BF78E68-FCA5-4C55-80F1-3941F5D9C817}"/>
              </a:ext>
            </a:extLst>
          </p:cNvPr>
          <p:cNvSpPr txBox="1">
            <a:spLocks/>
          </p:cNvSpPr>
          <p:nvPr/>
        </p:nvSpPr>
        <p:spPr>
          <a:xfrm>
            <a:off x="6326804" y="7329996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chemeClr val="tx1"/>
                </a:solidFill>
              </a:rPr>
              <a:t>http://www.tidytestmining.com/dtm.html</a:t>
            </a:r>
          </a:p>
        </p:txBody>
      </p:sp>
    </p:spTree>
    <p:extLst>
      <p:ext uri="{BB962C8B-B14F-4D97-AF65-F5344CB8AC3E}">
        <p14:creationId xmlns:p14="http://schemas.microsoft.com/office/powerpoint/2010/main" val="27593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6085C2EB-78A0-4979-97A4-BFEBDB21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87" y="4284662"/>
            <a:ext cx="5817413" cy="30450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C1DC5E-03FE-496E-BFB6-8D7AD96B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5BC5A-655C-4C1A-9CC4-291028F442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Uses Information Extraction</a:t>
            </a:r>
          </a:p>
          <a:p>
            <a:pPr lvl="1"/>
            <a:r>
              <a:rPr lang="en-US" dirty="0"/>
              <a:t>Coreference: Two or more expressions refer to the same thing/person</a:t>
            </a:r>
          </a:p>
          <a:p>
            <a:pPr lvl="1"/>
            <a:r>
              <a:rPr lang="en-US" dirty="0"/>
              <a:t>Relationship extraction, e.g. Person works for company, located in location</a:t>
            </a:r>
          </a:p>
          <a:p>
            <a:pPr lvl="1"/>
            <a:r>
              <a:rPr lang="en-US" dirty="0"/>
              <a:t>Terminology extraction: Finding relevant Terms in Corpus</a:t>
            </a:r>
          </a:p>
          <a:p>
            <a:pPr lvl="1"/>
            <a:endParaRPr lang="en-US" dirty="0"/>
          </a:p>
          <a:p>
            <a:r>
              <a:rPr lang="en-US" dirty="0"/>
              <a:t>NLP requires knowledge base (thesaurus,…, ontology)</a:t>
            </a:r>
          </a:p>
          <a:p>
            <a:pPr lvl="1"/>
            <a:r>
              <a:rPr lang="en-US" dirty="0" err="1"/>
              <a:t>Glossar</a:t>
            </a:r>
            <a:r>
              <a:rPr lang="en-US" dirty="0"/>
              <a:t>: an easy list of terms</a:t>
            </a:r>
          </a:p>
          <a:p>
            <a:pPr lvl="1"/>
            <a:r>
              <a:rPr lang="en-US" dirty="0" err="1"/>
              <a:t>Taxonomie</a:t>
            </a:r>
            <a:r>
              <a:rPr lang="en-US" dirty="0"/>
              <a:t>: Hierarchy of terms, “part of”</a:t>
            </a:r>
          </a:p>
          <a:p>
            <a:pPr lvl="2"/>
            <a:r>
              <a:rPr lang="en-US" dirty="0" err="1"/>
              <a:t>Partof</a:t>
            </a:r>
            <a:r>
              <a:rPr lang="en-US" dirty="0"/>
              <a:t>(</a:t>
            </a:r>
            <a:r>
              <a:rPr lang="en-US" dirty="0" err="1"/>
              <a:t>hand,humand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Thesaurus: Relations between Terms, “is a”</a:t>
            </a:r>
          </a:p>
          <a:p>
            <a:pPr lvl="2"/>
            <a:r>
              <a:rPr lang="en-US" dirty="0" err="1"/>
              <a:t>isa</a:t>
            </a:r>
            <a:r>
              <a:rPr lang="en-US" dirty="0"/>
              <a:t>(</a:t>
            </a:r>
            <a:r>
              <a:rPr lang="en-US" dirty="0" err="1"/>
              <a:t>human,mammal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Topic Map: Topics with various associations between terms</a:t>
            </a:r>
          </a:p>
          <a:p>
            <a:pPr lvl="1"/>
            <a:r>
              <a:rPr lang="en-US" dirty="0"/>
              <a:t>Ontology: Knowledge associated with terms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0D946-C80A-41C6-A6E8-7D6A6DE1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10.04.2018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4A394-E474-452D-BA57-2BE0866A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F0D16DD-C09E-45AD-BBC5-9CB187B16B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E69FDB9-F802-4101-AB95-0ABC3A23E594}"/>
              </a:ext>
            </a:extLst>
          </p:cNvPr>
          <p:cNvSpPr txBox="1">
            <a:spLocks/>
          </p:cNvSpPr>
          <p:nvPr/>
        </p:nvSpPr>
        <p:spPr>
          <a:xfrm>
            <a:off x="459947" y="7112498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chemeClr val="tx1"/>
                </a:solidFill>
              </a:rPr>
              <a:t>http://www.wissensexploration.de/textmining-hintergrundwissen.php</a:t>
            </a:r>
          </a:p>
        </p:txBody>
      </p:sp>
    </p:spTree>
    <p:extLst>
      <p:ext uri="{BB962C8B-B14F-4D97-AF65-F5344CB8AC3E}">
        <p14:creationId xmlns:p14="http://schemas.microsoft.com/office/powerpoint/2010/main" val="916717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2118</Words>
  <Application>Microsoft Office PowerPoint</Application>
  <PresentationFormat>Benutzerdefiniert</PresentationFormat>
  <Paragraphs>252</Paragraphs>
  <Slides>13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Adobe Devanagari</vt:lpstr>
      <vt:lpstr>Arial</vt:lpstr>
      <vt:lpstr>Calibri</vt:lpstr>
      <vt:lpstr>Courier New</vt:lpstr>
      <vt:lpstr>Noto Sans Symbols</vt:lpstr>
      <vt:lpstr>Symbol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Recapitulation: Data Science</vt:lpstr>
      <vt:lpstr>A Short List of Definitions</vt:lpstr>
      <vt:lpstr>Overview Over the Processing of Text</vt:lpstr>
      <vt:lpstr>Having a TD from IR or distance from TM we are able to apply common data science knowledge to use cases</vt:lpstr>
      <vt:lpstr>Text Processing in R -  Basic IR</vt:lpstr>
      <vt:lpstr>Text Mining</vt:lpstr>
      <vt:lpstr>Answer: Text Mining by Latent dirichlet allocation (LDS)</vt:lpstr>
      <vt:lpstr>Natural language processing (NLP)</vt:lpstr>
      <vt:lpstr>Example for an Ontology, in GeneOntology GO-Terms are the Documents Genes are the Terms</vt:lpstr>
      <vt:lpstr>Challenges in unstructured data of Viessmann</vt:lpstr>
      <vt:lpstr>Conclusion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2018-04-10T13:09:59Z</dcterms:modified>
</cp:coreProperties>
</file>