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6" r:id="rId6"/>
    <p:sldId id="260" r:id="rId7"/>
    <p:sldId id="275" r:id="rId8"/>
    <p:sldId id="277" r:id="rId9"/>
    <p:sldId id="273" r:id="rId10"/>
    <p:sldId id="278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3326" autoAdjust="0"/>
  </p:normalViewPr>
  <p:slideViewPr>
    <p:cSldViewPr snapToGrid="0">
      <p:cViewPr varScale="1">
        <p:scale>
          <a:sx n="108" d="100"/>
          <a:sy n="108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6DA63-3E4A-4D6C-86C6-1C5DF26280CE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FEA36-F5F0-4865-A624-74817C799A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0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Faltungssatz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FEA36-F5F0-4865-A624-74817C799A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FEA36-F5F0-4865-A624-74817C799A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98A69-616C-46B9-8AD0-75FC3BF7B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877049-8A68-44AE-88A6-A02CA9DDA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DA6D8E-77EA-4294-8EBD-F4A67C00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524A-0882-44AC-8227-44F2F1470F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DCB43-B053-4308-BFCF-AAFCC983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E1B9D-E849-4D93-93ED-A689C875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ECB-383F-4AAF-980C-639A92F9A8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ABB5A-5720-4665-B087-FAEA5D0A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385102-57C3-41AA-9988-7269B28AF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1F63B-A83B-435A-AC62-F05EB8E8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524A-0882-44AC-8227-44F2F1470F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F07202-38BF-401D-B741-81AC1F5E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DAEC3-EB49-4C24-80C7-534470D4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ECB-383F-4AAF-980C-639A92F9A8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0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431D00-7AC1-4F0D-A914-91AF24CE1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475195-1942-41FF-A562-05C27F69D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CCD0EA-220E-4311-844C-D1970695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524A-0882-44AC-8227-44F2F1470F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81DC66-A5BE-4DD9-B1A9-557AE55F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EF8FE9-AE4A-4024-AFF9-33098BE2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ECB-383F-4AAF-980C-639A92F9A8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2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DAC04-A751-4837-A370-B17E3379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1DC1CF-96E9-4BE4-8F5A-32F64C0D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9B06F9-EF00-4FB1-8B6A-ED8F0595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524A-0882-44AC-8227-44F2F1470F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B3F5BC-9A10-4DD2-A1CC-211506EE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7CB49E-B9B1-4C92-954B-C404D9A4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ECB-383F-4AAF-980C-639A92F9A8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5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30844-7024-422E-94F4-B9977233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240763-0BC5-4EF2-88EC-B3B800672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9D6866-DF2E-4C7E-9EF5-6FED93DE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524A-0882-44AC-8227-44F2F1470F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3EC015-C226-4DD9-95B1-E86447FA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09390-6DC9-466F-B5CA-9993CA28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ECB-383F-4AAF-980C-639A92F9A8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6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E86CB-4E27-4065-B929-86B765C5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C3FA24-5682-4CF3-AD2D-A9784E067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4767DA-3D13-48F2-8D7C-E23CB1795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245DE5-8388-47BE-A9C5-D860EE55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524A-0882-44AC-8227-44F2F1470F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E540CA-CD8C-43B8-884D-32768DE9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7AA867-87C5-46B9-8852-7B25D05F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ECB-383F-4AAF-980C-639A92F9A8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3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89DF7-1E27-4136-B694-852182E1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671AD7-B255-4267-9ED7-FA3389FEF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5D83C6-22D3-4062-84FA-F4FCC312D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45E2F6-C79B-4794-8BB1-086E5D821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C94905-D4C0-4B6C-8E26-54A51B762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46D7EC-4046-4727-A213-4953852D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524A-0882-44AC-8227-44F2F1470F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7F2CAF-8D13-4B23-B51E-09CDE09D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B3B02E-B68F-4B09-9382-511FEEA4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ECB-383F-4AAF-980C-639A92F9A8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7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630D2-D01E-4413-890B-C2C5860C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97BBB7-E035-42B4-97C7-9BEE3262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524A-0882-44AC-8227-44F2F1470F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BF4747-8EA2-4924-98DE-1A372F4E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089629-F8EE-4411-AEED-584DE8B1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ECB-383F-4AAF-980C-639A92F9A8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2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DEB05DA-A3AD-4A21-A2A7-FF7E26CA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524A-0882-44AC-8227-44F2F1470F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64C965-9919-4E85-BC75-2710EA78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7EFCC1-AA3C-497C-ABD4-51EC1792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ECB-383F-4AAF-980C-639A92F9A8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0B10B-A575-499E-AACA-8C6C76DB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A6D8D5-48DD-4447-8135-61482FF5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83C19A-7860-4CE9-96AE-7D318AF5B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81843-14EB-41EA-BA82-3A6CB438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524A-0882-44AC-8227-44F2F1470F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2743B1-F9A7-4C30-82B7-33865FD0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B0BAB2-F07E-4EEE-B08A-42A58844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ECB-383F-4AAF-980C-639A92F9A8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0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D930C-26A9-40F0-9FC6-A194D01F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174C1D-4DAA-48A9-8FCB-66E89FFEA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BC5688-55E0-4162-9A95-1B9DEB010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F61C57-8D86-49B6-8293-632C6BA8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524A-0882-44AC-8227-44F2F1470F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AF3EA9-667D-4A5B-A600-E58BF16E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A5F004-B0E1-4E8B-B79F-04B71631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0ECB-383F-4AAF-980C-639A92F9A8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8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BD5E6F-F687-489E-97F2-061B45D7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988915-339F-4AD6-AE72-FAE2501D1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0805C6-2E16-4D7C-AA5E-259FD26EE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524A-0882-44AC-8227-44F2F1470F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8695FA-9F0F-4D01-9448-721F1FE6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781B53-74F4-4A11-8830-C8ADDAAD2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90ECB-383F-4AAF-980C-639A92F9A8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8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42928-1C83-4743-BE26-4B80D2BC6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into Wavelet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D0EF19-D7C2-454F-B61A-C7BC82533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practical guide to analyze </a:t>
            </a:r>
            <a:r>
              <a:rPr lang="en-US" u="sng" dirty="0"/>
              <a:t>preprocessed</a:t>
            </a:r>
            <a:r>
              <a:rPr lang="en-US" dirty="0"/>
              <a:t> univariate time series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096AB85-7D93-4C4C-A515-EA2496FF6906}"/>
              </a:ext>
            </a:extLst>
          </p:cNvPr>
          <p:cNvSpPr txBox="1"/>
          <p:nvPr/>
        </p:nvSpPr>
        <p:spPr>
          <a:xfrm>
            <a:off x="838200" y="6176963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 C. Thrun</a:t>
            </a:r>
          </a:p>
        </p:txBody>
      </p:sp>
    </p:spTree>
    <p:extLst>
      <p:ext uri="{BB962C8B-B14F-4D97-AF65-F5344CB8AC3E}">
        <p14:creationId xmlns:p14="http://schemas.microsoft.com/office/powerpoint/2010/main" val="338018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392869B-6907-4F47-A5EA-F7C926A67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33" y="365125"/>
            <a:ext cx="5912556" cy="6469294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26518C6-669B-4F8A-89CF-8A9C64A1AC9F}"/>
              </a:ext>
            </a:extLst>
          </p:cNvPr>
          <p:cNvSpPr/>
          <p:nvPr/>
        </p:nvSpPr>
        <p:spPr>
          <a:xfrm>
            <a:off x="711200" y="6289014"/>
            <a:ext cx="427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(1) http://www.wavelet.org/tutorial/wbasic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B039FB-3747-4F52-8E9E-3538DC5DFE6C}"/>
              </a:ext>
            </a:extLst>
          </p:cNvPr>
          <p:cNvSpPr txBox="1"/>
          <p:nvPr/>
        </p:nvSpPr>
        <p:spPr>
          <a:xfrm>
            <a:off x="711200" y="2698043"/>
            <a:ext cx="2754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Scaling and shifting of a </a:t>
            </a:r>
            <a:r>
              <a:rPr lang="en-US" dirty="0" err="1"/>
              <a:t>Daubechies</a:t>
            </a:r>
            <a:r>
              <a:rPr lang="en-US" dirty="0"/>
              <a:t> Wavelets for the fitting of a time series, see (1)</a:t>
            </a:r>
          </a:p>
        </p:txBody>
      </p:sp>
    </p:spTree>
    <p:extLst>
      <p:ext uri="{BB962C8B-B14F-4D97-AF65-F5344CB8AC3E}">
        <p14:creationId xmlns:p14="http://schemas.microsoft.com/office/powerpoint/2010/main" val="228273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523528"/>
          </a:xfrm>
        </p:spPr>
        <p:txBody>
          <a:bodyPr>
            <a:normAutofit fontScale="90000"/>
          </a:bodyPr>
          <a:lstStyle/>
          <a:p>
            <a:r>
              <a:rPr lang="de-DE" dirty="0"/>
              <a:t>Anschauliche Bildung der Wavelet Transformation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91544" y="1412776"/>
            <a:ext cx="8229600" cy="5805264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3D Darstellung der Koeffizienten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86952C-D564-4DEA-997A-F8FF7815D52A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82" y="2268972"/>
            <a:ext cx="8026425" cy="386326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D1F154-4F00-46C7-9768-7F13D56B57FA}"/>
              </a:ext>
            </a:extLst>
          </p:cNvPr>
          <p:cNvSpPr txBox="1"/>
          <p:nvPr/>
        </p:nvSpPr>
        <p:spPr>
          <a:xfrm>
            <a:off x="1991544" y="6356350"/>
            <a:ext cx="574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Prof. A. </a:t>
            </a:r>
            <a:r>
              <a:rPr lang="en-US" dirty="0" err="1"/>
              <a:t>Ultsch</a:t>
            </a:r>
            <a:r>
              <a:rPr lang="en-US" dirty="0"/>
              <a:t> – Lectures about temporal Data Mining 2017</a:t>
            </a:r>
          </a:p>
        </p:txBody>
      </p:sp>
    </p:spTree>
    <p:extLst>
      <p:ext uri="{BB962C8B-B14F-4D97-AF65-F5344CB8AC3E}">
        <p14:creationId xmlns:p14="http://schemas.microsoft.com/office/powerpoint/2010/main" val="396279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83131-D2F9-4DA2-9667-D34C0C6F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time series (TS) can be seen as periodic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1BD171B-26F9-4C33-8599-86908B8C4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In theory any function can be represented by a sum of sin() or cos()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of the period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de-DE" dirty="0"/>
              </a:p>
              <a:p>
                <a:r>
                  <a:rPr lang="en-US" dirty="0"/>
                  <a:t>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𝑓𝑟𝑒𝑞𝑢𝑒𝑛𝑐𝑒</m:t>
                    </m:r>
                  </m:oMath>
                </a14:m>
                <a:endParaRPr lang="en-US" dirty="0"/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r>
                  <a:rPr lang="en-US" dirty="0"/>
                  <a:t>In praxis: TS has to have two properties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Temporal-equidistant points between measurements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Correct Preprocessing applied</a:t>
                </a:r>
              </a:p>
              <a:p>
                <a:r>
                  <a:rPr lang="en-US" dirty="0"/>
                  <a:t>Useful if FT models harmonic oscillations, that means</a:t>
                </a:r>
              </a:p>
              <a:p>
                <a:pPr lvl="1"/>
                <a:r>
                  <a:rPr lang="en-US" dirty="0"/>
                  <a:t>Function has to be continuous and periodic</a:t>
                </a:r>
              </a:p>
              <a:p>
                <a:pPr lvl="1"/>
                <a:r>
                  <a:rPr lang="en-US" dirty="0"/>
                  <a:t>TS can be restricted to fundamental frequencies and 1. harmonics* (“</a:t>
                </a:r>
                <a:r>
                  <a:rPr lang="en-US" dirty="0" err="1"/>
                  <a:t>Obertöne</a:t>
                </a:r>
                <a:r>
                  <a:rPr lang="en-US" dirty="0"/>
                  <a:t> </a:t>
                </a:r>
                <a:r>
                  <a:rPr lang="en-US" dirty="0" err="1"/>
                  <a:t>eine</a:t>
                </a:r>
                <a:r>
                  <a:rPr lang="en-US" dirty="0"/>
                  <a:t> Octave </a:t>
                </a:r>
                <a:r>
                  <a:rPr lang="en-US" dirty="0" err="1"/>
                  <a:t>höher</a:t>
                </a:r>
                <a:r>
                  <a:rPr lang="en-US" dirty="0"/>
                  <a:t>”)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1BD171B-26F9-4C33-8599-86908B8C4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5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85CFCEF2-CFBA-4648-9A9F-C17B2243B86E}"/>
              </a:ext>
            </a:extLst>
          </p:cNvPr>
          <p:cNvSpPr txBox="1"/>
          <p:nvPr/>
        </p:nvSpPr>
        <p:spPr>
          <a:xfrm>
            <a:off x="838200" y="6311900"/>
            <a:ext cx="7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*Proof: see </a:t>
            </a:r>
            <a:r>
              <a:rPr lang="en-US" dirty="0" err="1"/>
              <a:t>Ultsch</a:t>
            </a:r>
            <a:r>
              <a:rPr lang="en-US" dirty="0"/>
              <a:t>, Lectures about temporal Data Mining, 2015</a:t>
            </a:r>
          </a:p>
        </p:txBody>
      </p:sp>
    </p:spTree>
    <p:extLst>
      <p:ext uri="{BB962C8B-B14F-4D97-AF65-F5344CB8AC3E}">
        <p14:creationId xmlns:p14="http://schemas.microsoft.com/office/powerpoint/2010/main" val="114138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8E894-7BBE-45BA-9BC3-0661BD73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Recapitulation – Fourier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2662D1E-37BB-4535-9198-F3721F644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Sampling rate: time difference of two measurements in TS yields automatically the highest frequency (TS is equidistant)</a:t>
                </a:r>
              </a:p>
              <a:p>
                <a:r>
                  <a:rPr lang="en-US" dirty="0"/>
                  <a:t>Power spectrum is the spectrum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Phase spectrum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𝑎𝑐𝑡𝑎𝑛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requency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domain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TS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de-DE" b="0" dirty="0"/>
              </a:p>
              <a:p>
                <a:r>
                  <a:rPr lang="en-US" dirty="0"/>
                  <a:t>Time domain of TS: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de-DE" b="0" dirty="0"/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/>
                  <a:t>n-points time series has Fourier transformation with n/2 complex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/>
                  <a:t>Nyquist frequency has to be considered (see later)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2662D1E-37BB-4535-9198-F3721F644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80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23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CE34D-46F5-4F1F-9E05-06B909A7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D5C0FF-DC80-4DC6-B0E4-DF80F452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Depending on model assumption, e.g. (1)</a:t>
            </a:r>
          </a:p>
          <a:p>
            <a:pPr lvl="1"/>
            <a:r>
              <a:rPr lang="en-US" dirty="0"/>
              <a:t>Low pass: high frequencies are suppressed (easiest example: moving average)</a:t>
            </a:r>
          </a:p>
          <a:p>
            <a:pPr lvl="1"/>
            <a:r>
              <a:rPr lang="en-US" dirty="0"/>
              <a:t>High pass: low frequencies are suppressed </a:t>
            </a:r>
          </a:p>
          <a:p>
            <a:pPr lvl="1"/>
            <a:r>
              <a:rPr lang="en-US" dirty="0"/>
              <a:t>Example: Assuming that in white noise all frequencies have same amplitudes (“low heights in power spectrum”)</a:t>
            </a:r>
          </a:p>
          <a:p>
            <a:pPr marL="0" indent="0">
              <a:buNone/>
            </a:pPr>
            <a:r>
              <a:rPr lang="en-US" dirty="0"/>
              <a:t>	=&gt;Band pass: frequencies with low amplitudes filtered</a:t>
            </a:r>
          </a:p>
          <a:p>
            <a:pPr lvl="2"/>
            <a:r>
              <a:rPr lang="en-US" dirty="0"/>
              <a:t>Beware: in finite TS most often low frequencies have high amplitudes</a:t>
            </a:r>
          </a:p>
          <a:p>
            <a:pPr marL="0" indent="0">
              <a:buNone/>
            </a:pPr>
            <a:r>
              <a:rPr lang="en-US" i="1" dirty="0"/>
              <a:t>In reality</a:t>
            </a:r>
            <a:r>
              <a:rPr lang="en-US" dirty="0"/>
              <a:t>: </a:t>
            </a:r>
            <a:r>
              <a:rPr lang="en-US" i="1" dirty="0"/>
              <a:t>Filtering is convolution (“</a:t>
            </a:r>
            <a:r>
              <a:rPr lang="en-US" i="1" dirty="0" err="1"/>
              <a:t>Faltungssatz</a:t>
            </a:r>
            <a:r>
              <a:rPr lang="en-US" i="1" dirty="0"/>
              <a:t>”)</a:t>
            </a:r>
            <a:r>
              <a:rPr lang="en-US" dirty="0"/>
              <a:t>, see (2)</a:t>
            </a:r>
          </a:p>
          <a:p>
            <a:pPr marL="0" indent="0" algn="r">
              <a:buNone/>
            </a:pPr>
            <a:r>
              <a:rPr lang="en-US" dirty="0"/>
              <a:t>Examples: 99FourierExamples.R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5D4738C-5DF2-45F9-B682-FCDCB10EFA7F}"/>
              </a:ext>
            </a:extLst>
          </p:cNvPr>
          <p:cNvSpPr txBox="1"/>
          <p:nvPr/>
        </p:nvSpPr>
        <p:spPr>
          <a:xfrm>
            <a:off x="6134764" y="6311900"/>
            <a:ext cx="605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Prof. A. </a:t>
            </a:r>
            <a:r>
              <a:rPr lang="en-US" dirty="0" err="1"/>
              <a:t>Ultsch</a:t>
            </a:r>
            <a:r>
              <a:rPr lang="en-US" dirty="0"/>
              <a:t> – Lectures about temporal Data Mining 2017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FA63C5B-8407-4901-BA0A-0BDDD5553C15}"/>
              </a:ext>
            </a:extLst>
          </p:cNvPr>
          <p:cNvSpPr/>
          <p:nvPr/>
        </p:nvSpPr>
        <p:spPr>
          <a:xfrm>
            <a:off x="162941" y="601951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(1) Aubert, A. H., Thrun, M. C., Breuer, L., </a:t>
            </a:r>
            <a:r>
              <a:rPr lang="en-US" sz="1400" dirty="0" err="1"/>
              <a:t>Ultsch</a:t>
            </a:r>
            <a:r>
              <a:rPr lang="en-US" sz="1400" dirty="0"/>
              <a:t>, A.: Knowledge discovery from high-frequency stream nitrate concentrations: hydrology and biology contributions, </a:t>
            </a:r>
            <a:r>
              <a:rPr lang="en-US" sz="1400" i="1" dirty="0"/>
              <a:t>Scientific Reports, Nature, Vol. 6</a:t>
            </a:r>
            <a:r>
              <a:rPr lang="en-US" sz="1400" dirty="0"/>
              <a:t>(31536), pp. 1-8, 2016.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985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D1023-12FD-4C4A-B36A-5BB2AE0D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95D974A-B200-47B7-91C2-B4B8921B8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No data set is infinitive and continuously periodic</a:t>
                </a:r>
              </a:p>
              <a:p>
                <a:r>
                  <a:rPr lang="en-US" u="sng" dirty="0"/>
                  <a:t>But</a:t>
                </a:r>
                <a:r>
                  <a:rPr lang="en-US" dirty="0"/>
                  <a:t>, finite Time series can be seen as a window (“</a:t>
                </a:r>
                <a:r>
                  <a:rPr lang="en-US" dirty="0" err="1"/>
                  <a:t>Fensterung</a:t>
                </a:r>
                <a:r>
                  <a:rPr lang="en-US" dirty="0"/>
                  <a:t>”) of a infinitive periodic time series</a:t>
                </a:r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en-US" dirty="0"/>
                  <a:t>You can make it periodic by windowing</a:t>
                </a:r>
              </a:p>
              <a:p>
                <a:pPr lvl="2">
                  <a:buFont typeface="Symbol" panose="05050102010706020507" pitchFamily="18" charset="2"/>
                  <a:buChar char="Þ"/>
                </a:pPr>
                <a:r>
                  <a:rPr lang="en-US" dirty="0"/>
                  <a:t>Windowing: </a:t>
                </a:r>
                <a:r>
                  <a:rPr lang="en-US" dirty="0" err="1"/>
                  <a:t>frequence</a:t>
                </a:r>
                <a:r>
                  <a:rPr lang="en-US" dirty="0"/>
                  <a:t> spectrum is </a:t>
                </a:r>
                <a:r>
                  <a:rPr lang="en-US" dirty="0" err="1"/>
                  <a:t>convulated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 time series windowed</a:t>
                </a:r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en-US" dirty="0">
                    <a:sym typeface="Wingdings" panose="05000000000000000000" pitchFamily="2" charset="2"/>
                  </a:rPr>
                  <a:t>Lowest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𝑚𝑎𝑥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=1/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𝑚𝑎𝑥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=&gt; time series period is defined by the window</a:t>
                </a:r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en-US" dirty="0">
                    <a:sym typeface="Wingdings" panose="05000000000000000000" pitchFamily="2" charset="2"/>
                  </a:rPr>
                  <a:t>Max. Nyquist frequency is then the “</a:t>
                </a:r>
                <a:r>
                  <a:rPr lang="de-DE" dirty="0" err="1"/>
                  <a:t>folding</a:t>
                </a:r>
                <a:r>
                  <a:rPr lang="de-DE" dirty="0"/>
                  <a:t> </a:t>
                </a:r>
                <a:r>
                  <a:rPr lang="de-DE" dirty="0" err="1"/>
                  <a:t>frequency</a:t>
                </a:r>
                <a:r>
                  <a:rPr lang="de-DE" dirty="0"/>
                  <a:t>“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en-US" dirty="0">
                    <a:sym typeface="Wingdings" panose="05000000000000000000" pitchFamily="2" charset="2"/>
                  </a:rPr>
                  <a:t>Best information regarding the </a:t>
                </a:r>
                <a:r>
                  <a:rPr lang="en-US" dirty="0"/>
                  <a:t>frequency domain </a:t>
                </a:r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en-US" dirty="0"/>
                  <a:t>Localized information is essentially lost (time domain)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/>
                  <a:t>Due to Heisenberg’s </a:t>
                </a:r>
                <a:r>
                  <a:rPr lang="de-DE" dirty="0" err="1"/>
                  <a:t>Uncertainty</a:t>
                </a:r>
                <a:r>
                  <a:rPr lang="de-DE" dirty="0"/>
                  <a:t> </a:t>
                </a:r>
                <a:r>
                  <a:rPr lang="de-DE" dirty="0" err="1"/>
                  <a:t>principle</a:t>
                </a:r>
                <a:r>
                  <a:rPr lang="de-DE" dirty="0"/>
                  <a:t> (HU) </a:t>
                </a:r>
                <a:r>
                  <a:rPr lang="de-DE" dirty="0" err="1"/>
                  <a:t>best</a:t>
                </a:r>
                <a:r>
                  <a:rPr lang="de-DE" dirty="0"/>
                  <a:t> </a:t>
                </a:r>
                <a:r>
                  <a:rPr lang="de-DE" dirty="0" err="1"/>
                  <a:t>resolution</a:t>
                </a:r>
                <a:r>
                  <a:rPr lang="de-DE" dirty="0"/>
                  <a:t> in </a:t>
                </a:r>
                <a:r>
                  <a:rPr lang="en-US" dirty="0"/>
                  <a:t>frequency domain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worst</a:t>
                </a:r>
                <a:r>
                  <a:rPr lang="de-DE" dirty="0"/>
                  <a:t> </a:t>
                </a:r>
                <a:r>
                  <a:rPr lang="de-DE" dirty="0" err="1"/>
                  <a:t>resolution</a:t>
                </a:r>
                <a:r>
                  <a:rPr lang="de-DE" dirty="0"/>
                  <a:t> in time </a:t>
                </a:r>
                <a:r>
                  <a:rPr lang="de-DE" dirty="0" err="1"/>
                  <a:t>domain</a:t>
                </a:r>
                <a:r>
                  <a:rPr lang="de-DE" dirty="0"/>
                  <a:t> and vice </a:t>
                </a:r>
                <a:r>
                  <a:rPr lang="de-DE" dirty="0" err="1"/>
                  <a:t>versa</a:t>
                </a:r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95D974A-B200-47B7-91C2-B4B8921B8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1" t="-210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9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80DA9-70B4-40E3-90FF-77D9BD44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Short-Time Fourier Transformation (STFT)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BC0409B-5614-468E-A43B-43A3E2D9B3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0566" y="1836914"/>
                <a:ext cx="1159086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Change size of window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𝑚𝑎𝑥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=1/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Big Window =&gt; more high frequencies</a:t>
                </a:r>
              </a:p>
              <a:p>
                <a:r>
                  <a:rPr lang="en-US" dirty="0"/>
                  <a:t>Small window =&gt; more low frequencies</a:t>
                </a:r>
              </a:p>
              <a:p>
                <a:r>
                  <a:rPr lang="en-US" dirty="0"/>
                  <a:t>Often in Praxis: Use for Filtering a FFT with a window, like Heaviside function</a:t>
                </a:r>
              </a:p>
              <a:p>
                <a:r>
                  <a:rPr lang="en-US" dirty="0"/>
                  <a:t>Theorem: Generate a Window by Gaussian (Gabor Transformation) </a:t>
                </a:r>
              </a:p>
              <a:p>
                <a:pPr marL="0" indent="0">
                  <a:buNone/>
                </a:pPr>
                <a:r>
                  <a:rPr lang="en-US" dirty="0"/>
                  <a:t>-&gt;optimal compromise of time and frequency domain restricted by HU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r>
                  <a:rPr lang="en-US" i="1" dirty="0"/>
                  <a:t>In STFT the signal to be examined is compared with a window function of </a:t>
                </a:r>
                <a:r>
                  <a:rPr lang="en-US" i="1" u="sng" dirty="0"/>
                  <a:t>fixed scale</a:t>
                </a: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BC0409B-5614-468E-A43B-43A3E2D9B3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566" y="1836914"/>
                <a:ext cx="11590867" cy="4351338"/>
              </a:xfrm>
              <a:blipFill>
                <a:blip r:embed="rId2"/>
                <a:stretch>
                  <a:fillRect l="-1052" t="-3081" r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26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D485C-C75A-4315-90AF-4C644CD6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Wavelets Transformation (WT)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E75EDC-5230-43DB-852B-6AB544BCA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STFT moves and modulates the window (shift in the frequency domain)</a:t>
            </a:r>
          </a:p>
          <a:p>
            <a:r>
              <a:rPr lang="en-US" dirty="0"/>
              <a:t>Goal is to have…</a:t>
            </a:r>
          </a:p>
          <a:p>
            <a:pPr lvl="1"/>
            <a:r>
              <a:rPr lang="en-US" dirty="0"/>
              <a:t>at low frequencies a good frequency resolution at the expense of a poor time resolution </a:t>
            </a:r>
          </a:p>
          <a:p>
            <a:pPr lvl="1"/>
            <a:r>
              <a:rPr lang="en-US" dirty="0"/>
              <a:t>at high frequencies a good time resolution with poorer frequency resolution.</a:t>
            </a:r>
          </a:p>
          <a:p>
            <a:r>
              <a:rPr lang="en-US" dirty="0"/>
              <a:t>The short-time Fourier transform does not do this because of fixed window size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=&gt; WT shifts and </a:t>
            </a:r>
            <a:r>
              <a:rPr lang="en-US" u="sng" dirty="0"/>
              <a:t>scales</a:t>
            </a:r>
            <a:r>
              <a:rPr lang="en-US" dirty="0"/>
              <a:t> the window. </a:t>
            </a:r>
          </a:p>
          <a:p>
            <a:r>
              <a:rPr lang="en-US" dirty="0"/>
              <a:t>The scaling results in a frequency shift, as is the case with the modulation, but the time duration ("width" in the time domain) of the window is simultaneously reduced with a frequency increase.</a:t>
            </a:r>
          </a:p>
          <a:p>
            <a:r>
              <a:rPr lang="en-US" dirty="0"/>
              <a:t>This results in </a:t>
            </a:r>
          </a:p>
          <a:p>
            <a:pPr lvl="1"/>
            <a:r>
              <a:rPr lang="en-US" dirty="0"/>
              <a:t>A better temporal resolution at higher frequencies</a:t>
            </a:r>
          </a:p>
          <a:p>
            <a:pPr lvl="1"/>
            <a:r>
              <a:rPr lang="en-US" dirty="0"/>
              <a:t>At low frequencies the frequency resolution gets better, but the time resolution gets worse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2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33B9F46-971A-495F-85EF-2E48F709B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140" y="3400629"/>
            <a:ext cx="6980199" cy="34118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36644D-E7D3-403D-A697-7FCCECB8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5474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96261A-8255-4047-9335-CAC3AD2FC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41442"/>
            <a:ext cx="11954933" cy="4667250"/>
          </a:xfrm>
        </p:spPr>
        <p:txBody>
          <a:bodyPr>
            <a:normAutofit/>
          </a:bodyPr>
          <a:lstStyle/>
          <a:p>
            <a:r>
              <a:rPr lang="en-US" sz="2000" dirty="0"/>
              <a:t>FT for practical purposes: </a:t>
            </a:r>
          </a:p>
          <a:p>
            <a:pPr lvl="1"/>
            <a:r>
              <a:rPr lang="en-US" sz="1600" dirty="0"/>
              <a:t>Use FT for seasonal components (2)</a:t>
            </a:r>
          </a:p>
          <a:p>
            <a:pPr lvl="1"/>
            <a:r>
              <a:rPr lang="en-US" sz="1600" dirty="0"/>
              <a:t>inability to associate features in the frequency domain with their location in time (1)</a:t>
            </a:r>
          </a:p>
          <a:p>
            <a:pPr lvl="2"/>
            <a:r>
              <a:rPr lang="en-US" sz="1200" dirty="0"/>
              <a:t> alteration in the frequency spectrum will result in changes throughout the time domain (1)</a:t>
            </a:r>
          </a:p>
          <a:p>
            <a:r>
              <a:rPr lang="en-US" sz="2000" dirty="0"/>
              <a:t>Use WT to examine global trend or filter non periodic noise (2)</a:t>
            </a:r>
          </a:p>
          <a:p>
            <a:pPr lvl="1"/>
            <a:r>
              <a:rPr lang="en-US" sz="1600" dirty="0"/>
              <a:t>ideal tool for analyzing signals of a non-stationary nature </a:t>
            </a:r>
          </a:p>
          <a:p>
            <a:pPr lvl="1"/>
            <a:r>
              <a:rPr lang="en-US" sz="1600" dirty="0"/>
              <a:t>irregular shape of wavelets lends them to analyzing signals with discontinuity's or sharp changes (1)</a:t>
            </a:r>
          </a:p>
          <a:p>
            <a:pPr lvl="1"/>
            <a:r>
              <a:rPr lang="en-US" sz="1600" dirty="0"/>
              <a:t>while their compactly supported nature enables temporal localization of a signals features (1)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009D41-5DD7-46F6-B8E5-202EBF0F36AA}"/>
              </a:ext>
            </a:extLst>
          </p:cNvPr>
          <p:cNvSpPr txBox="1"/>
          <p:nvPr/>
        </p:nvSpPr>
        <p:spPr>
          <a:xfrm>
            <a:off x="349747" y="6443146"/>
            <a:ext cx="914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M.C. Thrun, </a:t>
            </a:r>
            <a:r>
              <a:rPr lang="en-US" dirty="0" err="1"/>
              <a:t>Skript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temporales</a:t>
            </a:r>
            <a:r>
              <a:rPr lang="en-US" dirty="0"/>
              <a:t> data mining, (1) http://www.wavelet.org/tutorial/wbasic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45D1C6D-DBF4-4A01-9627-67A51A7C7B80}"/>
              </a:ext>
            </a:extLst>
          </p:cNvPr>
          <p:cNvSpPr txBox="1"/>
          <p:nvPr/>
        </p:nvSpPr>
        <p:spPr>
          <a:xfrm>
            <a:off x="174873" y="4234243"/>
            <a:ext cx="44015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Why not moving average instead of WT?</a:t>
            </a:r>
          </a:p>
          <a:p>
            <a:r>
              <a:rPr lang="en-US" sz="1400" dirty="0"/>
              <a:t>Because you would loose the exact </a:t>
            </a:r>
          </a:p>
          <a:p>
            <a:r>
              <a:rPr lang="en-US" sz="1400" dirty="0"/>
              <a:t>time domain, because the mean is calculated after the measurement regarding a time</a:t>
            </a:r>
            <a:endParaRPr lang="en-US" sz="1400" u="sng" dirty="0"/>
          </a:p>
          <a:p>
            <a:r>
              <a:rPr lang="en-US" sz="1400" dirty="0"/>
              <a:t>-&gt; “TS would be moved to the right”</a:t>
            </a:r>
          </a:p>
        </p:txBody>
      </p:sp>
    </p:spTree>
    <p:extLst>
      <p:ext uri="{BB962C8B-B14F-4D97-AF65-F5344CB8AC3E}">
        <p14:creationId xmlns:p14="http://schemas.microsoft.com/office/powerpoint/2010/main" val="217896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Appendix: Diskrete WT (DWT)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sz="2000" dirty="0"/>
              <a:t>Siehe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	</a:t>
            </a: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86952C-D564-4DEA-997A-F8FF7815D52A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25" y="1510522"/>
            <a:ext cx="6869480" cy="484582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AF183D1-3342-47AD-98BC-C096BEDECC73}"/>
              </a:ext>
            </a:extLst>
          </p:cNvPr>
          <p:cNvSpPr txBox="1"/>
          <p:nvPr/>
        </p:nvSpPr>
        <p:spPr>
          <a:xfrm>
            <a:off x="838200" y="6354247"/>
            <a:ext cx="931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Prof. A. </a:t>
            </a:r>
            <a:r>
              <a:rPr lang="en-US" dirty="0" err="1"/>
              <a:t>Ultsch</a:t>
            </a:r>
            <a:r>
              <a:rPr lang="en-US" dirty="0"/>
              <a:t> – Lectures about temporal Data Mining 2017, </a:t>
            </a:r>
            <a:r>
              <a:rPr lang="de-DE" dirty="0" err="1"/>
              <a:t>LowPassHighPassWaveletFilterung.m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8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Microsoft Office PowerPoint</Application>
  <PresentationFormat>Breitbild</PresentationFormat>
  <Paragraphs>108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Wingdings</vt:lpstr>
      <vt:lpstr>Office</vt:lpstr>
      <vt:lpstr>Introduction into Wavelet Analysis</vt:lpstr>
      <vt:lpstr>Some time series (TS) can be seen as periodic functions</vt:lpstr>
      <vt:lpstr>Recapitulation – Fourier Analysis</vt:lpstr>
      <vt:lpstr>Example</vt:lpstr>
      <vt:lpstr>Problem FT</vt:lpstr>
      <vt:lpstr>Short-Time Fourier Transformation (STFT)</vt:lpstr>
      <vt:lpstr>Motivation Wavelets Transformation (WT)</vt:lpstr>
      <vt:lpstr>Conclusion</vt:lpstr>
      <vt:lpstr>Appendix: Diskrete WT (DWT)</vt:lpstr>
      <vt:lpstr>PowerPoint-Präsentation</vt:lpstr>
      <vt:lpstr>Anschauliche Bildung der Wavelet Transformation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into Wavelet Analysis</dc:title>
  <dc:creator>Michael_Thrun</dc:creator>
  <cp:lastModifiedBy>Michael_Thrun</cp:lastModifiedBy>
  <cp:revision>39</cp:revision>
  <dcterms:created xsi:type="dcterms:W3CDTF">2018-04-10T07:29:58Z</dcterms:created>
  <dcterms:modified xsi:type="dcterms:W3CDTF">2018-04-11T13:26:09Z</dcterms:modified>
</cp:coreProperties>
</file>