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1" r:id="rId1"/>
    <p:sldMasterId id="2147483798" r:id="rId2"/>
    <p:sldMasterId id="2147483812" r:id="rId3"/>
  </p:sldMasterIdLst>
  <p:notesMasterIdLst>
    <p:notesMasterId r:id="rId18"/>
  </p:notesMasterIdLst>
  <p:handoutMasterIdLst>
    <p:handoutMasterId r:id="rId19"/>
  </p:handoutMasterIdLst>
  <p:sldIdLst>
    <p:sldId id="312" r:id="rId4"/>
    <p:sldId id="313" r:id="rId5"/>
    <p:sldId id="324" r:id="rId6"/>
    <p:sldId id="341" r:id="rId7"/>
    <p:sldId id="336" r:id="rId8"/>
    <p:sldId id="337" r:id="rId9"/>
    <p:sldId id="327" r:id="rId10"/>
    <p:sldId id="342" r:id="rId11"/>
    <p:sldId id="338" r:id="rId12"/>
    <p:sldId id="339" r:id="rId13"/>
    <p:sldId id="340" r:id="rId14"/>
    <p:sldId id="330" r:id="rId15"/>
    <p:sldId id="329" r:id="rId16"/>
    <p:sldId id="343" r:id="rId17"/>
  </p:sldIdLst>
  <p:sldSz cx="10693400" cy="7561263"/>
  <p:notesSz cx="6858000" cy="9926638"/>
  <p:custDataLst>
    <p:tags r:id="rId20"/>
  </p:custDataLst>
  <p:defaultTextStyle>
    <a:defPPr>
      <a:defRPr lang="de-DE"/>
    </a:defPPr>
    <a:lvl1pPr marL="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4468" userDrawn="1">
          <p15:clr>
            <a:srgbClr val="A4A3A4"/>
          </p15:clr>
        </p15:guide>
        <p15:guide id="4" pos="3345" userDrawn="1">
          <p15:clr>
            <a:srgbClr val="A4A3A4"/>
          </p15:clr>
        </p15:guide>
        <p15:guide id="5" orient="horz" pos="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8D6"/>
    <a:srgbClr val="F5231B"/>
    <a:srgbClr val="555555"/>
    <a:srgbClr val="C2A89D"/>
    <a:srgbClr val="F7F3ED"/>
    <a:srgbClr val="F1F6E6"/>
    <a:srgbClr val="F1F617"/>
    <a:srgbClr val="C6E7CC"/>
    <a:srgbClr val="ACD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 autoAdjust="0"/>
  </p:normalViewPr>
  <p:slideViewPr>
    <p:cSldViewPr snapToGrid="0">
      <p:cViewPr varScale="1">
        <p:scale>
          <a:sx n="80" d="100"/>
          <a:sy n="80" d="100"/>
        </p:scale>
        <p:origin x="1162" y="48"/>
      </p:cViewPr>
      <p:guideLst>
        <p:guide orient="horz" pos="4468"/>
        <p:guide pos="3345"/>
        <p:guide orient="horz" pos="3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50C59-D1D1-4CF8-A5C8-BF6FE77EED9D}" type="datetimeFigureOut">
              <a:rPr lang="de-DE" smtClean="0"/>
              <a:t>26.09.2017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C6F4A-349B-444D-B35E-3481DBA21A5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94454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/>
          <a:lstStyle>
            <a:lvl1pPr algn="r">
              <a:defRPr sz="1300"/>
            </a:lvl1pPr>
          </a:lstStyle>
          <a:p>
            <a:fld id="{AE89736C-33E1-4D73-8584-7092582AEF83}" type="datetimeFigureOut">
              <a:rPr lang="de-DE" smtClean="0"/>
              <a:pPr/>
              <a:t>26.09.2017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96925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39" tIns="47969" rIns="95939" bIns="47969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5939" tIns="47969" rIns="95939" bIns="47969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9428583"/>
            <a:ext cx="2971800" cy="496332"/>
          </a:xfrm>
          <a:prstGeom prst="rect">
            <a:avLst/>
          </a:prstGeom>
        </p:spPr>
        <p:txBody>
          <a:bodyPr vert="horz" lIns="95939" tIns="47969" rIns="95939" bIns="47969" rtlCol="0" anchor="b"/>
          <a:lstStyle>
            <a:lvl1pPr algn="r">
              <a:defRPr sz="1300"/>
            </a:lvl1pPr>
          </a:lstStyle>
          <a:p>
            <a:fld id="{DBEE7B1B-09E6-4939-A88C-22AA4308BEB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07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cientific_method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Natur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the application of biological </a:t>
            </a:r>
            <a:r>
              <a:rPr lang="en-US" dirty="0" smtClean="0">
                <a:hlinkClick r:id="rId3" tooltip="Scientific method"/>
              </a:rPr>
              <a:t>methods</a:t>
            </a:r>
            <a:r>
              <a:rPr lang="en-US" dirty="0" smtClean="0"/>
              <a:t> and systems found in </a:t>
            </a:r>
            <a:r>
              <a:rPr lang="en-US" dirty="0" smtClean="0">
                <a:hlinkClick r:id="rId4" tooltip="Nature"/>
              </a:rPr>
              <a:t>nature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13AC8-C78A-45BA-B0B2-3C02E7CBE101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443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Schelling’s segregation model: a widely cited article dealing with racial dynamics. In 1971 Schelling found that initially integrated communities changed to full segregation even if the people’s happiness rules expressed only a mild preference for having neighbors of their own type</a:t>
            </a:r>
          </a:p>
          <a:p>
            <a:endParaRPr lang="de-D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13AC8-C78A-45BA-B0B2-3C02E7CBE101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858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Schelling’s segregation model: a widely cited article dealing with racial dynamics. In 1971 Schelling found that initially integrated communities changed to full segregation even if the people’s happiness rules expressed only a mild preference for having neighbors of their own type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13AC8-C78A-45BA-B0B2-3C02E7CBE101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1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Schelling’s segregation model: a widely cited article dealing with racial dynamics. In 1971 Schelling found that initially integrated communities changed to full segregation even if the people’s happiness rules expressed only a mild preference for having neighbors of their own type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13AC8-C78A-45BA-B0B2-3C02E7CBE101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27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5.bin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7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7.bin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B5225-ECEE-4DF1-BF58-42153B2B95EC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72373" y="2647254"/>
            <a:ext cx="3581400" cy="258762"/>
          </a:xfr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20"/>
          </p:nvPr>
        </p:nvSpPr>
        <p:spPr>
          <a:xfrm>
            <a:off x="468700" y="3130742"/>
            <a:ext cx="9756000" cy="725544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68700" y="5333682"/>
            <a:ext cx="2332038" cy="686117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68700" y="291164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19242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2 zu 1/2)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638"/>
            <a:ext cx="4752000" cy="496887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947" y="2052638"/>
            <a:ext cx="4752000" cy="49771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7022E00-AA9D-4E50-9B34-DB96E133EDBD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4"/>
          </p:nvPr>
        </p:nvSpPr>
        <p:spPr>
          <a:xfrm>
            <a:off x="468700" y="1584000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5463947" y="1584000"/>
            <a:ext cx="4752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59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5463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0782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FA8AAA8-FB81-46CC-99D4-57A1DC6164E0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8244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5464800" y="2052000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5464800" y="188210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10"/>
          <p:cNvSpPr>
            <a:spLocks noGrp="1"/>
          </p:cNvSpPr>
          <p:nvPr>
            <p:ph sz="quarter" idx="18"/>
          </p:nvPr>
        </p:nvSpPr>
        <p:spPr>
          <a:xfrm>
            <a:off x="460800" y="1584000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459947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10"/>
          <p:cNvSpPr>
            <a:spLocks noGrp="1"/>
          </p:cNvSpPr>
          <p:nvPr>
            <p:ph sz="quarter" idx="19"/>
          </p:nvPr>
        </p:nvSpPr>
        <p:spPr>
          <a:xfrm>
            <a:off x="460800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  <a:lvl2pPr marL="714375" indent="-217488">
              <a:buFont typeface="Wingdings" panose="05000000000000000000" pitchFamily="2" charset="2"/>
              <a:buChar char="§"/>
              <a:defRPr/>
            </a:lvl2pPr>
            <a:lvl3pPr marL="1244613" indent="-248923">
              <a:buFont typeface="Wingdings" panose="05000000000000000000" pitchFamily="2" charset="2"/>
              <a:buChar char="§"/>
              <a:defRPr/>
            </a:lvl3pPr>
            <a:lvl4pPr marL="1742458" indent="-248923">
              <a:buFont typeface="Wingdings" panose="05000000000000000000" pitchFamily="2" charset="2"/>
              <a:buChar char="§"/>
              <a:defRPr/>
            </a:lvl4pPr>
            <a:lvl5pPr marL="2240303" indent="-248923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21" name="Gerader Verbinder 20"/>
          <p:cNvCxnSpPr/>
          <p:nvPr userDrawn="1"/>
        </p:nvCxnSpPr>
        <p:spPr>
          <a:xfrm>
            <a:off x="5464800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4" name="Inhaltsplatzhalter 10"/>
          <p:cNvSpPr>
            <a:spLocks noGrp="1"/>
          </p:cNvSpPr>
          <p:nvPr>
            <p:ph sz="quarter" idx="25"/>
          </p:nvPr>
        </p:nvSpPr>
        <p:spPr>
          <a:xfrm>
            <a:off x="5464800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5" name="Inhaltsplatzhalter 2"/>
          <p:cNvSpPr>
            <a:spLocks noGrp="1"/>
          </p:cNvSpPr>
          <p:nvPr>
            <p:ph sz="half" idx="26"/>
          </p:nvPr>
        </p:nvSpPr>
        <p:spPr>
          <a:xfrm>
            <a:off x="460800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6" name="Inhaltsplatzhalter 3"/>
          <p:cNvSpPr>
            <a:spLocks noGrp="1"/>
          </p:cNvSpPr>
          <p:nvPr>
            <p:ph sz="half" idx="27"/>
          </p:nvPr>
        </p:nvSpPr>
        <p:spPr>
          <a:xfrm>
            <a:off x="5464800" y="1584000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7" name="Inhaltsplatzhalter 2"/>
          <p:cNvSpPr>
            <a:spLocks noGrp="1"/>
          </p:cNvSpPr>
          <p:nvPr>
            <p:ph sz="half" idx="14"/>
          </p:nvPr>
        </p:nvSpPr>
        <p:spPr>
          <a:xfrm>
            <a:off x="459947" y="2050726"/>
            <a:ext cx="4752000" cy="20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8" name="Inhaltsplatzhalter 3"/>
          <p:cNvSpPr>
            <a:spLocks noGrp="1"/>
          </p:cNvSpPr>
          <p:nvPr>
            <p:ph sz="half" idx="28"/>
          </p:nvPr>
        </p:nvSpPr>
        <p:spPr>
          <a:xfrm>
            <a:off x="5464800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3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24425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palten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800" y="2052637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11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8D41722-9F59-4679-A8DB-3DB4026A62F4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0800" y="1584000"/>
            <a:ext cx="309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7119947" y="1584000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711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3"/>
          <p:cNvSpPr>
            <a:spLocks noGrp="1"/>
          </p:cNvSpPr>
          <p:nvPr>
            <p:ph sz="half" idx="20"/>
          </p:nvPr>
        </p:nvSpPr>
        <p:spPr>
          <a:xfrm>
            <a:off x="378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21"/>
          </p:nvPr>
        </p:nvSpPr>
        <p:spPr>
          <a:xfrm>
            <a:off x="3789947" y="1584000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378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894799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alten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800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7ABFEF8-8F70-483B-9977-AAB2F30637AD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0800" y="1584000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/>
          <p:cNvSpPr>
            <a:spLocks noGrp="1"/>
          </p:cNvSpPr>
          <p:nvPr>
            <p:ph sz="half" idx="17"/>
          </p:nvPr>
        </p:nvSpPr>
        <p:spPr>
          <a:xfrm>
            <a:off x="2973296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8"/>
          </p:nvPr>
        </p:nvSpPr>
        <p:spPr>
          <a:xfrm>
            <a:off x="2974794" y="1584000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2968016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/>
          <p:cNvSpPr>
            <a:spLocks noGrp="1"/>
          </p:cNvSpPr>
          <p:nvPr>
            <p:ph sz="half" idx="19"/>
          </p:nvPr>
        </p:nvSpPr>
        <p:spPr>
          <a:xfrm>
            <a:off x="546780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5" name="Inhaltsplatzhalter 10"/>
          <p:cNvSpPr>
            <a:spLocks noGrp="1"/>
          </p:cNvSpPr>
          <p:nvPr>
            <p:ph sz="quarter" idx="20"/>
          </p:nvPr>
        </p:nvSpPr>
        <p:spPr>
          <a:xfrm>
            <a:off x="5469307" y="1584000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26" name="Gerader Verbinder 25"/>
          <p:cNvCxnSpPr/>
          <p:nvPr userDrawn="1"/>
        </p:nvCxnSpPr>
        <p:spPr>
          <a:xfrm>
            <a:off x="546252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nhaltsplatzhalter 2"/>
          <p:cNvSpPr>
            <a:spLocks noGrp="1"/>
          </p:cNvSpPr>
          <p:nvPr>
            <p:ph sz="half" idx="21"/>
          </p:nvPr>
        </p:nvSpPr>
        <p:spPr>
          <a:xfrm>
            <a:off x="794644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28" name="Inhaltsplatzhalter 10"/>
          <p:cNvSpPr>
            <a:spLocks noGrp="1"/>
          </p:cNvSpPr>
          <p:nvPr>
            <p:ph sz="quarter" idx="22"/>
          </p:nvPr>
        </p:nvSpPr>
        <p:spPr>
          <a:xfrm>
            <a:off x="7945200" y="1584000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29" name="Gerader Verbinder 28"/>
          <p:cNvCxnSpPr/>
          <p:nvPr userDrawn="1"/>
        </p:nvCxnSpPr>
        <p:spPr>
          <a:xfrm>
            <a:off x="794116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290090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96D2D6A-B5B6-42E5-84A4-935E57EAFA85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5444929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155448" y="82296"/>
            <a:ext cx="10287000" cy="73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591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B5EC1-CB78-4C0F-BE75-A02E1EFB3B01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472373" y="2647254"/>
            <a:ext cx="3581400" cy="258762"/>
          </a:xfrm>
        </p:spPr>
        <p:txBody>
          <a:bodyPr/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20"/>
          </p:nvPr>
        </p:nvSpPr>
        <p:spPr>
          <a:xfrm>
            <a:off x="468700" y="3130742"/>
            <a:ext cx="9756000" cy="725544"/>
          </a:xfrm>
        </p:spPr>
        <p:txBody>
          <a:bodyPr/>
          <a:lstStyle>
            <a:lvl1pPr marL="0" indent="0">
              <a:buFontTx/>
              <a:buNone/>
              <a:defRPr sz="220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68700" y="5333682"/>
            <a:ext cx="2332038" cy="686117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68700" y="291164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716500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28152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think-cell Folie" r:id="rId4" imgW="532" imgH="530" progId="TCLayout.ActiveDocument.1">
                  <p:embed/>
                </p:oleObj>
              </mc:Choice>
              <mc:Fallback>
                <p:oleObj name="think-cell Folie" r:id="rId4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9756000" cy="54006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15B85ED-4100-4D9D-82F3-5F0E5DB5BD91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72825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950224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59946" y="603508"/>
            <a:ext cx="9782603" cy="676948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6" y="2052637"/>
            <a:ext cx="9756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D8D925A-ACC7-4F05-83B3-E91D8B9A0D4A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907749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9087"/>
            <a:ext cx="975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59947" y="186055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9947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6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813608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3 zu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r>
              <a:rPr lang="de-DE" dirty="0"/>
              <a:t>Musterheadline zum Foliensatz, zweizeilig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111"/>
            <a:ext cx="3168000" cy="49328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79947" y="2052638"/>
            <a:ext cx="6336000" cy="493844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FA5A1D-D23E-4367-A416-BEBBAB36F5BA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DADFEA48-2D48-4EF5-B029-0B8993B9B72D}" type="slidenum">
              <a:rPr lang="de-DE" smtClean="0"/>
              <a:pPr algn="r"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9087"/>
            <a:ext cx="3161222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3879947" y="1589087"/>
            <a:ext cx="633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59947" y="1860550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3879947" y="1860550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91887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96925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think-cell Folie" r:id="rId4" imgW="532" imgH="530" progId="TCLayout.ActiveDocument.1">
                  <p:embed/>
                </p:oleObj>
              </mc:Choice>
              <mc:Fallback>
                <p:oleObj name="think-cell Folie" r:id="rId4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975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26AF4D4-F001-4FD1-B4DE-FB50548BFE40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429738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tnis 2/3 zu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47947" y="2052638"/>
            <a:ext cx="3168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947" y="2052638"/>
            <a:ext cx="6336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18B2182-BCD8-48CF-A010-8B4B02825DA2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8700" y="1592708"/>
            <a:ext cx="631815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7053689" y="1584325"/>
            <a:ext cx="31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7074550" y="1855788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450850" y="1855788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57260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tnis 1/2 zu 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638"/>
            <a:ext cx="4752000" cy="496887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947" y="2052638"/>
            <a:ext cx="4752000" cy="49771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7F5F78A-DB63-421F-91DC-E56AA7C10E0B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4"/>
          </p:nvPr>
        </p:nvSpPr>
        <p:spPr>
          <a:xfrm>
            <a:off x="468700" y="1601288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5"/>
          </p:nvPr>
        </p:nvSpPr>
        <p:spPr>
          <a:xfrm>
            <a:off x="5463947" y="1599952"/>
            <a:ext cx="4752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459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5463947" y="1860550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52543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3D55A01-E188-483D-BEB4-5E29E731957B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8244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5481841" y="2070265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5470725" y="188210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nhaltsplatzhalter 10"/>
          <p:cNvSpPr>
            <a:spLocks noGrp="1"/>
          </p:cNvSpPr>
          <p:nvPr>
            <p:ph sz="quarter" idx="18"/>
          </p:nvPr>
        </p:nvSpPr>
        <p:spPr>
          <a:xfrm>
            <a:off x="466725" y="1589087"/>
            <a:ext cx="4752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8" name="Gerader Verbinder 17"/>
          <p:cNvCxnSpPr/>
          <p:nvPr userDrawn="1"/>
        </p:nvCxnSpPr>
        <p:spPr>
          <a:xfrm>
            <a:off x="459947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nhaltsplatzhalter 10"/>
          <p:cNvSpPr>
            <a:spLocks noGrp="1"/>
          </p:cNvSpPr>
          <p:nvPr>
            <p:ph sz="quarter" idx="19"/>
          </p:nvPr>
        </p:nvSpPr>
        <p:spPr>
          <a:xfrm>
            <a:off x="466725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  <a:lvl2pPr marL="714375" indent="-217488">
              <a:buFont typeface="Wingdings" panose="05000000000000000000" pitchFamily="2" charset="2"/>
              <a:buChar char="§"/>
              <a:defRPr/>
            </a:lvl2pPr>
            <a:lvl3pPr marL="1244613" indent="-248923">
              <a:buFont typeface="Wingdings" panose="05000000000000000000" pitchFamily="2" charset="2"/>
              <a:buChar char="§"/>
              <a:defRPr/>
            </a:lvl3pPr>
            <a:lvl4pPr marL="1742458" indent="-248923">
              <a:buFont typeface="Wingdings" panose="05000000000000000000" pitchFamily="2" charset="2"/>
              <a:buChar char="§"/>
              <a:defRPr/>
            </a:lvl4pPr>
            <a:lvl5pPr marL="2240303" indent="-248923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21" name="Gerader Verbinder 20"/>
          <p:cNvCxnSpPr/>
          <p:nvPr userDrawn="1"/>
        </p:nvCxnSpPr>
        <p:spPr>
          <a:xfrm>
            <a:off x="5468285" y="4718821"/>
            <a:ext cx="4752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4" name="Inhaltsplatzhalter 10"/>
          <p:cNvSpPr>
            <a:spLocks noGrp="1"/>
          </p:cNvSpPr>
          <p:nvPr>
            <p:ph sz="quarter" idx="25"/>
          </p:nvPr>
        </p:nvSpPr>
        <p:spPr>
          <a:xfrm>
            <a:off x="5490550" y="4927696"/>
            <a:ext cx="4752000" cy="2088000"/>
          </a:xfrm>
        </p:spPr>
        <p:txBody>
          <a:bodyPr/>
          <a:lstStyle>
            <a:lvl1pPr marL="180975" indent="-180975" rtl="0">
              <a:buFont typeface="Wingdings" panose="05000000000000000000" pitchFamily="2" charset="2"/>
              <a:buChar char="§"/>
              <a:defRPr sz="1600" b="0"/>
            </a:lvl1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2"/>
          <p:cNvSpPr>
            <a:spLocks noGrp="1"/>
          </p:cNvSpPr>
          <p:nvPr>
            <p:ph sz="half" idx="26"/>
          </p:nvPr>
        </p:nvSpPr>
        <p:spPr>
          <a:xfrm>
            <a:off x="456347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6" name="Inhaltsplatzhalter 3"/>
          <p:cNvSpPr>
            <a:spLocks noGrp="1"/>
          </p:cNvSpPr>
          <p:nvPr>
            <p:ph sz="half" idx="27"/>
          </p:nvPr>
        </p:nvSpPr>
        <p:spPr>
          <a:xfrm>
            <a:off x="5463947" y="1588747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7" name="Inhaltsplatzhalter 2"/>
          <p:cNvSpPr>
            <a:spLocks noGrp="1"/>
          </p:cNvSpPr>
          <p:nvPr>
            <p:ph sz="half" idx="14"/>
          </p:nvPr>
        </p:nvSpPr>
        <p:spPr>
          <a:xfrm>
            <a:off x="459947" y="2050726"/>
            <a:ext cx="4744800" cy="208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8" name="Inhaltsplatzhalter 3"/>
          <p:cNvSpPr>
            <a:spLocks noGrp="1"/>
          </p:cNvSpPr>
          <p:nvPr>
            <p:ph sz="half" idx="28"/>
          </p:nvPr>
        </p:nvSpPr>
        <p:spPr>
          <a:xfrm>
            <a:off x="5468285" y="4437489"/>
            <a:ext cx="4752000" cy="270000"/>
          </a:xfrm>
        </p:spPr>
        <p:txBody>
          <a:bodyPr>
            <a:normAutofit/>
          </a:bodyPr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3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649597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5227" y="2052637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11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CA6BA86-FB9B-4516-ACF3-66AA6FB6B7DA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6725" y="1590433"/>
            <a:ext cx="309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Inhaltsplatzhalter 10"/>
          <p:cNvSpPr>
            <a:spLocks noGrp="1"/>
          </p:cNvSpPr>
          <p:nvPr>
            <p:ph sz="quarter" idx="17"/>
          </p:nvPr>
        </p:nvSpPr>
        <p:spPr>
          <a:xfrm>
            <a:off x="7119947" y="1589477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711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3"/>
          <p:cNvSpPr>
            <a:spLocks noGrp="1"/>
          </p:cNvSpPr>
          <p:nvPr>
            <p:ph sz="half" idx="20"/>
          </p:nvPr>
        </p:nvSpPr>
        <p:spPr>
          <a:xfrm>
            <a:off x="3789947" y="2051681"/>
            <a:ext cx="3096000" cy="49698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21"/>
          </p:nvPr>
        </p:nvSpPr>
        <p:spPr>
          <a:xfrm>
            <a:off x="3789947" y="1589477"/>
            <a:ext cx="3096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3783169" y="1859594"/>
            <a:ext cx="309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124787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5227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63D1BE6-D3BB-49E9-8F51-285E40FED6D4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Inhaltsplatzhalter 10"/>
          <p:cNvSpPr>
            <a:spLocks noGrp="1"/>
          </p:cNvSpPr>
          <p:nvPr>
            <p:ph sz="quarter" idx="16"/>
          </p:nvPr>
        </p:nvSpPr>
        <p:spPr>
          <a:xfrm>
            <a:off x="466725" y="1590433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13" name="Gerader Verbinder 12"/>
          <p:cNvCxnSpPr/>
          <p:nvPr userDrawn="1"/>
        </p:nvCxnSpPr>
        <p:spPr>
          <a:xfrm>
            <a:off x="459947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/>
          <p:cNvSpPr>
            <a:spLocks noGrp="1"/>
          </p:cNvSpPr>
          <p:nvPr>
            <p:ph sz="half" idx="17"/>
          </p:nvPr>
        </p:nvSpPr>
        <p:spPr>
          <a:xfrm>
            <a:off x="2973296" y="2052637"/>
            <a:ext cx="2268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2" name="Inhaltsplatzhalter 10"/>
          <p:cNvSpPr>
            <a:spLocks noGrp="1"/>
          </p:cNvSpPr>
          <p:nvPr>
            <p:ph sz="quarter" idx="18"/>
          </p:nvPr>
        </p:nvSpPr>
        <p:spPr>
          <a:xfrm>
            <a:off x="2974794" y="1590433"/>
            <a:ext cx="22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3" name="Gerader Verbinder 22"/>
          <p:cNvCxnSpPr/>
          <p:nvPr userDrawn="1"/>
        </p:nvCxnSpPr>
        <p:spPr>
          <a:xfrm>
            <a:off x="2968016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/>
          <p:cNvSpPr>
            <a:spLocks noGrp="1"/>
          </p:cNvSpPr>
          <p:nvPr>
            <p:ph sz="half" idx="19"/>
          </p:nvPr>
        </p:nvSpPr>
        <p:spPr>
          <a:xfrm>
            <a:off x="546780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10"/>
          <p:cNvSpPr>
            <a:spLocks noGrp="1"/>
          </p:cNvSpPr>
          <p:nvPr>
            <p:ph sz="quarter" idx="20"/>
          </p:nvPr>
        </p:nvSpPr>
        <p:spPr>
          <a:xfrm>
            <a:off x="5469307" y="1590433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6" name="Gerader Verbinder 25"/>
          <p:cNvCxnSpPr/>
          <p:nvPr userDrawn="1"/>
        </p:nvCxnSpPr>
        <p:spPr>
          <a:xfrm>
            <a:off x="546252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nhaltsplatzhalter 2"/>
          <p:cNvSpPr>
            <a:spLocks noGrp="1"/>
          </p:cNvSpPr>
          <p:nvPr>
            <p:ph sz="half" idx="21"/>
          </p:nvPr>
        </p:nvSpPr>
        <p:spPr>
          <a:xfrm>
            <a:off x="7946449" y="2052637"/>
            <a:ext cx="2268000" cy="4968875"/>
          </a:xfrm>
        </p:spPr>
        <p:txBody>
          <a:bodyPr>
            <a:normAutofit/>
          </a:bodyPr>
          <a:lstStyle>
            <a:lvl1pPr rtl="0">
              <a:defRPr sz="1600"/>
            </a:lvl1pPr>
            <a:lvl2pPr rtl="0">
              <a:defRPr sz="1600"/>
            </a:lvl2pPr>
            <a:lvl3pPr rtl="0">
              <a:defRPr sz="1600"/>
            </a:lvl3pPr>
            <a:lvl4pPr rtl="0">
              <a:defRPr sz="1600"/>
            </a:lvl4pPr>
            <a:lvl5pPr rtl="0"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8" name="Inhaltsplatzhalter 10"/>
          <p:cNvSpPr>
            <a:spLocks noGrp="1"/>
          </p:cNvSpPr>
          <p:nvPr>
            <p:ph sz="quarter" idx="22"/>
          </p:nvPr>
        </p:nvSpPr>
        <p:spPr>
          <a:xfrm>
            <a:off x="7947947" y="1590433"/>
            <a:ext cx="2268000" cy="271463"/>
          </a:xfrm>
        </p:spPr>
        <p:txBody>
          <a:bodyPr/>
          <a:lstStyle>
            <a:lvl1pPr marL="0" indent="0" rtl="0">
              <a:buFontTx/>
              <a:buNone/>
              <a:defRPr sz="1600" b="1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cxnSp>
        <p:nvCxnSpPr>
          <p:cNvPr id="29" name="Gerader Verbinder 28"/>
          <p:cNvCxnSpPr/>
          <p:nvPr userDrawn="1"/>
        </p:nvCxnSpPr>
        <p:spPr>
          <a:xfrm>
            <a:off x="7941169" y="1860550"/>
            <a:ext cx="22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665167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9" name="think-cell Folie" r:id="rId4" imgW="408" imgH="408" progId="TCLayout.ActiveDocument.1">
                  <p:embed/>
                </p:oleObj>
              </mc:Choice>
              <mc:Fallback>
                <p:oleObj name="think-cell Folie" r:id="rId4" imgW="408" imgH="408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8324D45-48C7-4954-BD1A-1A6029D7EA72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99041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0" name="Textplatzhalter 9"/>
          <p:cNvSpPr>
            <a:spLocks noGrp="1"/>
          </p:cNvSpPr>
          <p:nvPr>
            <p:ph type="body" sz="quarter" idx="24"/>
          </p:nvPr>
        </p:nvSpPr>
        <p:spPr>
          <a:xfrm>
            <a:off x="468700" y="7162028"/>
            <a:ext cx="2709429" cy="142424"/>
          </a:xfrm>
        </p:spPr>
        <p:txBody>
          <a:bodyPr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78542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155448" y="82296"/>
            <a:ext cx="10287000" cy="73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663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60001" y="392657"/>
            <a:ext cx="9071999" cy="338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532082" marR="0" lvl="5" indent="-2408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064163" marR="0" lvl="6" indent="-2276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96246" marR="0" lvl="7" indent="-2144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128327" marR="0" lvl="8" indent="-2012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3970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2_Titel und Inhal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97141" y="613927"/>
            <a:ext cx="9725043" cy="7120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97141" y="1613073"/>
            <a:ext cx="9725043" cy="53699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581" marR="0" lvl="0" indent="-80980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57224" marR="0" lvl="1" indent="-77824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39804" marR="0" lvl="2" indent="-82604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12859" marR="0" lvl="3" indent="-77859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95440" marR="0" lvl="4" indent="-82640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72121" marR="0" lvl="5" indent="-131536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76143" marR="0" lvl="6" indent="-127559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80165" marR="0" lvl="7" indent="-136280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84186" marR="0" lvl="8" indent="-132302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9310352" y="7092597"/>
            <a:ext cx="540182" cy="252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163EDD4A-0E62-4A94-8848-D2AA72099577}" type="datetime1">
              <a:rPr lang="de-DE" smtClean="0"/>
              <a:t>26.09.2017</a:t>
            </a:fld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4247980" y="7092597"/>
            <a:ext cx="3609023" cy="2520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mtClean="0"/>
              <a:t>Data Insights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9905122" y="7092597"/>
            <a:ext cx="334499" cy="252052"/>
          </a:xfrm>
          <a:prstGeom prst="rect">
            <a:avLst/>
          </a:prstGeom>
          <a:noFill/>
          <a:ln>
            <a:noFill/>
          </a:ln>
        </p:spPr>
        <p:txBody>
          <a:bodyPr lIns="0" tIns="45700" rIns="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en-US"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507775" y="7124757"/>
            <a:ext cx="2709830" cy="251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00"/>
              </a:spcBef>
              <a:buClr>
                <a:srgbClr val="7F7F7F"/>
              </a:buClr>
              <a:buFont typeface="Noto Sans Symbols"/>
              <a:buNone/>
              <a:defRPr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82581" marR="0" lvl="1" indent="-4780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57223" marR="0" lvl="2" indent="-1623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539804" marR="0" lvl="3" indent="-6404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712858" marR="0" lvl="4" indent="-1657" algn="l" rtl="0">
              <a:lnSpc>
                <a:spcPct val="100000"/>
              </a:lnSpc>
              <a:spcBef>
                <a:spcPts val="300"/>
              </a:spcBef>
              <a:buClr>
                <a:schemeClr val="dk1"/>
              </a:buClr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72121" marR="0" lvl="5" indent="-131536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76143" marR="0" lvl="6" indent="-127559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780165" marR="0" lvl="7" indent="-136280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284186" marR="0" lvl="8" indent="-132302" algn="l" rtl="0">
              <a:lnSpc>
                <a:spcPct val="90000"/>
              </a:lnSpc>
              <a:spcBef>
                <a:spcPts val="551"/>
              </a:spcBef>
              <a:buClr>
                <a:schemeClr val="dk1"/>
              </a:buClr>
              <a:buSzPct val="99200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46934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4670" y="504084"/>
            <a:ext cx="9624060" cy="577214"/>
          </a:xfrm>
        </p:spPr>
        <p:txBody>
          <a:bodyPr/>
          <a:lstStyle>
            <a:lvl1pPr>
              <a:defRPr sz="3087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6767" y="1160690"/>
            <a:ext cx="9624060" cy="6400573"/>
          </a:xfrm>
        </p:spPr>
        <p:txBody>
          <a:bodyPr/>
          <a:lstStyle>
            <a:lvl1pPr>
              <a:defRPr sz="2205" b="1"/>
            </a:lvl1pPr>
            <a:lvl2pPr>
              <a:defRPr sz="1985" b="1"/>
            </a:lvl2pPr>
            <a:lvl3pPr>
              <a:defRPr sz="1985" b="0"/>
            </a:lvl3pPr>
            <a:lvl4pPr>
              <a:defRPr sz="1985"/>
            </a:lvl4pPr>
            <a:lvl5pPr>
              <a:defRPr sz="1985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6952C-D564-4DEA-997A-F8FF7815D52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5EB59-FEFC-4EAF-B731-BEA8A17C102C}" type="datetime1">
              <a:rPr lang="de-DE" smtClean="0"/>
              <a:t>26.09.2017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14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3 zu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3168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79947" y="1584325"/>
            <a:ext cx="633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18C0CA6-1911-4E2F-A871-8596C926E965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DADFEA48-2D48-4EF5-B029-0B8993B9B72D}" type="slidenum">
              <a:rPr lang="de-DE" smtClean="0"/>
              <a:pPr algn="r"/>
              <a:t>‹Nr.›</a:t>
            </a:fld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95599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 userDrawn="1"/>
        </p:nvGrpSpPr>
        <p:grpSpPr>
          <a:xfrm>
            <a:off x="746419" y="2367362"/>
            <a:ext cx="9200561" cy="1352550"/>
            <a:chOff x="970961" y="2367362"/>
            <a:chExt cx="9200561" cy="1352550"/>
          </a:xfrm>
        </p:grpSpPr>
        <p:pic>
          <p:nvPicPr>
            <p:cNvPr id="3" name="Grafik 2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4"/>
            <a:stretch/>
          </p:blipFill>
          <p:spPr>
            <a:xfrm>
              <a:off x="970961" y="2367362"/>
              <a:ext cx="4070938" cy="1352550"/>
            </a:xfrm>
            <a:prstGeom prst="rect">
              <a:avLst/>
            </a:prstGeom>
          </p:spPr>
        </p:pic>
        <p:pic>
          <p:nvPicPr>
            <p:cNvPr id="4" name="Grafik 3"/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22" r="8718" b="32333"/>
            <a:stretch/>
          </p:blipFill>
          <p:spPr>
            <a:xfrm>
              <a:off x="4707379" y="2642995"/>
              <a:ext cx="5464143" cy="801279"/>
            </a:xfrm>
            <a:prstGeom prst="rect">
              <a:avLst/>
            </a:prstGeom>
          </p:spPr>
        </p:pic>
        <p:cxnSp>
          <p:nvCxnSpPr>
            <p:cNvPr id="5" name="Gerader Verbinder 4"/>
            <p:cNvCxnSpPr/>
            <p:nvPr userDrawn="1"/>
          </p:nvCxnSpPr>
          <p:spPr>
            <a:xfrm flipH="1">
              <a:off x="4835951" y="2582611"/>
              <a:ext cx="1495" cy="92204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7100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56798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Gerader Verbinder 2"/>
          <p:cNvCxnSpPr/>
          <p:nvPr userDrawn="1"/>
        </p:nvCxnSpPr>
        <p:spPr>
          <a:xfrm>
            <a:off x="2395904" y="6779650"/>
            <a:ext cx="0" cy="504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7" t="27711" r="8642" b="32997"/>
          <a:stretch/>
        </p:blipFill>
        <p:spPr>
          <a:xfrm>
            <a:off x="2783111" y="6779650"/>
            <a:ext cx="3171131" cy="50400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7" t="15552" r="12760" b="12617"/>
          <a:stretch/>
        </p:blipFill>
        <p:spPr>
          <a:xfrm>
            <a:off x="303149" y="6779650"/>
            <a:ext cx="1778824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56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52042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975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AC5E610-C497-4936-B8E0-23CCD32B18C3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462352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2/3 zu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47947" y="1584325"/>
            <a:ext cx="3168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947" y="1584325"/>
            <a:ext cx="6336000" cy="543718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0171CE1-3FB0-4295-8687-42F30F5DF845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694134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2 zu 1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84325"/>
            <a:ext cx="4752000" cy="54371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947" y="1584326"/>
            <a:ext cx="4752000" cy="5437187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1EAE47D-BBC4-430E-845E-0B24C80115E2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322697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60800" y="1584325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63610" y="1584325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D9B82CD3-FBBA-4071-B821-A87242B86289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1" name="Inhaltsplatzhalter 2"/>
          <p:cNvSpPr>
            <a:spLocks noGrp="1"/>
          </p:cNvSpPr>
          <p:nvPr>
            <p:ph sz="half" idx="14"/>
          </p:nvPr>
        </p:nvSpPr>
        <p:spPr>
          <a:xfrm>
            <a:off x="460800" y="4382900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2" name="Inhaltsplatzhalter 3"/>
          <p:cNvSpPr>
            <a:spLocks noGrp="1"/>
          </p:cNvSpPr>
          <p:nvPr>
            <p:ph sz="half" idx="15"/>
          </p:nvPr>
        </p:nvSpPr>
        <p:spPr>
          <a:xfrm>
            <a:off x="5463610" y="4384800"/>
            <a:ext cx="4752000" cy="26280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13"/>
          </p:nvPr>
        </p:nvSpPr>
        <p:spPr>
          <a:xfrm>
            <a:off x="450850" y="7112498"/>
            <a:ext cx="2710800" cy="180000"/>
          </a:xfrm>
        </p:spPr>
        <p:txBody>
          <a:bodyPr vert="horz" lIns="0" tIns="0" rIns="0" bIns="0" rtlCol="0" anchor="b">
            <a:noAutofit/>
          </a:bodyPr>
          <a:lstStyle>
            <a:lvl1pPr marL="182563" indent="-182563">
              <a:buNone/>
              <a:defRPr lang="de-DE" sz="800"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/>
            <a:r>
              <a:rPr lang="de-DE" smtClean="0"/>
              <a:t>Formatvorlagen des Textmasters bearbeiten</a:t>
            </a: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08998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foli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637"/>
            <a:ext cx="9756000" cy="496887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anchor="b"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34C7D3F-88DA-4DDA-9173-B1D4C6459974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anchor="b"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2000" y="711325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4000"/>
            <a:ext cx="975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59947" y="1860550"/>
            <a:ext cx="9782603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04198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1/3 zu 2/3)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r>
              <a:rPr lang="de-DE" dirty="0" smtClean="0"/>
              <a:t>Musterheadline zum Foliensatz, zweizeilig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2052111"/>
            <a:ext cx="3168000" cy="493288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879947" y="2052638"/>
            <a:ext cx="6336000" cy="493844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D20E56E-AF59-4F43-B28C-83DBCA362B3F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fld id="{DADFEA48-2D48-4EF5-B029-0B8993B9B72D}" type="slidenum">
              <a:rPr lang="de-DE" smtClean="0"/>
              <a:pPr algn="r"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6725" y="1584000"/>
            <a:ext cx="3161222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3879947" y="1584000"/>
            <a:ext cx="6336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59947" y="1860550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3879947" y="1860550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157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Verhältnis 2/3 zu 1/3)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052400" y="2052638"/>
            <a:ext cx="3168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947" y="2052638"/>
            <a:ext cx="6336000" cy="494211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1C18900-A1FD-4953-9BB3-A022964EC572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10"/>
          <p:cNvSpPr>
            <a:spLocks noGrp="1"/>
          </p:cNvSpPr>
          <p:nvPr>
            <p:ph sz="quarter" idx="15"/>
          </p:nvPr>
        </p:nvSpPr>
        <p:spPr>
          <a:xfrm>
            <a:off x="468700" y="1584000"/>
            <a:ext cx="631815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Inhaltsplatzhalter 10"/>
          <p:cNvSpPr>
            <a:spLocks noGrp="1"/>
          </p:cNvSpPr>
          <p:nvPr>
            <p:ph sz="quarter" idx="16"/>
          </p:nvPr>
        </p:nvSpPr>
        <p:spPr>
          <a:xfrm>
            <a:off x="7053689" y="1584325"/>
            <a:ext cx="3168000" cy="271463"/>
          </a:xfrm>
        </p:spPr>
        <p:txBody>
          <a:bodyPr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7074550" y="1855788"/>
            <a:ext cx="3168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 userDrawn="1"/>
        </p:nvCxnSpPr>
        <p:spPr>
          <a:xfrm>
            <a:off x="450850" y="1855788"/>
            <a:ext cx="6336000" cy="0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23"/>
          </p:nvPr>
        </p:nvSpPr>
        <p:spPr>
          <a:xfrm>
            <a:off x="450850" y="223505"/>
            <a:ext cx="4095190" cy="251745"/>
          </a:xfrm>
        </p:spPr>
        <p:txBody>
          <a:bodyPr/>
          <a:lstStyle>
            <a:lvl1pPr marL="0" indent="0">
              <a:buFontTx/>
              <a:buNone/>
              <a:defRPr sz="1200" b="1" i="1">
                <a:solidFill>
                  <a:schemeClr val="accent3"/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5" name="Textplatzhalter 9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 anchor="b"/>
          <a:lstStyle>
            <a:lvl1pPr marL="0" indent="0">
              <a:buFontTx/>
              <a:buNone/>
              <a:defRPr sz="800">
                <a:solidFill>
                  <a:schemeClr val="bg1">
                    <a:lumMod val="50000"/>
                  </a:schemeClr>
                </a:solidFill>
              </a:defRPr>
            </a:lvl1pPr>
            <a:lvl2pPr marL="182563" indent="0">
              <a:buFontTx/>
              <a:buNone/>
              <a:defRPr sz="800"/>
            </a:lvl2pPr>
            <a:lvl3pPr marL="357187" indent="0">
              <a:buFontTx/>
              <a:buNone/>
              <a:defRPr sz="800"/>
            </a:lvl3pPr>
            <a:lvl4pPr marL="539750" indent="0">
              <a:buFontTx/>
              <a:buNone/>
              <a:defRPr sz="800"/>
            </a:lvl4pPr>
            <a:lvl5pPr marL="712787" indent="0">
              <a:buFontTx/>
              <a:buNone/>
              <a:defRPr sz="800"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39137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oleObject" Target="../embeddings/oleObject3.bin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17.xml"/><Relationship Id="rId16" Type="http://schemas.openxmlformats.org/officeDocument/2006/relationships/vmlDrawing" Target="../drawings/vmlDrawing3.vml"/><Relationship Id="rId20" Type="http://schemas.openxmlformats.org/officeDocument/2006/relationships/image" Target="../media/image2.emf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slideLayout" Target="../slideLayouts/slideLayout32.xml"/><Relationship Id="rId7" Type="http://schemas.openxmlformats.org/officeDocument/2006/relationships/tags" Target="../tags/tag7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vmlDrawing" Target="../drawings/vmlDrawing6.vml"/><Relationship Id="rId5" Type="http://schemas.openxmlformats.org/officeDocument/2006/relationships/theme" Target="../theme/theme3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8837582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think-cell Folie" r:id="rId19" imgW="532" imgH="530" progId="TCLayout.ActiveDocument.1">
                  <p:embed/>
                </p:oleObj>
              </mc:Choice>
              <mc:Fallback>
                <p:oleObj name="think-cell Folie" r:id="rId19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9947" y="603508"/>
            <a:ext cx="9756000" cy="6769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0800" y="1598400"/>
            <a:ext cx="9756000" cy="54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80208" y="7112498"/>
            <a:ext cx="54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36A07E9-AF2A-41E6-92A3-70BBCB3A7149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4409" y="7112498"/>
            <a:ext cx="4248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NewViessmannBox2"/>
          <p:cNvSpPr txBox="1"/>
          <p:nvPr userDrawn="1"/>
        </p:nvSpPr>
        <p:spPr>
          <a:xfrm>
            <a:off x="8191500" y="7112498"/>
            <a:ext cx="972000" cy="180000"/>
          </a:xfrm>
          <a:prstGeom prst="rect">
            <a:avLst/>
          </a:prstGeom>
          <a:noFill/>
        </p:spPr>
        <p:txBody>
          <a:bodyPr vert="horz" lIns="0" tIns="0" rIns="0" bIns="0" rtlCol="0" anchor="b">
            <a:spAutoFit/>
          </a:bodyPr>
          <a:lstStyle/>
          <a:p>
            <a:r>
              <a:rPr lang="de-DE" sz="800" dirty="0" smtClean="0">
                <a:solidFill>
                  <a:schemeClr val="bg1">
                    <a:lumMod val="50000"/>
                  </a:schemeClr>
                </a:solidFill>
                <a:latin typeface="Arial"/>
              </a:rPr>
              <a:t>© Viessmann Group</a:t>
            </a:r>
            <a:endParaRPr lang="de-DE" sz="800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 rot="5400000">
            <a:off x="9432863" y="-309839"/>
            <a:ext cx="309009" cy="127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2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03" r:id="rId2"/>
    <p:sldLayoutId id="2147483725" r:id="rId3"/>
    <p:sldLayoutId id="2147483726" r:id="rId4"/>
    <p:sldLayoutId id="2147483727" r:id="rId5"/>
    <p:sldLayoutId id="2147483728" r:id="rId6"/>
    <p:sldLayoutId id="2147483716" r:id="rId7"/>
    <p:sldLayoutId id="2147483704" r:id="rId8"/>
    <p:sldLayoutId id="2147483705" r:id="rId9"/>
    <p:sldLayoutId id="2147483706" r:id="rId10"/>
    <p:sldLayoutId id="2147483707" r:id="rId11"/>
    <p:sldLayoutId id="2147483721" r:id="rId12"/>
    <p:sldLayoutId id="2147483720" r:id="rId13"/>
    <p:sldLayoutId id="2147483724" r:id="rId14"/>
    <p:sldLayoutId id="2147483722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995690" rtl="0" eaLnBrk="1" latinLnBrk="0" hangingPunct="1">
        <a:spcBef>
          <a:spcPct val="0"/>
        </a:spcBef>
        <a:buNone/>
        <a:defRPr sz="22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4375" indent="-217488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52" userDrawn="1">
          <p15:clr>
            <a:srgbClr val="F26B43"/>
          </p15:clr>
        </p15:guide>
        <p15:guide id="3" pos="28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0140709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think-cell Folie" r:id="rId18" imgW="408" imgH="408" progId="TCLayout.ActiveDocument.1">
                  <p:embed/>
                </p:oleObj>
              </mc:Choice>
              <mc:Fallback>
                <p:oleObj name="think-cell Folie" r:id="rId18" imgW="408" imgH="408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9947" y="603508"/>
            <a:ext cx="9782602" cy="6769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9946" y="1593035"/>
            <a:ext cx="9782603" cy="54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280208" y="7112498"/>
            <a:ext cx="540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FF504C7-4535-4AC8-9D32-599B7548B0BE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34409" y="7112498"/>
            <a:ext cx="42480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1147" y="7112498"/>
            <a:ext cx="33480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ADFEA48-2D48-4EF5-B029-0B8993B9B72D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NewViessmannBox2"/>
          <p:cNvSpPr txBox="1"/>
          <p:nvPr userDrawn="1"/>
        </p:nvSpPr>
        <p:spPr>
          <a:xfrm>
            <a:off x="8191500" y="7112498"/>
            <a:ext cx="972000" cy="180000"/>
          </a:xfrm>
          <a:prstGeom prst="rect">
            <a:avLst/>
          </a:prstGeom>
          <a:noFill/>
        </p:spPr>
        <p:txBody>
          <a:bodyPr vert="horz" lIns="0" tIns="0" rIns="0" bIns="0" rtlCol="0" anchor="b"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  <a:latin typeface="Arial"/>
              </a:rPr>
              <a:t>© Viessmann Group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432863" y="-309839"/>
            <a:ext cx="309009" cy="127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0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7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95690" rtl="0" eaLnBrk="1" latinLnBrk="0" hangingPunct="1">
        <a:spcBef>
          <a:spcPct val="0"/>
        </a:spcBef>
        <a:buNone/>
        <a:defRPr sz="2200" b="1" i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4375" indent="-217488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52">
          <p15:clr>
            <a:srgbClr val="F26B43"/>
          </p15:clr>
        </p15:guide>
        <p15:guide id="3" pos="284">
          <p15:clr>
            <a:srgbClr val="F26B43"/>
          </p15:clr>
        </p15:guide>
        <p15:guide id="4" orient="horz" pos="771">
          <p15:clr>
            <a:srgbClr val="F26B43"/>
          </p15:clr>
        </p15:guide>
        <p15:guide id="5" orient="horz" pos="998">
          <p15:clr>
            <a:srgbClr val="F26B43"/>
          </p15:clr>
        </p15:guide>
        <p15:guide id="6" orient="horz" pos="4423">
          <p15:clr>
            <a:srgbClr val="F26B43"/>
          </p15:clr>
        </p15:guide>
        <p15:guide id="8" orient="horz" pos="4581">
          <p15:clr>
            <a:srgbClr val="F26B43"/>
          </p15:clr>
        </p15:guide>
        <p15:guide id="10" pos="3368">
          <p15:clr>
            <a:srgbClr val="F26B43"/>
          </p15:clr>
        </p15:guide>
        <p15:guide id="12" orient="horz" pos="2699">
          <p15:clr>
            <a:srgbClr val="F26B43"/>
          </p15:clr>
        </p15:guide>
        <p15:guide id="13" orient="horz" pos="386">
          <p15:clr>
            <a:srgbClr val="F26B43"/>
          </p15:clr>
        </p15:guide>
        <p15:guide id="14" orient="horz" pos="25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887096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think-cell Folie" r:id="rId8" imgW="270" imgH="270" progId="TCLayout.ActiveDocument.1">
                  <p:embed/>
                </p:oleObj>
              </mc:Choice>
              <mc:Fallback>
                <p:oleObj name="think-cell Folie" r:id="rId8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9947" y="603508"/>
            <a:ext cx="9756000" cy="67694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 smtClean="0"/>
              <a:t>Titelmasterformat durch Klicken bearbeiten</a:t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0800" y="1598400"/>
            <a:ext cx="9756000" cy="540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5400000">
            <a:off x="9432863" y="-309839"/>
            <a:ext cx="309009" cy="1278759"/>
          </a:xfrm>
          <a:prstGeom prst="rect">
            <a:avLst/>
          </a:prstGeom>
        </p:spPr>
      </p:pic>
      <p:sp>
        <p:nvSpPr>
          <p:cNvPr id="12" name="Rechteck 11"/>
          <p:cNvSpPr>
            <a:spLocks/>
          </p:cNvSpPr>
          <p:nvPr userDrawn="1"/>
        </p:nvSpPr>
        <p:spPr>
          <a:xfrm>
            <a:off x="0" y="0"/>
            <a:ext cx="10693400" cy="75612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7923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</p:sldLayoutIdLst>
  <p:timing>
    <p:tnLst>
      <p:par>
        <p:cTn id="1" dur="indefinite" restart="never" nodeType="tmRoot"/>
      </p:par>
    </p:tnLst>
  </p:timing>
  <p:hf hdr="0"/>
  <p:txStyles>
    <p:titleStyle>
      <a:lvl1pPr algn="l" defTabSz="995690" rtl="0" eaLnBrk="1" latinLnBrk="0" hangingPunct="1">
        <a:spcBef>
          <a:spcPct val="0"/>
        </a:spcBef>
        <a:buNone/>
        <a:defRPr sz="22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2563" indent="-18256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14375" indent="-217488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4461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42458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240303" indent="-248923" algn="l" defTabSz="995690" rtl="0" eaLnBrk="1" latinLnBrk="0" hangingPunct="1">
        <a:spcBef>
          <a:spcPct val="200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6452">
          <p15:clr>
            <a:srgbClr val="F26B43"/>
          </p15:clr>
        </p15:guide>
        <p15:guide id="3" pos="2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nifty.stanford.edu/2014/mccown-schelling-model-segregat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AE60A-A036-47FA-813E-EDB34EDA1407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3600" dirty="0" err="1" smtClean="0"/>
              <a:t>Einführung</a:t>
            </a:r>
            <a:r>
              <a:rPr lang="en-US" sz="3600" dirty="0" smtClean="0"/>
              <a:t> in Artificial Intelligence in Data Science</a:t>
            </a:r>
            <a:endParaRPr lang="en-US" sz="360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endParaRPr lang="de-DE" dirty="0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21"/>
          </p:nvPr>
        </p:nvSpPr>
        <p:spPr>
          <a:xfrm>
            <a:off x="468700" y="5333682"/>
            <a:ext cx="2942012" cy="686117"/>
          </a:xfrm>
        </p:spPr>
        <p:txBody>
          <a:bodyPr/>
          <a:lstStyle/>
          <a:p>
            <a:r>
              <a:rPr lang="en-US" dirty="0" err="1" smtClean="0"/>
              <a:t>DrThM</a:t>
            </a:r>
            <a:endParaRPr lang="en-US" dirty="0"/>
          </a:p>
          <a:p>
            <a:r>
              <a:rPr lang="en-US" dirty="0" smtClean="0"/>
              <a:t>19.09.17</a:t>
            </a:r>
          </a:p>
          <a:p>
            <a:r>
              <a:rPr lang="en-US" dirty="0" err="1" smtClean="0"/>
              <a:t>Vorstellung</a:t>
            </a:r>
            <a:r>
              <a:rPr lang="en-US" dirty="0" smtClean="0"/>
              <a:t> Digital </a:t>
            </a:r>
            <a:r>
              <a:rPr lang="en-US" dirty="0" err="1" smtClean="0"/>
              <a:t>Inhouse</a:t>
            </a:r>
            <a:r>
              <a:rPr lang="en-US" dirty="0" smtClean="0"/>
              <a:t> Consulting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0" dirty="0"/>
              <a:t>mild preference of the agent’s own color, results in segregation</a:t>
            </a:r>
          </a:p>
          <a:p>
            <a:pPr lvl="1"/>
            <a:r>
              <a:rPr lang="en-US" altLang="en-US" sz="2200" b="0" dirty="0"/>
              <a:t>Each agent has a tolerance parameter. Green agents are “happy” when the ratio of greens to reds in its </a:t>
            </a:r>
            <a:r>
              <a:rPr lang="en-US" altLang="en-US" sz="2200" dirty="0"/>
              <a:t>Moore neighborhood </a:t>
            </a:r>
            <a:r>
              <a:rPr lang="en-US" altLang="en-US" sz="2200" b="0" dirty="0"/>
              <a:t>(the eight immediately adjacent cells or patches) is more than its </a:t>
            </a:r>
            <a:r>
              <a:rPr lang="en-US" altLang="en-US" sz="2200" b="0" dirty="0" smtClean="0"/>
              <a:t>tolerance</a:t>
            </a:r>
          </a:p>
          <a:p>
            <a:pPr lvl="1"/>
            <a:r>
              <a:rPr lang="en-US" sz="2200" b="0" dirty="0" smtClean="0"/>
              <a:t>Unhappy agents are allowed to move</a:t>
            </a:r>
          </a:p>
          <a:p>
            <a:pPr marL="0" indent="0">
              <a:buNone/>
            </a:pPr>
            <a:endParaRPr lang="en-US" sz="2200" dirty="0" smtClean="0">
              <a:hlinkClick r:id="rId3"/>
            </a:endParaRPr>
          </a:p>
          <a:p>
            <a:pPr marL="0" indent="0">
              <a:buNone/>
            </a:pPr>
            <a:r>
              <a:rPr lang="en-US" sz="2200" dirty="0" smtClean="0">
                <a:hlinkClick r:id="rId3"/>
              </a:rPr>
              <a:t>http</a:t>
            </a:r>
            <a:r>
              <a:rPr lang="en-US" sz="2200" dirty="0">
                <a:hlinkClick r:id="rId3"/>
              </a:rPr>
              <a:t>://nifty.stanford.edu/2014/mccown-schelling-model-segregation</a:t>
            </a:r>
            <a:r>
              <a:rPr lang="en-US" sz="2200" dirty="0" smtClean="0">
                <a:hlinkClick r:id="rId3"/>
              </a:rPr>
              <a:t>/</a:t>
            </a:r>
            <a:endParaRPr lang="en-US" sz="2200" dirty="0" smtClean="0"/>
          </a:p>
          <a:p>
            <a:pPr marL="0" indent="0">
              <a:buNone/>
            </a:pPr>
            <a:r>
              <a:rPr lang="en-US" sz="1200" b="0" dirty="0"/>
              <a:t>Settings:</a:t>
            </a:r>
          </a:p>
          <a:p>
            <a:pPr marL="0" indent="0">
              <a:buNone/>
            </a:pPr>
            <a:r>
              <a:rPr lang="en-US" sz="1200" b="0" dirty="0"/>
              <a:t>Similar 66</a:t>
            </a:r>
          </a:p>
          <a:p>
            <a:pPr marL="0" indent="0">
              <a:buNone/>
            </a:pPr>
            <a:r>
              <a:rPr lang="en-US" sz="1200" b="0" dirty="0"/>
              <a:t>Red/Blue: 50/50</a:t>
            </a:r>
          </a:p>
          <a:p>
            <a:pPr marL="0" indent="0">
              <a:buNone/>
            </a:pPr>
            <a:r>
              <a:rPr lang="en-US" sz="1200" b="0" dirty="0"/>
              <a:t>Empty: 10</a:t>
            </a:r>
          </a:p>
          <a:p>
            <a:pPr marL="0" indent="0">
              <a:buNone/>
            </a:pPr>
            <a:r>
              <a:rPr lang="en-US" sz="1200" b="0" dirty="0"/>
              <a:t>Size 36x36</a:t>
            </a:r>
          </a:p>
          <a:p>
            <a:pPr marL="0" indent="0">
              <a:buNone/>
            </a:pPr>
            <a:r>
              <a:rPr lang="en-US" sz="1200" b="0" dirty="0"/>
              <a:t>Delay 11ms</a:t>
            </a:r>
          </a:p>
          <a:p>
            <a:pPr marL="0" indent="0">
              <a:buNone/>
            </a:pPr>
            <a:endParaRPr lang="en-US" sz="22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err="1" smtClean="0"/>
              <a:t>Schelling‘s</a:t>
            </a:r>
            <a:r>
              <a:rPr lang="de-DE" sz="2400" i="0" dirty="0" smtClean="0"/>
              <a:t> Modell – Live </a:t>
            </a:r>
            <a:r>
              <a:rPr lang="de-DE" sz="2400" i="0" dirty="0" err="1" smtClean="0"/>
              <a:t>Example</a:t>
            </a:r>
            <a:endParaRPr lang="en-US" sz="24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86952C-D564-4DEA-997A-F8FF7815D52A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  <p:sp>
        <p:nvSpPr>
          <p:cNvPr id="5" name="Fußzeilenplatzhalter 2"/>
          <p:cNvSpPr txBox="1">
            <a:spLocks/>
          </p:cNvSpPr>
          <p:nvPr/>
        </p:nvSpPr>
        <p:spPr>
          <a:xfrm>
            <a:off x="3534409" y="7112498"/>
            <a:ext cx="4248000" cy="180000"/>
          </a:xfrm>
          <a:prstGeom prst="rect">
            <a:avLst/>
          </a:prstGeom>
          <a:ln/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9569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Data Insights unter Dr. Böhme</a:t>
            </a:r>
            <a:endParaRPr lang="de-DE" dirty="0"/>
          </a:p>
        </p:txBody>
      </p:sp>
      <p:sp>
        <p:nvSpPr>
          <p:cNvPr id="7" name="Textplatzhalter 7"/>
          <p:cNvSpPr txBox="1">
            <a:spLocks/>
          </p:cNvSpPr>
          <p:nvPr/>
        </p:nvSpPr>
        <p:spPr>
          <a:xfrm>
            <a:off x="500262" y="7112498"/>
            <a:ext cx="2709429" cy="359435"/>
          </a:xfrm>
          <a:prstGeom prst="rect">
            <a:avLst/>
          </a:prstGeom>
        </p:spPr>
        <p:txBody>
          <a:bodyPr/>
          <a:lstStyle>
            <a:lvl1pPr marL="182563" indent="-18256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4375" indent="-217488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4461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800" dirty="0" smtClean="0"/>
              <a:t>Dr. Thrun</a:t>
            </a:r>
            <a:endParaRPr lang="de-DE" sz="8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9E205A3-9C97-4881-A0D9-714977761C4B}" type="datetime1">
              <a:rPr lang="de-DE" smtClean="0"/>
              <a:t>26.09.2017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24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347" y="1160690"/>
            <a:ext cx="9073515" cy="5954412"/>
          </a:xfrm>
        </p:spPr>
        <p:txBody>
          <a:bodyPr/>
          <a:lstStyle/>
          <a:p>
            <a:r>
              <a:rPr lang="de-DE" altLang="de-DE" sz="2200" b="0" dirty="0" err="1" smtClean="0"/>
              <a:t>Behaviour</a:t>
            </a:r>
            <a:r>
              <a:rPr lang="de-DE" altLang="de-DE" sz="2200" b="0" dirty="0" smtClean="0"/>
              <a:t> </a:t>
            </a:r>
            <a:r>
              <a:rPr lang="de-DE" altLang="de-DE" sz="2200" b="0" dirty="0"/>
              <a:t>Explanation </a:t>
            </a:r>
            <a:r>
              <a:rPr lang="de-DE" altLang="de-DE" sz="2200" b="0" dirty="0" err="1"/>
              <a:t>of</a:t>
            </a:r>
            <a:r>
              <a:rPr lang="de-DE" altLang="de-DE" sz="2200" b="0" dirty="0"/>
              <a:t> </a:t>
            </a:r>
            <a:r>
              <a:rPr lang="de-DE" altLang="de-DE" sz="2200" b="0" dirty="0" err="1"/>
              <a:t>emergence</a:t>
            </a:r>
            <a:r>
              <a:rPr lang="de-DE" altLang="de-DE" sz="2200" b="0" dirty="0"/>
              <a:t> </a:t>
            </a:r>
            <a:r>
              <a:rPr lang="de-DE" altLang="de-DE" sz="2200" b="0" dirty="0" err="1"/>
              <a:t>of</a:t>
            </a:r>
            <a:r>
              <a:rPr lang="de-DE" altLang="de-DE" sz="2200" b="0" dirty="0"/>
              <a:t> </a:t>
            </a:r>
            <a:r>
              <a:rPr lang="de-DE" altLang="de-DE" sz="2200" b="0" dirty="0" err="1" smtClean="0"/>
              <a:t>Ghetos</a:t>
            </a:r>
            <a:r>
              <a:rPr lang="de-DE" altLang="de-DE" sz="2200" b="0" dirty="0" smtClean="0"/>
              <a:t>:</a:t>
            </a:r>
            <a:endParaRPr lang="en-US" sz="2200" b="0" dirty="0"/>
          </a:p>
          <a:p>
            <a:pPr lvl="1"/>
            <a:r>
              <a:rPr lang="en-US" sz="2200" b="0" dirty="0"/>
              <a:t>initially integrated communities changed to full segregation </a:t>
            </a:r>
            <a:endParaRPr lang="en-US" sz="2200" b="0" dirty="0" smtClean="0"/>
          </a:p>
          <a:p>
            <a:pPr lvl="1"/>
            <a:r>
              <a:rPr lang="en-US" sz="2200" b="0" dirty="0" smtClean="0"/>
              <a:t>even </a:t>
            </a:r>
            <a:r>
              <a:rPr lang="en-US" sz="2200" b="0" dirty="0"/>
              <a:t>if the people’s happiness rules expressed only a mild preference for having neighbors of their own type</a:t>
            </a:r>
          </a:p>
          <a:p>
            <a:pPr marL="0" indent="0">
              <a:buNone/>
            </a:pPr>
            <a:endParaRPr lang="en-US" sz="2200" b="0" dirty="0" smtClean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err="1" smtClean="0"/>
              <a:t>Schelling‘s</a:t>
            </a:r>
            <a:r>
              <a:rPr lang="de-DE" sz="2400" i="0" dirty="0" smtClean="0"/>
              <a:t> Modell</a:t>
            </a:r>
            <a:endParaRPr lang="en-US" sz="24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86952C-D564-4DEA-997A-F8FF7815D52A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935" y="3224886"/>
            <a:ext cx="4922314" cy="3951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ußzeilenplatzhalter 2"/>
          <p:cNvSpPr txBox="1">
            <a:spLocks/>
          </p:cNvSpPr>
          <p:nvPr/>
        </p:nvSpPr>
        <p:spPr>
          <a:xfrm>
            <a:off x="3534409" y="7112498"/>
            <a:ext cx="4248000" cy="180000"/>
          </a:xfrm>
          <a:prstGeom prst="rect">
            <a:avLst/>
          </a:prstGeom>
          <a:ln/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9569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Data Insights unter Dr. Böhme</a:t>
            </a:r>
            <a:endParaRPr lang="de-DE" dirty="0"/>
          </a:p>
        </p:txBody>
      </p:sp>
      <p:sp>
        <p:nvSpPr>
          <p:cNvPr id="8" name="Textplatzhalter 7"/>
          <p:cNvSpPr txBox="1">
            <a:spLocks/>
          </p:cNvSpPr>
          <p:nvPr/>
        </p:nvSpPr>
        <p:spPr>
          <a:xfrm>
            <a:off x="500262" y="7112498"/>
            <a:ext cx="2709429" cy="359435"/>
          </a:xfrm>
          <a:prstGeom prst="rect">
            <a:avLst/>
          </a:prstGeom>
        </p:spPr>
        <p:txBody>
          <a:bodyPr/>
          <a:lstStyle>
            <a:lvl1pPr marL="182563" indent="-18256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4375" indent="-217488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4461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800" dirty="0" smtClean="0"/>
              <a:t>Dr. Thrun</a:t>
            </a:r>
            <a:endParaRPr lang="de-DE" sz="80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308A5AAF-EE96-413D-B292-E91EE0E1E703}" type="datetime1">
              <a:rPr lang="de-DE" smtClean="0"/>
              <a:t>26.09.2017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03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smtClean="0"/>
              <a:t>Bezug Heizungssysteme</a:t>
            </a:r>
            <a:endParaRPr lang="de-DE" sz="24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200" dirty="0" smtClean="0"/>
              <a:t>Jede Heizung ist ein Agent</a:t>
            </a:r>
          </a:p>
          <a:p>
            <a:r>
              <a:rPr lang="de-DE" sz="2200" dirty="0" smtClean="0"/>
              <a:t>Heizungen miteinander kommunizieren lassen nach den Prinzipien von Selbstorganisation und Schwarmintelligenz</a:t>
            </a:r>
          </a:p>
          <a:p>
            <a:r>
              <a:rPr lang="de-DE" sz="2200" dirty="0" smtClean="0"/>
              <a:t>Selbstorganisierende Heizungen justieren sich automatisch je nach Wetterlage und Jahreszeit</a:t>
            </a:r>
          </a:p>
          <a:p>
            <a:pPr lvl="1"/>
            <a:r>
              <a:rPr lang="de-DE" sz="2200" dirty="0" smtClean="0"/>
              <a:t>Kosteneinsparungen</a:t>
            </a:r>
          </a:p>
          <a:p>
            <a:pPr lvl="1"/>
            <a:r>
              <a:rPr lang="de-DE" sz="2200" dirty="0" smtClean="0"/>
              <a:t>User müssen keine Einstellungen vornehmen</a:t>
            </a:r>
            <a:endParaRPr lang="de-DE" sz="22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887CD-935C-40C7-9C9D-097E18295A60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/>
          <a:lstStyle/>
          <a:p>
            <a:r>
              <a:rPr lang="de-DE" dirty="0" smtClean="0"/>
              <a:t>Dr. Thrun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564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smtClean="0"/>
              <a:t>Zusammenfassung</a:t>
            </a:r>
            <a:endParaRPr lang="de-DE" sz="18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000" dirty="0" err="1" smtClean="0"/>
              <a:t>Artificial</a:t>
            </a:r>
            <a:r>
              <a:rPr lang="de-DE" sz="2000" dirty="0" smtClean="0"/>
              <a:t> </a:t>
            </a:r>
            <a:r>
              <a:rPr lang="de-DE" sz="2000" dirty="0" err="1" smtClean="0"/>
              <a:t>Intelligence</a:t>
            </a:r>
            <a:r>
              <a:rPr lang="de-DE" sz="2000" dirty="0"/>
              <a:t> </a:t>
            </a:r>
            <a:r>
              <a:rPr lang="de-DE" sz="2000" dirty="0" smtClean="0"/>
              <a:t>lässt sich beschreiben als </a:t>
            </a:r>
            <a:r>
              <a:rPr lang="de-DE" sz="2000" dirty="0"/>
              <a:t>Imitierung</a:t>
            </a:r>
            <a:r>
              <a:rPr lang="de-DE" sz="2000" dirty="0" smtClean="0"/>
              <a:t> von Denkprozessen, Verhalten und logischem Schlussfolgern</a:t>
            </a:r>
          </a:p>
          <a:p>
            <a:r>
              <a:rPr lang="de-DE" sz="2000" dirty="0" smtClean="0"/>
              <a:t>Im Bezug auf …</a:t>
            </a:r>
          </a:p>
          <a:p>
            <a:pPr lvl="1"/>
            <a:r>
              <a:rPr lang="de-DE" sz="2000" dirty="0" smtClean="0"/>
              <a:t>Data </a:t>
            </a:r>
            <a:r>
              <a:rPr lang="de-DE" sz="2000" dirty="0"/>
              <a:t>S</a:t>
            </a:r>
            <a:r>
              <a:rPr lang="de-DE" sz="2000" dirty="0" smtClean="0"/>
              <a:t>cience ist Schwarmintelligenz besonders interessant</a:t>
            </a:r>
          </a:p>
          <a:p>
            <a:pPr lvl="1"/>
            <a:r>
              <a:rPr lang="de-DE" sz="2000" dirty="0" smtClean="0"/>
              <a:t>Big Data sind datenbionische </a:t>
            </a:r>
            <a:r>
              <a:rPr lang="de-DE" sz="2000" dirty="0"/>
              <a:t>A</a:t>
            </a:r>
            <a:r>
              <a:rPr lang="de-DE" sz="2000" dirty="0" smtClean="0"/>
              <a:t>nsätze von Interesse</a:t>
            </a:r>
          </a:p>
          <a:p>
            <a:pPr lvl="2"/>
            <a:r>
              <a:rPr lang="de-DE" sz="2000" dirty="0" err="1" smtClean="0"/>
              <a:t>BigData</a:t>
            </a:r>
            <a:endParaRPr lang="de-DE" sz="2000" dirty="0" smtClean="0"/>
          </a:p>
          <a:p>
            <a:pPr lvl="1"/>
            <a:r>
              <a:rPr lang="de-DE" sz="2000" dirty="0" smtClean="0"/>
              <a:t> auf unser Anwendungsgebiet ist Selbstorganisation relevant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8C6C2-D8AD-4CF0-87B6-D86295FDF14B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smtClean="0"/>
              <a:t>Dr. Thrun</a:t>
            </a:r>
            <a:endParaRPr lang="de-DE" dirty="0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655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9947" y="1598839"/>
            <a:ext cx="9756000" cy="54006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000" dirty="0" smtClean="0"/>
          </a:p>
          <a:p>
            <a:pPr marL="0" indent="0" algn="ctr">
              <a:buNone/>
            </a:pPr>
            <a:endParaRPr lang="de-DE" sz="2000" dirty="0"/>
          </a:p>
          <a:p>
            <a:pPr marL="0" indent="0" algn="ctr">
              <a:buNone/>
            </a:pPr>
            <a:endParaRPr lang="de-DE" sz="2000" dirty="0" smtClean="0"/>
          </a:p>
          <a:p>
            <a:pPr marL="0" indent="0" algn="ctr">
              <a:buNone/>
            </a:pPr>
            <a:endParaRPr lang="de-DE" sz="2000" dirty="0"/>
          </a:p>
          <a:p>
            <a:pPr marL="0" indent="0" algn="ctr">
              <a:buNone/>
            </a:pPr>
            <a:endParaRPr lang="de-DE" sz="2000" dirty="0" smtClean="0"/>
          </a:p>
          <a:p>
            <a:pPr marL="0" indent="0" algn="ctr">
              <a:buNone/>
            </a:pPr>
            <a:r>
              <a:rPr lang="de-DE" sz="2000" dirty="0" smtClean="0"/>
              <a:t>Vielen Dank fürs Zuhören.</a:t>
            </a:r>
          </a:p>
          <a:p>
            <a:pPr marL="0" indent="0" algn="ctr">
              <a:buNone/>
            </a:pPr>
            <a:r>
              <a:rPr lang="de-DE" sz="2000" dirty="0" smtClean="0"/>
              <a:t>Noch Fragen?</a:t>
            </a:r>
            <a:endParaRPr lang="de-DE" sz="20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EAB6-E528-484B-8EEB-58741865E7B0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2709429" cy="180000"/>
          </a:xfrm>
        </p:spPr>
        <p:txBody>
          <a:bodyPr/>
          <a:lstStyle/>
          <a:p>
            <a:r>
              <a:rPr lang="de-DE" dirty="0" smtClean="0"/>
              <a:t>Dr. Thrun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11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err="1" smtClean="0"/>
              <a:t>Artificial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Intelligence</a:t>
            </a:r>
            <a:endParaRPr lang="de-DE" sz="24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de-DE" sz="2000" dirty="0" smtClean="0"/>
              <a:t>Data Science kombiniert Statistik und Knowledge Discovery</a:t>
            </a:r>
          </a:p>
          <a:p>
            <a:r>
              <a:rPr lang="de-DE" sz="2000" dirty="0" smtClean="0"/>
              <a:t>„</a:t>
            </a:r>
            <a:r>
              <a:rPr lang="de-DE" sz="2000" dirty="0" err="1" smtClean="0"/>
              <a:t>Artificial</a:t>
            </a:r>
            <a:r>
              <a:rPr lang="de-DE" sz="2000" dirty="0" smtClean="0"/>
              <a:t>“ im Sinne von „Imitierung“ </a:t>
            </a:r>
          </a:p>
          <a:p>
            <a:r>
              <a:rPr lang="de-DE" sz="2000" dirty="0" smtClean="0"/>
              <a:t>Was ist </a:t>
            </a:r>
            <a:r>
              <a:rPr lang="de-DE" sz="2000" dirty="0" err="1" smtClean="0"/>
              <a:t>Intelligence</a:t>
            </a:r>
            <a:r>
              <a:rPr lang="de-DE" sz="2000" dirty="0" smtClean="0"/>
              <a:t>?</a:t>
            </a:r>
          </a:p>
          <a:p>
            <a:pPr lvl="1"/>
            <a:r>
              <a:rPr lang="de-DE" sz="2000" dirty="0" smtClean="0"/>
              <a:t>Schwierig und komplex zu definieren</a:t>
            </a:r>
          </a:p>
          <a:p>
            <a:pPr lvl="1"/>
            <a:r>
              <a:rPr lang="de-DE" sz="2000" dirty="0" smtClean="0"/>
              <a:t>Beinhaltet: </a:t>
            </a:r>
          </a:p>
          <a:p>
            <a:pPr marL="1484325" lvl="2" indent="-457200">
              <a:buFont typeface="+mj-lt"/>
              <a:buAutoNum type="arabicPeriod"/>
            </a:pPr>
            <a:r>
              <a:rPr lang="de-DE" sz="2000" dirty="0" smtClean="0"/>
              <a:t>Denkprozesse (z.B. neuronale Netze, „</a:t>
            </a:r>
            <a:r>
              <a:rPr lang="de-DE" sz="2000" dirty="0" err="1" smtClean="0"/>
              <a:t>Deep</a:t>
            </a:r>
            <a:r>
              <a:rPr lang="de-DE" sz="2000" dirty="0" smtClean="0"/>
              <a:t> </a:t>
            </a:r>
            <a:r>
              <a:rPr lang="de-DE" sz="2000" dirty="0" err="1" smtClean="0"/>
              <a:t>learning</a:t>
            </a:r>
            <a:r>
              <a:rPr lang="de-DE" sz="2000" dirty="0" smtClean="0"/>
              <a:t>“)</a:t>
            </a:r>
          </a:p>
          <a:p>
            <a:pPr marL="1484325" lvl="2" indent="-457200">
              <a:buFont typeface="+mj-lt"/>
              <a:buAutoNum type="arabicPeriod"/>
            </a:pPr>
            <a:r>
              <a:rPr lang="de-DE" sz="2000" dirty="0" smtClean="0"/>
              <a:t> logisches Schlussfolgern (z.B. Expertensysteme, „Prolog“) </a:t>
            </a:r>
          </a:p>
          <a:p>
            <a:pPr marL="1484325" lvl="2" indent="-457200">
              <a:buFont typeface="+mj-lt"/>
              <a:buAutoNum type="arabicPeriod"/>
            </a:pPr>
            <a:r>
              <a:rPr lang="de-DE" sz="2000" b="1" u="sng" dirty="0" smtClean="0"/>
              <a:t>Verhalten</a:t>
            </a:r>
          </a:p>
          <a:p>
            <a:pPr marL="0" indent="0">
              <a:buNone/>
            </a:pPr>
            <a:r>
              <a:rPr lang="de-DE" sz="2000" dirty="0" smtClean="0"/>
              <a:t>-&gt; Einführung in die aus der Natur entnommenem Verhaltensweisen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8092-C24A-4EEF-95CA-3E7CB2985493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1" name="Textplatzhalter 7"/>
          <p:cNvSpPr txBox="1">
            <a:spLocks/>
          </p:cNvSpPr>
          <p:nvPr/>
        </p:nvSpPr>
        <p:spPr>
          <a:xfrm>
            <a:off x="500262" y="7112498"/>
            <a:ext cx="2709429" cy="359435"/>
          </a:xfrm>
          <a:prstGeom prst="rect">
            <a:avLst/>
          </a:prstGeom>
        </p:spPr>
        <p:txBody>
          <a:bodyPr/>
          <a:lstStyle>
            <a:lvl1pPr marL="182563" indent="-18256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4375" indent="-217488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4461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800" dirty="0" smtClean="0"/>
              <a:t>Dr. Thrun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83135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smtClean="0"/>
              <a:t>Kollektives Verhalten</a:t>
            </a:r>
            <a:endParaRPr lang="de-DE" sz="2400" i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/>
              <a:t>Betrachten</a:t>
            </a:r>
            <a:r>
              <a:rPr lang="en-US" sz="2000" dirty="0" smtClean="0"/>
              <a:t> </a:t>
            </a:r>
            <a:r>
              <a:rPr lang="en-US" sz="2000" dirty="0" err="1" smtClean="0"/>
              <a:t>Verhalten</a:t>
            </a:r>
            <a:r>
              <a:rPr lang="en-US" sz="2000" dirty="0" smtClean="0"/>
              <a:t> </a:t>
            </a:r>
            <a:r>
              <a:rPr lang="en-US" sz="2000" dirty="0" err="1" smtClean="0"/>
              <a:t>zwischen</a:t>
            </a:r>
            <a:r>
              <a:rPr lang="en-US" sz="2000" dirty="0" smtClean="0"/>
              <a:t> </a:t>
            </a:r>
            <a:r>
              <a:rPr lang="en-US" sz="2000" dirty="0" err="1" smtClean="0"/>
              <a:t>mehr</a:t>
            </a:r>
            <a:r>
              <a:rPr lang="en-US" sz="2000" dirty="0" smtClean="0"/>
              <a:t> </a:t>
            </a:r>
            <a:r>
              <a:rPr lang="en-US" sz="2000" dirty="0" err="1" smtClean="0"/>
              <a:t>als</a:t>
            </a:r>
            <a:r>
              <a:rPr lang="en-US" sz="2000" dirty="0" smtClean="0"/>
              <a:t> </a:t>
            </a:r>
            <a:r>
              <a:rPr lang="en-US" sz="2000" dirty="0" err="1" smtClean="0"/>
              <a:t>einem</a:t>
            </a:r>
            <a:r>
              <a:rPr lang="en-US" sz="2000" dirty="0" smtClean="0"/>
              <a:t> </a:t>
            </a:r>
            <a:r>
              <a:rPr lang="en-US" sz="2000" dirty="0" err="1" smtClean="0"/>
              <a:t>Lebewesen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Bionics: </a:t>
            </a:r>
            <a:r>
              <a:rPr lang="en-US" sz="2000" dirty="0" err="1"/>
              <a:t>Imitieren</a:t>
            </a:r>
            <a:r>
              <a:rPr lang="en-US" sz="2000" dirty="0"/>
              <a:t>/</a:t>
            </a:r>
            <a:r>
              <a:rPr lang="en-US" sz="2000" dirty="0" err="1"/>
              <a:t>Simulieren</a:t>
            </a:r>
            <a:r>
              <a:rPr lang="en-US" sz="2000" dirty="0"/>
              <a:t> das </a:t>
            </a:r>
            <a:r>
              <a:rPr lang="en-US" sz="2000" dirty="0" err="1"/>
              <a:t>kollektive</a:t>
            </a:r>
            <a:r>
              <a:rPr lang="en-US" sz="2000" dirty="0"/>
              <a:t> </a:t>
            </a:r>
            <a:r>
              <a:rPr lang="en-US" sz="2000" dirty="0" err="1"/>
              <a:t>Verhalten</a:t>
            </a:r>
            <a:endParaRPr lang="en-US" sz="2000" dirty="0"/>
          </a:p>
          <a:p>
            <a:pPr lvl="1"/>
            <a:r>
              <a:rPr lang="en-US" sz="2000" dirty="0"/>
              <a:t>“Agent” </a:t>
            </a:r>
            <a:r>
              <a:rPr lang="en-US" sz="2000" dirty="0" err="1"/>
              <a:t>mit</a:t>
            </a:r>
            <a:r>
              <a:rPr lang="en-US" sz="2000" dirty="0"/>
              <a:t> </a:t>
            </a:r>
            <a:r>
              <a:rPr lang="en-US" sz="2000" dirty="0" err="1"/>
              <a:t>präziese</a:t>
            </a:r>
            <a:r>
              <a:rPr lang="en-US" sz="2000" dirty="0"/>
              <a:t> </a:t>
            </a:r>
            <a:r>
              <a:rPr lang="en-US" sz="2000" dirty="0" err="1"/>
              <a:t>definierten</a:t>
            </a:r>
            <a:r>
              <a:rPr lang="en-US" sz="2000" dirty="0"/>
              <a:t> </a:t>
            </a:r>
            <a:r>
              <a:rPr lang="en-US" sz="2000" dirty="0" err="1"/>
              <a:t>Eigenschaften</a:t>
            </a:r>
            <a:r>
              <a:rPr lang="en-US" sz="2000" dirty="0"/>
              <a:t> (1)</a:t>
            </a:r>
          </a:p>
          <a:p>
            <a:pPr lvl="1"/>
            <a:endParaRPr lang="en-US" sz="2000" dirty="0"/>
          </a:p>
          <a:p>
            <a:r>
              <a:rPr lang="en-US" sz="2000" dirty="0" err="1"/>
              <a:t>Databionics</a:t>
            </a:r>
            <a:r>
              <a:rPr lang="en-US" sz="2000" dirty="0"/>
              <a:t>: </a:t>
            </a:r>
            <a:r>
              <a:rPr lang="en-US" sz="2000" dirty="0" err="1"/>
              <a:t>Informationsverarbeitung</a:t>
            </a:r>
            <a:r>
              <a:rPr lang="en-US" sz="2000" dirty="0"/>
              <a:t> </a:t>
            </a:r>
            <a:r>
              <a:rPr lang="en-US" sz="2000" dirty="0" err="1"/>
              <a:t>aus</a:t>
            </a:r>
            <a:r>
              <a:rPr lang="en-US" sz="2000" dirty="0"/>
              <a:t> der </a:t>
            </a:r>
            <a:r>
              <a:rPr lang="en-US" sz="2000" dirty="0" err="1"/>
              <a:t>Natur</a:t>
            </a:r>
            <a:r>
              <a:rPr lang="en-US" sz="2000" dirty="0"/>
              <a:t> </a:t>
            </a:r>
            <a:r>
              <a:rPr lang="en-US" sz="2000" dirty="0" err="1"/>
              <a:t>lernen</a:t>
            </a:r>
            <a:r>
              <a:rPr lang="en-US" sz="2000" dirty="0"/>
              <a:t> (s. Prof. Dr. A. </a:t>
            </a:r>
            <a:r>
              <a:rPr lang="en-US" sz="2000" dirty="0" err="1"/>
              <a:t>Ultsch</a:t>
            </a:r>
            <a:r>
              <a:rPr lang="en-US" sz="2000" dirty="0"/>
              <a:t>)</a:t>
            </a:r>
          </a:p>
          <a:p>
            <a:pPr lvl="1"/>
            <a:r>
              <a:rPr lang="en-US" sz="2000" dirty="0" err="1"/>
              <a:t>Natur</a:t>
            </a:r>
            <a:r>
              <a:rPr lang="en-US" sz="2000" dirty="0"/>
              <a:t> </a:t>
            </a:r>
            <a:r>
              <a:rPr lang="en-US" sz="2000" dirty="0" err="1"/>
              <a:t>bildet</a:t>
            </a:r>
            <a:r>
              <a:rPr lang="en-US" sz="2000" dirty="0"/>
              <a:t> die </a:t>
            </a:r>
            <a:r>
              <a:rPr lang="en-US" sz="2000" dirty="0" err="1"/>
              <a:t>effizientesten</a:t>
            </a:r>
            <a:r>
              <a:rPr lang="en-US" sz="2000" dirty="0"/>
              <a:t> System </a:t>
            </a:r>
            <a:r>
              <a:rPr lang="en-US" sz="2000" dirty="0" err="1"/>
              <a:t>heraus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In der </a:t>
            </a:r>
            <a:r>
              <a:rPr lang="en-US" sz="2000" dirty="0" err="1" smtClean="0"/>
              <a:t>Literatur</a:t>
            </a:r>
            <a:r>
              <a:rPr lang="en-US" sz="2000" dirty="0" smtClean="0"/>
              <a:t> </a:t>
            </a:r>
            <a:r>
              <a:rPr lang="en-US" sz="2000" dirty="0" err="1" smtClean="0"/>
              <a:t>als</a:t>
            </a:r>
            <a:r>
              <a:rPr lang="en-US" sz="2000" dirty="0" smtClean="0"/>
              <a:t> </a:t>
            </a:r>
            <a:r>
              <a:rPr lang="en-US" sz="2000" dirty="0" err="1" smtClean="0"/>
              <a:t>Schwarmintelligenz</a:t>
            </a:r>
            <a:r>
              <a:rPr lang="en-US" sz="2000" dirty="0" smtClean="0"/>
              <a:t> </a:t>
            </a:r>
            <a:r>
              <a:rPr lang="en-US" sz="2000" dirty="0" err="1" smtClean="0"/>
              <a:t>bezeichnet</a:t>
            </a:r>
            <a:endParaRPr lang="en-US" sz="2000" dirty="0" smtClean="0"/>
          </a:p>
          <a:p>
            <a:pPr lvl="1"/>
            <a:r>
              <a:rPr lang="en-US" sz="2000" dirty="0" err="1"/>
              <a:t>Gehorcht</a:t>
            </a:r>
            <a:r>
              <a:rPr lang="en-US" sz="2000" dirty="0"/>
              <a:t> 5 </a:t>
            </a:r>
            <a:r>
              <a:rPr lang="en-US" sz="2000" dirty="0" err="1"/>
              <a:t>Verhaltens-Prinzipien</a:t>
            </a:r>
            <a:endParaRPr lang="en-US" sz="2000" dirty="0"/>
          </a:p>
          <a:p>
            <a:pPr lvl="1"/>
            <a:r>
              <a:rPr lang="en-US" sz="2000" dirty="0"/>
              <a:t>“Swarm”: System </a:t>
            </a:r>
            <a:r>
              <a:rPr lang="en-US" sz="2000" dirty="0" err="1"/>
              <a:t>aus</a:t>
            </a:r>
            <a:r>
              <a:rPr lang="en-US" sz="2000" dirty="0"/>
              <a:t> </a:t>
            </a:r>
            <a:r>
              <a:rPr lang="en-US" sz="2000" dirty="0" err="1"/>
              <a:t>mehr</a:t>
            </a:r>
            <a:r>
              <a:rPr lang="en-US" sz="2000" dirty="0"/>
              <a:t> </a:t>
            </a:r>
            <a:r>
              <a:rPr lang="en-US" sz="2000" dirty="0" err="1"/>
              <a:t>als</a:t>
            </a:r>
            <a:r>
              <a:rPr lang="en-US" sz="2000" dirty="0"/>
              <a:t> 2 </a:t>
            </a:r>
            <a:r>
              <a:rPr lang="en-US" sz="2000" dirty="0" err="1"/>
              <a:t>Agenten</a:t>
            </a:r>
            <a:endParaRPr lang="en-US" sz="2000" dirty="0"/>
          </a:p>
          <a:p>
            <a:pPr lvl="2"/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47FDA-6884-4E7A-8DC2-B2644B99A4B9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dirty="0" smtClean="0"/>
              <a:t>Data </a:t>
            </a:r>
            <a:r>
              <a:rPr lang="de-DE" dirty="0" err="1" smtClean="0"/>
              <a:t>Insights</a:t>
            </a:r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5504125" cy="180000"/>
          </a:xfrm>
        </p:spPr>
        <p:txBody>
          <a:bodyPr/>
          <a:lstStyle/>
          <a:p>
            <a:r>
              <a:rPr lang="de-DE" sz="1400" b="1" dirty="0" smtClean="0">
                <a:solidFill>
                  <a:schemeClr val="tx1"/>
                </a:solidFill>
              </a:rPr>
              <a:t>(1) Thrun, M;.C.: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i="1" dirty="0" smtClean="0">
                <a:solidFill>
                  <a:schemeClr val="tx1"/>
                </a:solidFill>
              </a:rPr>
              <a:t>A System for  Projection </a:t>
            </a:r>
            <a:r>
              <a:rPr lang="en-US" sz="1400" b="1" i="1" dirty="0">
                <a:solidFill>
                  <a:schemeClr val="tx1"/>
                </a:solidFill>
              </a:rPr>
              <a:t>Based Clustering  through Self-Organization and  Swarm </a:t>
            </a:r>
            <a:r>
              <a:rPr lang="en-US" sz="1400" b="1" i="1" dirty="0" smtClean="0">
                <a:solidFill>
                  <a:schemeClr val="tx1"/>
                </a:solidFill>
              </a:rPr>
              <a:t>Intelligence</a:t>
            </a:r>
            <a:r>
              <a:rPr lang="en-US" sz="1400" b="1" dirty="0" smtClean="0">
                <a:solidFill>
                  <a:schemeClr val="tx1"/>
                </a:solidFill>
              </a:rPr>
              <a:t>, Springer, Heidelberg, 2017</a:t>
            </a:r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48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err="1" smtClean="0"/>
              <a:t>Schwarmssteme</a:t>
            </a:r>
            <a:r>
              <a:rPr lang="de-DE" sz="2400" i="0" dirty="0" smtClean="0"/>
              <a:t> in </a:t>
            </a:r>
            <a:r>
              <a:rPr lang="de-DE" sz="2400" i="0" dirty="0" err="1" smtClean="0"/>
              <a:t>DataMining</a:t>
            </a:r>
            <a:endParaRPr lang="en-US" sz="2400" i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622" y="991929"/>
            <a:ext cx="7423044" cy="621263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86952C-D564-4DEA-997A-F8FF7815D52A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sp>
        <p:nvSpPr>
          <p:cNvPr id="3" name="TextBox 2"/>
          <p:cNvSpPr txBox="1"/>
          <p:nvPr/>
        </p:nvSpPr>
        <p:spPr>
          <a:xfrm>
            <a:off x="378988" y="3780631"/>
            <a:ext cx="18714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sz="1600" dirty="0"/>
              <a:t>2012, Martens et al.:</a:t>
            </a:r>
          </a:p>
          <a:p>
            <a:pPr>
              <a:buNone/>
            </a:pPr>
            <a:r>
              <a:rPr lang="en-US" sz="1600" dirty="0"/>
              <a:t>swarm intelligence for data mining</a:t>
            </a:r>
          </a:p>
        </p:txBody>
      </p:sp>
      <p:sp>
        <p:nvSpPr>
          <p:cNvPr id="6" name="Fußzeilenplatzhalter 2"/>
          <p:cNvSpPr txBox="1">
            <a:spLocks/>
          </p:cNvSpPr>
          <p:nvPr/>
        </p:nvSpPr>
        <p:spPr>
          <a:xfrm>
            <a:off x="3534409" y="7112498"/>
            <a:ext cx="4248000" cy="180000"/>
          </a:xfrm>
          <a:prstGeom prst="rect">
            <a:avLst/>
          </a:prstGeom>
          <a:ln/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9569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Data Insights unter Dr. Böhme</a:t>
            </a:r>
            <a:endParaRPr lang="de-DE" dirty="0"/>
          </a:p>
        </p:txBody>
      </p:sp>
      <p:sp>
        <p:nvSpPr>
          <p:cNvPr id="7" name="Textplatzhalter 7"/>
          <p:cNvSpPr txBox="1">
            <a:spLocks/>
          </p:cNvSpPr>
          <p:nvPr/>
        </p:nvSpPr>
        <p:spPr>
          <a:xfrm>
            <a:off x="500262" y="7112498"/>
            <a:ext cx="2709429" cy="359435"/>
          </a:xfrm>
          <a:prstGeom prst="rect">
            <a:avLst/>
          </a:prstGeom>
        </p:spPr>
        <p:txBody>
          <a:bodyPr/>
          <a:lstStyle>
            <a:lvl1pPr marL="182563" indent="-18256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4375" indent="-217488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4461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800" dirty="0" smtClean="0"/>
              <a:t>Dr. Thrun</a:t>
            </a:r>
            <a:endParaRPr lang="de-DE" sz="800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824D0F0-D466-4E8C-9068-E3CC60BC40C9}" type="datetime1">
              <a:rPr lang="de-DE" smtClean="0"/>
              <a:t>26.09.2017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26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347" y="1160690"/>
            <a:ext cx="9073515" cy="1587843"/>
          </a:xfrm>
        </p:spPr>
        <p:txBody>
          <a:bodyPr/>
          <a:lstStyle/>
          <a:p>
            <a:pPr algn="just"/>
            <a:r>
              <a:rPr lang="en-US" altLang="de-DE" sz="2200" b="0" dirty="0" err="1" smtClean="0"/>
              <a:t>Experimentanfang</a:t>
            </a:r>
            <a:r>
              <a:rPr lang="en-US" altLang="de-DE" sz="2200" b="0" dirty="0" smtClean="0"/>
              <a:t>: Tote </a:t>
            </a:r>
            <a:r>
              <a:rPr lang="en-US" altLang="de-DE" sz="2200" b="0" dirty="0" err="1" smtClean="0"/>
              <a:t>Ameisen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zufällig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verteilt</a:t>
            </a:r>
            <a:endParaRPr lang="en-US" altLang="de-DE" sz="2200" b="0" dirty="0" smtClean="0"/>
          </a:p>
          <a:p>
            <a:pPr algn="just"/>
            <a:r>
              <a:rPr lang="en-US" altLang="de-DE" sz="2200" b="0" dirty="0" err="1" smtClean="0"/>
              <a:t>Beobachtung</a:t>
            </a:r>
            <a:r>
              <a:rPr lang="en-US" altLang="de-DE" sz="2200" b="0" dirty="0" smtClean="0"/>
              <a:t>: </a:t>
            </a:r>
            <a:r>
              <a:rPr lang="en-US" altLang="de-DE" sz="2200" b="0" dirty="0" err="1" smtClean="0"/>
              <a:t>Lebende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Ameisen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sortieren</a:t>
            </a:r>
            <a:r>
              <a:rPr lang="en-US" altLang="de-DE" sz="2200" b="0" dirty="0" smtClean="0"/>
              <a:t> tote </a:t>
            </a:r>
            <a:r>
              <a:rPr lang="en-US" altLang="de-DE" sz="2200" b="0" dirty="0" err="1" smtClean="0"/>
              <a:t>Ameisen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automatisch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bei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Nestsäuberungen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nach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Typ</a:t>
            </a:r>
            <a:endParaRPr lang="en-US" altLang="de-DE" sz="2200" b="0" dirty="0" smtClean="0"/>
          </a:p>
          <a:p>
            <a:pPr marL="0" indent="0" algn="just">
              <a:buNone/>
            </a:pPr>
            <a:endParaRPr lang="en-US" altLang="de-DE" sz="2200" b="0" dirty="0" smtClean="0"/>
          </a:p>
          <a:p>
            <a:pPr marL="0" indent="0" algn="just">
              <a:buNone/>
            </a:pPr>
            <a:endParaRPr lang="en-US" altLang="de-DE" sz="2200" b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smtClean="0"/>
              <a:t>Beispiel: Verhalten von Ameisen</a:t>
            </a:r>
            <a:endParaRPr lang="en-US" sz="24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86952C-D564-4DEA-997A-F8FF7815D52A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80018" y="2515882"/>
            <a:ext cx="4060678" cy="500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91248" y="4971514"/>
            <a:ext cx="3096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buNone/>
            </a:pPr>
            <a:endParaRPr lang="de-DE" altLang="de-DE" sz="1600" dirty="0"/>
          </a:p>
          <a:p>
            <a:pPr algn="just">
              <a:lnSpc>
                <a:spcPct val="90000"/>
              </a:lnSpc>
              <a:buNone/>
            </a:pPr>
            <a:endParaRPr lang="de-DE" altLang="de-DE" sz="1600" dirty="0"/>
          </a:p>
          <a:p>
            <a:pPr algn="just">
              <a:lnSpc>
                <a:spcPct val="90000"/>
              </a:lnSpc>
              <a:buNone/>
            </a:pPr>
            <a:endParaRPr lang="de-DE" altLang="de-DE" sz="1600" dirty="0"/>
          </a:p>
          <a:p>
            <a:pPr algn="just">
              <a:lnSpc>
                <a:spcPct val="90000"/>
              </a:lnSpc>
              <a:buNone/>
            </a:pPr>
            <a:r>
              <a:rPr lang="de-DE" altLang="de-DE" sz="1600" dirty="0"/>
              <a:t>After 36 </a:t>
            </a:r>
            <a:r>
              <a:rPr lang="de-DE" altLang="de-DE" sz="1600" dirty="0" err="1"/>
              <a:t>hours</a:t>
            </a:r>
            <a:r>
              <a:rPr lang="de-DE" altLang="de-DE" sz="1600" dirty="0"/>
              <a:t>, </a:t>
            </a:r>
            <a:r>
              <a:rPr lang="de-DE" altLang="de-DE" sz="1600" dirty="0" err="1"/>
              <a:t>well</a:t>
            </a:r>
            <a:r>
              <a:rPr lang="de-DE" altLang="de-DE" sz="1600" dirty="0"/>
              <a:t> </a:t>
            </a:r>
            <a:r>
              <a:rPr lang="de-DE" altLang="de-DE" sz="1600" dirty="0" err="1"/>
              <a:t>separated</a:t>
            </a:r>
            <a:r>
              <a:rPr lang="de-DE" altLang="de-DE" sz="1600" dirty="0"/>
              <a:t> </a:t>
            </a:r>
            <a:r>
              <a:rPr lang="de-DE" altLang="de-DE" sz="1600" dirty="0" err="1"/>
              <a:t>clusters</a:t>
            </a:r>
            <a:r>
              <a:rPr lang="de-DE" altLang="de-DE" sz="1600" dirty="0"/>
              <a:t> </a:t>
            </a:r>
            <a:r>
              <a:rPr lang="de-DE" altLang="de-DE" sz="1600" dirty="0" err="1"/>
              <a:t>have</a:t>
            </a:r>
            <a:r>
              <a:rPr lang="de-DE" altLang="de-DE" sz="1600" dirty="0"/>
              <a:t> </a:t>
            </a:r>
            <a:r>
              <a:rPr lang="de-DE" altLang="de-DE" sz="1600" dirty="0" err="1"/>
              <a:t>emerged</a:t>
            </a:r>
            <a:endParaRPr lang="de-DE" altLang="de-DE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24386" y="3066101"/>
            <a:ext cx="1984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altLang="de-DE" sz="1600" dirty="0"/>
              <a:t>1500 </a:t>
            </a:r>
            <a:r>
              <a:rPr lang="de-DE" altLang="de-DE" sz="1600" dirty="0" err="1"/>
              <a:t>corpses</a:t>
            </a:r>
            <a:r>
              <a:rPr lang="de-DE" altLang="de-DE" sz="1600" dirty="0"/>
              <a:t> </a:t>
            </a:r>
            <a:r>
              <a:rPr lang="de-DE" altLang="de-DE" sz="1600" dirty="0" err="1"/>
              <a:t>are</a:t>
            </a:r>
            <a:r>
              <a:rPr lang="de-DE" altLang="de-DE" sz="1600" dirty="0"/>
              <a:t> </a:t>
            </a:r>
            <a:r>
              <a:rPr lang="de-DE" altLang="de-DE" sz="1600" dirty="0" err="1"/>
              <a:t>randomly</a:t>
            </a:r>
            <a:r>
              <a:rPr lang="de-DE" altLang="de-DE" sz="1600" dirty="0"/>
              <a:t> </a:t>
            </a:r>
            <a:r>
              <a:rPr lang="de-DE" altLang="de-DE" sz="1600" dirty="0" err="1"/>
              <a:t>located</a:t>
            </a:r>
            <a:r>
              <a:rPr lang="de-DE" altLang="de-DE" sz="1600" dirty="0"/>
              <a:t> in a </a:t>
            </a:r>
            <a:r>
              <a:rPr lang="de-DE" altLang="de-DE" sz="1600" dirty="0" err="1"/>
              <a:t>circular</a:t>
            </a:r>
            <a:r>
              <a:rPr lang="de-DE" altLang="de-DE" sz="1600" dirty="0"/>
              <a:t> </a:t>
            </a:r>
            <a:r>
              <a:rPr lang="de-DE" altLang="de-DE" sz="1600" dirty="0" err="1"/>
              <a:t>arena</a:t>
            </a:r>
            <a:r>
              <a:rPr lang="de-DE" altLang="de-DE" sz="1600" dirty="0"/>
              <a:t>.</a:t>
            </a:r>
          </a:p>
          <a:p>
            <a:endParaRPr lang="de-DE" sz="1600" dirty="0"/>
          </a:p>
        </p:txBody>
      </p:sp>
      <p:sp>
        <p:nvSpPr>
          <p:cNvPr id="9" name="Fußzeilenplatzhalter 2"/>
          <p:cNvSpPr txBox="1">
            <a:spLocks/>
          </p:cNvSpPr>
          <p:nvPr/>
        </p:nvSpPr>
        <p:spPr>
          <a:xfrm>
            <a:off x="3534409" y="7112498"/>
            <a:ext cx="4248000" cy="180000"/>
          </a:xfrm>
          <a:prstGeom prst="rect">
            <a:avLst/>
          </a:prstGeom>
          <a:ln/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9569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Data Insights unter Dr. Böhme</a:t>
            </a:r>
            <a:endParaRPr lang="de-DE" dirty="0"/>
          </a:p>
        </p:txBody>
      </p:sp>
      <p:sp>
        <p:nvSpPr>
          <p:cNvPr id="10" name="Textplatzhalter 7"/>
          <p:cNvSpPr txBox="1">
            <a:spLocks/>
          </p:cNvSpPr>
          <p:nvPr/>
        </p:nvSpPr>
        <p:spPr>
          <a:xfrm>
            <a:off x="500262" y="7112498"/>
            <a:ext cx="2709429" cy="359435"/>
          </a:xfrm>
          <a:prstGeom prst="rect">
            <a:avLst/>
          </a:prstGeom>
        </p:spPr>
        <p:txBody>
          <a:bodyPr/>
          <a:lstStyle>
            <a:lvl1pPr marL="182563" indent="-18256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4375" indent="-217488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4461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800" dirty="0" smtClean="0"/>
              <a:t>Dr. Thrun</a:t>
            </a:r>
            <a:endParaRPr lang="de-DE" sz="80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9F8FC2FA-7EC3-43FC-8D99-FB56E071CB0F}" type="datetime1">
              <a:rPr lang="de-DE" smtClean="0"/>
              <a:t>26.09.2017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799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766" y="1160690"/>
            <a:ext cx="5048815" cy="6400573"/>
          </a:xfrm>
        </p:spPr>
        <p:txBody>
          <a:bodyPr/>
          <a:lstStyle/>
          <a:p>
            <a:pPr algn="just"/>
            <a:r>
              <a:rPr lang="en-US" altLang="de-DE" sz="2200" b="0" dirty="0" smtClean="0"/>
              <a:t>Jean-Louis </a:t>
            </a:r>
            <a:r>
              <a:rPr lang="en-US" altLang="de-DE" sz="2200" b="0" dirty="0" err="1" smtClean="0"/>
              <a:t>Deneubourg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schlägt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eine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Erklärung</a:t>
            </a:r>
            <a:r>
              <a:rPr lang="en-US" altLang="de-DE" sz="2200" b="0" dirty="0" smtClean="0"/>
              <a:t> 1991 </a:t>
            </a:r>
            <a:r>
              <a:rPr lang="en-US" altLang="de-DE" sz="2200" b="0" dirty="0" err="1" smtClean="0"/>
              <a:t>vor</a:t>
            </a:r>
            <a:r>
              <a:rPr lang="en-US" altLang="de-DE" sz="2200" b="0" dirty="0" smtClean="0"/>
              <a:t> um das </a:t>
            </a:r>
            <a:r>
              <a:rPr lang="en-US" altLang="de-DE" sz="2200" b="0" dirty="0" err="1" smtClean="0"/>
              <a:t>Verhalten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zu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erklären</a:t>
            </a:r>
            <a:endParaRPr lang="en-US" altLang="de-DE" sz="2200" b="0" dirty="0" smtClean="0"/>
          </a:p>
          <a:p>
            <a:pPr lvl="1" algn="just"/>
            <a:r>
              <a:rPr lang="en-US" altLang="de-DE" sz="2200" b="0" dirty="0" err="1" smtClean="0"/>
              <a:t>Kleine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Gruppierungen</a:t>
            </a:r>
            <a:r>
              <a:rPr lang="en-US" altLang="de-DE" sz="2200" b="0" dirty="0" smtClean="0"/>
              <a:t> warden </a:t>
            </a:r>
            <a:r>
              <a:rPr lang="en-US" altLang="de-DE" sz="2200" b="0" dirty="0" err="1" smtClean="0"/>
              <a:t>größer</a:t>
            </a:r>
            <a:r>
              <a:rPr lang="en-US" altLang="de-DE" sz="2200" b="0" dirty="0" smtClean="0"/>
              <a:t>, da </a:t>
            </a:r>
            <a:r>
              <a:rPr lang="en-US" altLang="de-DE" sz="2200" b="0" dirty="0" err="1" smtClean="0"/>
              <a:t>sie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immer</a:t>
            </a:r>
            <a:r>
              <a:rPr lang="en-US" altLang="de-DE" sz="2200" b="0" dirty="0" smtClean="0"/>
              <a:t> starker </a:t>
            </a:r>
            <a:r>
              <a:rPr lang="en-US" altLang="de-DE" sz="2200" b="0" dirty="0" err="1" smtClean="0"/>
              <a:t>neue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Arbeiterameisen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anlocken</a:t>
            </a:r>
            <a:endParaRPr lang="en-US" altLang="de-DE" sz="2200" b="0" dirty="0" smtClean="0"/>
          </a:p>
          <a:p>
            <a:pPr marL="496887" lvl="1" indent="0" algn="just">
              <a:buNone/>
            </a:pPr>
            <a:r>
              <a:rPr lang="en-US" altLang="de-DE" sz="2200" b="0" dirty="0" smtClean="0"/>
              <a:t>-&gt; Positive feedback</a:t>
            </a:r>
          </a:p>
          <a:p>
            <a:pPr lvl="1" algn="just"/>
            <a:r>
              <a:rPr lang="en-US" altLang="de-DE" sz="2200" b="0" dirty="0" err="1" smtClean="0"/>
              <a:t>Führt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zur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Formung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größerer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Gruppen</a:t>
            </a:r>
            <a:endParaRPr lang="en-US" altLang="de-DE" sz="2200" b="0" dirty="0" smtClean="0"/>
          </a:p>
          <a:p>
            <a:pPr marL="0" indent="0" algn="just">
              <a:buNone/>
            </a:pPr>
            <a:r>
              <a:rPr lang="en-US" altLang="de-DE" sz="2200" b="0" dirty="0" err="1" smtClean="0"/>
              <a:t>Mathematische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Beschreibung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führt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zu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einer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iterativen</a:t>
            </a:r>
            <a:r>
              <a:rPr lang="en-US" altLang="de-DE" sz="2200" b="0" dirty="0" smtClean="0"/>
              <a:t> </a:t>
            </a:r>
            <a:r>
              <a:rPr lang="en-US" altLang="de-DE" sz="2200" b="0" dirty="0" err="1" smtClean="0"/>
              <a:t>Algorithmus-Entwicklung</a:t>
            </a:r>
            <a:r>
              <a:rPr lang="en-US" altLang="de-DE" sz="2200" b="0" dirty="0" smtClean="0"/>
              <a:t> und </a:t>
            </a:r>
            <a:r>
              <a:rPr lang="en-US" altLang="de-DE" sz="2200" b="0" dirty="0" err="1" smtClean="0"/>
              <a:t>Implementierung</a:t>
            </a:r>
            <a:endParaRPr lang="en-US" altLang="de-DE" sz="2200" b="0" dirty="0" smtClean="0"/>
          </a:p>
          <a:p>
            <a:pPr algn="just"/>
            <a:r>
              <a:rPr lang="de-DE" altLang="de-DE" sz="2200" b="0" dirty="0" smtClean="0"/>
              <a:t>Anwendung: Cluster Analyse</a:t>
            </a:r>
            <a:endParaRPr lang="de-DE" altLang="de-DE" sz="22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smtClean="0"/>
              <a:t>Schwarmsystem: Ameisen</a:t>
            </a:r>
            <a:endParaRPr lang="en-US" sz="24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86952C-D564-4DEA-997A-F8FF7815D52A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00510" y="1509892"/>
            <a:ext cx="3575787" cy="440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ußzeilenplatzhalter 2"/>
          <p:cNvSpPr txBox="1">
            <a:spLocks/>
          </p:cNvSpPr>
          <p:nvPr/>
        </p:nvSpPr>
        <p:spPr>
          <a:xfrm>
            <a:off x="3534409" y="7112498"/>
            <a:ext cx="4248000" cy="180000"/>
          </a:xfrm>
          <a:prstGeom prst="rect">
            <a:avLst/>
          </a:prstGeom>
          <a:ln/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9569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Data Insights unter Dr. Böhme</a:t>
            </a:r>
            <a:endParaRPr lang="de-DE" dirty="0"/>
          </a:p>
        </p:txBody>
      </p:sp>
      <p:sp>
        <p:nvSpPr>
          <p:cNvPr id="8" name="Textplatzhalter 7"/>
          <p:cNvSpPr txBox="1">
            <a:spLocks/>
          </p:cNvSpPr>
          <p:nvPr/>
        </p:nvSpPr>
        <p:spPr>
          <a:xfrm>
            <a:off x="500262" y="7112498"/>
            <a:ext cx="2709429" cy="359435"/>
          </a:xfrm>
          <a:prstGeom prst="rect">
            <a:avLst/>
          </a:prstGeom>
        </p:spPr>
        <p:txBody>
          <a:bodyPr/>
          <a:lstStyle>
            <a:lvl1pPr marL="182563" indent="-18256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4375" indent="-217488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4461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800" dirty="0" smtClean="0"/>
              <a:t>Dr. Thrun</a:t>
            </a:r>
            <a:endParaRPr lang="de-DE" sz="8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18594AE-08FB-44E6-A778-81E138933A92}" type="datetime1">
              <a:rPr lang="de-DE" smtClean="0"/>
              <a:t>26.09.2017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29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dirty="0" smtClean="0"/>
              <a:t>Selbstorganisation</a:t>
            </a:r>
            <a:endParaRPr lang="de-DE" sz="240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2400" dirty="0" smtClean="0"/>
              <a:t>Selbstorganisation ist definiert als das spontane herausbilden von Mustern von einem System selber ohne das ein bestimmter Agent verantwortlich ist</a:t>
            </a:r>
            <a:endParaRPr lang="en-US" sz="2400" dirty="0" smtClean="0"/>
          </a:p>
          <a:p>
            <a:r>
              <a:rPr lang="en-US" sz="2400" dirty="0" err="1" smtClean="0"/>
              <a:t>Gehorcht</a:t>
            </a:r>
            <a:r>
              <a:rPr lang="en-US" sz="2400" dirty="0" smtClean="0"/>
              <a:t> 4 </a:t>
            </a:r>
            <a:r>
              <a:rPr lang="en-US" sz="2400" dirty="0" err="1" smtClean="0"/>
              <a:t>Prinzipien</a:t>
            </a:r>
            <a:r>
              <a:rPr lang="en-US" sz="2400" dirty="0" smtClean="0"/>
              <a:t> (1) </a:t>
            </a:r>
            <a:endParaRPr lang="en-US" sz="240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DFE5-7D83-47E0-8C71-20E3699E09F0}" type="datetime1">
              <a:rPr lang="de-DE" smtClean="0"/>
              <a:t>26.09.2017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DFEA48-2D48-4EF5-B029-0B8993B9B72D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" name="Picture 2" descr="C:\Subversion\PRO\Research\WissenAusDaten2014\17Presentationen\img\c1230c035B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450" y="2725564"/>
            <a:ext cx="3660775" cy="3668395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5400000"/>
            </a:camera>
            <a:lightRig rig="threePt" dir="t"/>
          </a:scene3d>
        </p:spPr>
      </p:pic>
      <p:sp>
        <p:nvSpPr>
          <p:cNvPr id="11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534409" y="7112498"/>
            <a:ext cx="4248000" cy="180000"/>
          </a:xfrm>
        </p:spPr>
        <p:txBody>
          <a:bodyPr/>
          <a:lstStyle/>
          <a:p>
            <a:pPr algn="r"/>
            <a:r>
              <a:rPr lang="de-DE" smtClean="0"/>
              <a:t>Data Insights</a:t>
            </a:r>
            <a:endParaRPr lang="de-DE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22"/>
          </p:nvPr>
        </p:nvSpPr>
        <p:spPr>
          <a:xfrm>
            <a:off x="459947" y="7112498"/>
            <a:ext cx="5504125" cy="180000"/>
          </a:xfrm>
        </p:spPr>
        <p:txBody>
          <a:bodyPr/>
          <a:lstStyle/>
          <a:p>
            <a:r>
              <a:rPr lang="de-DE" sz="1400" b="1" dirty="0" smtClean="0">
                <a:solidFill>
                  <a:schemeClr val="tx1"/>
                </a:solidFill>
              </a:rPr>
              <a:t>(1) Thrun, M;.C.: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i="1" dirty="0" smtClean="0">
                <a:solidFill>
                  <a:schemeClr val="tx1"/>
                </a:solidFill>
              </a:rPr>
              <a:t>A System for  Projection </a:t>
            </a:r>
            <a:r>
              <a:rPr lang="en-US" sz="1400" b="1" i="1" dirty="0">
                <a:solidFill>
                  <a:schemeClr val="tx1"/>
                </a:solidFill>
              </a:rPr>
              <a:t>Based Clustering  through Self-Organization and  Swarm </a:t>
            </a:r>
            <a:r>
              <a:rPr lang="en-US" sz="1400" b="1" i="1" dirty="0" smtClean="0">
                <a:solidFill>
                  <a:schemeClr val="tx1"/>
                </a:solidFill>
              </a:rPr>
              <a:t>Intelligence</a:t>
            </a:r>
            <a:r>
              <a:rPr lang="en-US" sz="1400" b="1" dirty="0" smtClean="0">
                <a:solidFill>
                  <a:schemeClr val="tx1"/>
                </a:solidFill>
              </a:rPr>
              <a:t>, Springer, Heidelberg, 2017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15" name="TextBox 8"/>
          <p:cNvSpPr txBox="1"/>
          <p:nvPr/>
        </p:nvSpPr>
        <p:spPr>
          <a:xfrm>
            <a:off x="4546040" y="6228978"/>
            <a:ext cx="922047" cy="329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sz="1544" err="1"/>
              <a:t>Ice</a:t>
            </a:r>
            <a:r>
              <a:rPr lang="de-DE" sz="1544"/>
              <a:t> </a:t>
            </a:r>
            <a:r>
              <a:rPr lang="de-DE" sz="1544" err="1"/>
              <a:t>flake</a:t>
            </a:r>
            <a:endParaRPr lang="de-DE" sz="1544"/>
          </a:p>
        </p:txBody>
      </p:sp>
    </p:spTree>
    <p:extLst>
      <p:ext uri="{BB962C8B-B14F-4D97-AF65-F5344CB8AC3E}">
        <p14:creationId xmlns:p14="http://schemas.microsoft.com/office/powerpoint/2010/main" val="161524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0" dirty="0" err="1" smtClean="0"/>
              <a:t>Eine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neuartige</a:t>
            </a:r>
            <a:r>
              <a:rPr lang="en-US" sz="2200" b="0" dirty="0" smtClean="0"/>
              <a:t> und </a:t>
            </a:r>
            <a:r>
              <a:rPr lang="en-US" sz="2200" b="0" dirty="0" err="1" smtClean="0"/>
              <a:t>nicht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deduzierbare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Eigenschaft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eines</a:t>
            </a:r>
            <a:r>
              <a:rPr lang="en-US" sz="2200" b="0" dirty="0"/>
              <a:t> </a:t>
            </a:r>
            <a:r>
              <a:rPr lang="en-US" sz="2200" b="0" dirty="0" smtClean="0"/>
              <a:t>Systems [</a:t>
            </a:r>
            <a:r>
              <a:rPr lang="en-US" sz="2200" b="0" dirty="0"/>
              <a:t>Goldstein 1999, </a:t>
            </a:r>
            <a:r>
              <a:rPr lang="en-US" sz="2200" b="0" dirty="0" err="1"/>
              <a:t>Ultsch</a:t>
            </a:r>
            <a:r>
              <a:rPr lang="en-US" sz="2200" b="0" dirty="0"/>
              <a:t> 1999, 2007].</a:t>
            </a:r>
          </a:p>
          <a:p>
            <a:endParaRPr lang="en-US" sz="2200" b="0" dirty="0" smtClean="0"/>
          </a:p>
          <a:p>
            <a:r>
              <a:rPr lang="en-US" sz="2200" b="0" dirty="0" err="1" smtClean="0"/>
              <a:t>Kohärente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Eigenschaft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kann</a:t>
            </a:r>
            <a:r>
              <a:rPr lang="en-US" sz="2200" b="0" dirty="0" smtClean="0"/>
              <a:t>  </a:t>
            </a:r>
            <a:r>
              <a:rPr lang="en-US" sz="2200" b="0" dirty="0" err="1" smtClean="0"/>
              <a:t>während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dem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Prozess</a:t>
            </a:r>
            <a:r>
              <a:rPr lang="en-US" sz="2200" b="0" dirty="0" smtClean="0"/>
              <a:t> der </a:t>
            </a:r>
            <a:r>
              <a:rPr lang="en-US" sz="2200" b="0" dirty="0" err="1" smtClean="0"/>
              <a:t>Selbstorganisation</a:t>
            </a:r>
            <a:r>
              <a:rPr lang="en-US" sz="2200" b="0" dirty="0" smtClean="0"/>
              <a:t> </a:t>
            </a:r>
            <a:r>
              <a:rPr lang="en-US" sz="2200" b="0" dirty="0" err="1" smtClean="0"/>
              <a:t>entstehen</a:t>
            </a:r>
            <a:endParaRPr lang="en-US" sz="2200" b="0" dirty="0" smtClean="0"/>
          </a:p>
          <a:p>
            <a:r>
              <a:rPr lang="en-US" sz="2200" b="0" dirty="0" err="1" smtClean="0"/>
              <a:t>Beispiel</a:t>
            </a:r>
            <a:r>
              <a:rPr lang="en-US" sz="2200" b="0" dirty="0" smtClean="0"/>
              <a:t>: H2O </a:t>
            </a:r>
            <a:r>
              <a:rPr lang="en-US" sz="2200" b="0" dirty="0" err="1" smtClean="0"/>
              <a:t>Molekül</a:t>
            </a:r>
            <a:r>
              <a:rPr lang="en-US" sz="2200" b="0" dirty="0" smtClean="0"/>
              <a:t> -&gt; </a:t>
            </a:r>
            <a:r>
              <a:rPr lang="en-US" sz="2200" b="0" dirty="0" err="1" smtClean="0"/>
              <a:t>Näße</a:t>
            </a:r>
            <a:r>
              <a:rPr lang="en-US" sz="2200" b="0" dirty="0" smtClean="0"/>
              <a:t> von </a:t>
            </a:r>
            <a:r>
              <a:rPr lang="en-US" sz="2200" b="0" dirty="0" err="1" smtClean="0"/>
              <a:t>Wasser</a:t>
            </a:r>
            <a:endParaRPr lang="en-US" sz="2200" b="0" dirty="0" smtClean="0"/>
          </a:p>
          <a:p>
            <a:endParaRPr lang="en-US" sz="22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400" i="0" dirty="0" err="1" smtClean="0"/>
              <a:t>Emergenz</a:t>
            </a:r>
            <a:endParaRPr lang="en-US" sz="24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86952C-D564-4DEA-997A-F8FF7815D52A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" y="4121624"/>
            <a:ext cx="4594544" cy="2722109"/>
          </a:xfrm>
          <a:prstGeom prst="rect">
            <a:avLst/>
          </a:prstGeom>
        </p:spPr>
      </p:pic>
      <p:sp>
        <p:nvSpPr>
          <p:cNvPr id="7" name="Fußzeilenplatzhalter 2"/>
          <p:cNvSpPr txBox="1">
            <a:spLocks/>
          </p:cNvSpPr>
          <p:nvPr/>
        </p:nvSpPr>
        <p:spPr>
          <a:xfrm>
            <a:off x="3534409" y="7112498"/>
            <a:ext cx="4248000" cy="180000"/>
          </a:xfrm>
          <a:prstGeom prst="rect">
            <a:avLst/>
          </a:prstGeom>
          <a:ln/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9569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Data Insights unter Dr. Böhme</a:t>
            </a:r>
            <a:endParaRPr lang="de-DE" dirty="0"/>
          </a:p>
        </p:txBody>
      </p:sp>
      <p:sp>
        <p:nvSpPr>
          <p:cNvPr id="8" name="Textplatzhalter 7"/>
          <p:cNvSpPr txBox="1">
            <a:spLocks/>
          </p:cNvSpPr>
          <p:nvPr/>
        </p:nvSpPr>
        <p:spPr>
          <a:xfrm>
            <a:off x="500262" y="7112498"/>
            <a:ext cx="2709429" cy="359435"/>
          </a:xfrm>
          <a:prstGeom prst="rect">
            <a:avLst/>
          </a:prstGeom>
        </p:spPr>
        <p:txBody>
          <a:bodyPr/>
          <a:lstStyle>
            <a:lvl1pPr marL="182563" indent="-18256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4375" indent="-217488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4461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800" dirty="0" smtClean="0"/>
              <a:t>Dr. Thrun</a:t>
            </a:r>
            <a:endParaRPr lang="de-DE" sz="800" dirty="0"/>
          </a:p>
        </p:txBody>
      </p:sp>
      <p:pic>
        <p:nvPicPr>
          <p:cNvPr id="9" name="Picture 1" descr="C:\Subversion\PRO\Research\WissenAusDaten2014\17Presentationen\img\567289_1280_1024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" t="2280" r="-28" b="15398"/>
          <a:stretch/>
        </p:blipFill>
        <p:spPr bwMode="auto">
          <a:xfrm>
            <a:off x="5718411" y="4121624"/>
            <a:ext cx="4440319" cy="27221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wpc="http://schemas.microsoft.com/office/word/2010/wordprocessingCanvas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w16se="http://schemas.microsoft.com/office/word/2015/wordml/symex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ve="http://schemas.openxmlformats.org/markup-compatibility/2006" xmlns:lc="http://schemas.openxmlformats.org/drawingml/2006/lockedCanvas"/>
            </a:ext>
          </a:extLst>
        </p:spPr>
      </p:pic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782CD308-9533-4DD2-B54B-7E9746C60E1C}" type="datetime1">
              <a:rPr lang="de-DE" smtClean="0"/>
              <a:t>26.09.2017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66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35000"/>
              </a:spcBef>
              <a:buFontTx/>
              <a:buChar char="•"/>
            </a:pPr>
            <a:r>
              <a:rPr lang="en-US" altLang="de-DE" sz="2200" b="0" i="1" dirty="0"/>
              <a:t>The Schelling model consists of a grid of square patches.</a:t>
            </a:r>
          </a:p>
          <a:p>
            <a:pPr>
              <a:spcBef>
                <a:spcPct val="35000"/>
              </a:spcBef>
              <a:buFontTx/>
              <a:buChar char="•"/>
            </a:pPr>
            <a:r>
              <a:rPr lang="en-US" altLang="de-DE" sz="2200" b="0" i="1" dirty="0"/>
              <a:t>Agents are located on this landscape, initially at random, with no </a:t>
            </a:r>
            <a:r>
              <a:rPr lang="en-US" altLang="de-DE" sz="2200" b="0" i="1" dirty="0" smtClean="0"/>
              <a:t>more </a:t>
            </a:r>
            <a:r>
              <a:rPr lang="en-US" altLang="de-DE" sz="2200" b="0" i="1" dirty="0"/>
              <a:t>than one on </a:t>
            </a:r>
            <a:r>
              <a:rPr lang="en-US" altLang="de-DE" sz="2200" b="0" dirty="0"/>
              <a:t>any patch</a:t>
            </a:r>
            <a:r>
              <a:rPr lang="en-US" altLang="de-DE" sz="2200" b="0" dirty="0" smtClean="0"/>
              <a:t>.</a:t>
            </a:r>
          </a:p>
          <a:p>
            <a:pPr marL="0" indent="0">
              <a:spcBef>
                <a:spcPct val="35000"/>
              </a:spcBef>
              <a:buNone/>
            </a:pPr>
            <a:r>
              <a:rPr lang="en-US" sz="2200" b="0" dirty="0"/>
              <a:t>[Schelling, 1969, 1971]</a:t>
            </a:r>
            <a:endParaRPr lang="en-US" altLang="de-DE" sz="22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2400" i="0" dirty="0" err="1" smtClean="0"/>
              <a:t>Example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for</a:t>
            </a:r>
            <a:r>
              <a:rPr lang="de-DE" sz="2400" i="0" dirty="0" smtClean="0"/>
              <a:t> </a:t>
            </a:r>
            <a:r>
              <a:rPr lang="de-DE" sz="2400" i="0" dirty="0" err="1" smtClean="0"/>
              <a:t>Emergence</a:t>
            </a:r>
            <a:r>
              <a:rPr lang="de-DE" sz="2400" i="0" dirty="0" smtClean="0"/>
              <a:t>: </a:t>
            </a:r>
            <a:r>
              <a:rPr lang="de-DE" sz="2400" i="0" dirty="0" err="1" smtClean="0"/>
              <a:t>Schelling‘s</a:t>
            </a:r>
            <a:r>
              <a:rPr lang="de-DE" sz="2400" i="0" dirty="0" smtClean="0"/>
              <a:t> Model</a:t>
            </a:r>
            <a:endParaRPr lang="en-US" sz="24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86952C-D564-4DEA-997A-F8FF7815D52A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  <p:sp>
        <p:nvSpPr>
          <p:cNvPr id="6" name="TextBox 5"/>
          <p:cNvSpPr txBox="1"/>
          <p:nvPr/>
        </p:nvSpPr>
        <p:spPr>
          <a:xfrm>
            <a:off x="1535877" y="4733337"/>
            <a:ext cx="1779654" cy="703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sz="1985" dirty="0" err="1"/>
              <a:t>Agents</a:t>
            </a:r>
            <a:r>
              <a:rPr lang="de-DE" sz="1985" dirty="0"/>
              <a:t>: </a:t>
            </a:r>
            <a:r>
              <a:rPr lang="de-DE" sz="1985" dirty="0" err="1">
                <a:solidFill>
                  <a:srgbClr val="FF0000"/>
                </a:solidFill>
              </a:rPr>
              <a:t>red</a:t>
            </a:r>
            <a:r>
              <a:rPr lang="de-DE" sz="1985" dirty="0"/>
              <a:t> </a:t>
            </a:r>
            <a:r>
              <a:rPr lang="de-DE" sz="1985" dirty="0" err="1"/>
              <a:t>or</a:t>
            </a:r>
            <a:endParaRPr lang="de-DE" sz="1985" dirty="0"/>
          </a:p>
          <a:p>
            <a:pPr>
              <a:buNone/>
            </a:pPr>
            <a:r>
              <a:rPr lang="de-DE" sz="1985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blue</a:t>
            </a:r>
            <a:r>
              <a:rPr lang="de-DE" sz="1985" dirty="0">
                <a:solidFill>
                  <a:srgbClr val="008000"/>
                </a:solidFill>
              </a:rPr>
              <a:t> </a:t>
            </a:r>
            <a:r>
              <a:rPr lang="de-DE" sz="1985" dirty="0" err="1"/>
              <a:t>squares</a:t>
            </a:r>
            <a:endParaRPr lang="de-DE" sz="1985" dirty="0"/>
          </a:p>
        </p:txBody>
      </p:sp>
      <p:sp>
        <p:nvSpPr>
          <p:cNvPr id="7" name="TextBox 6"/>
          <p:cNvSpPr txBox="1"/>
          <p:nvPr/>
        </p:nvSpPr>
        <p:spPr>
          <a:xfrm>
            <a:off x="7807857" y="4733337"/>
            <a:ext cx="1848583" cy="703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de-DE" sz="1985" dirty="0"/>
              <a:t>Free </a:t>
            </a:r>
            <a:r>
              <a:rPr lang="de-DE" sz="1985" dirty="0" err="1"/>
              <a:t>positions</a:t>
            </a:r>
            <a:r>
              <a:rPr lang="de-DE" sz="1985" dirty="0"/>
              <a:t>:</a:t>
            </a:r>
          </a:p>
          <a:p>
            <a:pPr>
              <a:buNone/>
            </a:pPr>
            <a:r>
              <a:rPr lang="de-DE" sz="1985" dirty="0" err="1"/>
              <a:t>white</a:t>
            </a:r>
            <a:r>
              <a:rPr lang="de-DE" sz="1985" dirty="0"/>
              <a:t> </a:t>
            </a:r>
            <a:r>
              <a:rPr lang="de-DE" sz="1985" dirty="0" err="1"/>
              <a:t>squares</a:t>
            </a:r>
            <a:endParaRPr lang="de-DE" sz="1985" dirty="0"/>
          </a:p>
        </p:txBody>
      </p:sp>
      <p:pic>
        <p:nvPicPr>
          <p:cNvPr id="8" name="Picture 7" descr="screenshot_0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464" y="2986709"/>
            <a:ext cx="3880752" cy="3865940"/>
          </a:xfrm>
          <a:prstGeom prst="rect">
            <a:avLst/>
          </a:prstGeom>
        </p:spPr>
      </p:pic>
      <p:sp>
        <p:nvSpPr>
          <p:cNvPr id="9" name="Fußzeilenplatzhalter 2"/>
          <p:cNvSpPr txBox="1">
            <a:spLocks/>
          </p:cNvSpPr>
          <p:nvPr/>
        </p:nvSpPr>
        <p:spPr>
          <a:xfrm>
            <a:off x="3534409" y="7112498"/>
            <a:ext cx="4248000" cy="180000"/>
          </a:xfrm>
          <a:prstGeom prst="rect">
            <a:avLst/>
          </a:prstGeom>
          <a:ln/>
        </p:spPr>
        <p:txBody>
          <a:bodyPr vert="horz" lIns="0" tIns="0" rIns="0" bIns="0" rtlCol="0" anchor="b"/>
          <a:lstStyle>
            <a:defPPr>
              <a:defRPr lang="de-DE"/>
            </a:defPPr>
            <a:lvl1pPr marL="0" algn="r" defTabSz="995690" rtl="0" eaLnBrk="1" latinLnBrk="0" hangingPunct="1">
              <a:defRPr sz="1000" kern="120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9784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69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9353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9138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89225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87070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84916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82761" algn="l" defTabSz="995690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mtClean="0"/>
              <a:t>Data Insights unter Dr. Böhme</a:t>
            </a:r>
            <a:endParaRPr lang="de-DE" dirty="0"/>
          </a:p>
        </p:txBody>
      </p:sp>
      <p:sp>
        <p:nvSpPr>
          <p:cNvPr id="10" name="Textplatzhalter 7"/>
          <p:cNvSpPr txBox="1">
            <a:spLocks/>
          </p:cNvSpPr>
          <p:nvPr/>
        </p:nvSpPr>
        <p:spPr>
          <a:xfrm>
            <a:off x="500262" y="7112498"/>
            <a:ext cx="2709429" cy="359435"/>
          </a:xfrm>
          <a:prstGeom prst="rect">
            <a:avLst/>
          </a:prstGeom>
        </p:spPr>
        <p:txBody>
          <a:bodyPr/>
          <a:lstStyle>
            <a:lvl1pPr marL="182563" indent="-18256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14375" indent="-217488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124461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742458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2240303" indent="-248923" algn="l" defTabSz="99569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73814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599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33838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31683" indent="-248923" algn="l" defTabSz="99569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800" dirty="0" smtClean="0"/>
              <a:t>Dr. Thrun</a:t>
            </a:r>
            <a:endParaRPr lang="de-DE" sz="80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68F8789B-1C00-4705-AC26-87466113C48E}" type="datetime1">
              <a:rPr lang="de-DE" smtClean="0"/>
              <a:t>26.09.2017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55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Viessmann Divisionen">
  <a:themeElements>
    <a:clrScheme name="Viessmann">
      <a:dk1>
        <a:sysClr val="windowText" lastClr="000000"/>
      </a:dk1>
      <a:lt1>
        <a:srgbClr val="FFFFFF"/>
      </a:lt1>
      <a:dk2>
        <a:srgbClr val="555555"/>
      </a:dk2>
      <a:lt2>
        <a:srgbClr val="FFFFFF"/>
      </a:lt2>
      <a:accent1>
        <a:srgbClr val="D2D2D2"/>
      </a:accent1>
      <a:accent2>
        <a:srgbClr val="A8A8A8"/>
      </a:accent2>
      <a:accent3>
        <a:srgbClr val="787878"/>
      </a:accent3>
      <a:accent4>
        <a:srgbClr val="555555"/>
      </a:accent4>
      <a:accent5>
        <a:srgbClr val="F5231B"/>
      </a:accent5>
      <a:accent6>
        <a:srgbClr val="FF8B32"/>
      </a:accent6>
      <a:hlink>
        <a:srgbClr val="F5231B"/>
      </a:hlink>
      <a:folHlink>
        <a:srgbClr val="800080"/>
      </a:folHlink>
    </a:clrScheme>
    <a:fontScheme name="Viessmann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0E636F91-FB27-47BE-9523-D6B56FD784CC}" vid="{06D78E08-B81E-4AF2-8D7E-A4D7B0BDAE19}"/>
    </a:ext>
  </a:extLst>
</a:theme>
</file>

<file path=ppt/theme/theme2.xml><?xml version="1.0" encoding="utf-8"?>
<a:theme xmlns:a="http://schemas.openxmlformats.org/drawingml/2006/main" name="1_Viessmann Divisionen">
  <a:themeElements>
    <a:clrScheme name="Viessmann">
      <a:dk1>
        <a:sysClr val="windowText" lastClr="000000"/>
      </a:dk1>
      <a:lt1>
        <a:srgbClr val="FFFFFF"/>
      </a:lt1>
      <a:dk2>
        <a:srgbClr val="555555"/>
      </a:dk2>
      <a:lt2>
        <a:srgbClr val="FFFFFF"/>
      </a:lt2>
      <a:accent1>
        <a:srgbClr val="D2D2D2"/>
      </a:accent1>
      <a:accent2>
        <a:srgbClr val="A8A8A8"/>
      </a:accent2>
      <a:accent3>
        <a:srgbClr val="787878"/>
      </a:accent3>
      <a:accent4>
        <a:srgbClr val="555555"/>
      </a:accent4>
      <a:accent5>
        <a:srgbClr val="F5231B"/>
      </a:accent5>
      <a:accent6>
        <a:srgbClr val="FF8B32"/>
      </a:accent6>
      <a:hlink>
        <a:srgbClr val="F5231B"/>
      </a:hlink>
      <a:folHlink>
        <a:srgbClr val="800080"/>
      </a:folHlink>
    </a:clrScheme>
    <a:fontScheme name="Viessmann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ssmann.pptx" id="{C03C4508-9A09-43CC-8577-FC3A7C1BE50C}" vid="{A6089ECD-C1E0-41AA-B937-16BB090F9DB7}"/>
    </a:ext>
  </a:extLst>
</a:theme>
</file>

<file path=ppt/theme/theme3.xml><?xml version="1.0" encoding="utf-8"?>
<a:theme xmlns:a="http://schemas.openxmlformats.org/drawingml/2006/main" name="2_Viessmann Divisionen">
  <a:themeElements>
    <a:clrScheme name="Viessmann">
      <a:dk1>
        <a:sysClr val="windowText" lastClr="000000"/>
      </a:dk1>
      <a:lt1>
        <a:srgbClr val="FFFFFF"/>
      </a:lt1>
      <a:dk2>
        <a:srgbClr val="555555"/>
      </a:dk2>
      <a:lt2>
        <a:srgbClr val="FFFFFF"/>
      </a:lt2>
      <a:accent1>
        <a:srgbClr val="D2D2D2"/>
      </a:accent1>
      <a:accent2>
        <a:srgbClr val="A8A8A8"/>
      </a:accent2>
      <a:accent3>
        <a:srgbClr val="787878"/>
      </a:accent3>
      <a:accent4>
        <a:srgbClr val="555555"/>
      </a:accent4>
      <a:accent5>
        <a:srgbClr val="F5231B"/>
      </a:accent5>
      <a:accent6>
        <a:srgbClr val="FF8B32"/>
      </a:accent6>
      <a:hlink>
        <a:srgbClr val="F5231B"/>
      </a:hlink>
      <a:folHlink>
        <a:srgbClr val="800080"/>
      </a:folHlink>
    </a:clrScheme>
    <a:fontScheme name="Viessmann Grou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0E636F91-FB27-47BE-9523-D6B56FD784CC}" vid="{06D78E08-B81E-4AF2-8D7E-A4D7B0BDAE19}"/>
    </a:ext>
  </a:extLst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871</Words>
  <Application>Microsoft Office PowerPoint</Application>
  <PresentationFormat>Benutzerdefiniert</PresentationFormat>
  <Paragraphs>161</Paragraphs>
  <Slides>14</Slides>
  <Notes>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Arial</vt:lpstr>
      <vt:lpstr>Calibri</vt:lpstr>
      <vt:lpstr>Noto Sans Symbols</vt:lpstr>
      <vt:lpstr>Wingdings</vt:lpstr>
      <vt:lpstr>Viessmann Divisionen</vt:lpstr>
      <vt:lpstr>1_Viessmann Divisionen</vt:lpstr>
      <vt:lpstr>2_Viessmann Divisionen</vt:lpstr>
      <vt:lpstr>think-cell Folie</vt:lpstr>
      <vt:lpstr>PowerPoint-Präsentation</vt:lpstr>
      <vt:lpstr>Artificial Intelligence</vt:lpstr>
      <vt:lpstr>Kollektives Verhalten</vt:lpstr>
      <vt:lpstr>Schwarmssteme in DataMining</vt:lpstr>
      <vt:lpstr>Beispiel: Verhalten von Ameisen</vt:lpstr>
      <vt:lpstr>Schwarmsystem: Ameisen</vt:lpstr>
      <vt:lpstr>Selbstorganisation</vt:lpstr>
      <vt:lpstr>Emergenz</vt:lpstr>
      <vt:lpstr>Example for Emergence: Schelling‘s Model</vt:lpstr>
      <vt:lpstr>Schelling‘s Modell – Live Example</vt:lpstr>
      <vt:lpstr>Schelling‘s Modell</vt:lpstr>
      <vt:lpstr>Bezug Heizungssysteme</vt:lpstr>
      <vt:lpstr>Zusammenfassung</vt:lpstr>
      <vt:lpstr>PowerPoint-Präsentation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2017-05-15T09:58:08Z</dcterms:created>
  <dcterms:modified xsi:type="dcterms:W3CDTF">2017-09-26T09:28:24Z</dcterms:modified>
</cp:coreProperties>
</file>