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1" r:id="rId1"/>
    <p:sldMasterId id="2147483798" r:id="rId2"/>
    <p:sldMasterId id="2147483812" r:id="rId3"/>
  </p:sldMasterIdLst>
  <p:notesMasterIdLst>
    <p:notesMasterId r:id="rId17"/>
  </p:notesMasterIdLst>
  <p:handoutMasterIdLst>
    <p:handoutMasterId r:id="rId18"/>
  </p:handoutMasterIdLst>
  <p:sldIdLst>
    <p:sldId id="312" r:id="rId4"/>
    <p:sldId id="313" r:id="rId5"/>
    <p:sldId id="314" r:id="rId6"/>
    <p:sldId id="315" r:id="rId7"/>
    <p:sldId id="316" r:id="rId8"/>
    <p:sldId id="318" r:id="rId9"/>
    <p:sldId id="319" r:id="rId10"/>
    <p:sldId id="317" r:id="rId11"/>
    <p:sldId id="320" r:id="rId12"/>
    <p:sldId id="321" r:id="rId13"/>
    <p:sldId id="322" r:id="rId14"/>
    <p:sldId id="323" r:id="rId15"/>
    <p:sldId id="324" r:id="rId16"/>
  </p:sldIdLst>
  <p:sldSz cx="10693400" cy="7561263"/>
  <p:notesSz cx="6858000" cy="9926638"/>
  <p:custDataLst>
    <p:tags r:id="rId19"/>
  </p:custDataLst>
  <p:defaultTextStyle>
    <a:defPPr>
      <a:defRPr lang="de-DE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468" userDrawn="1">
          <p15:clr>
            <a:srgbClr val="A4A3A4"/>
          </p15:clr>
        </p15:guide>
        <p15:guide id="4" pos="3345" userDrawn="1">
          <p15:clr>
            <a:srgbClr val="A4A3A4"/>
          </p15:clr>
        </p15:guide>
        <p15:guide id="5" orient="horz" pos="3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8D6"/>
    <a:srgbClr val="F5231B"/>
    <a:srgbClr val="555555"/>
    <a:srgbClr val="C2A89D"/>
    <a:srgbClr val="F7F3ED"/>
    <a:srgbClr val="F1F6E6"/>
    <a:srgbClr val="F1F617"/>
    <a:srgbClr val="C6E7CC"/>
    <a:srgbClr val="AC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481" autoAdjust="0"/>
  </p:normalViewPr>
  <p:slideViewPr>
    <p:cSldViewPr snapToGrid="0">
      <p:cViewPr varScale="1">
        <p:scale>
          <a:sx n="100" d="100"/>
          <a:sy n="100" d="100"/>
        </p:scale>
        <p:origin x="1464" y="84"/>
      </p:cViewPr>
      <p:guideLst>
        <p:guide orient="horz" pos="4468"/>
        <p:guide pos="3345"/>
        <p:guide orient="horz" pos="318"/>
      </p:guideLst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50C59-D1D1-4CF8-A5C8-BF6FE77EED9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6F4A-349B-444D-B35E-3481DBA21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454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AE89736C-33E1-4D73-8584-7092582AEF83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6925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DBEE7B1B-09E6-4939-A88C-22AA4308BEB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0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Auflösung:</a:t>
            </a:r>
            <a:r>
              <a:rPr lang="de-DE" baseline="0" dirty="0" smtClean="0"/>
              <a:t> </a:t>
            </a:r>
            <a:r>
              <a:rPr lang="de-DE" dirty="0" smtClean="0"/>
              <a:t>der kleinste Unterschied zwischen Messwerten, den ein Messgerät gerade noch erfassen kann/sinnvoll soll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60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E0E-5488-4713-8C6A-B01860531EE8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1924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58585FF-4C42-451B-A9DB-BE759D4065B7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84000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782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4F1255-BA61-43DD-BD4E-432978400E31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64800" y="2052000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64800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08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0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4800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64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60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4800" y="1584000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520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4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442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36DE67E-7D71-4D57-AB3F-44973BAC4CFB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89479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ABD5F7-C19A-4DE8-8132-081A805DDF05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5200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900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4AE1E3-3EFB-4FDC-BEF2-697EF40BD53D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4449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9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C9E3-8DDB-4C0D-B131-8BE756C31928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1650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815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006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72825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5022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9946" y="603508"/>
            <a:ext cx="9782603" cy="67694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6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0F42776-161D-4589-B095-CC0C87083B52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07749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9947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6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813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403A66-8684-4545-BDD0-2A4C2487DCE6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9087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9188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6925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92BE1D4-77AA-4492-8CFB-FD6ACC944656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2973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478D6C1-8CD8-470F-808B-DF305F6E06B9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92708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57260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5CA0577-B0A2-45DB-B06D-C869CFD3D7A1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601288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99952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54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397703E-07FC-411C-8EF7-4A338F618897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81841" y="2070265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70725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6725" y="1589087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6725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8285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9055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56347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3947" y="1588747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448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8285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95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572DC93-B577-428C-A7E9-D7A0637419F7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787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EE7D5CD-A458-42B5-A3FC-7EE0732723C9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794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66516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7C583A4-2433-4738-8CCB-AB5276A47572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7854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63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0001" y="392657"/>
            <a:ext cx="907199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32082" marR="0" lvl="5" indent="-2408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4163" marR="0" lvl="6" indent="-2276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96246" marR="0" lvl="7" indent="-2144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28327" marR="0" lvl="8" indent="-201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397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2_Titel und Inhal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7141" y="613927"/>
            <a:ext cx="9725043" cy="712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7141" y="1613073"/>
            <a:ext cx="9725043" cy="53699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581" marR="0" lvl="0" indent="-809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224" marR="0" lvl="1" indent="-7782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9804" marR="0" lvl="2" indent="-826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859" marR="0" lvl="3" indent="-77859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5440" marR="0" lvl="4" indent="-8264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9310352" y="7092597"/>
            <a:ext cx="540182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E28322D-A222-43E5-9902-53874B658132}" type="datetime1">
              <a:rPr lang="de-DE" smtClean="0"/>
              <a:t>07.09.2017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247980" y="7092597"/>
            <a:ext cx="3609023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mtClean="0"/>
              <a:t>CDO-Orga: Welcome Kick-Off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905122" y="7092597"/>
            <a:ext cx="334499" cy="25205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7775" y="7124757"/>
            <a:ext cx="2709830" cy="25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Font typeface="Noto Sans Symbols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81" marR="0" lvl="1" indent="-47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7223" marR="0" lvl="2" indent="-1623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9804" marR="0" lvl="3" indent="-64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2858" marR="0" lvl="4" indent="-1657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693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746419" y="2367362"/>
            <a:ext cx="9200561" cy="1352550"/>
            <a:chOff x="970961" y="2367362"/>
            <a:chExt cx="9200561" cy="1352550"/>
          </a:xfrm>
        </p:grpSpPr>
        <p:pic>
          <p:nvPicPr>
            <p:cNvPr id="3" name="Grafik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4"/>
            <a:stretch/>
          </p:blipFill>
          <p:spPr>
            <a:xfrm>
              <a:off x="970961" y="2367362"/>
              <a:ext cx="4070938" cy="135255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2" r="8718" b="32333"/>
            <a:stretch/>
          </p:blipFill>
          <p:spPr>
            <a:xfrm>
              <a:off x="4707379" y="2642995"/>
              <a:ext cx="5464143" cy="801279"/>
            </a:xfrm>
            <a:prstGeom prst="rect">
              <a:avLst/>
            </a:prstGeom>
          </p:spPr>
        </p:pic>
        <p:cxnSp>
          <p:nvCxnSpPr>
            <p:cNvPr id="5" name="Gerader Verbinder 4"/>
            <p:cNvCxnSpPr/>
            <p:nvPr userDrawn="1"/>
          </p:nvCxnSpPr>
          <p:spPr>
            <a:xfrm flipH="1">
              <a:off x="4835951" y="2582611"/>
              <a:ext cx="1495" cy="9220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0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A8AF78D-F561-4443-BCCC-AB2E476EBC7C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9559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6798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Gerader Verbinder 2"/>
          <p:cNvCxnSpPr/>
          <p:nvPr userDrawn="1"/>
        </p:nvCxnSpPr>
        <p:spPr>
          <a:xfrm>
            <a:off x="2395904" y="6779650"/>
            <a:ext cx="0" cy="50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t="27711" r="8642" b="32997"/>
          <a:stretch/>
        </p:blipFill>
        <p:spPr>
          <a:xfrm>
            <a:off x="2783111" y="6779650"/>
            <a:ext cx="3171131" cy="504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5552" r="12760" b="12617"/>
          <a:stretch/>
        </p:blipFill>
        <p:spPr>
          <a:xfrm>
            <a:off x="303149" y="6779650"/>
            <a:ext cx="177882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5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04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8807EF-4704-4435-9EC7-6D90D9F21750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35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03588EB-3059-4714-B9C9-2B52CC575E01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9413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4752000" cy="54371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1584326"/>
            <a:ext cx="4752000" cy="543718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2DD79ED-95DB-43FE-A926-7D4FBA50FA73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69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61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1E5B85-E110-4E14-B07B-A28A366F0FEA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60800" y="43829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5"/>
          </p:nvPr>
        </p:nvSpPr>
        <p:spPr>
          <a:xfrm>
            <a:off x="5463610" y="43848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3"/>
          </p:nvPr>
        </p:nvSpPr>
        <p:spPr>
          <a:xfrm>
            <a:off x="450850" y="7112498"/>
            <a:ext cx="2710800" cy="180000"/>
          </a:xfrm>
        </p:spPr>
        <p:txBody>
          <a:bodyPr vert="horz" lIns="0" tIns="0" rIns="0" bIns="0" rtlCol="0" anchor="b">
            <a:noAutofit/>
          </a:bodyPr>
          <a:lstStyle>
            <a:lvl1pPr marL="182563" indent="-182563">
              <a:buNone/>
              <a:defRPr lang="de-DE" sz="8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0899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06EAF34-C512-4D27-880D-1F31E31CD45D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419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0787DEF-084A-4C49-BFE8-FE32A00BE0C9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4000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157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52400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EB1E7F-74DB-458E-9258-3ED8FF736668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84000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13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vmlDrawing" Target="../drawings/vmlDrawing3.v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31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8837582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think-cell Folie" r:id="rId19" imgW="532" imgH="530" progId="TCLayout.ActiveDocument.1">
                  <p:embed/>
                </p:oleObj>
              </mc:Choice>
              <mc:Fallback>
                <p:oleObj name="think-cell Folie" r:id="rId19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52375B8-3D1C-4E45-B445-EC33EC849F8D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  <a:endParaRPr lang="de-DE" sz="800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3" r:id="rId2"/>
    <p:sldLayoutId id="2147483725" r:id="rId3"/>
    <p:sldLayoutId id="2147483726" r:id="rId4"/>
    <p:sldLayoutId id="2147483727" r:id="rId5"/>
    <p:sldLayoutId id="2147483728" r:id="rId6"/>
    <p:sldLayoutId id="2147483716" r:id="rId7"/>
    <p:sldLayoutId id="2147483704" r:id="rId8"/>
    <p:sldLayoutId id="2147483705" r:id="rId9"/>
    <p:sldLayoutId id="2147483706" r:id="rId10"/>
    <p:sldLayoutId id="2147483707" r:id="rId11"/>
    <p:sldLayoutId id="2147483721" r:id="rId12"/>
    <p:sldLayoutId id="2147483720" r:id="rId13"/>
    <p:sldLayoutId id="2147483724" r:id="rId14"/>
    <p:sldLayoutId id="2147483722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 userDrawn="1">
          <p15:clr>
            <a:srgbClr val="F26B43"/>
          </p15:clr>
        </p15:guide>
        <p15:guide id="3" pos="2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14070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think-cell Folie" r:id="rId17" imgW="408" imgH="408" progId="TCLayout.ActiveDocument.1">
                  <p:embed/>
                </p:oleObj>
              </mc:Choice>
              <mc:Fallback>
                <p:oleObj name="think-cell Folie" r:id="rId17" imgW="408" imgH="408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82602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9946" y="1593035"/>
            <a:ext cx="9782603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D038294-DC54-4FA6-B0FF-03C0148B7818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  <p15:guide id="4" orient="horz" pos="771">
          <p15:clr>
            <a:srgbClr val="F26B43"/>
          </p15:clr>
        </p15:guide>
        <p15:guide id="5" orient="horz" pos="998">
          <p15:clr>
            <a:srgbClr val="F26B43"/>
          </p15:clr>
        </p15:guide>
        <p15:guide id="6" orient="horz" pos="4423">
          <p15:clr>
            <a:srgbClr val="F26B43"/>
          </p15:clr>
        </p15:guide>
        <p15:guide id="8" orient="horz" pos="4581">
          <p15:clr>
            <a:srgbClr val="F26B43"/>
          </p15:clr>
        </p15:guide>
        <p15:guide id="10" pos="3368">
          <p15:clr>
            <a:srgbClr val="F26B43"/>
          </p15:clr>
        </p15:guide>
        <p15:guide id="12" orient="horz" pos="2699">
          <p15:clr>
            <a:srgbClr val="F26B43"/>
          </p15:clr>
        </p15:guide>
        <p15:guide id="13" orient="horz" pos="386">
          <p15:clr>
            <a:srgbClr val="F26B43"/>
          </p15:clr>
        </p15:guide>
        <p15:guide id="14" orient="horz" pos="25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887096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  <p:sp>
        <p:nvSpPr>
          <p:cNvPr id="12" name="Rechteck 11"/>
          <p:cNvSpPr>
            <a:spLocks/>
          </p:cNvSpPr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92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29F-81D5-4226-A3FE-026C3BF3B215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Dr. </a:t>
            </a:r>
            <a:r>
              <a:rPr lang="en-US" sz="2000" dirty="0" err="1" smtClean="0"/>
              <a:t>rer</a:t>
            </a:r>
            <a:r>
              <a:rPr lang="en-US" sz="2000" dirty="0" smtClean="0"/>
              <a:t>. nat. </a:t>
            </a:r>
            <a:r>
              <a:rPr lang="en-US" sz="2000" dirty="0" err="1" smtClean="0"/>
              <a:t>M.Thrun</a:t>
            </a:r>
            <a:endParaRPr lang="en-US" sz="20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3600" dirty="0" err="1"/>
              <a:t>Teil</a:t>
            </a:r>
            <a:r>
              <a:rPr lang="en-US" sz="3600" dirty="0"/>
              <a:t> </a:t>
            </a:r>
            <a:r>
              <a:rPr lang="en-US" sz="3600" dirty="0" smtClean="0"/>
              <a:t>I: </a:t>
            </a:r>
            <a:r>
              <a:rPr lang="en-US" sz="3600" dirty="0" err="1"/>
              <a:t>Einführung</a:t>
            </a:r>
            <a:r>
              <a:rPr lang="en-US" sz="3600" dirty="0"/>
              <a:t> </a:t>
            </a:r>
            <a:r>
              <a:rPr lang="en-US" sz="3600" dirty="0" smtClean="0"/>
              <a:t>in Data Science</a:t>
            </a:r>
            <a:endParaRPr lang="en-US" sz="3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/>
              <a:t>Mustererkennung über Cluster-Analyse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52536" y="6831333"/>
            <a:ext cx="5680535" cy="825204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Thrun, M., </a:t>
            </a:r>
            <a:r>
              <a:rPr lang="en-US" sz="1400" dirty="0" err="1">
                <a:solidFill>
                  <a:schemeClr val="tx1"/>
                </a:solidFill>
              </a:rPr>
              <a:t>Ultsch</a:t>
            </a:r>
            <a:r>
              <a:rPr lang="en-US" sz="1400" dirty="0">
                <a:solidFill>
                  <a:schemeClr val="tx1"/>
                </a:solidFill>
              </a:rPr>
              <a:t>, A.: </a:t>
            </a:r>
            <a:r>
              <a:rPr lang="en-US" sz="1400" dirty="0" smtClean="0">
                <a:solidFill>
                  <a:schemeClr val="tx1"/>
                </a:solidFill>
              </a:rPr>
              <a:t>Projection Based Clustering, </a:t>
            </a:r>
            <a:r>
              <a:rPr lang="en-US" sz="1400" i="1" dirty="0" smtClean="0">
                <a:solidFill>
                  <a:schemeClr val="tx1"/>
                </a:solidFill>
              </a:rPr>
              <a:t>Conf</a:t>
            </a:r>
            <a:r>
              <a:rPr lang="en-US" sz="1400" i="1" dirty="0">
                <a:solidFill>
                  <a:schemeClr val="tx1"/>
                </a:solidFill>
              </a:rPr>
              <a:t>. Int.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i="1" dirty="0">
                <a:solidFill>
                  <a:schemeClr val="tx1"/>
                </a:solidFill>
              </a:rPr>
              <a:t>Federation of Classification </a:t>
            </a:r>
            <a:r>
              <a:rPr lang="en-US" sz="1400" i="1" dirty="0" smtClean="0">
                <a:solidFill>
                  <a:schemeClr val="tx1"/>
                </a:solidFill>
              </a:rPr>
              <a:t>Societies (IFCS), </a:t>
            </a:r>
            <a:r>
              <a:rPr lang="en-US" sz="1400" i="1" dirty="0">
                <a:solidFill>
                  <a:schemeClr val="tx1"/>
                </a:solidFill>
              </a:rPr>
              <a:t>Tokyo, 2017.</a:t>
            </a:r>
            <a:endParaRPr lang="en-US" sz="1400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" name="Picture 2" descr="C:\snap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" y="1804580"/>
            <a:ext cx="4967564" cy="5096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5687" y="2899860"/>
            <a:ext cx="3679726" cy="42946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6"/>
          <p:cNvCxnSpPr/>
          <p:nvPr/>
        </p:nvCxnSpPr>
        <p:spPr bwMode="auto">
          <a:xfrm>
            <a:off x="4182245" y="4089558"/>
            <a:ext cx="2952328" cy="72008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4"/>
          <p:cNvSpPr txBox="1"/>
          <p:nvPr/>
        </p:nvSpPr>
        <p:spPr>
          <a:xfrm>
            <a:off x="5262365" y="3387189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Projection &amp; Visualization </a:t>
            </a:r>
            <a:r>
              <a:rPr lang="en-US" sz="1800" dirty="0" err="1" smtClean="0">
                <a:solidFill>
                  <a:srgbClr val="FF0000"/>
                </a:solidFill>
              </a:rPr>
              <a:t>mit</a:t>
            </a:r>
            <a:r>
              <a:rPr lang="en-US" sz="1800" dirty="0" smtClean="0">
                <a:solidFill>
                  <a:srgbClr val="FF0000"/>
                </a:solidFill>
              </a:rPr>
              <a:t> Clustering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22858" y="1280456"/>
            <a:ext cx="5741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Suche Fälle die ähnlich zueinander sind</a:t>
            </a:r>
          </a:p>
          <a:p>
            <a:r>
              <a:rPr lang="de-DE" dirty="0" smtClean="0"/>
              <a:t>Mögliche Lösung: Klassifikation („Clustering“) von Daten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61655" y="1207677"/>
            <a:ext cx="4384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set</a:t>
            </a:r>
            <a:r>
              <a:rPr lang="de-DE" dirty="0" smtClean="0"/>
              <a:t>: Jede Dimension ist eine Variable (</a:t>
            </a:r>
            <a:r>
              <a:rPr lang="de-DE" b="1" dirty="0" smtClean="0"/>
              <a:t>&gt;3 </a:t>
            </a:r>
            <a:r>
              <a:rPr lang="de-DE" dirty="0" smtClean="0"/>
              <a:t>Dimensionen!),</a:t>
            </a:r>
          </a:p>
          <a:p>
            <a:r>
              <a:rPr lang="de-DE" dirty="0" smtClean="0"/>
              <a:t>Jeder Datenpunkt besteht aus genau einem Fall</a:t>
            </a:r>
            <a:endParaRPr lang="de-DE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46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Folgerungen (Knowledge </a:t>
            </a:r>
            <a:r>
              <a:rPr lang="de-DE" sz="2400" i="0" dirty="0" err="1" smtClean="0"/>
              <a:t>Aquisition</a:t>
            </a:r>
            <a:r>
              <a:rPr lang="de-DE" sz="2400" i="0" dirty="0" smtClean="0"/>
              <a:t>)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200" i="1" dirty="0" smtClean="0"/>
              <a:t>Knowledge </a:t>
            </a:r>
            <a:r>
              <a:rPr lang="de-DE" sz="2200" i="1" dirty="0" err="1" smtClean="0"/>
              <a:t>Aquisition</a:t>
            </a:r>
            <a:r>
              <a:rPr lang="de-DE" sz="2200" dirty="0" smtClean="0"/>
              <a:t>: Aus Klassifikation Wissen generieren</a:t>
            </a:r>
          </a:p>
          <a:p>
            <a:r>
              <a:rPr lang="de-DE" sz="2200" dirty="0" smtClean="0"/>
              <a:t>Zum Beispiel: Nach welchen für Menschen verständlichen Regeln kommt eine Klassifikation zustande?</a:t>
            </a:r>
          </a:p>
          <a:p>
            <a:r>
              <a:rPr lang="de-DE" sz="2200" dirty="0" smtClean="0"/>
              <a:t>Lassen sich aus dieser Klassifikation/diesem gefunden Mustern Vorhersagen („</a:t>
            </a:r>
            <a:r>
              <a:rPr lang="de-DE" sz="2200" i="1" dirty="0" err="1" smtClean="0"/>
              <a:t>Predictions</a:t>
            </a:r>
            <a:r>
              <a:rPr lang="de-DE" sz="2200" dirty="0" smtClean="0"/>
              <a:t>“ -&gt; </a:t>
            </a:r>
            <a:r>
              <a:rPr lang="de-DE" sz="2200" i="1" dirty="0" err="1" smtClean="0"/>
              <a:t>Machine</a:t>
            </a:r>
            <a:r>
              <a:rPr lang="de-DE" sz="2200" i="1" dirty="0" smtClean="0"/>
              <a:t> Learning</a:t>
            </a:r>
            <a:r>
              <a:rPr lang="de-DE" sz="2200" dirty="0" smtClean="0"/>
              <a:t>) generieren?</a:t>
            </a:r>
          </a:p>
          <a:p>
            <a:pPr marL="0" indent="0">
              <a:buNone/>
            </a:pPr>
            <a:r>
              <a:rPr lang="de-DE" sz="2200" dirty="0" smtClean="0"/>
              <a:t>Doch Zuerst:</a:t>
            </a:r>
          </a:p>
          <a:p>
            <a:r>
              <a:rPr lang="de-DE" sz="2200" dirty="0" smtClean="0"/>
              <a:t>Ist ein Ergebnis sinnvoll?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sz="2200" dirty="0" smtClean="0"/>
              <a:t>Rückfrage zum Experten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dirty="0" smtClean="0"/>
              <a:t>Beispiel: Heizungen klassifiziert (in Gruppen eingeteilt) </a:t>
            </a:r>
          </a:p>
          <a:p>
            <a:pPr marL="0" indent="0">
              <a:buNone/>
            </a:pPr>
            <a:r>
              <a:rPr lang="de-DE" sz="2200" dirty="0" smtClean="0"/>
              <a:t>=&gt; Sind die Gruppen nur durch Heizungstypen bestimmt oder gibt es eine Gruppe von „fehlerhaften“ Heizungen?</a:t>
            </a: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63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Zusammenfassung Data Science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28582" y="1280456"/>
            <a:ext cx="5118824" cy="45091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„Knowledge Discovery– Magie“</a:t>
            </a:r>
          </a:p>
          <a:p>
            <a:r>
              <a:rPr lang="de-DE" sz="2000" dirty="0" smtClean="0"/>
              <a:t>Richtige Auswahl und Kombination von Methoden unter </a:t>
            </a:r>
            <a:r>
              <a:rPr lang="de-DE" sz="2000" b="1" dirty="0" smtClean="0"/>
              <a:t>Beachtung von Fragestellung </a:t>
            </a:r>
            <a:r>
              <a:rPr lang="de-DE" sz="2000" dirty="0" smtClean="0"/>
              <a:t>und mathematischen Voraussetzungen</a:t>
            </a:r>
          </a:p>
          <a:p>
            <a:r>
              <a:rPr lang="de-DE" sz="2000" dirty="0" smtClean="0"/>
              <a:t>Automatisierungen nur mit vielen Vorannahmen möglich</a:t>
            </a:r>
          </a:p>
          <a:p>
            <a:r>
              <a:rPr lang="de-DE" sz="2000" dirty="0" smtClean="0"/>
              <a:t>Kreisförmiger und wiederholter, </a:t>
            </a:r>
            <a:r>
              <a:rPr lang="de-DE" sz="2000" b="1" dirty="0" smtClean="0"/>
              <a:t>manueller</a:t>
            </a:r>
            <a:r>
              <a:rPr lang="de-DE" sz="2000" dirty="0" smtClean="0"/>
              <a:t> Durchlauf der Knowledge Discovery</a:t>
            </a:r>
          </a:p>
          <a:p>
            <a:r>
              <a:rPr lang="de-DE" sz="2000" dirty="0" smtClean="0"/>
              <a:t>Ca. 80% Arbeitsaufwand für Datenverarbeitung (Feature </a:t>
            </a:r>
            <a:r>
              <a:rPr lang="de-DE" sz="2000" dirty="0" err="1" smtClean="0"/>
              <a:t>selection</a:t>
            </a:r>
            <a:r>
              <a:rPr lang="de-DE" sz="2000" dirty="0" smtClean="0"/>
              <a:t>, </a:t>
            </a:r>
            <a:r>
              <a:rPr lang="de-DE" sz="2000" dirty="0" err="1" smtClean="0"/>
              <a:t>preprocessing</a:t>
            </a:r>
            <a:r>
              <a:rPr lang="de-DE" sz="2000" dirty="0" smtClean="0"/>
              <a:t> </a:t>
            </a:r>
            <a:r>
              <a:rPr lang="de-DE" sz="2000" dirty="0" err="1" smtClean="0"/>
              <a:t>feature</a:t>
            </a:r>
            <a:r>
              <a:rPr lang="de-DE" sz="2000" dirty="0" smtClean="0"/>
              <a:t> </a:t>
            </a:r>
            <a:r>
              <a:rPr lang="de-DE" sz="2000" dirty="0" err="1" smtClean="0"/>
              <a:t>extraction</a:t>
            </a:r>
            <a:r>
              <a:rPr lang="de-DE" sz="2000" dirty="0" smtClean="0"/>
              <a:t>), falls Datensatz </a:t>
            </a:r>
            <a:r>
              <a:rPr lang="de-DE" sz="2000" b="1" dirty="0" smtClean="0"/>
              <a:t>strukturiert </a:t>
            </a:r>
            <a:r>
              <a:rPr lang="de-DE" sz="2000" dirty="0" smtClean="0"/>
              <a:t>vorliegt</a:t>
            </a:r>
            <a:endParaRPr lang="de-DE" sz="2000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8434" name="Picture 2" descr="01DMundKDVorgehensMode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43" r="86220" b="-2043"/>
          <a:stretch/>
        </p:blipFill>
        <p:spPr bwMode="auto">
          <a:xfrm>
            <a:off x="818866" y="1280456"/>
            <a:ext cx="971222" cy="427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01DMundKDVorgehensMode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7" t="27534" r="733" b="9150"/>
          <a:stretch/>
        </p:blipFill>
        <p:spPr bwMode="auto">
          <a:xfrm>
            <a:off x="7600671" y="1408714"/>
            <a:ext cx="2219537" cy="38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2332853" y="5929730"/>
            <a:ext cx="6651112" cy="9359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b="1" dirty="0" smtClean="0"/>
              <a:t>Wichtig: Strukturierte Daten und Experte!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8554195" y="4805456"/>
            <a:ext cx="783480" cy="1255419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1480843" y="5433165"/>
            <a:ext cx="668165" cy="682888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9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98839"/>
            <a:ext cx="9756000" cy="5400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r>
              <a:rPr lang="de-DE" sz="2000" dirty="0" smtClean="0"/>
              <a:t>Vielen Dank fürs Zuhören.</a:t>
            </a:r>
          </a:p>
          <a:p>
            <a:pPr marL="0" indent="0" algn="ctr">
              <a:buNone/>
            </a:pPr>
            <a:r>
              <a:rPr lang="de-DE" sz="2000" dirty="0" smtClean="0"/>
              <a:t>Noch Fragen?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3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Data Science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Data Science kombiniert Statistik und Knowledge Discovery</a:t>
            </a:r>
          </a:p>
          <a:p>
            <a:r>
              <a:rPr lang="de-DE" dirty="0" smtClean="0"/>
              <a:t>Statistik:</a:t>
            </a:r>
          </a:p>
          <a:p>
            <a:pPr lvl="1"/>
            <a:r>
              <a:rPr lang="de-DE" dirty="0" smtClean="0"/>
              <a:t>Zuerst Vermutung („Modell aus Beobachtung“) anstellen </a:t>
            </a:r>
            <a:r>
              <a:rPr lang="de-DE" b="1" dirty="0" smtClean="0"/>
              <a:t>danach</a:t>
            </a:r>
            <a:r>
              <a:rPr lang="de-DE" dirty="0" smtClean="0"/>
              <a:t> </a:t>
            </a:r>
            <a:r>
              <a:rPr lang="de-DE" b="1" dirty="0" smtClean="0"/>
              <a:t>Daten</a:t>
            </a:r>
            <a:r>
              <a:rPr lang="de-DE" dirty="0" smtClean="0"/>
              <a:t> </a:t>
            </a:r>
            <a:r>
              <a:rPr lang="de-DE" b="1" dirty="0" smtClean="0"/>
              <a:t>gezielt</a:t>
            </a:r>
            <a:r>
              <a:rPr lang="de-DE" dirty="0" smtClean="0"/>
              <a:t> sammeln und dadurch Vermutung überprüfen („Hypothese verifizieren“)</a:t>
            </a:r>
          </a:p>
          <a:p>
            <a:r>
              <a:rPr lang="de-DE" dirty="0" smtClean="0"/>
              <a:t>Knowledge Discovery</a:t>
            </a:r>
          </a:p>
          <a:p>
            <a:pPr lvl="1"/>
            <a:r>
              <a:rPr lang="de-DE" b="1" dirty="0" smtClean="0"/>
              <a:t>Zuerst</a:t>
            </a:r>
            <a:r>
              <a:rPr lang="de-DE" dirty="0" smtClean="0"/>
              <a:t> alle möglichen </a:t>
            </a:r>
            <a:r>
              <a:rPr lang="de-DE" b="1" dirty="0" smtClean="0"/>
              <a:t>Daten sammeln </a:t>
            </a:r>
            <a:r>
              <a:rPr lang="de-DE" dirty="0" smtClean="0"/>
              <a:t>danach explorativ Wissen extrahieren</a:t>
            </a:r>
          </a:p>
          <a:p>
            <a:r>
              <a:rPr lang="de-DE" b="1" dirty="0" smtClean="0"/>
              <a:t>Explorativ: </a:t>
            </a:r>
            <a:r>
              <a:rPr lang="de-DE" dirty="0" smtClean="0"/>
              <a:t>Keine Modell/Beobachtung =&gt; möglichst wenige Grundannahmen</a:t>
            </a:r>
            <a:endParaRPr lang="de-DE" dirty="0"/>
          </a:p>
          <a:p>
            <a:r>
              <a:rPr lang="de-DE" dirty="0" smtClean="0"/>
              <a:t>Knowledge Discovery: </a:t>
            </a:r>
            <a:r>
              <a:rPr lang="de-DE" dirty="0"/>
              <a:t>Inspektion einer Datensammlung mit dem Ziel der Entdeckung von </a:t>
            </a:r>
            <a:r>
              <a:rPr lang="de-DE" b="1" dirty="0" smtClean="0"/>
              <a:t>verwertbaren</a:t>
            </a:r>
            <a:r>
              <a:rPr lang="de-DE" dirty="0" smtClean="0"/>
              <a:t> Wissen</a:t>
            </a:r>
          </a:p>
          <a:p>
            <a:r>
              <a:rPr lang="de-DE" b="1" dirty="0" smtClean="0"/>
              <a:t>Verwertbar </a:t>
            </a:r>
            <a:r>
              <a:rPr lang="de-DE" dirty="0" smtClean="0"/>
              <a:t>: Hier Kostenreduktion oder neuer Geschäftserfolg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3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5504125" cy="180000"/>
          </a:xfrm>
        </p:spPr>
        <p:txBody>
          <a:bodyPr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Thrun, M;.C.: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A System for  Projection </a:t>
            </a:r>
            <a:r>
              <a:rPr lang="en-US" sz="1400" b="1" i="1" dirty="0">
                <a:solidFill>
                  <a:schemeClr val="tx1"/>
                </a:solidFill>
              </a:rPr>
              <a:t>Based Clustering  through Self-Organization and  Swarm </a:t>
            </a:r>
            <a:r>
              <a:rPr lang="en-US" sz="1400" b="1" i="1" dirty="0" smtClean="0">
                <a:solidFill>
                  <a:schemeClr val="tx1"/>
                </a:solidFill>
              </a:rPr>
              <a:t>Intelligence</a:t>
            </a:r>
            <a:r>
              <a:rPr lang="en-US" sz="1400" b="1" dirty="0" smtClean="0">
                <a:solidFill>
                  <a:schemeClr val="tx1"/>
                </a:solidFill>
              </a:rPr>
              <a:t>, Springer, Heidelberg, 2017</a:t>
            </a:r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6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1101653" y="1371013"/>
            <a:ext cx="7738031" cy="4210638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14300" y="2266949"/>
            <a:ext cx="336550" cy="441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75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3508"/>
            <a:ext cx="10693400" cy="676948"/>
          </a:xfrm>
        </p:spPr>
        <p:txBody>
          <a:bodyPr/>
          <a:lstStyle/>
          <a:p>
            <a:pPr algn="ctr"/>
            <a:r>
              <a:rPr lang="de-DE" sz="2400" i="0" dirty="0" smtClean="0"/>
              <a:t>Generierung eines strukturierten Datensatzes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2450" y="1711823"/>
            <a:ext cx="5335232" cy="5400675"/>
          </a:xfrm>
        </p:spPr>
        <p:txBody>
          <a:bodyPr>
            <a:normAutofit/>
          </a:bodyPr>
          <a:lstStyle/>
          <a:p>
            <a:r>
              <a:rPr lang="de-DE" sz="2200" dirty="0" smtClean="0"/>
              <a:t>Data: Boiler -&gt; </a:t>
            </a:r>
            <a:r>
              <a:rPr lang="de-DE" sz="2200" dirty="0" err="1" smtClean="0"/>
              <a:t>VitoConnect</a:t>
            </a:r>
            <a:endParaRPr lang="de-DE" sz="2200" dirty="0" smtClean="0"/>
          </a:p>
          <a:p>
            <a:pPr marL="0" indent="0">
              <a:buNone/>
            </a:pPr>
            <a:r>
              <a:rPr lang="de-DE" sz="2200" dirty="0" smtClean="0"/>
              <a:t>-&gt;</a:t>
            </a:r>
            <a:r>
              <a:rPr lang="de-DE" sz="2200" dirty="0" err="1" smtClean="0"/>
              <a:t>Estrella</a:t>
            </a:r>
            <a:r>
              <a:rPr lang="de-DE" sz="2200" dirty="0" smtClean="0"/>
              <a:t> -&gt;….</a:t>
            </a:r>
            <a:r>
              <a:rPr lang="de-DE" sz="2200" dirty="0" err="1" smtClean="0"/>
              <a:t>blob</a:t>
            </a:r>
            <a:r>
              <a:rPr lang="de-DE" sz="2200" dirty="0" smtClean="0"/>
              <a:t> </a:t>
            </a:r>
            <a:r>
              <a:rPr lang="de-DE" sz="2200" dirty="0" err="1" smtClean="0"/>
              <a:t>storage</a:t>
            </a:r>
            <a:r>
              <a:rPr lang="de-DE" sz="2200" dirty="0" smtClean="0"/>
              <a:t> </a:t>
            </a:r>
          </a:p>
          <a:p>
            <a:pPr lvl="1"/>
            <a:r>
              <a:rPr lang="de-DE" sz="2200" dirty="0" smtClean="0"/>
              <a:t>Anforderungen siehe Data </a:t>
            </a:r>
            <a:r>
              <a:rPr lang="de-DE" sz="2200" dirty="0"/>
              <a:t>L</a:t>
            </a:r>
            <a:r>
              <a:rPr lang="de-DE" sz="2200" dirty="0" smtClean="0"/>
              <a:t>ake Workshop</a:t>
            </a:r>
          </a:p>
          <a:p>
            <a:pPr lvl="1"/>
            <a:r>
              <a:rPr lang="de-DE" sz="2200" dirty="0" smtClean="0"/>
              <a:t>Auflösung –&gt; Experten fragen!</a:t>
            </a:r>
          </a:p>
          <a:p>
            <a:r>
              <a:rPr lang="de-DE" sz="2200" dirty="0" smtClean="0"/>
              <a:t>Für alle Analysen eine Voraussetzung:</a:t>
            </a:r>
          </a:p>
          <a:p>
            <a:pPr lvl="1"/>
            <a:r>
              <a:rPr lang="de-DE" sz="2200" dirty="0" smtClean="0"/>
              <a:t>Spalten =</a:t>
            </a:r>
            <a:r>
              <a:rPr lang="de-DE" sz="2200" b="1" dirty="0" smtClean="0"/>
              <a:t>Variablen</a:t>
            </a:r>
            <a:r>
              <a:rPr lang="de-DE" sz="2200" dirty="0" smtClean="0"/>
              <a:t>/Merkmale/Eigenschaften/</a:t>
            </a:r>
            <a:r>
              <a:rPr lang="de-DE" sz="2200" b="1" dirty="0" err="1" smtClean="0"/>
              <a:t>features</a:t>
            </a:r>
            <a:r>
              <a:rPr lang="de-DE" sz="2200" dirty="0" smtClean="0"/>
              <a:t>, z.B. Temperatur</a:t>
            </a:r>
          </a:p>
          <a:p>
            <a:pPr lvl="1"/>
            <a:r>
              <a:rPr lang="de-DE" sz="2200" dirty="0" smtClean="0"/>
              <a:t>Zeilen: </a:t>
            </a:r>
            <a:r>
              <a:rPr lang="de-DE" sz="2200" b="1" dirty="0" smtClean="0"/>
              <a:t>Fälle</a:t>
            </a:r>
            <a:r>
              <a:rPr lang="de-DE" sz="2200" dirty="0" smtClean="0"/>
              <a:t>/Patienten/Geräte</a:t>
            </a:r>
          </a:p>
          <a:p>
            <a:pPr lvl="1"/>
            <a:r>
              <a:rPr lang="de-DE" sz="2200" dirty="0" smtClean="0"/>
              <a:t>Key: Eindeutige Zuordnung, z.B. Zeit</a:t>
            </a:r>
          </a:p>
          <a:p>
            <a:r>
              <a:rPr lang="de-DE" sz="2400" dirty="0" smtClean="0"/>
              <a:t>Ein Wert pro </a:t>
            </a:r>
            <a:r>
              <a:rPr lang="de-DE" sz="2400" b="1" dirty="0" smtClean="0"/>
              <a:t>Fall und Variable</a:t>
            </a:r>
            <a:r>
              <a:rPr lang="de-DE" sz="2400" dirty="0" smtClean="0"/>
              <a:t>!</a:t>
            </a:r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7411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" t="-729" r="65013" b="47957"/>
          <a:stretch/>
        </p:blipFill>
        <p:spPr bwMode="auto">
          <a:xfrm>
            <a:off x="5800299" y="1599523"/>
            <a:ext cx="4734575" cy="53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28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Beispiel 1: </a:t>
            </a:r>
            <a:r>
              <a:rPr lang="de-DE" sz="2400" i="0" dirty="0"/>
              <a:t>Betrachtung </a:t>
            </a:r>
            <a:r>
              <a:rPr lang="de-DE" sz="2400" i="0" dirty="0" smtClean="0"/>
              <a:t>eines Features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163774" y="1407954"/>
            <a:ext cx="10078776" cy="5355703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4978400" y="4586514"/>
            <a:ext cx="3496862" cy="2291958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163773" y="7330032"/>
            <a:ext cx="5504125" cy="180000"/>
          </a:xfrm>
        </p:spPr>
        <p:txBody>
          <a:bodyPr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Thrun, M;.C.: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A System for  Projection </a:t>
            </a:r>
            <a:r>
              <a:rPr lang="en-US" sz="1400" b="1" i="1" dirty="0">
                <a:solidFill>
                  <a:schemeClr val="tx1"/>
                </a:solidFill>
              </a:rPr>
              <a:t>Based Clustering  through Self-Organization and  Swarm </a:t>
            </a:r>
            <a:r>
              <a:rPr lang="en-US" sz="1400" b="1" i="1" dirty="0" smtClean="0">
                <a:solidFill>
                  <a:schemeClr val="tx1"/>
                </a:solidFill>
              </a:rPr>
              <a:t>Intelligence</a:t>
            </a:r>
            <a:r>
              <a:rPr lang="en-US" sz="1400" b="1" dirty="0" smtClean="0">
                <a:solidFill>
                  <a:schemeClr val="tx1"/>
                </a:solidFill>
              </a:rPr>
              <a:t>, Springer, Heidelberg, 2017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Betrachtung einer Variablen („</a:t>
            </a:r>
            <a:r>
              <a:rPr lang="de-DE" sz="2400" i="0" dirty="0" err="1" smtClean="0"/>
              <a:t>feature</a:t>
            </a:r>
            <a:r>
              <a:rPr lang="de-DE" sz="2400" i="0" dirty="0" smtClean="0"/>
              <a:t>“)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4644317" cy="5400675"/>
          </a:xfrm>
        </p:spPr>
        <p:txBody>
          <a:bodyPr>
            <a:normAutofit/>
          </a:bodyPr>
          <a:lstStyle/>
          <a:p>
            <a:r>
              <a:rPr lang="de-DE" sz="2200" b="1" dirty="0" smtClean="0"/>
              <a:t>Ausgangslage: </a:t>
            </a:r>
            <a:r>
              <a:rPr lang="de-DE" sz="2200" dirty="0" smtClean="0"/>
              <a:t>Kundenbetreuung benötigt Zeit („</a:t>
            </a:r>
            <a:r>
              <a:rPr lang="de-DE" sz="2200" i="1" dirty="0" err="1" smtClean="0"/>
              <a:t>Effort</a:t>
            </a:r>
            <a:r>
              <a:rPr lang="de-DE" sz="2200" dirty="0" smtClean="0"/>
              <a:t>“) und generiert Umsatz („</a:t>
            </a:r>
            <a:r>
              <a:rPr lang="de-DE" sz="2200" i="1" dirty="0" err="1" smtClean="0"/>
              <a:t>Yield</a:t>
            </a:r>
            <a:r>
              <a:rPr lang="de-DE" sz="2200" dirty="0" smtClean="0"/>
              <a:t>“)</a:t>
            </a:r>
          </a:p>
          <a:p>
            <a:r>
              <a:rPr lang="de-DE" sz="2200" b="1" dirty="0" smtClean="0"/>
              <a:t>Analyse-Methode: </a:t>
            </a:r>
            <a:r>
              <a:rPr lang="de-DE" sz="2200" i="1" dirty="0" smtClean="0"/>
              <a:t>Programmierte</a:t>
            </a:r>
            <a:r>
              <a:rPr lang="de-DE" sz="2200" dirty="0" smtClean="0"/>
              <a:t> ABC </a:t>
            </a:r>
            <a:r>
              <a:rPr lang="de-DE" sz="2200" dirty="0" err="1" smtClean="0"/>
              <a:t>analyse</a:t>
            </a:r>
            <a:endParaRPr lang="de-DE" sz="2200" dirty="0" smtClean="0"/>
          </a:p>
          <a:p>
            <a:r>
              <a:rPr lang="de-DE" sz="2200" dirty="0" smtClean="0"/>
              <a:t>Gruppe A: Kunden die den höchsten Umsatz bei geringstem Aufwand generieren</a:t>
            </a:r>
          </a:p>
          <a:p>
            <a:r>
              <a:rPr lang="de-DE" sz="2200" dirty="0" smtClean="0"/>
              <a:t>Gruppe B: Umsatz entspricht Aufwand</a:t>
            </a:r>
          </a:p>
          <a:p>
            <a:r>
              <a:rPr lang="de-DE" sz="2200" dirty="0" smtClean="0"/>
              <a:t>Gruppe C: Viel Aufwand für wenig Umsatz</a:t>
            </a: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 smtClean="0"/>
              <a:t>CDO-</a:t>
            </a:r>
            <a:r>
              <a:rPr lang="de-DE" dirty="0" err="1" smtClean="0"/>
              <a:t>Orga</a:t>
            </a:r>
            <a:r>
              <a:rPr lang="de-DE" dirty="0" smtClean="0"/>
              <a:t>: Welcome Kick-Off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5463181" cy="184396"/>
          </a:xfrm>
        </p:spPr>
        <p:txBody>
          <a:bodyPr/>
          <a:lstStyle/>
          <a:p>
            <a:r>
              <a:rPr lang="de-DE" sz="1400" dirty="0" smtClean="0">
                <a:solidFill>
                  <a:schemeClr val="tx1"/>
                </a:solidFill>
              </a:rPr>
              <a:t>Thrun/</a:t>
            </a:r>
            <a:r>
              <a:rPr lang="de-DE" sz="1400" dirty="0" err="1" smtClean="0">
                <a:solidFill>
                  <a:schemeClr val="tx1"/>
                </a:solidFill>
              </a:rPr>
              <a:t>Ultsch</a:t>
            </a:r>
            <a:r>
              <a:rPr lang="de-DE" sz="1400" dirty="0" smtClean="0">
                <a:solidFill>
                  <a:schemeClr val="tx1"/>
                </a:solidFill>
              </a:rPr>
              <a:t>/</a:t>
            </a:r>
            <a:r>
              <a:rPr lang="de-DE" sz="1400" dirty="0" err="1" smtClean="0">
                <a:solidFill>
                  <a:schemeClr val="tx1"/>
                </a:solidFill>
              </a:rPr>
              <a:t>Lötsch</a:t>
            </a:r>
            <a:r>
              <a:rPr lang="de-DE" sz="1400" dirty="0">
                <a:solidFill>
                  <a:schemeClr val="tx1"/>
                </a:solidFill>
              </a:rPr>
              <a:t>: https://cran.r-project.org/web/packages/ABCanalysis/index.html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5372" r="24609" b="3297"/>
          <a:stretch/>
        </p:blipFill>
        <p:spPr>
          <a:xfrm>
            <a:off x="5104264" y="1112730"/>
            <a:ext cx="5695081" cy="617976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393525" y="6800604"/>
            <a:ext cx="210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/>
              <a:t>Effort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582680" y="5859693"/>
            <a:ext cx="233243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de-DE" sz="3200" b="1" dirty="0" err="1" smtClean="0"/>
              <a:t>Yield</a:t>
            </a:r>
            <a:endParaRPr lang="de-DE" sz="3200" b="1" dirty="0"/>
          </a:p>
        </p:txBody>
      </p:sp>
      <p:sp>
        <p:nvSpPr>
          <p:cNvPr id="12" name="Fußzeilenplatzhalter 2"/>
          <p:cNvSpPr txBox="1">
            <a:spLocks/>
          </p:cNvSpPr>
          <p:nvPr/>
        </p:nvSpPr>
        <p:spPr>
          <a:xfrm>
            <a:off x="3686809" y="72648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l" defTabSz="99569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mtClean="0"/>
              <a:t>Data Insights unter Dr. Böhme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7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Folgerungen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Fragestellung/Problemstellung sollte möglichst vom Experten kommen!</a:t>
            </a:r>
          </a:p>
          <a:p>
            <a:r>
              <a:rPr lang="de-DE" sz="2200" dirty="0" smtClean="0"/>
              <a:t>Analysemethoden-Wahl je nach Fragestellung</a:t>
            </a:r>
          </a:p>
          <a:p>
            <a:pPr lvl="1"/>
            <a:r>
              <a:rPr lang="de-DE" sz="2200" dirty="0" smtClean="0"/>
              <a:t>Analyse-Werkzeuge werden meistens kombiniert (1)</a:t>
            </a:r>
          </a:p>
          <a:p>
            <a:pPr lvl="2"/>
            <a:r>
              <a:rPr lang="de-DE" sz="2200" dirty="0" smtClean="0"/>
              <a:t>Mathematische Voraussetzungen zu beachten</a:t>
            </a:r>
          </a:p>
          <a:p>
            <a:pPr lvl="2"/>
            <a:r>
              <a:rPr lang="de-DE" sz="2200" dirty="0" smtClean="0"/>
              <a:t>Viele Kombinationen sind nicht sinnvoll oder richtig</a:t>
            </a:r>
          </a:p>
          <a:p>
            <a:pPr lvl="3"/>
            <a:r>
              <a:rPr lang="de-DE" sz="2200" dirty="0" smtClean="0"/>
              <a:t>Anti-Beispiel: </a:t>
            </a:r>
            <a:r>
              <a:rPr lang="de-DE" sz="2200" dirty="0" err="1" smtClean="0"/>
              <a:t>Principal</a:t>
            </a:r>
            <a:r>
              <a:rPr lang="de-DE" sz="2200" dirty="0" smtClean="0"/>
              <a:t> </a:t>
            </a:r>
            <a:r>
              <a:rPr lang="de-DE" sz="2200" dirty="0" err="1" smtClean="0"/>
              <a:t>Component</a:t>
            </a:r>
            <a:r>
              <a:rPr lang="de-DE" sz="2200" dirty="0" smtClean="0"/>
              <a:t> Analysis (PCA)+</a:t>
            </a:r>
            <a:r>
              <a:rPr lang="de-DE" sz="2200" dirty="0" err="1" smtClean="0"/>
              <a:t>kmeans</a:t>
            </a:r>
            <a:endParaRPr lang="de-DE" sz="2200" dirty="0" smtClean="0"/>
          </a:p>
          <a:p>
            <a:pPr lvl="2"/>
            <a:r>
              <a:rPr lang="de-DE" sz="2200" dirty="0" smtClean="0"/>
              <a:t>Tiefes Verständnis der Vor und Nachteile einzelner Methoden notwendig</a:t>
            </a:r>
          </a:p>
          <a:p>
            <a:pPr lvl="1"/>
            <a:r>
              <a:rPr lang="de-DE" sz="2200" dirty="0" smtClean="0"/>
              <a:t>Erfahrung in Datenanalyse relevant</a:t>
            </a:r>
          </a:p>
          <a:p>
            <a:r>
              <a:rPr lang="de-DE" sz="2200" dirty="0" smtClean="0"/>
              <a:t>Sinnvolle </a:t>
            </a:r>
            <a:r>
              <a:rPr lang="de-DE" sz="2200" dirty="0"/>
              <a:t>A</a:t>
            </a:r>
            <a:r>
              <a:rPr lang="de-DE" sz="2200" dirty="0" smtClean="0"/>
              <a:t>nalyse ab etwa 100 Fällen möglich</a:t>
            </a: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5504125" cy="180000"/>
          </a:xfrm>
        </p:spPr>
        <p:txBody>
          <a:bodyPr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(1) Thrun, M;.C.: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A System for  Projection </a:t>
            </a:r>
            <a:r>
              <a:rPr lang="en-US" sz="1400" b="1" i="1" dirty="0">
                <a:solidFill>
                  <a:schemeClr val="tx1"/>
                </a:solidFill>
              </a:rPr>
              <a:t>Based Clustering  through Self-Organization and  Swarm </a:t>
            </a:r>
            <a:r>
              <a:rPr lang="en-US" sz="1400" b="1" i="1" dirty="0" smtClean="0">
                <a:solidFill>
                  <a:schemeClr val="tx1"/>
                </a:solidFill>
              </a:rPr>
              <a:t>Intelligence</a:t>
            </a:r>
            <a:r>
              <a:rPr lang="en-US" sz="1400" b="1" dirty="0" smtClean="0">
                <a:solidFill>
                  <a:schemeClr val="tx1"/>
                </a:solidFill>
              </a:rPr>
              <a:t>, Springer, Heidelberg, 2017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2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Wieso möglichst viele Daten?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946796" cy="5400675"/>
          </a:xfrm>
        </p:spPr>
        <p:txBody>
          <a:bodyPr>
            <a:normAutofit/>
          </a:bodyPr>
          <a:lstStyle/>
          <a:p>
            <a:r>
              <a:rPr lang="de-DE" sz="2200" b="1" dirty="0" smtClean="0"/>
              <a:t>Explorativ! </a:t>
            </a:r>
            <a:r>
              <a:rPr lang="de-DE" sz="2200" dirty="0" smtClean="0"/>
              <a:t>=&gt; Wir wissen (ohne Hypothese) im Voraus nicht welche Variablen wir brauchen</a:t>
            </a:r>
          </a:p>
          <a:p>
            <a:r>
              <a:rPr lang="de-DE" sz="2200" dirty="0" smtClean="0"/>
              <a:t>Sehr viele Variablen =&gt; Sehr viele Dimensionen</a:t>
            </a:r>
          </a:p>
          <a:p>
            <a:r>
              <a:rPr lang="de-DE" sz="2200" dirty="0" smtClean="0"/>
              <a:t>Jede </a:t>
            </a:r>
            <a:r>
              <a:rPr lang="de-DE" sz="2200" dirty="0"/>
              <a:t>Dimension </a:t>
            </a:r>
            <a:r>
              <a:rPr lang="de-DE" sz="2200" dirty="0" smtClean="0"/>
              <a:t>könnte </a:t>
            </a:r>
            <a:r>
              <a:rPr lang="de-DE" sz="2200" dirty="0"/>
              <a:t>mit jeder anderen interessante Kombinationen </a:t>
            </a:r>
            <a:r>
              <a:rPr lang="de-DE" sz="2200" dirty="0" smtClean="0"/>
              <a:t>bilden</a:t>
            </a:r>
          </a:p>
          <a:p>
            <a:pPr lvl="1"/>
            <a:r>
              <a:rPr lang="de-DE" sz="2200" dirty="0" smtClean="0"/>
              <a:t>d.h</a:t>
            </a:r>
            <a:r>
              <a:rPr lang="de-DE" sz="2200" dirty="0"/>
              <a:t>. idealerweise wären 100</a:t>
            </a:r>
            <a:r>
              <a:rPr lang="de-DE" sz="2200" baseline="30000" dirty="0"/>
              <a:t>n</a:t>
            </a:r>
            <a:r>
              <a:rPr lang="de-DE" sz="2200" dirty="0"/>
              <a:t> Daten </a:t>
            </a:r>
            <a:r>
              <a:rPr lang="de-DE" sz="2200" dirty="0" smtClean="0"/>
              <a:t>nötig</a:t>
            </a:r>
          </a:p>
          <a:p>
            <a:r>
              <a:rPr lang="de-DE" sz="2200" dirty="0" smtClean="0"/>
              <a:t>Hochdimensional: Bei uns ca. 200 Dimensionen!</a:t>
            </a:r>
          </a:p>
          <a:p>
            <a:r>
              <a:rPr lang="de-DE" sz="2200" dirty="0" smtClean="0"/>
              <a:t>Aber Nutzung von Phänomenen </a:t>
            </a:r>
            <a:r>
              <a:rPr lang="de-DE" sz="2200" dirty="0"/>
              <a:t>des Hochdimensionalen </a:t>
            </a:r>
            <a:r>
              <a:rPr lang="de-DE" sz="2200" dirty="0" smtClean="0"/>
              <a:t>Raumes möglich (1)</a:t>
            </a:r>
          </a:p>
          <a:p>
            <a:pPr lvl="1"/>
            <a:r>
              <a:rPr lang="de-DE" sz="2200" dirty="0" smtClean="0"/>
              <a:t>Das ist ein Beispiel für mathematische Voraussetzungen</a:t>
            </a:r>
            <a:endParaRPr lang="de-DE" sz="2200" dirty="0"/>
          </a:p>
          <a:p>
            <a:endParaRPr lang="de-DE" sz="2200" dirty="0"/>
          </a:p>
          <a:p>
            <a:pPr>
              <a:buFont typeface="Symbol" panose="05050102010706020507" pitchFamily="18" charset="2"/>
              <a:buChar char="Þ"/>
            </a:pP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246778"/>
            <a:ext cx="4086093" cy="45719"/>
          </a:xfrm>
        </p:spPr>
        <p:txBody>
          <a:bodyPr/>
          <a:lstStyle/>
          <a:p>
            <a:r>
              <a:rPr lang="de-DE" sz="1400" dirty="0" smtClean="0">
                <a:solidFill>
                  <a:schemeClr val="tx1"/>
                </a:solidFill>
              </a:rPr>
              <a:t>(1) </a:t>
            </a:r>
            <a:r>
              <a:rPr lang="de-DE" sz="1400" dirty="0" err="1" smtClean="0">
                <a:solidFill>
                  <a:schemeClr val="tx1"/>
                </a:solidFill>
              </a:rPr>
              <a:t>Verleysen</a:t>
            </a:r>
            <a:r>
              <a:rPr lang="de-DE" sz="1400" dirty="0">
                <a:solidFill>
                  <a:schemeClr val="tx1"/>
                </a:solidFill>
              </a:rPr>
              <a:t>, Werz et. Al. </a:t>
            </a:r>
            <a:r>
              <a:rPr lang="de-DE" sz="1400" i="1" dirty="0">
                <a:solidFill>
                  <a:schemeClr val="tx1"/>
                </a:solidFill>
              </a:rPr>
              <a:t>On </a:t>
            </a:r>
            <a:r>
              <a:rPr lang="de-DE" sz="1400" i="1" dirty="0" err="1">
                <a:solidFill>
                  <a:schemeClr val="tx1"/>
                </a:solidFill>
              </a:rPr>
              <a:t>the</a:t>
            </a:r>
            <a:r>
              <a:rPr lang="de-DE" sz="1400" i="1" dirty="0">
                <a:solidFill>
                  <a:schemeClr val="tx1"/>
                </a:solidFill>
              </a:rPr>
              <a:t> </a:t>
            </a:r>
            <a:r>
              <a:rPr lang="de-DE" sz="1400" i="1" dirty="0" err="1">
                <a:solidFill>
                  <a:schemeClr val="tx1"/>
                </a:solidFill>
              </a:rPr>
              <a:t>effects</a:t>
            </a:r>
            <a:r>
              <a:rPr lang="de-DE" sz="1400" i="1" dirty="0">
                <a:solidFill>
                  <a:schemeClr val="tx1"/>
                </a:solidFill>
              </a:rPr>
              <a:t> </a:t>
            </a:r>
            <a:r>
              <a:rPr lang="de-DE" sz="1400" i="1" dirty="0" err="1">
                <a:solidFill>
                  <a:schemeClr val="tx1"/>
                </a:solidFill>
              </a:rPr>
              <a:t>of</a:t>
            </a:r>
            <a:r>
              <a:rPr lang="de-DE" sz="1400" i="1" dirty="0">
                <a:solidFill>
                  <a:schemeClr val="tx1"/>
                </a:solidFill>
              </a:rPr>
              <a:t> </a:t>
            </a:r>
            <a:r>
              <a:rPr lang="de-DE" sz="1400" i="1" dirty="0" err="1">
                <a:solidFill>
                  <a:schemeClr val="tx1"/>
                </a:solidFill>
              </a:rPr>
              <a:t>dimensionaility</a:t>
            </a:r>
            <a:r>
              <a:rPr lang="de-DE" sz="1400" i="1" dirty="0">
                <a:solidFill>
                  <a:schemeClr val="tx1"/>
                </a:solidFill>
              </a:rPr>
              <a:t> on </a:t>
            </a:r>
            <a:r>
              <a:rPr lang="de-DE" sz="1400" i="1" dirty="0" err="1">
                <a:solidFill>
                  <a:schemeClr val="tx1"/>
                </a:solidFill>
              </a:rPr>
              <a:t>data</a:t>
            </a:r>
            <a:r>
              <a:rPr lang="de-DE" sz="1400" i="1" dirty="0">
                <a:solidFill>
                  <a:schemeClr val="tx1"/>
                </a:solidFill>
              </a:rPr>
              <a:t> </a:t>
            </a:r>
            <a:r>
              <a:rPr lang="de-DE" sz="1400" i="1" dirty="0" err="1">
                <a:solidFill>
                  <a:schemeClr val="tx1"/>
                </a:solidFill>
              </a:rPr>
              <a:t>analysis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smtClean="0">
                <a:solidFill>
                  <a:schemeClr val="tx1"/>
                </a:solidFill>
              </a:rPr>
              <a:t>2003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31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Beispiel 2: Mustererkennung über Cluster-Analyse</a:t>
            </a:r>
            <a:endParaRPr lang="de-DE" sz="2400" i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07.09.2017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Picture 6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450849" y="1408714"/>
            <a:ext cx="10030631" cy="5703784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8147442" y="5308980"/>
            <a:ext cx="2136546" cy="1803518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589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2.xml><?xml version="1.0" encoding="utf-8"?>
<a:theme xmlns:a="http://schemas.openxmlformats.org/drawingml/2006/main" name="1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ssmann.pptx" id="{C03C4508-9A09-43CC-8577-FC3A7C1BE50C}" vid="{A6089ECD-C1E0-41AA-B937-16BB090F9DB7}"/>
    </a:ext>
  </a:extLst>
</a:theme>
</file>

<file path=ppt/theme/theme3.xml><?xml version="1.0" encoding="utf-8"?>
<a:theme xmlns:a="http://schemas.openxmlformats.org/drawingml/2006/main" name="2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795</Words>
  <Application>Microsoft Office PowerPoint</Application>
  <PresentationFormat>Benutzerdefiniert</PresentationFormat>
  <Paragraphs>131</Paragraphs>
  <Slides>13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Noto Sans Symbols</vt:lpstr>
      <vt:lpstr>Symbol</vt:lpstr>
      <vt:lpstr>Wingdings</vt:lpstr>
      <vt:lpstr>Viessmann Divisionen</vt:lpstr>
      <vt:lpstr>1_Viessmann Divisionen</vt:lpstr>
      <vt:lpstr>2_Viessmann Divisionen</vt:lpstr>
      <vt:lpstr>think-cell Folie</vt:lpstr>
      <vt:lpstr>PowerPoint-Präsentation</vt:lpstr>
      <vt:lpstr>Data Science</vt:lpstr>
      <vt:lpstr>PowerPoint-Präsentation</vt:lpstr>
      <vt:lpstr>Generierung eines strukturierten Datensatzes</vt:lpstr>
      <vt:lpstr>Beispiel 1: Betrachtung eines Features</vt:lpstr>
      <vt:lpstr>Betrachtung einer Variablen („feature“)</vt:lpstr>
      <vt:lpstr>Folgerungen</vt:lpstr>
      <vt:lpstr>Wieso möglichst viele Daten?</vt:lpstr>
      <vt:lpstr>Beispiel 2: Mustererkennung über Cluster-Analyse</vt:lpstr>
      <vt:lpstr>Mustererkennung über Cluster-Analyse</vt:lpstr>
      <vt:lpstr>Folgerungen (Knowledge Aquisition)</vt:lpstr>
      <vt:lpstr>Zusammenfassung Data Science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2017-05-15T09:58:08Z</dcterms:created>
  <dcterms:modified xsi:type="dcterms:W3CDTF">2017-09-07T12:09:25Z</dcterms:modified>
</cp:coreProperties>
</file>