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1" r:id="rId1"/>
    <p:sldMasterId id="2147483798" r:id="rId2"/>
    <p:sldMasterId id="2147483812" r:id="rId3"/>
  </p:sldMasterIdLst>
  <p:notesMasterIdLst>
    <p:notesMasterId r:id="rId17"/>
  </p:notesMasterIdLst>
  <p:handoutMasterIdLst>
    <p:handoutMasterId r:id="rId18"/>
  </p:handoutMasterIdLst>
  <p:sldIdLst>
    <p:sldId id="312" r:id="rId4"/>
    <p:sldId id="313" r:id="rId5"/>
    <p:sldId id="314" r:id="rId6"/>
    <p:sldId id="325" r:id="rId7"/>
    <p:sldId id="315" r:id="rId8"/>
    <p:sldId id="316" r:id="rId9"/>
    <p:sldId id="318" r:id="rId10"/>
    <p:sldId id="319" r:id="rId11"/>
    <p:sldId id="317" r:id="rId12"/>
    <p:sldId id="320" r:id="rId13"/>
    <p:sldId id="322" r:id="rId14"/>
    <p:sldId id="323" r:id="rId15"/>
    <p:sldId id="324" r:id="rId16"/>
  </p:sldIdLst>
  <p:sldSz cx="10693400" cy="7561263"/>
  <p:notesSz cx="6858000" cy="9926638"/>
  <p:custDataLst>
    <p:tags r:id="rId19"/>
  </p:custDataLst>
  <p:defaultTextStyle>
    <a:defPPr>
      <a:defRPr lang="de-DE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468" userDrawn="1">
          <p15:clr>
            <a:srgbClr val="A4A3A4"/>
          </p15:clr>
        </p15:guide>
        <p15:guide id="4" pos="3345" userDrawn="1">
          <p15:clr>
            <a:srgbClr val="A4A3A4"/>
          </p15:clr>
        </p15:guide>
        <p15:guide id="5" orient="horz" pos="3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8D6"/>
    <a:srgbClr val="F5231B"/>
    <a:srgbClr val="555555"/>
    <a:srgbClr val="C2A89D"/>
    <a:srgbClr val="F7F3ED"/>
    <a:srgbClr val="F1F6E6"/>
    <a:srgbClr val="F1F617"/>
    <a:srgbClr val="C6E7CC"/>
    <a:srgbClr val="AC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481" autoAdjust="0"/>
  </p:normalViewPr>
  <p:slideViewPr>
    <p:cSldViewPr snapToGrid="0">
      <p:cViewPr varScale="1">
        <p:scale>
          <a:sx n="76" d="100"/>
          <a:sy n="76" d="100"/>
        </p:scale>
        <p:origin x="1301" y="58"/>
      </p:cViewPr>
      <p:guideLst>
        <p:guide orient="horz" pos="4468"/>
        <p:guide pos="3345"/>
        <p:guide orient="horz" pos="318"/>
      </p:guideLst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50C59-D1D1-4CF8-A5C8-BF6FE77EED9D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6F4A-349B-444D-B35E-3481DBA21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454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AE89736C-33E1-4D73-8584-7092582AEF83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6925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DBEE7B1B-09E6-4939-A88C-22AA4308BEB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0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Preprocessing</a:t>
            </a:r>
            <a:r>
              <a:rPr lang="de-DE" dirty="0" smtClean="0"/>
              <a:t>/</a:t>
            </a:r>
            <a:r>
              <a:rPr lang="de-DE" dirty="0" err="1" smtClean="0"/>
              <a:t>Cleaning</a:t>
            </a:r>
            <a:r>
              <a:rPr lang="de-DE" dirty="0" smtClean="0"/>
              <a:t>: z.B. Fehlstellen-Behandlung, Ausreißer Behandlung, Datenfehler</a:t>
            </a:r>
          </a:p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2.) Anomalien</a:t>
            </a:r>
            <a:r>
              <a:rPr lang="de-DE" baseline="0" dirty="0" smtClean="0"/>
              <a:t> (Fehlerhafte Geräte)</a:t>
            </a:r>
          </a:p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3.) Vorhersagen von Umsatz oder Anzahl von Geräten</a:t>
            </a:r>
          </a:p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5.) Automatische Regelung eine Heizung 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8572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Preprocessing</a:t>
            </a:r>
            <a:r>
              <a:rPr lang="de-DE" dirty="0" smtClean="0"/>
              <a:t>/</a:t>
            </a:r>
            <a:r>
              <a:rPr lang="de-DE" dirty="0" err="1" smtClean="0"/>
              <a:t>Cleaning</a:t>
            </a:r>
            <a:r>
              <a:rPr lang="de-DE" dirty="0" smtClean="0"/>
              <a:t>: z.B. Fehlstellen-Behandlung, Ausreißer Behandlung, Datenfehler</a:t>
            </a:r>
          </a:p>
        </p:txBody>
      </p:sp>
    </p:spTree>
    <p:extLst>
      <p:ext uri="{BB962C8B-B14F-4D97-AF65-F5344CB8AC3E}">
        <p14:creationId xmlns:p14="http://schemas.microsoft.com/office/powerpoint/2010/main" val="206592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Auflösung:</a:t>
            </a:r>
            <a:r>
              <a:rPr lang="de-DE" baseline="0" dirty="0" smtClean="0"/>
              <a:t> </a:t>
            </a:r>
            <a:r>
              <a:rPr lang="de-DE" dirty="0" smtClean="0"/>
              <a:t>der kleinste Unterschied zwischen Messwerten, den ein Messgerät gerade noch erfassen kann/sinnvoll soll</a:t>
            </a:r>
          </a:p>
        </p:txBody>
      </p:sp>
    </p:spTree>
    <p:extLst>
      <p:ext uri="{BB962C8B-B14F-4D97-AF65-F5344CB8AC3E}">
        <p14:creationId xmlns:p14="http://schemas.microsoft.com/office/powerpoint/2010/main" val="57660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/</a:t>
            </a:r>
            <a:r>
              <a:rPr lang="de-DE" dirty="0" err="1" smtClean="0"/>
              <a:t>Cleaning</a:t>
            </a:r>
            <a:r>
              <a:rPr lang="de-DE" dirty="0" smtClean="0"/>
              <a:t>: z.B. Fehlstellen-Behandlung, Ausreißer Behandlung, Datenfehler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13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4EF9-FAC2-45A0-ACFB-BB7F39C6C458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1924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EE2810A-CBB7-414B-9475-81CD7B0BB955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84000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782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28B98FB-B748-4F30-8A65-BF8BB6D355A5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64800" y="2052000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64800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08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0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4800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64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60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4800" y="1584000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520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4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442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9088E16-6F66-4F46-A4D4-A3EA8E47AC09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89479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0DCABD-3E70-4AFB-BFE8-B4CBC6D158FC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5200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900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5825931-F025-4070-A644-4B3E6E39E0EA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4449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9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A200-9702-45BA-B816-44AC69C33CBE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1650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815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006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C0F40CA-BB6C-41BF-A45C-13BAD9CAC688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72825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5022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9946" y="603508"/>
            <a:ext cx="9782603" cy="67694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6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BDC53D2-C65A-4210-8803-9AEAA8852A7A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07749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9947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6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813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7A590C1-607B-4A31-ABEE-C9479E27835B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9087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9188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6925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9A87BE8-49B4-493D-9807-D96A5D01423F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2973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3E99BE8-B232-4FD1-9828-101C44A209A3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92708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57260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01F7A5E-0779-4B0B-B8E2-A1877B2AB1E5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601288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99952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54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C8D89BE-3A68-4AA6-B000-41B9E27EEEBF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81841" y="2070265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70725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6725" y="1589087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6725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8285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9055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56347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3947" y="1588747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448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8285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95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E036411-FAAE-4006-A5C6-560B28F8BA84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787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8C1FE1-C4A7-4579-9831-42190A0B39D5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794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66516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3F4462B-AD41-447C-A271-8290D56CE11C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7854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63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0001" y="392657"/>
            <a:ext cx="907199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32082" marR="0" lvl="5" indent="-2408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4163" marR="0" lvl="6" indent="-2276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96246" marR="0" lvl="7" indent="-2144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28327" marR="0" lvl="8" indent="-201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397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2_Titel und Inhal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7141" y="613927"/>
            <a:ext cx="9725043" cy="712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7141" y="1613073"/>
            <a:ext cx="9725043" cy="53699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581" marR="0" lvl="0" indent="-809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224" marR="0" lvl="1" indent="-7782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9804" marR="0" lvl="2" indent="-826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859" marR="0" lvl="3" indent="-77859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5440" marR="0" lvl="4" indent="-8264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9310352" y="7092597"/>
            <a:ext cx="540182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9853D10-051E-4485-BCE1-5C363A82EAAC}" type="datetime1">
              <a:rPr lang="de-DE" smtClean="0"/>
              <a:t>06.10.2017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247980" y="7092597"/>
            <a:ext cx="3609023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mtClean="0"/>
              <a:t>Data Insights 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905122" y="7092597"/>
            <a:ext cx="334499" cy="25205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7775" y="7124757"/>
            <a:ext cx="2709830" cy="25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Font typeface="Noto Sans Symbols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81" marR="0" lvl="1" indent="-47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7223" marR="0" lvl="2" indent="-1623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9804" marR="0" lvl="3" indent="-64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2858" marR="0" lvl="4" indent="-1657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693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746419" y="2367362"/>
            <a:ext cx="9200561" cy="1352550"/>
            <a:chOff x="970961" y="2367362"/>
            <a:chExt cx="9200561" cy="1352550"/>
          </a:xfrm>
        </p:grpSpPr>
        <p:pic>
          <p:nvPicPr>
            <p:cNvPr id="3" name="Grafik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4"/>
            <a:stretch/>
          </p:blipFill>
          <p:spPr>
            <a:xfrm>
              <a:off x="970961" y="2367362"/>
              <a:ext cx="4070938" cy="135255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2" r="8718" b="32333"/>
            <a:stretch/>
          </p:blipFill>
          <p:spPr>
            <a:xfrm>
              <a:off x="4707379" y="2642995"/>
              <a:ext cx="5464143" cy="801279"/>
            </a:xfrm>
            <a:prstGeom prst="rect">
              <a:avLst/>
            </a:prstGeom>
          </p:spPr>
        </p:pic>
        <p:cxnSp>
          <p:nvCxnSpPr>
            <p:cNvPr id="5" name="Gerader Verbinder 4"/>
            <p:cNvCxnSpPr/>
            <p:nvPr userDrawn="1"/>
          </p:nvCxnSpPr>
          <p:spPr>
            <a:xfrm flipH="1">
              <a:off x="4835951" y="2582611"/>
              <a:ext cx="1495" cy="9220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0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7EB3AA4-467C-455E-A63F-F9484A501DF7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9559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6798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Gerader Verbinder 2"/>
          <p:cNvCxnSpPr/>
          <p:nvPr userDrawn="1"/>
        </p:nvCxnSpPr>
        <p:spPr>
          <a:xfrm>
            <a:off x="2395904" y="6779650"/>
            <a:ext cx="0" cy="50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t="27711" r="8642" b="32997"/>
          <a:stretch/>
        </p:blipFill>
        <p:spPr>
          <a:xfrm>
            <a:off x="2783111" y="6779650"/>
            <a:ext cx="3171131" cy="504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5552" r="12760" b="12617"/>
          <a:stretch/>
        </p:blipFill>
        <p:spPr>
          <a:xfrm>
            <a:off x="303149" y="6779650"/>
            <a:ext cx="177882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5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04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89161E6-9429-4012-BD99-69FFB633AFF8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35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36DC15-12EB-4EC9-B04B-F2EB9B613995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9413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4752000" cy="54371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1584326"/>
            <a:ext cx="4752000" cy="543718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725DBE-F35D-4BF4-A406-8A7628D4F6E7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69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61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730FCA2-104E-4E00-BDBA-B2A037A823ED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60800" y="43829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5"/>
          </p:nvPr>
        </p:nvSpPr>
        <p:spPr>
          <a:xfrm>
            <a:off x="5463610" y="43848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3"/>
          </p:nvPr>
        </p:nvSpPr>
        <p:spPr>
          <a:xfrm>
            <a:off x="450850" y="7112498"/>
            <a:ext cx="2710800" cy="180000"/>
          </a:xfrm>
        </p:spPr>
        <p:txBody>
          <a:bodyPr vert="horz" lIns="0" tIns="0" rIns="0" bIns="0" rtlCol="0" anchor="b">
            <a:noAutofit/>
          </a:bodyPr>
          <a:lstStyle>
            <a:lvl1pPr marL="182563" indent="-182563">
              <a:buNone/>
              <a:defRPr lang="de-DE" sz="8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0899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FD847E-3B1F-4086-8830-2839436DF567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419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D8E5032-A387-4880-BED3-E0F3FCAB46FD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4000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157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52400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68432B7-3AC1-4345-85CF-F223DFB1FCCA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84000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13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vmlDrawing" Target="../drawings/vmlDrawing3.v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31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8837582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think-cell Folie" r:id="rId19" imgW="532" imgH="530" progId="TCLayout.ActiveDocument.1">
                  <p:embed/>
                </p:oleObj>
              </mc:Choice>
              <mc:Fallback>
                <p:oleObj name="think-cell Folie" r:id="rId19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89CE0EC-BC95-4741-8A63-FE5A0CE8807F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  <a:endParaRPr lang="de-DE" sz="800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3" r:id="rId2"/>
    <p:sldLayoutId id="2147483725" r:id="rId3"/>
    <p:sldLayoutId id="2147483726" r:id="rId4"/>
    <p:sldLayoutId id="2147483727" r:id="rId5"/>
    <p:sldLayoutId id="2147483728" r:id="rId6"/>
    <p:sldLayoutId id="2147483716" r:id="rId7"/>
    <p:sldLayoutId id="2147483704" r:id="rId8"/>
    <p:sldLayoutId id="2147483705" r:id="rId9"/>
    <p:sldLayoutId id="2147483706" r:id="rId10"/>
    <p:sldLayoutId id="2147483707" r:id="rId11"/>
    <p:sldLayoutId id="2147483721" r:id="rId12"/>
    <p:sldLayoutId id="2147483720" r:id="rId13"/>
    <p:sldLayoutId id="2147483724" r:id="rId14"/>
    <p:sldLayoutId id="2147483722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 userDrawn="1">
          <p15:clr>
            <a:srgbClr val="F26B43"/>
          </p15:clr>
        </p15:guide>
        <p15:guide id="3" pos="2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14070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think-cell Folie" r:id="rId17" imgW="408" imgH="408" progId="TCLayout.ActiveDocument.1">
                  <p:embed/>
                </p:oleObj>
              </mc:Choice>
              <mc:Fallback>
                <p:oleObj name="think-cell Folie" r:id="rId17" imgW="408" imgH="408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82602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9946" y="1593035"/>
            <a:ext cx="9782603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56E839-7C66-4E19-9ECE-3F833FB37F16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  <p15:guide id="4" orient="horz" pos="771">
          <p15:clr>
            <a:srgbClr val="F26B43"/>
          </p15:clr>
        </p15:guide>
        <p15:guide id="5" orient="horz" pos="998">
          <p15:clr>
            <a:srgbClr val="F26B43"/>
          </p15:clr>
        </p15:guide>
        <p15:guide id="6" orient="horz" pos="4423">
          <p15:clr>
            <a:srgbClr val="F26B43"/>
          </p15:clr>
        </p15:guide>
        <p15:guide id="8" orient="horz" pos="4581">
          <p15:clr>
            <a:srgbClr val="F26B43"/>
          </p15:clr>
        </p15:guide>
        <p15:guide id="10" pos="3368">
          <p15:clr>
            <a:srgbClr val="F26B43"/>
          </p15:clr>
        </p15:guide>
        <p15:guide id="12" orient="horz" pos="2699">
          <p15:clr>
            <a:srgbClr val="F26B43"/>
          </p15:clr>
        </p15:guide>
        <p15:guide id="13" orient="horz" pos="386">
          <p15:clr>
            <a:srgbClr val="F26B43"/>
          </p15:clr>
        </p15:guide>
        <p15:guide id="14" orient="horz" pos="25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887096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  <p:sp>
        <p:nvSpPr>
          <p:cNvPr id="12" name="Rechteck 11"/>
          <p:cNvSpPr>
            <a:spLocks/>
          </p:cNvSpPr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92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E41F-145E-400E-8767-E69054170D21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3200" dirty="0" err="1"/>
              <a:t>Teil</a:t>
            </a:r>
            <a:r>
              <a:rPr lang="en-US" sz="3200" dirty="0"/>
              <a:t> </a:t>
            </a:r>
            <a:r>
              <a:rPr lang="en-US" sz="3200" dirty="0" smtClean="0"/>
              <a:t>I: </a:t>
            </a:r>
            <a:r>
              <a:rPr lang="en-US" sz="3200" dirty="0" err="1"/>
              <a:t>Einführung</a:t>
            </a:r>
            <a:r>
              <a:rPr lang="en-US" sz="3200" dirty="0"/>
              <a:t> </a:t>
            </a:r>
            <a:r>
              <a:rPr lang="en-US" sz="3200" dirty="0" smtClean="0"/>
              <a:t>in Data Science</a:t>
            </a:r>
            <a:endParaRPr lang="en-US" sz="32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699" y="5333682"/>
            <a:ext cx="2874576" cy="686117"/>
          </a:xfrm>
        </p:spPr>
        <p:txBody>
          <a:bodyPr/>
          <a:lstStyle/>
          <a:p>
            <a:r>
              <a:rPr lang="en-US" dirty="0" err="1" smtClean="0"/>
              <a:t>DrThM</a:t>
            </a:r>
            <a:endParaRPr lang="en-US" dirty="0"/>
          </a:p>
          <a:p>
            <a:r>
              <a:rPr lang="en-US" dirty="0" smtClean="0"/>
              <a:t>06</a:t>
            </a:r>
            <a:r>
              <a:rPr lang="en-US" dirty="0" smtClean="0"/>
              <a:t>.10.17</a:t>
            </a:r>
            <a:endParaRPr lang="en-US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Mustererkennung über Cluster-Analyse</a:t>
            </a:r>
            <a:endParaRPr lang="de-DE" sz="2400" i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EF67-E2A6-49F1-8E86-8139392B4435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9" name="Picture 6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450849" y="1408714"/>
            <a:ext cx="10030631" cy="5703784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290729" y="2327199"/>
            <a:ext cx="2159560" cy="346400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58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Folgerungen (Knowledge Akquisition)</a:t>
            </a:r>
            <a:endParaRPr lang="de-DE" sz="2400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i="1" dirty="0" smtClean="0"/>
                  <a:t>Knowledge </a:t>
                </a:r>
                <a:r>
                  <a:rPr lang="de-DE" i="1" dirty="0" err="1" smtClean="0"/>
                  <a:t>Aquisition</a:t>
                </a:r>
                <a:r>
                  <a:rPr lang="de-DE" dirty="0" smtClean="0"/>
                  <a:t>: Aus Klassifikation Wissen generieren, z.B.</a:t>
                </a:r>
              </a:p>
              <a:p>
                <a:pPr marL="839787" lvl="1" indent="-342900">
                  <a:buFont typeface="+mj-lt"/>
                  <a:buAutoNum type="arabicPeriod"/>
                </a:pPr>
                <a:r>
                  <a:rPr lang="de-DE" dirty="0" smtClean="0"/>
                  <a:t>Nach welchen für Menschen verständlichen Regeln kommt diese Klassifikation zustande?</a:t>
                </a:r>
              </a:p>
              <a:p>
                <a:pPr lvl="2"/>
                <a:r>
                  <a:rPr lang="de-DE" dirty="0" smtClean="0"/>
                  <a:t>Klassifikation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 smtClean="0"/>
                  <a:t> Einteilung in Gruppen</a:t>
                </a:r>
              </a:p>
              <a:p>
                <a:pPr lvl="2"/>
                <a:r>
                  <a:rPr lang="de-DE" dirty="0" smtClean="0"/>
                  <a:t>Miller-Optimum (aus der Psychologie): Nur 5-7 Regeln</a:t>
                </a:r>
              </a:p>
              <a:p>
                <a:pPr marL="839787" lvl="1" indent="-342900">
                  <a:buFont typeface="+mj-lt"/>
                  <a:buAutoNum type="arabicPeriod"/>
                </a:pPr>
                <a:r>
                  <a:rPr lang="de-DE" dirty="0" smtClean="0"/>
                  <a:t>Lassen sich Vorhersagen aus dieser Klassifikation/diesem gefunden Mustern generieren?</a:t>
                </a:r>
              </a:p>
              <a:p>
                <a:pPr marL="0" indent="0">
                  <a:buNone/>
                </a:pPr>
                <a:r>
                  <a:rPr lang="de-DE" dirty="0" smtClean="0"/>
                  <a:t>Doch Zuerst:</a:t>
                </a:r>
              </a:p>
              <a:p>
                <a:r>
                  <a:rPr lang="de-DE" dirty="0" smtClean="0"/>
                  <a:t>Ist ein Ergebnis sinnvoll?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de-DE" dirty="0" smtClean="0"/>
                  <a:t>Rückfrage zum Experten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Beispiel: Heizungen klassifiziert</a:t>
                </a:r>
              </a:p>
              <a:p>
                <a:r>
                  <a:rPr lang="de-DE" dirty="0" smtClean="0"/>
                  <a:t>Sind die Gruppen nur durch Heizungstypen bestimmt oder gibt es eine Gruppe von „fehlerhaften“ Heizungen?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endParaRPr lang="de-DE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de-DE" dirty="0" smtClean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de-DE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de-DE" dirty="0" smtClean="0"/>
              </a:p>
              <a:p>
                <a:r>
                  <a:rPr lang="de-DE" dirty="0" smtClean="0"/>
                  <a:t>Viel Wissen über die Daten vorhanden und dadurch viele sinnvolle Vorannahmen möglich</a:t>
                </a:r>
              </a:p>
              <a:p>
                <a:pPr lvl="1"/>
                <a:r>
                  <a:rPr lang="de-DE" dirty="0" smtClean="0"/>
                  <a:t>Expertenwissen oder durch ausführliche zeitaufwendige manuelle Analysen</a:t>
                </a:r>
              </a:p>
              <a:p>
                <a:r>
                  <a:rPr lang="de-DE" dirty="0" smtClean="0"/>
                  <a:t>Beispiel: „Vorhersage“: Muster über Clusteranalyse bekannt -&gt; </a:t>
                </a:r>
                <a:r>
                  <a:rPr lang="de-DE" dirty="0" err="1" smtClean="0"/>
                  <a:t>Machine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learning</a:t>
                </a:r>
                <a:r>
                  <a:rPr lang="de-DE" dirty="0"/>
                  <a:t> </a:t>
                </a:r>
                <a:r>
                  <a:rPr lang="de-DE" dirty="0" smtClean="0"/>
                  <a:t>über einen </a:t>
                </a:r>
                <a:r>
                  <a:rPr lang="de-DE" dirty="0" err="1" smtClean="0"/>
                  <a:t>Klassifikator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49" t="-16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B78C-F6C2-4956-A14E-AE6317C93C80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59947" y="5052137"/>
            <a:ext cx="9782602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95690" rtl="0" eaLnBrk="1" latinLnBrk="0" hangingPunct="1">
              <a:spcBef>
                <a:spcPct val="0"/>
              </a:spcBef>
              <a:buNone/>
              <a:defRPr sz="2200" b="1" i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de-DE" sz="2400" i="0" dirty="0"/>
              <a:t>Wann sind Automatisierung sinnvoll möglich</a:t>
            </a:r>
            <a:r>
              <a:rPr lang="de-DE" sz="2400" i="0" dirty="0" smtClean="0"/>
              <a:t>?</a:t>
            </a:r>
            <a:endParaRPr lang="de-DE" sz="2400" i="0" dirty="0"/>
          </a:p>
        </p:txBody>
      </p:sp>
    </p:spTree>
    <p:extLst>
      <p:ext uri="{BB962C8B-B14F-4D97-AF65-F5344CB8AC3E}">
        <p14:creationId xmlns:p14="http://schemas.microsoft.com/office/powerpoint/2010/main" val="125463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Zusammenfassung Data Science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84922" y="1300381"/>
            <a:ext cx="4314954" cy="4274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„Knowledge Discovery– Magie“</a:t>
            </a:r>
          </a:p>
          <a:p>
            <a:r>
              <a:rPr lang="de-DE" dirty="0" smtClean="0"/>
              <a:t>Richtige Auswahl und Kombination von Methoden unter </a:t>
            </a:r>
            <a:r>
              <a:rPr lang="de-DE" b="1" dirty="0" smtClean="0"/>
              <a:t>Beachtung von Fragestellung </a:t>
            </a:r>
            <a:r>
              <a:rPr lang="de-DE" dirty="0" smtClean="0"/>
              <a:t>und mathematischen Voraussetzungen</a:t>
            </a:r>
          </a:p>
          <a:p>
            <a:r>
              <a:rPr lang="de-DE" dirty="0" smtClean="0"/>
              <a:t>Kreisförmiger und wiederholter, </a:t>
            </a:r>
            <a:r>
              <a:rPr lang="de-DE" b="1" dirty="0" smtClean="0"/>
              <a:t>manueller</a:t>
            </a:r>
            <a:r>
              <a:rPr lang="de-DE" dirty="0" smtClean="0"/>
              <a:t> Durchlauf der Knowledge Discovery</a:t>
            </a:r>
          </a:p>
          <a:p>
            <a:r>
              <a:rPr lang="de-DE" dirty="0" smtClean="0"/>
              <a:t>Ca. 80% Arbeitsaufwand für Datenverarbeitung (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, </a:t>
            </a: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extraction</a:t>
            </a:r>
            <a:r>
              <a:rPr lang="de-DE" dirty="0" smtClean="0"/>
              <a:t>), falls Datensatz </a:t>
            </a:r>
            <a:r>
              <a:rPr lang="de-DE" b="1" dirty="0" smtClean="0"/>
              <a:t>strukturiert </a:t>
            </a:r>
            <a:r>
              <a:rPr lang="de-DE" dirty="0" smtClean="0"/>
              <a:t>vorliegt</a:t>
            </a:r>
          </a:p>
          <a:p>
            <a:endParaRPr lang="de-DE" dirty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i="1" dirty="0" smtClean="0"/>
              <a:t>Automatisierungen </a:t>
            </a:r>
            <a:r>
              <a:rPr lang="de-DE" i="1" dirty="0"/>
              <a:t>nur mit vielen Vorannahmen möglich (Expertenwissen, Mathematik, sehr präzise definierte Problemstellung)</a:t>
            </a:r>
          </a:p>
          <a:p>
            <a:endParaRPr lang="de-DE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ABFA-CE7F-45C4-9F70-EA3A9C2F148D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-898638" y="2212137"/>
            <a:ext cx="3865412" cy="200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01DMundKDVorgehensMod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7" t="27534" r="733" b="9150"/>
          <a:stretch/>
        </p:blipFill>
        <p:spPr bwMode="auto">
          <a:xfrm>
            <a:off x="7600671" y="1408714"/>
            <a:ext cx="2219537" cy="38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3152210" y="5917880"/>
            <a:ext cx="6651112" cy="9359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1800" b="1" dirty="0" smtClean="0"/>
              <a:t>Wichtig: Strukturierte Daten und Experte!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7782409" y="4933722"/>
            <a:ext cx="1555266" cy="1112423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1485900" y="5231250"/>
            <a:ext cx="1431472" cy="829625"/>
          </a:xfrm>
          <a:prstGeom prst="straightConnector1">
            <a:avLst/>
          </a:prstGeom>
          <a:ln w="1238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6" y="7112498"/>
            <a:ext cx="4874053" cy="180000"/>
          </a:xfrm>
        </p:spPr>
        <p:txBody>
          <a:bodyPr/>
          <a:lstStyle/>
          <a:p>
            <a:r>
              <a:rPr lang="de-DE" sz="1100" dirty="0" smtClean="0"/>
              <a:t>Details: Vorlesung Knowledge Discovery </a:t>
            </a:r>
            <a:r>
              <a:rPr lang="de-DE" sz="1100" dirty="0" err="1" smtClean="0"/>
              <a:t>by</a:t>
            </a:r>
            <a:r>
              <a:rPr lang="de-DE" sz="1100" dirty="0" smtClean="0"/>
              <a:t> Prof. Dr. </a:t>
            </a:r>
            <a:r>
              <a:rPr lang="de-DE" sz="1100" dirty="0" err="1" smtClean="0"/>
              <a:t>Ultsch</a:t>
            </a:r>
            <a:r>
              <a:rPr lang="de-DE" sz="1100" dirty="0" smtClean="0"/>
              <a:t>, Uni Marburg</a:t>
            </a:r>
            <a:endParaRPr lang="de-DE" sz="1100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690640" y="3056579"/>
            <a:ext cx="1206332" cy="946"/>
          </a:xfrm>
          <a:prstGeom prst="straightConnector1">
            <a:avLst/>
          </a:prstGeom>
          <a:ln w="146050">
            <a:solidFill>
              <a:schemeClr val="accent6">
                <a:lumMod val="75000"/>
                <a:alpha val="8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98839"/>
            <a:ext cx="9756000" cy="5400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r>
              <a:rPr lang="de-DE" sz="2000" dirty="0" smtClean="0"/>
              <a:t>Vielen Dank fürs Zuhören.</a:t>
            </a:r>
          </a:p>
          <a:p>
            <a:pPr marL="0" indent="0" algn="ctr">
              <a:buNone/>
            </a:pPr>
            <a:r>
              <a:rPr lang="de-DE" sz="2000" dirty="0" smtClean="0"/>
              <a:t>Noch Fragen?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20FF-CC6A-4D51-88E4-2700080A66C5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err="1" smtClean="0"/>
              <a:t>Dr</a:t>
            </a:r>
            <a:r>
              <a:rPr lang="de-DE" dirty="0" err="1" smtClean="0"/>
              <a:t>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3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Was ist Data Science?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00675"/>
          </a:xfrm>
        </p:spPr>
        <p:txBody>
          <a:bodyPr>
            <a:noAutofit/>
          </a:bodyPr>
          <a:lstStyle/>
          <a:p>
            <a:r>
              <a:rPr lang="de-DE" dirty="0" smtClean="0"/>
              <a:t>Data Science kombiniert Statistik und Knowledge Discovery</a:t>
            </a:r>
          </a:p>
          <a:p>
            <a:endParaRPr lang="de-DE" dirty="0" smtClean="0"/>
          </a:p>
          <a:p>
            <a:r>
              <a:rPr lang="de-DE" dirty="0" smtClean="0"/>
              <a:t>Statistik:</a:t>
            </a:r>
          </a:p>
          <a:p>
            <a:pPr lvl="1"/>
            <a:r>
              <a:rPr lang="de-DE" dirty="0" smtClean="0"/>
              <a:t>Zuerst Vermutung („Modell aus Beobachtung“) anstellen </a:t>
            </a:r>
            <a:r>
              <a:rPr lang="de-DE" b="1" dirty="0" smtClean="0"/>
              <a:t>danach</a:t>
            </a:r>
            <a:r>
              <a:rPr lang="de-DE" dirty="0" smtClean="0"/>
              <a:t> </a:t>
            </a:r>
            <a:r>
              <a:rPr lang="de-DE" b="1" dirty="0" smtClean="0"/>
              <a:t>Daten</a:t>
            </a:r>
            <a:r>
              <a:rPr lang="de-DE" dirty="0" smtClean="0"/>
              <a:t> </a:t>
            </a:r>
            <a:r>
              <a:rPr lang="de-DE" b="1" dirty="0" smtClean="0"/>
              <a:t>gezielt</a:t>
            </a:r>
            <a:r>
              <a:rPr lang="de-DE" dirty="0" smtClean="0"/>
              <a:t> sammeln und dadurch Vermutung überprüfen („Hypothese verifizieren“)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Knowledge Discovery</a:t>
            </a:r>
          </a:p>
          <a:p>
            <a:pPr lvl="1"/>
            <a:r>
              <a:rPr lang="de-DE" b="1" dirty="0" smtClean="0"/>
              <a:t>Zuerst</a:t>
            </a:r>
            <a:r>
              <a:rPr lang="de-DE" dirty="0" smtClean="0"/>
              <a:t> alle möglichen </a:t>
            </a:r>
            <a:r>
              <a:rPr lang="de-DE" b="1" dirty="0" smtClean="0"/>
              <a:t>Daten sammeln </a:t>
            </a:r>
            <a:r>
              <a:rPr lang="de-DE" dirty="0" smtClean="0"/>
              <a:t>danach explorativ Wissen extrahieren</a:t>
            </a:r>
          </a:p>
          <a:p>
            <a:pPr lvl="1"/>
            <a:r>
              <a:rPr lang="de-DE" dirty="0"/>
              <a:t>Inspektion einer Datensammlung mit dem Ziel der Entdeckung von </a:t>
            </a:r>
            <a:r>
              <a:rPr lang="de-DE" b="1" dirty="0"/>
              <a:t>verwertbaren</a:t>
            </a:r>
            <a:r>
              <a:rPr lang="de-DE" dirty="0"/>
              <a:t> Wissen</a:t>
            </a:r>
          </a:p>
          <a:p>
            <a:pPr lvl="1"/>
            <a:endParaRPr lang="de-DE" dirty="0" smtClean="0"/>
          </a:p>
          <a:p>
            <a:pPr marL="496887" lvl="1" indent="0">
              <a:buNone/>
            </a:pPr>
            <a:endParaRPr lang="de-DE" dirty="0" smtClean="0"/>
          </a:p>
          <a:p>
            <a:pPr marL="496887" lvl="1" indent="0">
              <a:buNone/>
            </a:pPr>
            <a:endParaRPr lang="de-DE" dirty="0" smtClean="0"/>
          </a:p>
          <a:p>
            <a:r>
              <a:rPr lang="de-DE" b="1" dirty="0" smtClean="0"/>
              <a:t>Explorativ: </a:t>
            </a:r>
            <a:r>
              <a:rPr lang="de-DE" dirty="0" smtClean="0"/>
              <a:t>Keine Modell/Beobachtung =&gt; möglichst wenige Grundannahmen</a:t>
            </a:r>
            <a:endParaRPr lang="de-DE" dirty="0"/>
          </a:p>
          <a:p>
            <a:r>
              <a:rPr lang="de-DE" b="1" dirty="0" smtClean="0"/>
              <a:t>Verwertbar </a:t>
            </a:r>
            <a:r>
              <a:rPr lang="de-DE" dirty="0" smtClean="0"/>
              <a:t>: Hier Kostenreduktion oder neuer Geschäftserfolg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7C1B-559C-43F9-A420-E4930C533643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 smtClean="0"/>
              <a:t>DrThM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3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5034-3FE9-4287-8100-15DB66F48198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Science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98226"/>
            <a:ext cx="5504125" cy="180000"/>
          </a:xfrm>
        </p:spPr>
        <p:txBody>
          <a:bodyPr/>
          <a:lstStyle/>
          <a:p>
            <a:r>
              <a:rPr lang="de-DE" sz="1100" dirty="0" smtClean="0">
                <a:solidFill>
                  <a:schemeClr val="tx1"/>
                </a:solidFill>
              </a:rPr>
              <a:t>(1) Siehe 2ten Teil des Vortrages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9" name="Picture 6"/>
          <p:cNvPicPr>
            <a:picLocks noGrp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4546040" y="3470870"/>
            <a:ext cx="6147360" cy="3552105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82602" cy="676948"/>
          </a:xfrm>
        </p:spPr>
        <p:txBody>
          <a:bodyPr/>
          <a:lstStyle/>
          <a:p>
            <a:pPr algn="ctr"/>
            <a:r>
              <a:rPr lang="de-DE" sz="2400" i="0" dirty="0" smtClean="0"/>
              <a:t>Wie funktioniert Data Science?</a:t>
            </a:r>
            <a:endParaRPr lang="de-DE" sz="2400" i="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0851" y="1408714"/>
            <a:ext cx="4774292" cy="52243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5424147" y="1408714"/>
            <a:ext cx="4478338" cy="2020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5720101" y="1365521"/>
            <a:ext cx="4478338" cy="2020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Antworten über…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Überwachtes (</a:t>
            </a:r>
            <a:r>
              <a:rPr lang="de-DE" dirty="0" err="1" smtClean="0"/>
              <a:t>Machinelles</a:t>
            </a:r>
            <a:r>
              <a:rPr lang="de-DE" dirty="0" smtClean="0"/>
              <a:t>) Lernen (1)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Anomaly</a:t>
            </a:r>
            <a:r>
              <a:rPr lang="de-DE" dirty="0" smtClean="0"/>
              <a:t>/</a:t>
            </a:r>
            <a:r>
              <a:rPr lang="de-DE" dirty="0" err="1" smtClean="0"/>
              <a:t>Outlier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Zum Beispiel über Regression</a:t>
            </a: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Unüberwachtes</a:t>
            </a:r>
            <a:r>
              <a:rPr lang="de-DE" dirty="0" smtClean="0"/>
              <a:t> (</a:t>
            </a:r>
            <a:r>
              <a:rPr lang="de-DE" dirty="0" err="1" smtClean="0"/>
              <a:t>Machinelles</a:t>
            </a:r>
            <a:r>
              <a:rPr lang="de-DE" dirty="0" smtClean="0"/>
              <a:t>) Lernen (1)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Zum Beispiel über Reinforcement Learning</a:t>
            </a:r>
          </a:p>
          <a:p>
            <a:endParaRPr lang="de-DE" dirty="0"/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239058" y="3338717"/>
            <a:ext cx="4478338" cy="2020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8" name="Textplatzhalter 7"/>
          <p:cNvSpPr txBox="1">
            <a:spLocks/>
          </p:cNvSpPr>
          <p:nvPr/>
        </p:nvSpPr>
        <p:spPr>
          <a:xfrm>
            <a:off x="517091" y="3912102"/>
            <a:ext cx="3404826" cy="3726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3571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539750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712787" indent="0" algn="l" defTabSz="995690" rtl="0" eaLnBrk="1" latinLnBrk="0" hangingPunct="1">
              <a:spcBef>
                <a:spcPct val="20000"/>
              </a:spcBef>
              <a:buFontTx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 smtClean="0">
                <a:solidFill>
                  <a:schemeClr val="tx1"/>
                </a:solidFill>
              </a:rPr>
              <a:t>Anschauliche Beispiele unter: https</a:t>
            </a:r>
            <a:r>
              <a:rPr lang="de-DE" sz="1100" dirty="0">
                <a:solidFill>
                  <a:schemeClr val="tx1"/>
                </a:solidFill>
              </a:rPr>
              <a:t>://www.youtube.com/watch?v=0XyV91VYrDs</a:t>
            </a: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86538" y="1318431"/>
            <a:ext cx="4856987" cy="24541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Fragen: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Gehört die Information zu A, zu B oder zu C?</a:t>
            </a:r>
          </a:p>
          <a:p>
            <a:pPr marL="817562" lvl="1" indent="-285750"/>
            <a:r>
              <a:rPr lang="de-DE" dirty="0" smtClean="0"/>
              <a:t>Gruppen A,B und C vorgegeben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Ist an den Informationen etwas komisch?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Wieviel?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Wie sind meine Informationen organsiert?</a:t>
            </a:r>
          </a:p>
          <a:p>
            <a:pPr marL="817562" lvl="1" indent="-285750"/>
            <a:r>
              <a:rPr lang="de-DE" dirty="0" smtClean="0"/>
              <a:t>Gruppen nicht vorgegeben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Was sollte als Nächstes getan werden?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75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A6D2-91D5-4720-B55C-7AA9E2A17447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Science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5504125" cy="180000"/>
          </a:xfrm>
        </p:spPr>
        <p:txBody>
          <a:bodyPr/>
          <a:lstStyle/>
          <a:p>
            <a:r>
              <a:rPr lang="de-DE" sz="1100" dirty="0" smtClean="0">
                <a:solidFill>
                  <a:schemeClr val="tx1"/>
                </a:solidFill>
              </a:rPr>
              <a:t>Thrun, M;.C.: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i="1" dirty="0" smtClean="0">
                <a:solidFill>
                  <a:schemeClr val="tx1"/>
                </a:solidFill>
              </a:rPr>
              <a:t>A System for  Projection </a:t>
            </a:r>
            <a:r>
              <a:rPr lang="en-US" sz="1100" i="1" dirty="0">
                <a:solidFill>
                  <a:schemeClr val="tx1"/>
                </a:solidFill>
              </a:rPr>
              <a:t>Based Clustering  through Self-Organization and  Swarm </a:t>
            </a:r>
            <a:r>
              <a:rPr lang="en-US" sz="1100" i="1" dirty="0" smtClean="0">
                <a:solidFill>
                  <a:schemeClr val="tx1"/>
                </a:solidFill>
              </a:rPr>
              <a:t>Intelligence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smtClean="0">
                <a:solidFill>
                  <a:schemeClr val="tx1"/>
                </a:solidFill>
              </a:rPr>
              <a:t>Springer (in print), </a:t>
            </a:r>
            <a:r>
              <a:rPr lang="en-US" sz="1100" dirty="0" smtClean="0">
                <a:solidFill>
                  <a:schemeClr val="tx1"/>
                </a:solidFill>
              </a:rPr>
              <a:t>Heidelberg, 2017</a:t>
            </a:r>
            <a:endParaRPr lang="de-DE" sz="1100" dirty="0">
              <a:solidFill>
                <a:schemeClr val="tx1"/>
              </a:solidFill>
            </a:endParaRPr>
          </a:p>
        </p:txBody>
      </p:sp>
      <p:pic>
        <p:nvPicPr>
          <p:cNvPr id="9" name="Picture 6"/>
          <p:cNvPicPr>
            <a:picLocks noGrp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1542177" y="2545805"/>
            <a:ext cx="7738031" cy="4210638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542177" y="3217984"/>
            <a:ext cx="2143998" cy="26503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82602" cy="676948"/>
          </a:xfrm>
        </p:spPr>
        <p:txBody>
          <a:bodyPr/>
          <a:lstStyle/>
          <a:p>
            <a:pPr algn="ctr"/>
            <a:r>
              <a:rPr lang="de-DE" sz="2400" i="0" dirty="0" smtClean="0"/>
              <a:t>Prozess der Knowledge Discovery</a:t>
            </a:r>
            <a:endParaRPr lang="de-DE" sz="2400" i="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63395" y="1059351"/>
            <a:ext cx="8471080" cy="14864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Prozess wird immer iterativ und meist in Schleifen wiederholt durchgeführt</a:t>
            </a:r>
          </a:p>
          <a:p>
            <a:r>
              <a:rPr lang="de-DE" dirty="0" smtClean="0"/>
              <a:t>Im </a:t>
            </a:r>
            <a:r>
              <a:rPr lang="de-DE" dirty="0"/>
              <a:t>Allgemeinen wird </a:t>
            </a:r>
            <a:r>
              <a:rPr lang="de-DE" dirty="0" smtClean="0"/>
              <a:t>„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“ im </a:t>
            </a:r>
            <a:r>
              <a:rPr lang="de-DE" dirty="0"/>
              <a:t>4.ten Schritt angewendet</a:t>
            </a:r>
          </a:p>
          <a:p>
            <a:pPr lvl="1"/>
            <a:r>
              <a:rPr lang="de-DE" dirty="0"/>
              <a:t>Zur Anschaulichkeit im 2ten Teil des Vortrages liegt hier der Fokus auf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</a:p>
          <a:p>
            <a:endParaRPr lang="de-DE" dirty="0" smtClean="0"/>
          </a:p>
          <a:p>
            <a:r>
              <a:rPr lang="de-DE" dirty="0" smtClean="0"/>
              <a:t>Als Beispiel „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“ betrachten</a:t>
            </a:r>
          </a:p>
          <a:p>
            <a:endParaRPr lang="de-DE" dirty="0" smtClean="0"/>
          </a:p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8022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3508"/>
            <a:ext cx="10693400" cy="676948"/>
          </a:xfrm>
        </p:spPr>
        <p:txBody>
          <a:bodyPr/>
          <a:lstStyle/>
          <a:p>
            <a:pPr algn="ctr"/>
            <a:r>
              <a:rPr lang="de-DE" sz="2400" i="0" dirty="0" smtClean="0"/>
              <a:t>Generierung eines strukturierten Datensatzes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0850" y="1408714"/>
            <a:ext cx="5407779" cy="570378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Herausforderung beim Datensammeln </a:t>
            </a:r>
          </a:p>
          <a:p>
            <a:pPr lvl="1"/>
            <a:r>
              <a:rPr lang="de-DE" dirty="0" smtClean="0"/>
              <a:t>Auflösung –&gt; Experten fragen!</a:t>
            </a:r>
          </a:p>
          <a:p>
            <a:pPr lvl="1"/>
            <a:r>
              <a:rPr lang="de-DE" dirty="0"/>
              <a:t>Relevanz der </a:t>
            </a:r>
            <a:r>
              <a:rPr lang="de-DE" dirty="0" smtClean="0"/>
              <a:t>Features </a:t>
            </a:r>
            <a:r>
              <a:rPr lang="de-DE" dirty="0"/>
              <a:t>je nach </a:t>
            </a:r>
            <a:r>
              <a:rPr lang="de-DE" dirty="0" smtClean="0"/>
              <a:t>Problemstellungen</a:t>
            </a:r>
          </a:p>
          <a:p>
            <a:pPr lvl="1"/>
            <a:r>
              <a:rPr lang="de-DE" dirty="0" smtClean="0"/>
              <a:t>Im Normalfall Unstrukturiert vorliegend</a:t>
            </a:r>
          </a:p>
          <a:p>
            <a:pPr lvl="2"/>
            <a:r>
              <a:rPr lang="de-DE" dirty="0" smtClean="0"/>
              <a:t>Liegen vor als Zahlen, Schriftzeichen, Hexadezimal codiert, An/Aus (0/1) gekennzeichnet, Arrays, </a:t>
            </a:r>
            <a:r>
              <a:rPr lang="de-DE" dirty="0" err="1" smtClean="0"/>
              <a:t>usw</a:t>
            </a:r>
            <a:r>
              <a:rPr lang="de-DE" dirty="0" smtClean="0"/>
              <a:t>…</a:t>
            </a:r>
          </a:p>
          <a:p>
            <a:pPr lvl="2"/>
            <a:r>
              <a:rPr lang="de-DE" dirty="0" smtClean="0"/>
              <a:t>In vielen „Unterordnern“ verteilt gespeichert</a:t>
            </a:r>
          </a:p>
          <a:p>
            <a:pPr lvl="1"/>
            <a:r>
              <a:rPr lang="de-DE" dirty="0" smtClean="0"/>
              <a:t>Variablenbezeichnung nicht einheitlich/Bedeutung unklar</a:t>
            </a:r>
          </a:p>
          <a:p>
            <a:pPr lvl="1"/>
            <a:r>
              <a:rPr lang="de-DE" dirty="0" smtClean="0"/>
              <a:t>Falsches </a:t>
            </a:r>
            <a:r>
              <a:rPr lang="de-DE" dirty="0" err="1" smtClean="0"/>
              <a:t>Preprocessing</a:t>
            </a:r>
            <a:r>
              <a:rPr lang="de-DE" dirty="0" smtClean="0"/>
              <a:t> wurde automatisiert durchgeführt</a:t>
            </a:r>
          </a:p>
          <a:p>
            <a:pPr lvl="2"/>
            <a:endParaRPr lang="de-DE" dirty="0" smtClean="0"/>
          </a:p>
          <a:p>
            <a:r>
              <a:rPr lang="de-DE" dirty="0" smtClean="0"/>
              <a:t>Strukturiere Datensatz</a:t>
            </a:r>
          </a:p>
          <a:p>
            <a:pPr lvl="1"/>
            <a:r>
              <a:rPr lang="de-DE" dirty="0" smtClean="0"/>
              <a:t>Spalten =</a:t>
            </a:r>
            <a:r>
              <a:rPr lang="de-DE" b="1" dirty="0" smtClean="0"/>
              <a:t>Variablen</a:t>
            </a:r>
            <a:r>
              <a:rPr lang="de-DE" dirty="0" smtClean="0"/>
              <a:t>/Merkmale/Eigenschaften/</a:t>
            </a:r>
            <a:r>
              <a:rPr lang="de-DE" b="1" dirty="0" err="1" smtClean="0"/>
              <a:t>features</a:t>
            </a:r>
            <a:r>
              <a:rPr lang="de-DE" dirty="0" smtClean="0"/>
              <a:t>, z.B. Temperatur</a:t>
            </a:r>
          </a:p>
          <a:p>
            <a:pPr lvl="1"/>
            <a:r>
              <a:rPr lang="de-DE" dirty="0" smtClean="0"/>
              <a:t>Zeilen: </a:t>
            </a:r>
            <a:r>
              <a:rPr lang="de-DE" b="1" dirty="0" smtClean="0"/>
              <a:t>Fälle</a:t>
            </a:r>
            <a:r>
              <a:rPr lang="de-DE" dirty="0" smtClean="0"/>
              <a:t>/Cases, z.B. Device</a:t>
            </a:r>
          </a:p>
          <a:p>
            <a:pPr lvl="1"/>
            <a:r>
              <a:rPr lang="de-DE" dirty="0" smtClean="0"/>
              <a:t>Key: Eindeutige Zuordnung, z.B. Zeit, </a:t>
            </a:r>
            <a:r>
              <a:rPr lang="de-DE" dirty="0" err="1" smtClean="0"/>
              <a:t>Seriennr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Observation: </a:t>
            </a:r>
            <a:r>
              <a:rPr lang="de-DE" b="1" dirty="0" smtClean="0"/>
              <a:t>Genau ein </a:t>
            </a:r>
            <a:r>
              <a:rPr lang="de-DE" dirty="0" smtClean="0"/>
              <a:t>(möglichst numerischer) Wert pro Fall und Variable!</a:t>
            </a:r>
          </a:p>
          <a:p>
            <a:pPr lvl="1"/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-&gt; Für </a:t>
            </a:r>
            <a:r>
              <a:rPr lang="de-DE" dirty="0"/>
              <a:t>alle Analysen eine Voraussetzung!</a:t>
            </a:r>
          </a:p>
          <a:p>
            <a:pPr marL="0" indent="0">
              <a:buNone/>
            </a:pPr>
            <a:r>
              <a:rPr lang="de-DE" dirty="0" smtClean="0"/>
              <a:t>-&gt; Zeitaufwendig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3E3E-0864-4672-A5CA-DE0889B85531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17411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" t="-729" r="65013" b="47957"/>
          <a:stretch/>
        </p:blipFill>
        <p:spPr bwMode="auto">
          <a:xfrm>
            <a:off x="6154057" y="1999423"/>
            <a:ext cx="4380817" cy="49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err="1" smtClean="0"/>
              <a:t>Dr</a:t>
            </a:r>
            <a:r>
              <a:rPr lang="de-DE" dirty="0" err="1" smtClean="0"/>
              <a:t>ThM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281677" y="1614432"/>
            <a:ext cx="269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Variablen/</a:t>
            </a:r>
            <a:r>
              <a:rPr lang="de-DE" b="1" dirty="0" smtClean="0"/>
              <a:t>Features</a:t>
            </a:r>
            <a:r>
              <a:rPr lang="de-DE" dirty="0" smtClean="0"/>
              <a:t> -&gt;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 rot="5400000">
            <a:off x="5031313" y="2716207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Fälle/Cases -&gt;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28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1100" i="0" dirty="0" smtClean="0"/>
              <a:t>Betrachtung eines Features</a:t>
            </a:r>
            <a:endParaRPr lang="de-DE" sz="1100" i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5C6A-6C35-428C-BE20-F6F0EAD12082}" type="datetime1">
              <a:rPr lang="de-DE" sz="1100" smtClean="0"/>
              <a:t>06.10.2017</a:t>
            </a:fld>
            <a:endParaRPr lang="de-DE" sz="11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z="1100" smtClean="0"/>
              <a:pPr/>
              <a:t>6</a:t>
            </a:fld>
            <a:endParaRPr lang="de-DE" sz="11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100" dirty="0" err="1"/>
              <a:t>Teil</a:t>
            </a:r>
            <a:r>
              <a:rPr lang="en-US" sz="1100" dirty="0"/>
              <a:t> I: </a:t>
            </a:r>
            <a:r>
              <a:rPr lang="en-US" sz="1100" dirty="0" err="1"/>
              <a:t>Einführung</a:t>
            </a:r>
            <a:r>
              <a:rPr lang="en-US" sz="1100" dirty="0"/>
              <a:t> in Data </a:t>
            </a:r>
            <a:r>
              <a:rPr lang="en-US" sz="1100" dirty="0" smtClean="0"/>
              <a:t>Science</a:t>
            </a:r>
            <a:endParaRPr lang="en-US" sz="1100" dirty="0"/>
          </a:p>
        </p:txBody>
      </p:sp>
      <p:pic>
        <p:nvPicPr>
          <p:cNvPr id="9" name="Picture 6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8551" r="547" b="14185"/>
          <a:stretch/>
        </p:blipFill>
        <p:spPr bwMode="auto">
          <a:xfrm>
            <a:off x="1016000" y="1625488"/>
            <a:ext cx="9226550" cy="5138169"/>
          </a:xfrm>
          <a:prstGeom prst="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z="1100" smtClean="0"/>
              <a:t>Data Insights </a:t>
            </a:r>
            <a:endParaRPr lang="de-DE" sz="1100" dirty="0"/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163773" y="6923314"/>
            <a:ext cx="5504125" cy="586718"/>
          </a:xfrm>
        </p:spPr>
        <p:txBody>
          <a:bodyPr/>
          <a:lstStyle/>
          <a:p>
            <a:r>
              <a:rPr lang="de-DE" sz="1100" dirty="0" smtClean="0">
                <a:solidFill>
                  <a:schemeClr val="tx1"/>
                </a:solidFill>
              </a:rPr>
              <a:t>Thrun, M;.C.: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i="1" dirty="0" smtClean="0">
                <a:solidFill>
                  <a:schemeClr val="tx1"/>
                </a:solidFill>
              </a:rPr>
              <a:t>A System for  Projection </a:t>
            </a:r>
            <a:r>
              <a:rPr lang="en-US" sz="1100" i="1" dirty="0">
                <a:solidFill>
                  <a:schemeClr val="tx1"/>
                </a:solidFill>
              </a:rPr>
              <a:t>Based Clustering  through Self-Organization and  Swarm </a:t>
            </a:r>
            <a:r>
              <a:rPr lang="en-US" sz="1100" i="1" dirty="0" smtClean="0">
                <a:solidFill>
                  <a:schemeClr val="tx1"/>
                </a:solidFill>
              </a:rPr>
              <a:t>Intelligence</a:t>
            </a:r>
            <a:r>
              <a:rPr lang="en-US" sz="1100" dirty="0" smtClean="0">
                <a:solidFill>
                  <a:schemeClr val="tx1"/>
                </a:solidFill>
              </a:rPr>
              <a:t>, Springer, Heidelberg, 2017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937930" y="2475879"/>
            <a:ext cx="2159560" cy="31701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5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Feature </a:t>
            </a:r>
            <a:r>
              <a:rPr lang="de-DE" sz="2400" i="0" dirty="0" err="1" smtClean="0"/>
              <a:t>Extraction</a:t>
            </a:r>
            <a:r>
              <a:rPr lang="de-DE" sz="2400" i="0" dirty="0" smtClean="0"/>
              <a:t>: Betrachtung und Transformation einer Variable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4644317" cy="5400675"/>
          </a:xfrm>
        </p:spPr>
        <p:txBody>
          <a:bodyPr>
            <a:normAutofit fontScale="92500" lnSpcReduction="10000"/>
          </a:bodyPr>
          <a:lstStyle/>
          <a:p>
            <a:endParaRPr lang="de-DE" dirty="0" smtClean="0"/>
          </a:p>
          <a:p>
            <a:r>
              <a:rPr lang="de-DE" dirty="0" smtClean="0"/>
              <a:t>Ziel transformiere jedes Feature mit einer Methode um höhere Analysen („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analytics</a:t>
            </a:r>
            <a:r>
              <a:rPr lang="de-DE" dirty="0" smtClean="0"/>
              <a:t>“) anzuwenden</a:t>
            </a:r>
          </a:p>
          <a:p>
            <a:r>
              <a:rPr lang="de-DE" dirty="0" smtClean="0"/>
              <a:t>Oft Nebeneffekt: Wissensgewinn/Anwendung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Beispiel:</a:t>
            </a:r>
            <a:endParaRPr lang="de-DE" dirty="0"/>
          </a:p>
          <a:p>
            <a:r>
              <a:rPr lang="de-DE" dirty="0" smtClean="0"/>
              <a:t>Ausgangslage</a:t>
            </a:r>
            <a:r>
              <a:rPr lang="de-DE" b="1" dirty="0" smtClean="0"/>
              <a:t>: </a:t>
            </a:r>
            <a:r>
              <a:rPr lang="de-DE" dirty="0" smtClean="0"/>
              <a:t>Kundenbetreuung benötigt Zeit und generiert Umsatz =&gt; </a:t>
            </a:r>
            <a:r>
              <a:rPr lang="de-DE" b="1" dirty="0" err="1" smtClean="0"/>
              <a:t>Extracted</a:t>
            </a:r>
            <a:r>
              <a:rPr lang="de-DE" b="1" dirty="0" smtClean="0"/>
              <a:t> Feature</a:t>
            </a:r>
            <a:r>
              <a:rPr lang="de-DE" dirty="0" smtClean="0"/>
              <a:t>: Umsatz/Zeit</a:t>
            </a:r>
          </a:p>
          <a:p>
            <a:r>
              <a:rPr lang="de-DE" dirty="0" smtClean="0"/>
              <a:t>Transformation: Blaue Kurve</a:t>
            </a:r>
          </a:p>
          <a:p>
            <a:r>
              <a:rPr lang="de-DE" b="1" dirty="0" smtClean="0"/>
              <a:t>Methode: </a:t>
            </a:r>
            <a:r>
              <a:rPr lang="de-DE" i="1" dirty="0" smtClean="0"/>
              <a:t>Programmierte</a:t>
            </a:r>
            <a:r>
              <a:rPr lang="de-DE" dirty="0" smtClean="0"/>
              <a:t> ABC-Analyse</a:t>
            </a:r>
          </a:p>
          <a:p>
            <a:r>
              <a:rPr lang="de-DE" b="1" dirty="0" smtClean="0"/>
              <a:t>Nebeneffekt:</a:t>
            </a:r>
          </a:p>
          <a:p>
            <a:pPr lvl="1"/>
            <a:r>
              <a:rPr lang="de-DE" dirty="0" smtClean="0"/>
              <a:t>Gruppe A: Kunden die den höchsten Umsatz bei geringstem Aufwand generieren</a:t>
            </a:r>
          </a:p>
          <a:p>
            <a:pPr lvl="1"/>
            <a:r>
              <a:rPr lang="de-DE" dirty="0" smtClean="0"/>
              <a:t>Gruppe B: Umsatz entspricht Aufwand</a:t>
            </a:r>
          </a:p>
          <a:p>
            <a:pPr lvl="1"/>
            <a:r>
              <a:rPr lang="de-DE" dirty="0" smtClean="0"/>
              <a:t>Gruppe C: Viel Aufwand für wenig Umsatz</a:t>
            </a:r>
          </a:p>
          <a:p>
            <a:endParaRPr lang="de-DE" dirty="0"/>
          </a:p>
          <a:p>
            <a:r>
              <a:rPr lang="de-DE" dirty="0" smtClean="0"/>
              <a:t>Hier entspricht Transformation nur einer Sortierung, Normierung/</a:t>
            </a:r>
            <a:r>
              <a:rPr lang="de-DE" dirty="0" err="1" smtClean="0"/>
              <a:t>Prozentuierung</a:t>
            </a:r>
            <a:r>
              <a:rPr lang="de-DE" dirty="0" smtClean="0"/>
              <a:t> und geschickten Aufsummierung der beiden Features (Umsatz und Zeit)</a:t>
            </a:r>
          </a:p>
          <a:p>
            <a:pPr lvl="1"/>
            <a:r>
              <a:rPr lang="de-DE" dirty="0" smtClean="0"/>
              <a:t>Meistens komplizierter!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FBC2-4763-40F7-ADA1-ECE0797FD8AA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5463181" cy="184396"/>
          </a:xfrm>
        </p:spPr>
        <p:txBody>
          <a:bodyPr/>
          <a:lstStyle/>
          <a:p>
            <a:r>
              <a:rPr lang="de-DE" sz="1100" dirty="0" smtClean="0">
                <a:solidFill>
                  <a:schemeClr val="tx1"/>
                </a:solidFill>
              </a:rPr>
              <a:t>Thrun/</a:t>
            </a:r>
            <a:r>
              <a:rPr lang="de-DE" sz="1100" dirty="0" err="1" smtClean="0">
                <a:solidFill>
                  <a:schemeClr val="tx1"/>
                </a:solidFill>
              </a:rPr>
              <a:t>Ultsch</a:t>
            </a:r>
            <a:r>
              <a:rPr lang="de-DE" sz="1100" dirty="0" smtClean="0">
                <a:solidFill>
                  <a:schemeClr val="tx1"/>
                </a:solidFill>
              </a:rPr>
              <a:t>/</a:t>
            </a:r>
            <a:r>
              <a:rPr lang="de-DE" sz="1100" dirty="0" err="1" smtClean="0">
                <a:solidFill>
                  <a:schemeClr val="tx1"/>
                </a:solidFill>
              </a:rPr>
              <a:t>Lötsch</a:t>
            </a:r>
            <a:r>
              <a:rPr lang="de-DE" sz="1100" dirty="0">
                <a:solidFill>
                  <a:schemeClr val="tx1"/>
                </a:solidFill>
              </a:rPr>
              <a:t>: https://cran.r-project.org/web/packages/ABCanalysis/index.html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9" t="5372" r="24609" b="3297"/>
          <a:stretch/>
        </p:blipFill>
        <p:spPr>
          <a:xfrm>
            <a:off x="5104264" y="1112730"/>
            <a:ext cx="5695081" cy="617976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429553" y="6932488"/>
            <a:ext cx="210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Effort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849380" y="5850168"/>
            <a:ext cx="23324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de-DE" b="1" dirty="0" err="1" smtClean="0"/>
              <a:t>Yield</a:t>
            </a:r>
            <a:endParaRPr lang="de-DE" b="1" dirty="0"/>
          </a:p>
        </p:txBody>
      </p:sp>
      <p:sp>
        <p:nvSpPr>
          <p:cNvPr id="12" name="Fußzeilenplatzhalter 2"/>
          <p:cNvSpPr txBox="1">
            <a:spLocks/>
          </p:cNvSpPr>
          <p:nvPr/>
        </p:nvSpPr>
        <p:spPr>
          <a:xfrm>
            <a:off x="3686809" y="72648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de-DE"/>
            </a:defPPr>
            <a:lvl1pPr marL="0" algn="l" defTabSz="99569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mtClean="0"/>
              <a:t>Data Insights unter Dr. Böhme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7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Folgerungen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Fragestellung/Problemstellung sollte möglichst vom Experten kommen!</a:t>
            </a:r>
          </a:p>
          <a:p>
            <a:r>
              <a:rPr lang="de-DE" dirty="0" smtClean="0"/>
              <a:t>Analysemethoden-Wahl je nach Fragestellung</a:t>
            </a:r>
          </a:p>
          <a:p>
            <a:pPr lvl="1"/>
            <a:r>
              <a:rPr lang="de-DE" dirty="0" smtClean="0"/>
              <a:t>Analyse-Werkzeuge werden meistens kombiniert (1)</a:t>
            </a:r>
          </a:p>
          <a:p>
            <a:pPr lvl="2"/>
            <a:r>
              <a:rPr lang="de-DE" dirty="0" smtClean="0"/>
              <a:t>Mathematische Voraussetzungen zu beachten</a:t>
            </a:r>
          </a:p>
          <a:p>
            <a:pPr lvl="2"/>
            <a:r>
              <a:rPr lang="de-DE" dirty="0" smtClean="0"/>
              <a:t>Viele Kombinationen sind nicht sinnvoll oder richtig</a:t>
            </a:r>
          </a:p>
          <a:p>
            <a:pPr lvl="3"/>
            <a:r>
              <a:rPr lang="de-DE" dirty="0" smtClean="0"/>
              <a:t>Anti-Beispiel: </a:t>
            </a:r>
            <a:r>
              <a:rPr lang="de-DE" dirty="0" err="1" smtClean="0"/>
              <a:t>Principal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Analysis (PCA)+</a:t>
            </a:r>
            <a:r>
              <a:rPr lang="de-DE" dirty="0" err="1" smtClean="0"/>
              <a:t>kmeans</a:t>
            </a:r>
            <a:endParaRPr lang="de-DE" dirty="0" smtClean="0"/>
          </a:p>
          <a:p>
            <a:pPr lvl="2"/>
            <a:r>
              <a:rPr lang="de-DE" dirty="0" smtClean="0"/>
              <a:t>Tiefes Verständnis der Vor und Nachteile einzelner Methoden notwendig</a:t>
            </a:r>
          </a:p>
          <a:p>
            <a:pPr lvl="1"/>
            <a:r>
              <a:rPr lang="de-DE" dirty="0" smtClean="0"/>
              <a:t>Erfahrung in Datenanalyse relevant</a:t>
            </a:r>
          </a:p>
          <a:p>
            <a:r>
              <a:rPr lang="de-DE" dirty="0" smtClean="0"/>
              <a:t>Sinnvolle </a:t>
            </a:r>
            <a:r>
              <a:rPr lang="de-DE" dirty="0"/>
              <a:t>A</a:t>
            </a:r>
            <a:r>
              <a:rPr lang="de-DE" dirty="0" smtClean="0"/>
              <a:t>nalyse ab etwa 100 Fällen möglich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5953-85FF-4903-8B74-5BB3C4CEFD6F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5504125" cy="180000"/>
          </a:xfrm>
        </p:spPr>
        <p:txBody>
          <a:bodyPr/>
          <a:lstStyle/>
          <a:p>
            <a:r>
              <a:rPr lang="de-DE" sz="1100" dirty="0" smtClean="0">
                <a:solidFill>
                  <a:schemeClr val="tx1"/>
                </a:solidFill>
              </a:rPr>
              <a:t>(1) Thrun, M;.C.: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i="1" dirty="0" smtClean="0">
                <a:solidFill>
                  <a:schemeClr val="tx1"/>
                </a:solidFill>
              </a:rPr>
              <a:t>A System for  Projection </a:t>
            </a:r>
            <a:r>
              <a:rPr lang="en-US" sz="1100" i="1" dirty="0">
                <a:solidFill>
                  <a:schemeClr val="tx1"/>
                </a:solidFill>
              </a:rPr>
              <a:t>Based Clustering  through Self-Organization and  Swarm </a:t>
            </a:r>
            <a:r>
              <a:rPr lang="en-US" sz="1100" i="1" dirty="0" smtClean="0">
                <a:solidFill>
                  <a:schemeClr val="tx1"/>
                </a:solidFill>
              </a:rPr>
              <a:t>Intelligence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smtClean="0">
                <a:solidFill>
                  <a:schemeClr val="tx1"/>
                </a:solidFill>
              </a:rPr>
              <a:t>Springer (in print), </a:t>
            </a:r>
            <a:r>
              <a:rPr lang="en-US" sz="1100" dirty="0" smtClean="0">
                <a:solidFill>
                  <a:schemeClr val="tx1"/>
                </a:solidFill>
              </a:rPr>
              <a:t>Heidelberg, 2017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2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Wieso möglichst viele Daten?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0850" y="1148897"/>
            <a:ext cx="9946796" cy="2261961"/>
          </a:xfrm>
        </p:spPr>
        <p:txBody>
          <a:bodyPr>
            <a:normAutofit/>
          </a:bodyPr>
          <a:lstStyle/>
          <a:p>
            <a:r>
              <a:rPr lang="de-DE" b="1" dirty="0" smtClean="0"/>
              <a:t>Explorativ! </a:t>
            </a:r>
            <a:r>
              <a:rPr lang="de-DE" dirty="0" smtClean="0"/>
              <a:t>=&gt; Wir wissen (ohne Hypothese) im Voraus nicht welche Variablen wir brauchen</a:t>
            </a:r>
          </a:p>
          <a:p>
            <a:r>
              <a:rPr lang="de-DE" dirty="0" smtClean="0"/>
              <a:t>Sehr viele Variablen =&gt; Sehr viele Dimensionen</a:t>
            </a:r>
          </a:p>
          <a:p>
            <a:r>
              <a:rPr lang="de-DE" dirty="0" smtClean="0"/>
              <a:t>Jede </a:t>
            </a:r>
            <a:r>
              <a:rPr lang="de-DE" dirty="0"/>
              <a:t>Dimension </a:t>
            </a:r>
            <a:r>
              <a:rPr lang="de-DE" dirty="0" smtClean="0"/>
              <a:t>könnte </a:t>
            </a:r>
            <a:r>
              <a:rPr lang="de-DE" dirty="0"/>
              <a:t>mit jeder anderen interessante Kombinationen </a:t>
            </a:r>
            <a:r>
              <a:rPr lang="de-DE" dirty="0" smtClean="0"/>
              <a:t>bilden</a:t>
            </a:r>
          </a:p>
          <a:p>
            <a:pPr lvl="1"/>
            <a:r>
              <a:rPr lang="de-DE" dirty="0" smtClean="0"/>
              <a:t>d.h</a:t>
            </a:r>
            <a:r>
              <a:rPr lang="de-DE" dirty="0"/>
              <a:t>. idealerweise wären 100</a:t>
            </a:r>
            <a:r>
              <a:rPr lang="de-DE" baseline="30000" dirty="0"/>
              <a:t>n</a:t>
            </a:r>
            <a:r>
              <a:rPr lang="de-DE" dirty="0"/>
              <a:t> Daten </a:t>
            </a:r>
            <a:r>
              <a:rPr lang="de-DE" dirty="0" smtClean="0"/>
              <a:t>nötig</a:t>
            </a:r>
          </a:p>
          <a:p>
            <a:r>
              <a:rPr lang="de-DE" dirty="0" smtClean="0"/>
              <a:t>Hochdimensional: Bei uns ca. 200 Dimensionen!</a:t>
            </a:r>
          </a:p>
          <a:p>
            <a:r>
              <a:rPr lang="de-DE" dirty="0" smtClean="0"/>
              <a:t>Aber Nutzung von Phänomenen </a:t>
            </a:r>
            <a:r>
              <a:rPr lang="de-DE" dirty="0"/>
              <a:t>des Hochdimensionalen </a:t>
            </a:r>
            <a:r>
              <a:rPr lang="de-DE" dirty="0" smtClean="0"/>
              <a:t>Raumes möglich (1)</a:t>
            </a:r>
          </a:p>
          <a:p>
            <a:pPr lvl="1"/>
            <a:r>
              <a:rPr lang="de-DE" dirty="0" smtClean="0"/>
              <a:t>Das ist ein Beispiel für mathematische Voraussetzungen</a:t>
            </a:r>
            <a:endParaRPr lang="de-DE" dirty="0"/>
          </a:p>
          <a:p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E2BD-D72B-4E58-A25D-9058A4C955C7}" type="datetime1">
              <a:rPr lang="de-DE" smtClean="0"/>
              <a:t>06.10.2017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Teil</a:t>
            </a:r>
            <a:r>
              <a:rPr lang="en-US" dirty="0"/>
              <a:t> I: </a:t>
            </a:r>
            <a:r>
              <a:rPr lang="en-US" dirty="0" err="1"/>
              <a:t>Einführung</a:t>
            </a:r>
            <a:r>
              <a:rPr lang="en-US" dirty="0"/>
              <a:t> in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246778"/>
            <a:ext cx="4086093" cy="45719"/>
          </a:xfrm>
        </p:spPr>
        <p:txBody>
          <a:bodyPr/>
          <a:lstStyle/>
          <a:p>
            <a:r>
              <a:rPr lang="de-DE" sz="1100" dirty="0" smtClean="0">
                <a:solidFill>
                  <a:schemeClr val="tx1"/>
                </a:solidFill>
              </a:rPr>
              <a:t>(1) </a:t>
            </a:r>
            <a:r>
              <a:rPr lang="de-DE" sz="1100" dirty="0" err="1" smtClean="0">
                <a:solidFill>
                  <a:schemeClr val="tx1"/>
                </a:solidFill>
              </a:rPr>
              <a:t>Verleysen</a:t>
            </a:r>
            <a:r>
              <a:rPr lang="de-DE" sz="1100" dirty="0">
                <a:solidFill>
                  <a:schemeClr val="tx1"/>
                </a:solidFill>
              </a:rPr>
              <a:t>, Werz et. Al. </a:t>
            </a:r>
            <a:r>
              <a:rPr lang="de-DE" sz="1100" i="1" dirty="0">
                <a:solidFill>
                  <a:schemeClr val="tx1"/>
                </a:solidFill>
              </a:rPr>
              <a:t>On </a:t>
            </a:r>
            <a:r>
              <a:rPr lang="de-DE" sz="1100" i="1" dirty="0" err="1">
                <a:solidFill>
                  <a:schemeClr val="tx1"/>
                </a:solidFill>
              </a:rPr>
              <a:t>the</a:t>
            </a:r>
            <a:r>
              <a:rPr lang="de-DE" sz="1100" i="1" dirty="0">
                <a:solidFill>
                  <a:schemeClr val="tx1"/>
                </a:solidFill>
              </a:rPr>
              <a:t> </a:t>
            </a:r>
            <a:r>
              <a:rPr lang="de-DE" sz="1100" i="1" dirty="0" err="1">
                <a:solidFill>
                  <a:schemeClr val="tx1"/>
                </a:solidFill>
              </a:rPr>
              <a:t>effects</a:t>
            </a:r>
            <a:r>
              <a:rPr lang="de-DE" sz="1100" i="1" dirty="0">
                <a:solidFill>
                  <a:schemeClr val="tx1"/>
                </a:solidFill>
              </a:rPr>
              <a:t> </a:t>
            </a:r>
            <a:r>
              <a:rPr lang="de-DE" sz="1100" i="1" dirty="0" err="1">
                <a:solidFill>
                  <a:schemeClr val="tx1"/>
                </a:solidFill>
              </a:rPr>
              <a:t>of</a:t>
            </a:r>
            <a:r>
              <a:rPr lang="de-DE" sz="1100" i="1" dirty="0">
                <a:solidFill>
                  <a:schemeClr val="tx1"/>
                </a:solidFill>
              </a:rPr>
              <a:t> </a:t>
            </a:r>
            <a:r>
              <a:rPr lang="de-DE" sz="1100" i="1" dirty="0" err="1">
                <a:solidFill>
                  <a:schemeClr val="tx1"/>
                </a:solidFill>
              </a:rPr>
              <a:t>dimensionaility</a:t>
            </a:r>
            <a:r>
              <a:rPr lang="de-DE" sz="1100" i="1" dirty="0">
                <a:solidFill>
                  <a:schemeClr val="tx1"/>
                </a:solidFill>
              </a:rPr>
              <a:t> on </a:t>
            </a:r>
            <a:r>
              <a:rPr lang="de-DE" sz="1100" i="1" dirty="0" err="1">
                <a:solidFill>
                  <a:schemeClr val="tx1"/>
                </a:solidFill>
              </a:rPr>
              <a:t>data</a:t>
            </a:r>
            <a:r>
              <a:rPr lang="de-DE" sz="1100" i="1" dirty="0">
                <a:solidFill>
                  <a:schemeClr val="tx1"/>
                </a:solidFill>
              </a:rPr>
              <a:t> </a:t>
            </a:r>
            <a:r>
              <a:rPr lang="de-DE" sz="1100" i="1" dirty="0" err="1">
                <a:solidFill>
                  <a:schemeClr val="tx1"/>
                </a:solidFill>
              </a:rPr>
              <a:t>analysis</a:t>
            </a:r>
            <a:r>
              <a:rPr lang="de-DE" sz="1100" dirty="0">
                <a:solidFill>
                  <a:schemeClr val="tx1"/>
                </a:solidFill>
              </a:rPr>
              <a:t>, </a:t>
            </a:r>
            <a:r>
              <a:rPr lang="de-DE" sz="1100" dirty="0" smtClean="0">
                <a:solidFill>
                  <a:schemeClr val="tx1"/>
                </a:solidFill>
              </a:rPr>
              <a:t>2003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 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50851" y="4248735"/>
            <a:ext cx="8829358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84"/>
              </a:spcBef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je nach Anwendungsbeispiel</a:t>
            </a:r>
          </a:p>
          <a:p>
            <a:pPr marL="285750" indent="-285750">
              <a:spcBef>
                <a:spcPts val="384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Explorativ!</a:t>
            </a:r>
          </a:p>
          <a:p>
            <a:pPr marL="285750" indent="-285750">
              <a:spcBef>
                <a:spcPts val="384"/>
              </a:spcBef>
              <a:buFont typeface="Symbol" panose="05050102010706020507" pitchFamily="18" charset="2"/>
              <a:buChar char="Þ"/>
            </a:pPr>
            <a:endParaRPr lang="de-D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84"/>
              </a:spcBef>
              <a:buFont typeface="Symbol" panose="05050102010706020507" pitchFamily="18" charset="2"/>
              <a:buChar char="Þ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erfordert immer einen Data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Scientisten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84"/>
              </a:spcBef>
              <a:buFont typeface="Symbol" panose="05050102010706020507" pitchFamily="18" charset="2"/>
              <a:buChar char="Þ"/>
            </a:pPr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Cluster-Analyse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erfordert immer einen Data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Scientisten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84"/>
              </a:spcBef>
              <a:buFont typeface="Symbol" panose="05050102010706020507" pitchFamily="18" charset="2"/>
              <a:buChar char="Þ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84"/>
              </a:spcBef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Viele mathematische Voraussetzungen zu beachten (je nach Methodenkombination)</a:t>
            </a:r>
          </a:p>
          <a:p>
            <a:pPr>
              <a:spcBef>
                <a:spcPts val="384"/>
              </a:spcBef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Vor-und Nachteile der Methoden sind abzuwägen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257623" y="3765197"/>
            <a:ext cx="9782602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95690" rtl="0" eaLnBrk="1" latinLnBrk="0" hangingPunct="1">
              <a:spcBef>
                <a:spcPct val="0"/>
              </a:spcBef>
              <a:buNone/>
              <a:defRPr sz="2200" b="1" i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de-DE" sz="2400" i="0" dirty="0"/>
              <a:t>Warum nicht automatisierte Komplettlösung?</a:t>
            </a:r>
          </a:p>
        </p:txBody>
      </p:sp>
    </p:spTree>
    <p:extLst>
      <p:ext uri="{BB962C8B-B14F-4D97-AF65-F5344CB8AC3E}">
        <p14:creationId xmlns:p14="http://schemas.microsoft.com/office/powerpoint/2010/main" val="2339314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2.xml><?xml version="1.0" encoding="utf-8"?>
<a:theme xmlns:a="http://schemas.openxmlformats.org/drawingml/2006/main" name="1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ssmann.pptx" id="{C03C4508-9A09-43CC-8577-FC3A7C1BE50C}" vid="{A6089ECD-C1E0-41AA-B937-16BB090F9DB7}"/>
    </a:ext>
  </a:extLst>
</a:theme>
</file>

<file path=ppt/theme/theme3.xml><?xml version="1.0" encoding="utf-8"?>
<a:theme xmlns:a="http://schemas.openxmlformats.org/drawingml/2006/main" name="2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1149</Words>
  <Application>Microsoft Office PowerPoint</Application>
  <PresentationFormat>Benutzerdefiniert</PresentationFormat>
  <Paragraphs>214</Paragraphs>
  <Slides>13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Noto Sans Symbols</vt:lpstr>
      <vt:lpstr>Symbol</vt:lpstr>
      <vt:lpstr>Wingdings</vt:lpstr>
      <vt:lpstr>Viessmann Divisionen</vt:lpstr>
      <vt:lpstr>1_Viessmann Divisionen</vt:lpstr>
      <vt:lpstr>2_Viessmann Divisionen</vt:lpstr>
      <vt:lpstr>think-cell Folie</vt:lpstr>
      <vt:lpstr>PowerPoint-Präsentation</vt:lpstr>
      <vt:lpstr>Was ist Data Science?</vt:lpstr>
      <vt:lpstr>Wie funktioniert Data Science?</vt:lpstr>
      <vt:lpstr>Prozess der Knowledge Discovery</vt:lpstr>
      <vt:lpstr>Generierung eines strukturierten Datensatzes</vt:lpstr>
      <vt:lpstr>Betrachtung eines Features</vt:lpstr>
      <vt:lpstr>Feature Extraction: Betrachtung und Transformation einer Variable</vt:lpstr>
      <vt:lpstr>Folgerungen</vt:lpstr>
      <vt:lpstr>Wieso möglichst viele Daten?</vt:lpstr>
      <vt:lpstr>Mustererkennung über Cluster-Analyse</vt:lpstr>
      <vt:lpstr>Folgerungen (Knowledge Akquisition)</vt:lpstr>
      <vt:lpstr>Zusammenfassung Data Science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2017-05-15T09:58:08Z</dcterms:created>
  <dcterms:modified xsi:type="dcterms:W3CDTF">2017-10-06T08:56:58Z</dcterms:modified>
</cp:coreProperties>
</file>