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1" r:id="rId1"/>
    <p:sldMasterId id="2147483798" r:id="rId2"/>
    <p:sldMasterId id="2147483812" r:id="rId3"/>
  </p:sldMasterIdLst>
  <p:notesMasterIdLst>
    <p:notesMasterId r:id="rId19"/>
  </p:notesMasterIdLst>
  <p:handoutMasterIdLst>
    <p:handoutMasterId r:id="rId20"/>
  </p:handoutMasterIdLst>
  <p:sldIdLst>
    <p:sldId id="312" r:id="rId4"/>
    <p:sldId id="313" r:id="rId5"/>
    <p:sldId id="332" r:id="rId6"/>
    <p:sldId id="341" r:id="rId7"/>
    <p:sldId id="324" r:id="rId8"/>
    <p:sldId id="336" r:id="rId9"/>
    <p:sldId id="342" r:id="rId10"/>
    <p:sldId id="325" r:id="rId11"/>
    <p:sldId id="337" r:id="rId12"/>
    <p:sldId id="338" r:id="rId13"/>
    <p:sldId id="339" r:id="rId14"/>
    <p:sldId id="327" r:id="rId15"/>
    <p:sldId id="340" r:id="rId16"/>
    <p:sldId id="329" r:id="rId17"/>
    <p:sldId id="335" r:id="rId18"/>
  </p:sldIdLst>
  <p:sldSz cx="10693400" cy="7561263"/>
  <p:notesSz cx="6858000" cy="9926638"/>
  <p:custDataLst>
    <p:tags r:id="rId21"/>
  </p:custDataLst>
  <p:defaultTextStyle>
    <a:defPPr>
      <a:defRPr lang="de-DE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468" userDrawn="1">
          <p15:clr>
            <a:srgbClr val="A4A3A4"/>
          </p15:clr>
        </p15:guide>
        <p15:guide id="4" pos="3345" userDrawn="1">
          <p15:clr>
            <a:srgbClr val="A4A3A4"/>
          </p15:clr>
        </p15:guide>
        <p15:guide id="5" orient="horz" pos="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8D6"/>
    <a:srgbClr val="F5231B"/>
    <a:srgbClr val="555555"/>
    <a:srgbClr val="C2A89D"/>
    <a:srgbClr val="F7F3ED"/>
    <a:srgbClr val="F1F6E6"/>
    <a:srgbClr val="F1F617"/>
    <a:srgbClr val="C6E7CC"/>
    <a:srgbClr val="AC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81512" autoAdjust="0"/>
  </p:normalViewPr>
  <p:slideViewPr>
    <p:cSldViewPr snapToGrid="0">
      <p:cViewPr varScale="1">
        <p:scale>
          <a:sx n="84" d="100"/>
          <a:sy n="84" d="100"/>
        </p:scale>
        <p:origin x="2022" y="96"/>
      </p:cViewPr>
      <p:guideLst>
        <p:guide orient="horz" pos="4468"/>
        <p:guide pos="3345"/>
        <p:guide orient="horz"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50C59-D1D1-4CF8-A5C8-BF6FE77EED9D}" type="datetimeFigureOut">
              <a:rPr lang="de-DE" smtClean="0"/>
              <a:t>19.09.2017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6F4A-349B-444D-B35E-3481DBA21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454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AE89736C-33E1-4D73-8584-7092582AEF83}" type="datetimeFigureOut">
              <a:rPr lang="de-DE" smtClean="0"/>
              <a:pPr/>
              <a:t>19.09.2017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6925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DBEE7B1B-09E6-4939-A88C-22AA4308BEB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0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Autoregressive Prozesse: heutiger Tag von gestern abhängig</a:t>
            </a:r>
          </a:p>
          <a:p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MA: </a:t>
            </a:r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Average Prozesse (gewichtete Summe aus der Vergangenheit)</a:t>
            </a:r>
          </a:p>
          <a:p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Arima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ARMA für nicht stationäre (Erwartungswert und Varianz sind zeitunabhängig) ZR</a:t>
            </a:r>
          </a:p>
          <a:p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Garch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autoregressive </a:t>
            </a:r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conditional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heteroskedasticity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: </a:t>
            </a:r>
            <a:r>
              <a:rPr lang="de-DE" sz="1400" i="0" dirty="0" smtClean="0"/>
              <a:t>Volatilität-Modelle für nicht stationäre ZR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(analog ARCH)</a:t>
            </a:r>
          </a:p>
          <a:p>
            <a:r>
              <a:rPr lang="de-DE" sz="13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Markov</a:t>
            </a:r>
            <a:r>
              <a:rPr lang="de-DE" sz="13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-Kette: </a:t>
            </a:r>
            <a:r>
              <a:rPr lang="de-DE" sz="1400" dirty="0" err="1" smtClean="0"/>
              <a:t>probablilistischer</a:t>
            </a:r>
            <a:r>
              <a:rPr lang="de-DE" sz="1400" dirty="0" smtClean="0"/>
              <a:t> endlicher Automat </a:t>
            </a:r>
          </a:p>
          <a:p>
            <a:r>
              <a:rPr lang="de-DE" sz="1400" dirty="0" smtClean="0"/>
              <a:t>Fourier: Frequenzspektrum wird einer</a:t>
            </a:r>
            <a:r>
              <a:rPr lang="de-DE" sz="1400" baseline="0" dirty="0" smtClean="0"/>
              <a:t> ZR zugeordnet =&gt; Möglich wenige </a:t>
            </a:r>
            <a:r>
              <a:rPr lang="de-DE" sz="1400" baseline="0" dirty="0" err="1" smtClean="0"/>
              <a:t>Frquenzen</a:t>
            </a:r>
            <a:r>
              <a:rPr lang="de-DE" sz="1400" baseline="0" dirty="0" smtClean="0"/>
              <a:t> (Attribute) beschreiben ZR =&gt; </a:t>
            </a:r>
            <a:r>
              <a:rPr lang="de-DE" sz="1400" baseline="0" dirty="0" err="1" smtClean="0"/>
              <a:t>Clusteranalyser</a:t>
            </a:r>
            <a:r>
              <a:rPr lang="de-DE" sz="1400" baseline="0" dirty="0" smtClean="0"/>
              <a:t> der Koeffizienten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4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39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CE0E-5488-4713-8C6A-B01860531EE8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1924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58585FF-4C42-451B-A9DB-BE759D4065B7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84000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782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4F1255-BA61-43DD-BD4E-432978400E31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64800" y="2052000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64800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08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0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4800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64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60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4800" y="1584000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520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4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442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36DE67E-7D71-4D57-AB3F-44973BAC4CFB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89479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ABD5F7-C19A-4DE8-8132-081A805DDF05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5200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900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4AE1E3-3EFB-4FDC-BEF2-697EF40BD53D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4449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9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C9E3-8DDB-4C0D-B131-8BE756C31928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1650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815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006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72825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5022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9946" y="603508"/>
            <a:ext cx="9782603" cy="67694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6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0F42776-161D-4589-B095-CC0C87083B52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07749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9947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6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813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403A66-8684-4545-BDD0-2A4C2487DCE6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9087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9188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6925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92BE1D4-77AA-4492-8CFB-FD6ACC944656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2973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478D6C1-8CD8-470F-808B-DF305F6E06B9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92708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57260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5CA0577-B0A2-45DB-B06D-C869CFD3D7A1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601288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99952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54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397703E-07FC-411C-8EF7-4A338F618897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81841" y="2070265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70725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6725" y="1589087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6725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8285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9055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56347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3947" y="1588747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448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8285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95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572DC93-B577-428C-A7E9-D7A0637419F7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787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EE7D5CD-A458-42B5-A3FC-7EE0732723C9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794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66516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7C583A4-2433-4738-8CCB-AB5276A47572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7854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63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0001" y="392657"/>
            <a:ext cx="907199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32082" marR="0" lvl="5" indent="-2408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4163" marR="0" lvl="6" indent="-2276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96246" marR="0" lvl="7" indent="-2144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28327" marR="0" lvl="8" indent="-201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397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2_Titel und Inhal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7141" y="613927"/>
            <a:ext cx="9725043" cy="712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7141" y="1613073"/>
            <a:ext cx="9725043" cy="53699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581" marR="0" lvl="0" indent="-809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224" marR="0" lvl="1" indent="-7782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9804" marR="0" lvl="2" indent="-826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859" marR="0" lvl="3" indent="-77859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5440" marR="0" lvl="4" indent="-8264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9310352" y="7092597"/>
            <a:ext cx="540182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E28322D-A222-43E5-9902-53874B658132}" type="datetime1">
              <a:rPr lang="de-DE" smtClean="0"/>
              <a:t>19.09.2017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247980" y="7092597"/>
            <a:ext cx="3609023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mtClean="0"/>
              <a:t>CDO-Orga: Welcome Kick-Off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905122" y="7092597"/>
            <a:ext cx="334499" cy="25205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7775" y="7124757"/>
            <a:ext cx="2709830" cy="25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Font typeface="Noto Sans Symbols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81" marR="0" lvl="1" indent="-47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7223" marR="0" lvl="2" indent="-1623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9804" marR="0" lvl="3" indent="-64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2858" marR="0" lvl="4" indent="-1657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693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746419" y="2367362"/>
            <a:ext cx="9200561" cy="1352550"/>
            <a:chOff x="970961" y="2367362"/>
            <a:chExt cx="9200561" cy="1352550"/>
          </a:xfrm>
        </p:grpSpPr>
        <p:pic>
          <p:nvPicPr>
            <p:cNvPr id="3" name="Grafik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4"/>
            <a:stretch/>
          </p:blipFill>
          <p:spPr>
            <a:xfrm>
              <a:off x="970961" y="2367362"/>
              <a:ext cx="4070938" cy="135255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2" r="8718" b="32333"/>
            <a:stretch/>
          </p:blipFill>
          <p:spPr>
            <a:xfrm>
              <a:off x="4707379" y="2642995"/>
              <a:ext cx="5464143" cy="801279"/>
            </a:xfrm>
            <a:prstGeom prst="rect">
              <a:avLst/>
            </a:prstGeom>
          </p:spPr>
        </p:pic>
        <p:cxnSp>
          <p:nvCxnSpPr>
            <p:cNvPr id="5" name="Gerader Verbinder 4"/>
            <p:cNvCxnSpPr/>
            <p:nvPr userDrawn="1"/>
          </p:nvCxnSpPr>
          <p:spPr>
            <a:xfrm flipH="1">
              <a:off x="4835951" y="2582611"/>
              <a:ext cx="1495" cy="9220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0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A8AF78D-F561-4443-BCCC-AB2E476EBC7C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9559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6798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Gerader Verbinder 2"/>
          <p:cNvCxnSpPr/>
          <p:nvPr userDrawn="1"/>
        </p:nvCxnSpPr>
        <p:spPr>
          <a:xfrm>
            <a:off x="2395904" y="6779650"/>
            <a:ext cx="0" cy="50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t="27711" r="8642" b="32997"/>
          <a:stretch/>
        </p:blipFill>
        <p:spPr>
          <a:xfrm>
            <a:off x="2783111" y="6779650"/>
            <a:ext cx="3171131" cy="504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5552" r="12760" b="12617"/>
          <a:stretch/>
        </p:blipFill>
        <p:spPr>
          <a:xfrm>
            <a:off x="303149" y="6779650"/>
            <a:ext cx="177882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5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04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8807EF-4704-4435-9EC7-6D90D9F21750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35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03588EB-3059-4714-B9C9-2B52CC575E01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9413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4752000" cy="54371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1584326"/>
            <a:ext cx="4752000" cy="543718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2DD79ED-95DB-43FE-A926-7D4FBA50FA73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69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61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1E5B85-E110-4E14-B07B-A28A366F0FEA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60800" y="43829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5"/>
          </p:nvPr>
        </p:nvSpPr>
        <p:spPr>
          <a:xfrm>
            <a:off x="5463610" y="43848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3"/>
          </p:nvPr>
        </p:nvSpPr>
        <p:spPr>
          <a:xfrm>
            <a:off x="450850" y="7112498"/>
            <a:ext cx="2710800" cy="180000"/>
          </a:xfrm>
        </p:spPr>
        <p:txBody>
          <a:bodyPr vert="horz" lIns="0" tIns="0" rIns="0" bIns="0" rtlCol="0" anchor="b">
            <a:noAutofit/>
          </a:bodyPr>
          <a:lstStyle>
            <a:lvl1pPr marL="182563" indent="-182563">
              <a:buNone/>
              <a:defRPr lang="de-DE" sz="8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0899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06EAF34-C512-4D27-880D-1F31E31CD45D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419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0787DEF-084A-4C49-BFE8-FE32A00BE0C9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4000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157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52400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EB1E7F-74DB-458E-9258-3ED8FF736668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84000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13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vmlDrawing" Target="../drawings/vmlDrawing3.v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31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8837582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think-cell Folie" r:id="rId19" imgW="532" imgH="530" progId="TCLayout.ActiveDocument.1">
                  <p:embed/>
                </p:oleObj>
              </mc:Choice>
              <mc:Fallback>
                <p:oleObj name="think-cell Folie" r:id="rId19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52375B8-3D1C-4E45-B445-EC33EC849F8D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  <a:endParaRPr lang="de-DE" sz="800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3" r:id="rId2"/>
    <p:sldLayoutId id="2147483725" r:id="rId3"/>
    <p:sldLayoutId id="2147483726" r:id="rId4"/>
    <p:sldLayoutId id="2147483727" r:id="rId5"/>
    <p:sldLayoutId id="2147483728" r:id="rId6"/>
    <p:sldLayoutId id="2147483716" r:id="rId7"/>
    <p:sldLayoutId id="2147483704" r:id="rId8"/>
    <p:sldLayoutId id="2147483705" r:id="rId9"/>
    <p:sldLayoutId id="2147483706" r:id="rId10"/>
    <p:sldLayoutId id="2147483707" r:id="rId11"/>
    <p:sldLayoutId id="2147483721" r:id="rId12"/>
    <p:sldLayoutId id="2147483720" r:id="rId13"/>
    <p:sldLayoutId id="2147483724" r:id="rId14"/>
    <p:sldLayoutId id="2147483722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 userDrawn="1">
          <p15:clr>
            <a:srgbClr val="F26B43"/>
          </p15:clr>
        </p15:guide>
        <p15:guide id="3" pos="2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14070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think-cell Folie" r:id="rId17" imgW="408" imgH="408" progId="TCLayout.ActiveDocument.1">
                  <p:embed/>
                </p:oleObj>
              </mc:Choice>
              <mc:Fallback>
                <p:oleObj name="think-cell Folie" r:id="rId17" imgW="408" imgH="408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82602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9946" y="1593035"/>
            <a:ext cx="9782603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D038294-DC54-4FA6-B0FF-03C0148B7818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  <p15:guide id="4" orient="horz" pos="771">
          <p15:clr>
            <a:srgbClr val="F26B43"/>
          </p15:clr>
        </p15:guide>
        <p15:guide id="5" orient="horz" pos="998">
          <p15:clr>
            <a:srgbClr val="F26B43"/>
          </p15:clr>
        </p15:guide>
        <p15:guide id="6" orient="horz" pos="4423">
          <p15:clr>
            <a:srgbClr val="F26B43"/>
          </p15:clr>
        </p15:guide>
        <p15:guide id="8" orient="horz" pos="4581">
          <p15:clr>
            <a:srgbClr val="F26B43"/>
          </p15:clr>
        </p15:guide>
        <p15:guide id="10" pos="3368">
          <p15:clr>
            <a:srgbClr val="F26B43"/>
          </p15:clr>
        </p15:guide>
        <p15:guide id="12" orient="horz" pos="2699">
          <p15:clr>
            <a:srgbClr val="F26B43"/>
          </p15:clr>
        </p15:guide>
        <p15:guide id="13" orient="horz" pos="386">
          <p15:clr>
            <a:srgbClr val="F26B43"/>
          </p15:clr>
        </p15:guide>
        <p15:guide id="14" orient="horz" pos="25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887096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  <p:sp>
        <p:nvSpPr>
          <p:cNvPr id="12" name="Rechteck 11"/>
          <p:cNvSpPr>
            <a:spLocks/>
          </p:cNvSpPr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92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04BE-7DAB-43D1-9EDD-7CC31440E258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3600" dirty="0" err="1" smtClean="0"/>
              <a:t>Teil</a:t>
            </a:r>
            <a:r>
              <a:rPr lang="en-US" sz="3600" dirty="0" smtClean="0"/>
              <a:t> II: </a:t>
            </a:r>
            <a:r>
              <a:rPr lang="en-US" sz="3600" dirty="0" err="1" smtClean="0"/>
              <a:t>Einführung</a:t>
            </a:r>
            <a:r>
              <a:rPr lang="en-US" sz="3600" dirty="0" smtClean="0"/>
              <a:t> temporal Data Mining</a:t>
            </a:r>
            <a:endParaRPr lang="en-US" sz="36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699" y="5333682"/>
            <a:ext cx="2874576" cy="686117"/>
          </a:xfrm>
        </p:spPr>
        <p:txBody>
          <a:bodyPr/>
          <a:lstStyle/>
          <a:p>
            <a:r>
              <a:rPr lang="en-US" dirty="0" err="1" smtClean="0"/>
              <a:t>DrThM</a:t>
            </a:r>
            <a:endParaRPr lang="en-US" dirty="0"/>
          </a:p>
          <a:p>
            <a:r>
              <a:rPr lang="en-US" dirty="0" smtClean="0"/>
              <a:t>19.09.17</a:t>
            </a:r>
          </a:p>
          <a:p>
            <a:r>
              <a:rPr lang="en-US" dirty="0" err="1" smtClean="0"/>
              <a:t>Vorstellung</a:t>
            </a:r>
            <a:r>
              <a:rPr lang="en-US" dirty="0" smtClean="0"/>
              <a:t> Digital </a:t>
            </a:r>
            <a:r>
              <a:rPr lang="en-US" dirty="0" err="1" smtClean="0"/>
              <a:t>Inhouse</a:t>
            </a:r>
            <a:r>
              <a:rPr lang="en-US" dirty="0" smtClean="0"/>
              <a:t> Consulting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1800" i="0" dirty="0" smtClean="0"/>
              <a:t>KD: Was ist Ähnlichkeit?</a:t>
            </a:r>
            <a:endParaRPr lang="de-DE" sz="18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280456"/>
            <a:ext cx="9756000" cy="1954063"/>
          </a:xfrm>
        </p:spPr>
        <p:txBody>
          <a:bodyPr>
            <a:normAutofit/>
          </a:bodyPr>
          <a:lstStyle/>
          <a:p>
            <a:r>
              <a:rPr lang="de-DE" dirty="0" smtClean="0"/>
              <a:t>Sobald eine </a:t>
            </a:r>
            <a:r>
              <a:rPr lang="de-DE" dirty="0" err="1" smtClean="0"/>
              <a:t>Ähnlichkeitsbeschreibuzng</a:t>
            </a:r>
            <a:r>
              <a:rPr lang="de-DE" dirty="0" smtClean="0"/>
              <a:t> sich herausbildet kann man eine Distanz definieren</a:t>
            </a:r>
          </a:p>
          <a:p>
            <a:pPr lvl="1"/>
            <a:r>
              <a:rPr lang="de-DE" dirty="0" smtClean="0"/>
              <a:t>Distanz für alle komplizierteren Analyse-Methoden (</a:t>
            </a:r>
            <a:r>
              <a:rPr lang="de-DE" b="1" dirty="0" smtClean="0"/>
              <a:t>KD</a:t>
            </a:r>
            <a:r>
              <a:rPr lang="de-DE" dirty="0" smtClean="0"/>
              <a:t>) von entscheidender Bedeutung z.B. </a:t>
            </a:r>
          </a:p>
          <a:p>
            <a:pPr lvl="2"/>
            <a:r>
              <a:rPr lang="de-DE" dirty="0" smtClean="0"/>
              <a:t>Cluster-Analyse</a:t>
            </a:r>
          </a:p>
          <a:p>
            <a:pPr lvl="2"/>
            <a:r>
              <a:rPr lang="de-DE" dirty="0" smtClean="0"/>
              <a:t>Vorhersagen („</a:t>
            </a:r>
            <a:r>
              <a:rPr lang="de-DE" dirty="0" err="1" smtClean="0"/>
              <a:t>Predictions</a:t>
            </a:r>
            <a:r>
              <a:rPr lang="de-DE" dirty="0" smtClean="0"/>
              <a:t>“) über </a:t>
            </a:r>
            <a:r>
              <a:rPr lang="de-DE" dirty="0" err="1" smtClean="0"/>
              <a:t>Machine</a:t>
            </a:r>
            <a:r>
              <a:rPr lang="de-DE" dirty="0" smtClean="0"/>
              <a:t> Learning bei falscher Distanz meistens fehlerbehaftet</a:t>
            </a:r>
          </a:p>
          <a:p>
            <a:pPr lvl="2"/>
            <a:r>
              <a:rPr lang="de-DE" dirty="0" smtClean="0"/>
              <a:t>Richtige Vorverarbeitung relevant (siehe Teil I)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6" y="3234519"/>
            <a:ext cx="5439231" cy="376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1" name="Textplatzhalter 7"/>
          <p:cNvSpPr txBox="1">
            <a:spLocks/>
          </p:cNvSpPr>
          <p:nvPr/>
        </p:nvSpPr>
        <p:spPr>
          <a:xfrm>
            <a:off x="87612" y="6845317"/>
            <a:ext cx="5009520" cy="3074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Details: Vorlesung Knowledge Discovery </a:t>
            </a:r>
            <a:r>
              <a:rPr lang="de-DE" sz="1200" dirty="0" err="1" smtClean="0"/>
              <a:t>by</a:t>
            </a:r>
            <a:r>
              <a:rPr lang="de-DE" sz="1200" dirty="0" smtClean="0"/>
              <a:t> Prof. Dr. </a:t>
            </a:r>
            <a:r>
              <a:rPr lang="de-DE" sz="1200" dirty="0" err="1" smtClean="0"/>
              <a:t>Ultsch</a:t>
            </a:r>
            <a:r>
              <a:rPr lang="de-DE" sz="1200" dirty="0" smtClean="0"/>
              <a:t>, Uni Marburg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643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/>
              <a:t>Mustererkennung über Cluster-Analyse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52536" y="6831333"/>
            <a:ext cx="5680535" cy="825204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(1) Thrun</a:t>
            </a:r>
            <a:r>
              <a:rPr lang="en-US" sz="1100" dirty="0">
                <a:solidFill>
                  <a:schemeClr val="tx1"/>
                </a:solidFill>
              </a:rPr>
              <a:t>, M., </a:t>
            </a:r>
            <a:r>
              <a:rPr lang="en-US" sz="1100" dirty="0" err="1">
                <a:solidFill>
                  <a:schemeClr val="tx1"/>
                </a:solidFill>
              </a:rPr>
              <a:t>Ultsch</a:t>
            </a:r>
            <a:r>
              <a:rPr lang="en-US" sz="1100" dirty="0">
                <a:solidFill>
                  <a:schemeClr val="tx1"/>
                </a:solidFill>
              </a:rPr>
              <a:t>, A.: </a:t>
            </a:r>
            <a:r>
              <a:rPr lang="en-US" sz="1100" dirty="0" smtClean="0">
                <a:solidFill>
                  <a:schemeClr val="tx1"/>
                </a:solidFill>
              </a:rPr>
              <a:t>Projection Based Clustering, </a:t>
            </a:r>
            <a:r>
              <a:rPr lang="en-US" sz="1100" i="1" dirty="0" smtClean="0">
                <a:solidFill>
                  <a:schemeClr val="tx1"/>
                </a:solidFill>
              </a:rPr>
              <a:t>Conf</a:t>
            </a:r>
            <a:r>
              <a:rPr lang="en-US" sz="1100" i="1" dirty="0">
                <a:solidFill>
                  <a:schemeClr val="tx1"/>
                </a:solidFill>
              </a:rPr>
              <a:t>. Int.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i="1" dirty="0">
                <a:solidFill>
                  <a:schemeClr val="tx1"/>
                </a:solidFill>
              </a:rPr>
              <a:t>Federation of Classification </a:t>
            </a:r>
            <a:r>
              <a:rPr lang="en-US" sz="1100" i="1" dirty="0" smtClean="0">
                <a:solidFill>
                  <a:schemeClr val="tx1"/>
                </a:solidFill>
              </a:rPr>
              <a:t>Societies (IFCS), </a:t>
            </a:r>
            <a:r>
              <a:rPr lang="en-US" sz="1100" i="1" dirty="0">
                <a:solidFill>
                  <a:schemeClr val="tx1"/>
                </a:solidFill>
              </a:rPr>
              <a:t>Tokyo, 2017.</a:t>
            </a:r>
            <a:endParaRPr lang="en-US" sz="1100" dirty="0">
              <a:solidFill>
                <a:schemeClr val="tx1"/>
              </a:solidFill>
            </a:endParaRPr>
          </a:p>
          <a:p>
            <a:endParaRPr lang="de-DE" sz="600" dirty="0">
              <a:solidFill>
                <a:schemeClr val="tx1"/>
              </a:solidFill>
            </a:endParaRPr>
          </a:p>
        </p:txBody>
      </p:sp>
      <p:pic>
        <p:nvPicPr>
          <p:cNvPr id="10" name="Picture 2" descr="C:\snap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" y="1804580"/>
            <a:ext cx="4967564" cy="50963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5687" y="2899860"/>
            <a:ext cx="3679726" cy="42946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6"/>
          <p:cNvCxnSpPr/>
          <p:nvPr/>
        </p:nvCxnSpPr>
        <p:spPr bwMode="auto">
          <a:xfrm>
            <a:off x="4182245" y="4089558"/>
            <a:ext cx="2952328" cy="72008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4"/>
          <p:cNvSpPr txBox="1"/>
          <p:nvPr/>
        </p:nvSpPr>
        <p:spPr>
          <a:xfrm>
            <a:off x="5262365" y="3387189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Projection &amp; Visualization </a:t>
            </a:r>
            <a:r>
              <a:rPr lang="en-US" sz="1800" dirty="0" err="1" smtClean="0">
                <a:solidFill>
                  <a:srgbClr val="FF0000"/>
                </a:solidFill>
              </a:rPr>
              <a:t>mit</a:t>
            </a:r>
            <a:r>
              <a:rPr lang="en-US" sz="1800" dirty="0" smtClean="0">
                <a:solidFill>
                  <a:srgbClr val="FF0000"/>
                </a:solidFill>
              </a:rPr>
              <a:t> Clustering 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22858" y="1280456"/>
            <a:ext cx="5741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Problem: Suche Fälle die ähnlich zueinander sind</a:t>
            </a:r>
          </a:p>
          <a:p>
            <a:r>
              <a:rPr lang="de-DE" sz="1600" dirty="0" smtClean="0"/>
              <a:t>Mögliche Lösung: Klassifikation („Clustering“) von Daten</a:t>
            </a:r>
          </a:p>
          <a:p>
            <a:r>
              <a:rPr lang="de-DE" sz="1600" dirty="0" smtClean="0"/>
              <a:t>„Ähnlich“ -&gt; siehe Teil II</a:t>
            </a:r>
            <a:endParaRPr lang="de-DE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161655" y="1207677"/>
            <a:ext cx="4384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set</a:t>
            </a:r>
            <a:r>
              <a:rPr lang="de-DE" sz="1600" dirty="0" smtClean="0"/>
              <a:t>: Jede Dimension ist eine Variable (</a:t>
            </a:r>
            <a:r>
              <a:rPr lang="de-DE" sz="1600" b="1" dirty="0" smtClean="0"/>
              <a:t>&gt;3 </a:t>
            </a:r>
            <a:r>
              <a:rPr lang="de-DE" sz="1600" dirty="0" smtClean="0"/>
              <a:t>Dimensionen!),</a:t>
            </a:r>
          </a:p>
          <a:p>
            <a:r>
              <a:rPr lang="de-DE" sz="1600" dirty="0" smtClean="0"/>
              <a:t>Jeder Datenpunkt besteht aus genau einem Fall</a:t>
            </a:r>
            <a:endParaRPr lang="de-DE" sz="1600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26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Werkzeugkasten: Mögliche Analyse-Ansätze für Zeitreihen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Aus der Börse: </a:t>
            </a:r>
          </a:p>
          <a:p>
            <a:pPr lvl="1"/>
            <a:r>
              <a:rPr lang="de-DE" dirty="0" smtClean="0"/>
              <a:t>Modellierung einer Zeitreihe als stochastischer Prozess: </a:t>
            </a:r>
            <a:r>
              <a:rPr lang="de-DE" dirty="0" err="1" smtClean="0"/>
              <a:t>ArMa</a:t>
            </a:r>
            <a:r>
              <a:rPr lang="de-DE" dirty="0" smtClean="0"/>
              <a:t>, </a:t>
            </a:r>
            <a:r>
              <a:rPr lang="de-DE" dirty="0" err="1" smtClean="0"/>
              <a:t>Arima</a:t>
            </a:r>
            <a:r>
              <a:rPr lang="de-DE" dirty="0" smtClean="0"/>
              <a:t>, </a:t>
            </a:r>
            <a:r>
              <a:rPr lang="de-DE" dirty="0" err="1" smtClean="0"/>
              <a:t>Arch</a:t>
            </a:r>
            <a:r>
              <a:rPr lang="de-DE" dirty="0" smtClean="0"/>
              <a:t>, </a:t>
            </a:r>
            <a:r>
              <a:rPr lang="de-DE" dirty="0" err="1" smtClean="0"/>
              <a:t>Garch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Versuch der Vorhersage eines </a:t>
            </a:r>
            <a:r>
              <a:rPr lang="de-DE" dirty="0" err="1" smtClean="0"/>
              <a:t>zukünfigen</a:t>
            </a:r>
            <a:r>
              <a:rPr lang="de-DE" dirty="0" smtClean="0"/>
              <a:t> Verlaufes</a:t>
            </a:r>
          </a:p>
          <a:p>
            <a:r>
              <a:rPr lang="de-DE" dirty="0" smtClean="0"/>
              <a:t>Komponentenmodell: Aufteilung der Zeitreihe in Trend, zyklische Komponente usw.#</a:t>
            </a:r>
          </a:p>
          <a:p>
            <a:pPr lvl="1"/>
            <a:r>
              <a:rPr lang="de-DE" dirty="0" smtClean="0"/>
              <a:t>Erklärung der Komponenten</a:t>
            </a:r>
          </a:p>
          <a:p>
            <a:r>
              <a:rPr lang="de-DE" dirty="0" smtClean="0"/>
              <a:t>Aus der Physik</a:t>
            </a:r>
          </a:p>
          <a:p>
            <a:pPr lvl="1"/>
            <a:r>
              <a:rPr lang="de-DE" dirty="0" smtClean="0"/>
              <a:t>Fourier-Analyse: Periodizität (Sinus-Schwingungskomponenten) der Zeitreihe nutzen</a:t>
            </a:r>
          </a:p>
          <a:p>
            <a:r>
              <a:rPr lang="de-DE" dirty="0" smtClean="0"/>
              <a:t>Aus der Mathematik</a:t>
            </a:r>
          </a:p>
          <a:p>
            <a:pPr lvl="1"/>
            <a:r>
              <a:rPr lang="de-DE" dirty="0" err="1" smtClean="0"/>
              <a:t>Wavelett</a:t>
            </a:r>
            <a:r>
              <a:rPr lang="de-DE" dirty="0" smtClean="0"/>
              <a:t>-Analyse: (Analog zu Fourier aber </a:t>
            </a:r>
            <a:r>
              <a:rPr lang="de-DE" dirty="0"/>
              <a:t>S</a:t>
            </a:r>
            <a:r>
              <a:rPr lang="de-DE" dirty="0" smtClean="0"/>
              <a:t>inus durch andere „Wellenform“ ausgetauscht</a:t>
            </a:r>
          </a:p>
          <a:p>
            <a:r>
              <a:rPr lang="de-DE" dirty="0" smtClean="0"/>
              <a:t>Aus der Informatik (</a:t>
            </a:r>
            <a:r>
              <a:rPr lang="de-DE" dirty="0" err="1" smtClean="0"/>
              <a:t>Markov</a:t>
            </a:r>
            <a:r>
              <a:rPr lang="de-DE" dirty="0" smtClean="0"/>
              <a:t>-Ketten)</a:t>
            </a:r>
          </a:p>
          <a:p>
            <a:pPr lvl="1"/>
            <a:r>
              <a:rPr lang="de-DE" dirty="0" smtClean="0"/>
              <a:t>Hidden </a:t>
            </a:r>
            <a:r>
              <a:rPr lang="de-DE" dirty="0" err="1" smtClean="0"/>
              <a:t>Markov</a:t>
            </a:r>
            <a:r>
              <a:rPr lang="de-DE" dirty="0" smtClean="0"/>
              <a:t> Modell: Zeitreihe entsteht aus „versteckten“ Zustände, welche hier gefunden und erklärt werden können, Übergangswahrscheinlichkeiten zwischen Zuständen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Fazit: Ansatz hängt von der Problemstellung ab! -&gt; Experten fragen!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0" name="Textplatzhalter 7"/>
          <p:cNvSpPr txBox="1">
            <a:spLocks/>
          </p:cNvSpPr>
          <p:nvPr/>
        </p:nvSpPr>
        <p:spPr>
          <a:xfrm>
            <a:off x="450850" y="6796533"/>
            <a:ext cx="5009520" cy="3074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Details: Vorlesung Temporal Data Mining </a:t>
            </a:r>
            <a:r>
              <a:rPr lang="de-DE" sz="1200" dirty="0" err="1" smtClean="0"/>
              <a:t>by</a:t>
            </a:r>
            <a:r>
              <a:rPr lang="de-DE" sz="1200" dirty="0" smtClean="0"/>
              <a:t> Prof. Dr. </a:t>
            </a:r>
            <a:r>
              <a:rPr lang="de-DE" sz="1200" dirty="0" err="1" smtClean="0"/>
              <a:t>Ultsch</a:t>
            </a:r>
            <a:r>
              <a:rPr lang="de-DE" sz="1200" dirty="0" smtClean="0"/>
              <a:t>, Uni Marburg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1524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smtClean="0"/>
              <a:t>Hidden </a:t>
            </a:r>
            <a:r>
              <a:rPr lang="de-DE" b="0" dirty="0" err="1" smtClean="0"/>
              <a:t>Markov</a:t>
            </a:r>
            <a:r>
              <a:rPr lang="de-DE" b="0" dirty="0" smtClean="0"/>
              <a:t> Model</a:t>
            </a:r>
            <a:endParaRPr lang="de-DE" b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Markov</a:t>
            </a:r>
            <a:r>
              <a:rPr lang="de-DE" dirty="0" smtClean="0"/>
              <a:t>-Kette: </a:t>
            </a:r>
            <a:r>
              <a:rPr lang="de-DE" dirty="0"/>
              <a:t>endlicher Automat aus Zuständen in Kreisen und Übergängen als </a:t>
            </a:r>
            <a:r>
              <a:rPr lang="de-DE" dirty="0" smtClean="0"/>
              <a:t>Kanten</a:t>
            </a:r>
          </a:p>
          <a:p>
            <a:pPr lvl="1"/>
            <a:r>
              <a:rPr lang="de-DE" dirty="0"/>
              <a:t>Übergänge zwischen Zuständen (</a:t>
            </a:r>
            <a:r>
              <a:rPr lang="de-DE" dirty="0" err="1"/>
              <a:t>i,j</a:t>
            </a:r>
            <a:r>
              <a:rPr lang="de-DE" dirty="0"/>
              <a:t>) </a:t>
            </a:r>
            <a:r>
              <a:rPr lang="de-DE" dirty="0" smtClean="0"/>
              <a:t>wahrscheinlichkeitsbasierend</a:t>
            </a:r>
          </a:p>
          <a:p>
            <a:pPr lvl="1"/>
            <a:r>
              <a:rPr lang="de-DE" dirty="0"/>
              <a:t>Übergangswahrscheinlichkeit kann zeitlich unabhängig </a:t>
            </a:r>
            <a:r>
              <a:rPr lang="de-DE" dirty="0" smtClean="0"/>
              <a:t>(1.Ordnung </a:t>
            </a:r>
            <a:r>
              <a:rPr lang="de-DE" dirty="0" err="1" smtClean="0"/>
              <a:t>Markov</a:t>
            </a:r>
            <a:r>
              <a:rPr lang="de-DE" dirty="0" smtClean="0"/>
              <a:t>)</a:t>
            </a:r>
          </a:p>
          <a:p>
            <a:pPr lvl="2"/>
            <a:r>
              <a:rPr lang="de-DE" dirty="0"/>
              <a:t>Die Kette aus Zuständen ist, abgesehen von letztvorherigen Zustand, unabhängig von </a:t>
            </a:r>
            <a:r>
              <a:rPr lang="de-DE" dirty="0" smtClean="0"/>
              <a:t>der Vergangenheit</a:t>
            </a:r>
          </a:p>
          <a:p>
            <a:r>
              <a:rPr lang="de-DE" dirty="0" smtClean="0"/>
              <a:t>„Hidden</a:t>
            </a:r>
            <a:r>
              <a:rPr lang="de-DE" dirty="0"/>
              <a:t>“, da nur Zeitreihe gegeben, aber keine eigentlichen </a:t>
            </a:r>
            <a:r>
              <a:rPr lang="de-DE" dirty="0" smtClean="0"/>
              <a:t>Zustände</a:t>
            </a:r>
          </a:p>
          <a:p>
            <a:pPr lvl="1"/>
            <a:r>
              <a:rPr lang="de-DE" dirty="0" smtClean="0"/>
              <a:t>=&gt; </a:t>
            </a:r>
            <a:r>
              <a:rPr lang="de-DE" dirty="0" err="1" smtClean="0"/>
              <a:t>Zustandsanstall</a:t>
            </a:r>
            <a:r>
              <a:rPr lang="de-DE" dirty="0" smtClean="0"/>
              <a:t> muss abgeschätzt werden</a:t>
            </a:r>
          </a:p>
          <a:p>
            <a:pPr lvl="1"/>
            <a:r>
              <a:rPr lang="de-DE" dirty="0" smtClean="0"/>
              <a:t>2 Algorithmen liefern dann </a:t>
            </a:r>
          </a:p>
          <a:p>
            <a:pPr lvl="2"/>
            <a:r>
              <a:rPr lang="de-DE" dirty="0" smtClean="0"/>
              <a:t>Übergangswahrscheinlichkeiten </a:t>
            </a:r>
          </a:p>
          <a:p>
            <a:pPr lvl="2"/>
            <a:r>
              <a:rPr lang="de-DE" dirty="0" smtClean="0"/>
              <a:t>Die Bestimmung </a:t>
            </a:r>
            <a:r>
              <a:rPr lang="de-DE" dirty="0"/>
              <a:t>der wahrscheinlichen Zustandsfolge bei gegebener </a:t>
            </a:r>
            <a:r>
              <a:rPr lang="de-DE" dirty="0" smtClean="0"/>
              <a:t>Beobachtung</a:t>
            </a:r>
            <a:endParaRPr lang="de-DE" dirty="0"/>
          </a:p>
          <a:p>
            <a:pPr lvl="3"/>
            <a:r>
              <a:rPr lang="de-DE" dirty="0"/>
              <a:t>d.h. </a:t>
            </a:r>
            <a:r>
              <a:rPr lang="de-DE" dirty="0" err="1"/>
              <a:t>Clusterung</a:t>
            </a:r>
            <a:r>
              <a:rPr lang="de-DE" dirty="0"/>
              <a:t> wird als Output wiedergegeben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7498196" y="6768113"/>
            <a:ext cx="2709429" cy="180000"/>
          </a:xfrm>
        </p:spPr>
        <p:txBody>
          <a:bodyPr/>
          <a:lstStyle/>
          <a:p>
            <a:r>
              <a:rPr lang="de-DE" sz="1200" dirty="0" smtClean="0"/>
              <a:t>Bild aus Wikipedia</a:t>
            </a:r>
            <a:endParaRPr lang="de-DE" sz="1200" dirty="0"/>
          </a:p>
        </p:txBody>
      </p:sp>
      <p:pic>
        <p:nvPicPr>
          <p:cNvPr id="9" name="Picture 2" descr="Hidden markov mode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42" y="4705217"/>
            <a:ext cx="3438158" cy="206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7"/>
          <p:cNvSpPr txBox="1">
            <a:spLocks/>
          </p:cNvSpPr>
          <p:nvPr/>
        </p:nvSpPr>
        <p:spPr>
          <a:xfrm>
            <a:off x="459947" y="7112498"/>
            <a:ext cx="2709429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Dr. Thrun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57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Zusammenfassung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Tiefes Verständnis und Vorwissen aus der </a:t>
            </a:r>
            <a:r>
              <a:rPr lang="de-DE" dirty="0"/>
              <a:t>K</a:t>
            </a:r>
            <a:r>
              <a:rPr lang="de-DE" dirty="0" smtClean="0"/>
              <a:t>nowledge </a:t>
            </a:r>
            <a:r>
              <a:rPr lang="de-DE" dirty="0"/>
              <a:t>D</a:t>
            </a:r>
            <a:r>
              <a:rPr lang="de-DE" dirty="0" smtClean="0"/>
              <a:t>iscovery nötig</a:t>
            </a:r>
          </a:p>
          <a:p>
            <a:r>
              <a:rPr lang="de-DE" dirty="0"/>
              <a:t>Zeit ist ein schwierig zu behandelnde </a:t>
            </a:r>
            <a:r>
              <a:rPr lang="de-DE" dirty="0" smtClean="0"/>
              <a:t>Information</a:t>
            </a:r>
          </a:p>
          <a:p>
            <a:r>
              <a:rPr lang="de-DE" dirty="0" smtClean="0"/>
              <a:t>Langwierige und zeitaufwendige Analyse mit viel Rücksprache mit Experten nötig</a:t>
            </a:r>
          </a:p>
          <a:p>
            <a:r>
              <a:rPr lang="de-DE" dirty="0" smtClean="0"/>
              <a:t>80% Prozent des gefunden Wissens ist nur eine Reproduktion von Experten bekannten Wissen </a:t>
            </a:r>
          </a:p>
          <a:p>
            <a:pPr lvl="1"/>
            <a:r>
              <a:rPr lang="de-DE" dirty="0" smtClean="0"/>
              <a:t>Siehe Beispiel</a:t>
            </a:r>
            <a:r>
              <a:rPr lang="de-DE" dirty="0"/>
              <a:t> </a:t>
            </a:r>
            <a:r>
              <a:rPr lang="de-DE" dirty="0" smtClean="0"/>
              <a:t>Volatilität</a:t>
            </a:r>
          </a:p>
          <a:p>
            <a:r>
              <a:rPr lang="de-DE" dirty="0" smtClean="0"/>
              <a:t>Aber die neuen 20% sind überraschend und relevant für Kostenreduktion oder zur Generierung von neuem Geschäftserfolg</a:t>
            </a:r>
          </a:p>
          <a:p>
            <a:r>
              <a:rPr lang="de-DE" dirty="0" smtClean="0"/>
              <a:t>Herausforderung für Data Scientist</a:t>
            </a:r>
          </a:p>
          <a:p>
            <a:pPr lvl="1"/>
            <a:r>
              <a:rPr lang="de-DE" dirty="0" smtClean="0"/>
              <a:t>Extraktion einer präzisen Problemstellung, welche mit vorliegenden Daten behandelbar ist</a:t>
            </a:r>
          </a:p>
          <a:p>
            <a:pPr lvl="1"/>
            <a:r>
              <a:rPr lang="de-DE" dirty="0" smtClean="0"/>
              <a:t>Darstellung und Erklärung von Ergebnissen </a:t>
            </a:r>
          </a:p>
          <a:p>
            <a:pPr lvl="1"/>
            <a:r>
              <a:rPr lang="de-DE" dirty="0" smtClean="0"/>
              <a:t>Für Menschen verständliche Wissensextraktion (s. </a:t>
            </a:r>
            <a:r>
              <a:rPr lang="de-DE" dirty="0"/>
              <a:t>K</a:t>
            </a:r>
            <a:r>
              <a:rPr lang="de-DE" dirty="0" smtClean="0"/>
              <a:t>nowledge </a:t>
            </a:r>
            <a:r>
              <a:rPr lang="de-DE" dirty="0" err="1"/>
              <a:t>A</a:t>
            </a:r>
            <a:r>
              <a:rPr lang="de-DE" dirty="0" err="1" smtClean="0"/>
              <a:t>quisition</a:t>
            </a:r>
            <a:r>
              <a:rPr lang="de-DE" dirty="0" smtClean="0"/>
              <a:t>) aus Algorithmen (z.B. </a:t>
            </a:r>
            <a:r>
              <a:rPr lang="de-DE" dirty="0" err="1" smtClean="0"/>
              <a:t>Machine</a:t>
            </a:r>
            <a:r>
              <a:rPr lang="de-DE" dirty="0" smtClean="0"/>
              <a:t> Learning)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55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98839"/>
            <a:ext cx="9756000" cy="5400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r>
              <a:rPr lang="de-DE" sz="2000" dirty="0" smtClean="0"/>
              <a:t>Vielen Dank fürs Zuhören.</a:t>
            </a:r>
          </a:p>
          <a:p>
            <a:pPr marL="0" indent="0" algn="ctr">
              <a:buNone/>
            </a:pPr>
            <a:r>
              <a:rPr lang="de-DE" sz="2000" dirty="0" smtClean="0"/>
              <a:t>Noch Fragen?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56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Temporal Data Mining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mining</a:t>
            </a:r>
            <a:r>
              <a:rPr lang="de-DE" dirty="0" smtClean="0"/>
              <a:t> ist ein Teilbereich der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(</a:t>
            </a:r>
            <a:r>
              <a:rPr lang="de-DE" b="1" dirty="0" smtClean="0"/>
              <a:t>KD</a:t>
            </a:r>
            <a:r>
              <a:rPr lang="de-DE" dirty="0" smtClean="0"/>
              <a:t>)</a:t>
            </a:r>
          </a:p>
          <a:p>
            <a:r>
              <a:rPr lang="de-DE" dirty="0" smtClean="0"/>
              <a:t>Temporal: Betrachtung von Zeitreihen</a:t>
            </a:r>
          </a:p>
          <a:p>
            <a:pPr lvl="1"/>
            <a:r>
              <a:rPr lang="de-DE" dirty="0" smtClean="0"/>
              <a:t>Fälle sind Messungen zu einer bestimmten Zeit</a:t>
            </a:r>
          </a:p>
          <a:p>
            <a:r>
              <a:rPr lang="de-DE" dirty="0" smtClean="0"/>
              <a:t>Temporal </a:t>
            </a:r>
            <a:r>
              <a:rPr lang="de-DE" dirty="0"/>
              <a:t>Data </a:t>
            </a:r>
            <a:r>
              <a:rPr lang="de-DE" dirty="0" smtClean="0"/>
              <a:t>Mining </a:t>
            </a:r>
          </a:p>
          <a:p>
            <a:pPr lvl="1"/>
            <a:r>
              <a:rPr lang="de-DE" dirty="0" smtClean="0"/>
              <a:t>Zeit ist ein schwierig zu behandelnde Information</a:t>
            </a:r>
          </a:p>
          <a:p>
            <a:pPr lvl="1"/>
            <a:r>
              <a:rPr lang="de-DE" dirty="0" smtClean="0"/>
              <a:t>hat </a:t>
            </a:r>
            <a:r>
              <a:rPr lang="de-DE" dirty="0"/>
              <a:t>m</a:t>
            </a:r>
            <a:r>
              <a:rPr lang="de-DE" dirty="0" smtClean="0"/>
              <a:t>ögliche Fragestellung </a:t>
            </a:r>
          </a:p>
          <a:p>
            <a:pPr lvl="2"/>
            <a:r>
              <a:rPr lang="de-DE" dirty="0" smtClean="0"/>
              <a:t>Welche </a:t>
            </a:r>
            <a:r>
              <a:rPr lang="de-DE" dirty="0"/>
              <a:t>Prozesse </a:t>
            </a:r>
            <a:r>
              <a:rPr lang="de-DE" dirty="0" smtClean="0"/>
              <a:t>führen zu dieser Zeitreihe oder Zukunftsprognose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pic>
        <p:nvPicPr>
          <p:cNvPr id="10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2619023" y="3736622"/>
            <a:ext cx="7349066" cy="310444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13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Spezielle Herausforderungen bei der </a:t>
            </a:r>
            <a:r>
              <a:rPr lang="de-DE" sz="2000" i="0" dirty="0"/>
              <a:t>A</a:t>
            </a:r>
            <a:r>
              <a:rPr lang="de-DE" sz="2000" i="0" dirty="0" smtClean="0"/>
              <a:t>nalyse von Zeitreihen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Probleme </a:t>
            </a:r>
          </a:p>
          <a:p>
            <a:pPr lvl="1"/>
            <a:r>
              <a:rPr lang="de-DE" dirty="0" smtClean="0"/>
              <a:t>Abtastrate: </a:t>
            </a:r>
            <a:r>
              <a:rPr lang="de-DE" dirty="0"/>
              <a:t>Wie oft pro Zeiteinheit ist es sinnvoll zu messen und zu speichern</a:t>
            </a:r>
          </a:p>
          <a:p>
            <a:pPr marL="995690" lvl="2" indent="0">
              <a:buNone/>
            </a:pPr>
            <a:r>
              <a:rPr lang="de-DE" dirty="0"/>
              <a:t>-&gt;</a:t>
            </a:r>
            <a:r>
              <a:rPr lang="de-DE" dirty="0" smtClean="0"/>
              <a:t>Experten fragen</a:t>
            </a:r>
          </a:p>
          <a:p>
            <a:r>
              <a:rPr lang="de-DE" dirty="0" smtClean="0"/>
              <a:t>Ist der zeitliche Abstand zweier Messungen konstant?</a:t>
            </a:r>
          </a:p>
          <a:p>
            <a:pPr lvl="1"/>
            <a:r>
              <a:rPr lang="de-DE" dirty="0" smtClean="0"/>
              <a:t>Beim Vergleich mehrerer Zeitreihen („multivariate Analyse“) – Wie wählt man Auflösung</a:t>
            </a:r>
          </a:p>
          <a:p>
            <a:pPr lvl="1"/>
            <a:r>
              <a:rPr lang="de-DE" dirty="0" smtClean="0"/>
              <a:t>„Geschickte“ problembezogene Vorverarbeitung!</a:t>
            </a:r>
          </a:p>
          <a:p>
            <a:pPr lvl="1"/>
            <a:r>
              <a:rPr lang="de-DE" dirty="0" smtClean="0"/>
              <a:t>Wann sind sich Zeitreihen </a:t>
            </a:r>
            <a:r>
              <a:rPr lang="de-DE" b="1" dirty="0" smtClean="0"/>
              <a:t>ähnlich</a:t>
            </a:r>
            <a:r>
              <a:rPr lang="de-DE" dirty="0" smtClean="0"/>
              <a:t>?</a:t>
            </a:r>
          </a:p>
          <a:p>
            <a:pPr lvl="2"/>
            <a:r>
              <a:rPr lang="de-DE" dirty="0" smtClean="0"/>
              <a:t>Beispiel: Temperaturverläufe im selben Boiler an verschiedenen Tagen oder in verschiedenen Boilern an selben Tagen</a:t>
            </a:r>
          </a:p>
          <a:p>
            <a:r>
              <a:rPr lang="de-DE" dirty="0" smtClean="0"/>
              <a:t>Für eine Lösungsansatz</a:t>
            </a:r>
          </a:p>
          <a:p>
            <a:pPr lvl="1"/>
            <a:r>
              <a:rPr lang="de-DE" dirty="0" smtClean="0"/>
              <a:t>Zuerst zeitunabhängige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(KD)</a:t>
            </a:r>
            <a:endParaRPr lang="de-DE" dirty="0"/>
          </a:p>
          <a:p>
            <a:endParaRPr lang="de-DE" sz="11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7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Temporal Data Mining</a:t>
            </a:r>
            <a:endParaRPr lang="de-DE" sz="2000" i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pic>
        <p:nvPicPr>
          <p:cNvPr id="10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564252" y="1729854"/>
            <a:ext cx="8985956" cy="493324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089596" y="2372355"/>
            <a:ext cx="2606582" cy="34640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86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 smtClean="0"/>
              <a:t>Feature </a:t>
            </a:r>
            <a:r>
              <a:rPr lang="de-DE" sz="2000" i="0" dirty="0" err="1" smtClean="0"/>
              <a:t>Selection</a:t>
            </a:r>
            <a:r>
              <a:rPr lang="de-DE" sz="2000" i="0" dirty="0" smtClean="0"/>
              <a:t>: Temperatur-Warmwasser</a:t>
            </a:r>
            <a:endParaRPr lang="de-DE" sz="2000" i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" y="3080217"/>
            <a:ext cx="6345239" cy="3987161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450850" y="1280456"/>
            <a:ext cx="9756000" cy="1893138"/>
          </a:xfrm>
        </p:spPr>
        <p:txBody>
          <a:bodyPr>
            <a:noAutofit/>
          </a:bodyPr>
          <a:lstStyle/>
          <a:p>
            <a:r>
              <a:rPr lang="de-DE" dirty="0" smtClean="0"/>
              <a:t>Schwierigkeiten:</a:t>
            </a:r>
          </a:p>
          <a:p>
            <a:pPr lvl="1"/>
            <a:r>
              <a:rPr lang="de-DE" dirty="0" smtClean="0"/>
              <a:t>Fehlstellen behandeln, unter Umständen: Mittelwertbereinigung usw.</a:t>
            </a:r>
          </a:p>
          <a:p>
            <a:pPr lvl="1"/>
            <a:r>
              <a:rPr lang="de-DE" dirty="0" smtClean="0"/>
              <a:t>Bezug </a:t>
            </a:r>
            <a:r>
              <a:rPr lang="de-DE" dirty="0" smtClean="0"/>
              <a:t>zu (Kesseltemperatur, Vorlauf, Auslauf, usw.), Bezug zu nicht zahlenbehafteten Variablen (z.B. An/Abschaltvorgang diverser Pumpen), </a:t>
            </a:r>
            <a:r>
              <a:rPr lang="de-DE" dirty="0" err="1" smtClean="0"/>
              <a:t>usw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Erfordert Erfahrung mit dem Umgang von Zeitreihen und viele Rückfragen beim Experten</a:t>
            </a:r>
          </a:p>
          <a:p>
            <a:pPr marL="0" indent="0" algn="ctr">
              <a:buNone/>
            </a:pPr>
            <a:r>
              <a:rPr lang="de-DE" i="1" dirty="0" smtClean="0"/>
              <a:t>Achtung: Simples Rechnen mit standardisierten Kennzahlen sinnlos! (Hier Mittelwert 49°C)</a:t>
            </a:r>
            <a:endParaRPr lang="de-DE" i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0" y="2944232"/>
            <a:ext cx="4123146" cy="41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8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i="0" dirty="0" smtClean="0"/>
              <a:t>Welches Zeitfenster?</a:t>
            </a:r>
            <a:endParaRPr lang="de-DE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429983"/>
            <a:ext cx="5285760" cy="347019"/>
          </a:xfrm>
        </p:spPr>
        <p:txBody>
          <a:bodyPr/>
          <a:lstStyle/>
          <a:p>
            <a:r>
              <a:rPr lang="de-DE" dirty="0" smtClean="0"/>
              <a:t>Angepasst an Problemstellung -&gt;Experten 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1777002"/>
            <a:ext cx="4776717" cy="300154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4778550"/>
            <a:ext cx="4776717" cy="21844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47" y="4287011"/>
            <a:ext cx="2847517" cy="284751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48" y="1407953"/>
            <a:ext cx="2847517" cy="2847517"/>
          </a:xfrm>
          <a:prstGeom prst="rect">
            <a:avLst/>
          </a:prstGeom>
        </p:spPr>
      </p:pic>
      <p:sp>
        <p:nvSpPr>
          <p:cNvPr id="14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5518044" y="3465523"/>
            <a:ext cx="2264365" cy="26260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smtClean="0"/>
              <a:t>Oben und unten sind Visualisierungen der gleichen Zeitreihe in verschiedenen Zeitfenstern dargestellt!</a:t>
            </a:r>
          </a:p>
          <a:p>
            <a:pPr marL="0" indent="0">
              <a:buNone/>
            </a:pPr>
            <a:r>
              <a:rPr lang="de-DE" i="1" dirty="0" smtClean="0"/>
              <a:t>(1Tag versus 1Monat)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4549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/>
              <a:t>Feature </a:t>
            </a:r>
            <a:r>
              <a:rPr lang="de-DE" sz="2000" i="0" dirty="0" err="1" smtClean="0"/>
              <a:t>Extraction</a:t>
            </a:r>
            <a:r>
              <a:rPr lang="de-DE" sz="2000" i="0" dirty="0"/>
              <a:t> </a:t>
            </a:r>
            <a:r>
              <a:rPr lang="de-DE" sz="2000" i="0" dirty="0" smtClean="0"/>
              <a:t>über </a:t>
            </a:r>
            <a:r>
              <a:rPr lang="de-DE" sz="2000" i="0" dirty="0"/>
              <a:t>Volatilität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CDO-Orga: Welcome Kick-Off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Picture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564252" y="1729854"/>
            <a:ext cx="8985956" cy="493324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hteck 9"/>
          <p:cNvSpPr/>
          <p:nvPr/>
        </p:nvSpPr>
        <p:spPr>
          <a:xfrm>
            <a:off x="3624885" y="2464475"/>
            <a:ext cx="2606582" cy="34640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4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i="0" dirty="0"/>
              <a:t>Volatilität</a:t>
            </a:r>
            <a:r>
              <a:rPr lang="de-DE" sz="2000" i="0" dirty="0" smtClean="0"/>
              <a:t> der Zeitreihe</a:t>
            </a:r>
            <a:endParaRPr lang="de-DE" sz="20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8" y="1584325"/>
            <a:ext cx="2542560" cy="5400675"/>
          </a:xfrm>
        </p:spPr>
        <p:txBody>
          <a:bodyPr>
            <a:normAutofit/>
          </a:bodyPr>
          <a:lstStyle/>
          <a:p>
            <a:r>
              <a:rPr lang="de-DE" dirty="0" smtClean="0"/>
              <a:t>Volatilität: Zeitliche Änderung einer Zeitreihe (s. Aktienanalyse)</a:t>
            </a:r>
          </a:p>
          <a:p>
            <a:r>
              <a:rPr lang="de-DE" dirty="0" smtClean="0"/>
              <a:t>Könnte </a:t>
            </a:r>
            <a:r>
              <a:rPr lang="de-DE" dirty="0" smtClean="0"/>
              <a:t>eine </a:t>
            </a:r>
            <a:r>
              <a:rPr lang="de-DE" b="1" dirty="0" smtClean="0"/>
              <a:t>Transformation</a:t>
            </a:r>
            <a:r>
              <a:rPr lang="de-DE" dirty="0" smtClean="0"/>
              <a:t> im Schritt der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smtClean="0"/>
              <a:t>sein</a:t>
            </a:r>
          </a:p>
          <a:p>
            <a:endParaRPr lang="de-DE" dirty="0"/>
          </a:p>
          <a:p>
            <a:r>
              <a:rPr lang="de-DE" dirty="0" smtClean="0"/>
              <a:t>Warmwassertemperatur </a:t>
            </a:r>
            <a:r>
              <a:rPr lang="de-DE" dirty="0"/>
              <a:t>schwankt deutlich währen den Mittagsstunden (12:00)</a:t>
            </a:r>
          </a:p>
          <a:p>
            <a:pPr lvl="1"/>
            <a:r>
              <a:rPr lang="de-DE" dirty="0"/>
              <a:t>Rückschluss auf Verbrauch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II: </a:t>
            </a:r>
            <a:r>
              <a:rPr lang="en-US" dirty="0" err="1"/>
              <a:t>Einführung</a:t>
            </a:r>
            <a:r>
              <a:rPr lang="en-US" dirty="0"/>
              <a:t> temporal Data Mining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46" y="4303931"/>
            <a:ext cx="5288079" cy="280856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46" y="1119785"/>
            <a:ext cx="5323003" cy="33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1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Mustererkennung über Cluster-Analyse</a:t>
            </a:r>
            <a:endParaRPr lang="de-DE" sz="2400" i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539-D4DE-4918-9DA7-2B133DB5C73F}" type="datetime1">
              <a:rPr lang="de-DE" smtClean="0"/>
              <a:t>19.09.2017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9" name="Picture 6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450849" y="1408714"/>
            <a:ext cx="9369359" cy="5263019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unter Dr. Böhme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186155" y="2327199"/>
            <a:ext cx="2159560" cy="34640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7"/>
          <p:cNvSpPr txBox="1">
            <a:spLocks/>
          </p:cNvSpPr>
          <p:nvPr/>
        </p:nvSpPr>
        <p:spPr>
          <a:xfrm>
            <a:off x="1466849" y="6931999"/>
            <a:ext cx="5504125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 smtClean="0">
                <a:solidFill>
                  <a:schemeClr val="tx1"/>
                </a:solidFill>
              </a:rPr>
              <a:t>Thrun, M;.C.: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i="1" dirty="0" smtClean="0">
                <a:solidFill>
                  <a:schemeClr val="tx1"/>
                </a:solidFill>
              </a:rPr>
              <a:t>A System for  Projection Based Clustering  through Self-Organization and  Swarm Intelligence</a:t>
            </a:r>
            <a:r>
              <a:rPr lang="en-US" sz="1100" dirty="0" smtClean="0">
                <a:solidFill>
                  <a:schemeClr val="tx1"/>
                </a:solidFill>
              </a:rPr>
              <a:t>, Springer, Heidelberg, 2017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35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2.xml><?xml version="1.0" encoding="utf-8"?>
<a:theme xmlns:a="http://schemas.openxmlformats.org/drawingml/2006/main" name="1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ssmann.pptx" id="{C03C4508-9A09-43CC-8577-FC3A7C1BE50C}" vid="{A6089ECD-C1E0-41AA-B937-16BB090F9DB7}"/>
    </a:ext>
  </a:extLst>
</a:theme>
</file>

<file path=ppt/theme/theme3.xml><?xml version="1.0" encoding="utf-8"?>
<a:theme xmlns:a="http://schemas.openxmlformats.org/drawingml/2006/main" name="2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1077</Words>
  <Application>Microsoft Office PowerPoint</Application>
  <PresentationFormat>Benutzerdefiniert</PresentationFormat>
  <Paragraphs>177</Paragraphs>
  <Slides>15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Noto Sans Symbols</vt:lpstr>
      <vt:lpstr>Wingdings</vt:lpstr>
      <vt:lpstr>Viessmann Divisionen</vt:lpstr>
      <vt:lpstr>1_Viessmann Divisionen</vt:lpstr>
      <vt:lpstr>2_Viessmann Divisionen</vt:lpstr>
      <vt:lpstr>think-cell Folie</vt:lpstr>
      <vt:lpstr>PowerPoint-Präsentation</vt:lpstr>
      <vt:lpstr>Temporal Data Mining</vt:lpstr>
      <vt:lpstr>Spezielle Herausforderungen bei der Analyse von Zeitreihen</vt:lpstr>
      <vt:lpstr>Temporal Data Mining</vt:lpstr>
      <vt:lpstr>Feature Selection: Temperatur-Warmwasser</vt:lpstr>
      <vt:lpstr>Welches Zeitfenster?</vt:lpstr>
      <vt:lpstr>Feature Extraction über Volatilität</vt:lpstr>
      <vt:lpstr>Volatilität der Zeitreihe</vt:lpstr>
      <vt:lpstr>Mustererkennung über Cluster-Analyse</vt:lpstr>
      <vt:lpstr>KD: Was ist Ähnlichkeit?</vt:lpstr>
      <vt:lpstr>Mustererkennung über Cluster-Analyse</vt:lpstr>
      <vt:lpstr>Werkzeugkasten: Mögliche Analyse-Ansätze für Zeitreihen</vt:lpstr>
      <vt:lpstr>Hidden Markov Model</vt:lpstr>
      <vt:lpstr>Zusammenfassung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2017-05-15T09:58:08Z</dcterms:created>
  <dcterms:modified xsi:type="dcterms:W3CDTF">2017-09-19T10:55:31Z</dcterms:modified>
</cp:coreProperties>
</file>