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1" r:id="rId1"/>
    <p:sldMasterId id="2147483798" r:id="rId2"/>
    <p:sldMasterId id="2147483812" r:id="rId3"/>
  </p:sldMasterIdLst>
  <p:notesMasterIdLst>
    <p:notesMasterId r:id="rId20"/>
  </p:notesMasterIdLst>
  <p:handoutMasterIdLst>
    <p:handoutMasterId r:id="rId21"/>
  </p:handoutMasterIdLst>
  <p:sldIdLst>
    <p:sldId id="312" r:id="rId4"/>
    <p:sldId id="313" r:id="rId5"/>
    <p:sldId id="332" r:id="rId6"/>
    <p:sldId id="341" r:id="rId7"/>
    <p:sldId id="324" r:id="rId8"/>
    <p:sldId id="336" r:id="rId9"/>
    <p:sldId id="342" r:id="rId10"/>
    <p:sldId id="325" r:id="rId11"/>
    <p:sldId id="327" r:id="rId12"/>
    <p:sldId id="337" r:id="rId13"/>
    <p:sldId id="338" r:id="rId14"/>
    <p:sldId id="339" r:id="rId15"/>
    <p:sldId id="343" r:id="rId16"/>
    <p:sldId id="329" r:id="rId17"/>
    <p:sldId id="335" r:id="rId18"/>
    <p:sldId id="340" r:id="rId19"/>
  </p:sldIdLst>
  <p:sldSz cx="10693400" cy="7561263"/>
  <p:notesSz cx="6858000" cy="9926638"/>
  <p:custDataLst>
    <p:tags r:id="rId22"/>
  </p:custDataLst>
  <p:defaultTextStyle>
    <a:defPPr>
      <a:defRPr lang="de-DE"/>
    </a:defPPr>
    <a:lvl1pPr marL="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4468" userDrawn="1">
          <p15:clr>
            <a:srgbClr val="A4A3A4"/>
          </p15:clr>
        </p15:guide>
        <p15:guide id="4" pos="3345" userDrawn="1">
          <p15:clr>
            <a:srgbClr val="A4A3A4"/>
          </p15:clr>
        </p15:guide>
        <p15:guide id="5" orient="horz" pos="3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E8D6"/>
    <a:srgbClr val="F5231B"/>
    <a:srgbClr val="555555"/>
    <a:srgbClr val="C2A89D"/>
    <a:srgbClr val="F7F3ED"/>
    <a:srgbClr val="F1F6E6"/>
    <a:srgbClr val="F1F617"/>
    <a:srgbClr val="C6E7CC"/>
    <a:srgbClr val="ACD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5" autoAdjust="0"/>
    <p:restoredTop sz="81512" autoAdjust="0"/>
  </p:normalViewPr>
  <p:slideViewPr>
    <p:cSldViewPr snapToGrid="0">
      <p:cViewPr varScale="1">
        <p:scale>
          <a:sx n="65" d="100"/>
          <a:sy n="65" d="100"/>
        </p:scale>
        <p:origin x="1666" y="48"/>
      </p:cViewPr>
      <p:guideLst>
        <p:guide orient="horz" pos="4468"/>
        <p:guide pos="3345"/>
        <p:guide orient="horz" pos="3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50C59-D1D1-4CF8-A5C8-BF6FE77EED9D}" type="datetimeFigureOut">
              <a:rPr lang="de-DE" smtClean="0"/>
              <a:t>12.10.2017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42975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C6F4A-349B-444D-B35E-3481DBA21A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4454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6332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AE89736C-33E1-4D73-8584-7092582AEF83}" type="datetimeFigureOut">
              <a:rPr lang="de-DE" smtClean="0"/>
              <a:pPr/>
              <a:t>12.10.2017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96925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39" tIns="47969" rIns="95939" bIns="47969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5939" tIns="47969" rIns="95939" bIns="47969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71800" cy="496332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DBEE7B1B-09E6-4939-A88C-22AA4308BEB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107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as_(statistics)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Swan" TargetMode="External"/><Relationship Id="rId4" Type="http://schemas.openxmlformats.org/officeDocument/2006/relationships/hyperlink" Target="https://en.wikipedia.org/wiki/All_things_being_equal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3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Autoregressive Prozesse: heutiger Tag von gestern abhängig</a:t>
            </a:r>
          </a:p>
          <a:p>
            <a:r>
              <a:rPr lang="de-DE" sz="13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MA: </a:t>
            </a:r>
            <a:r>
              <a:rPr lang="de-DE" sz="13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Moving</a:t>
            </a:r>
            <a:r>
              <a:rPr lang="de-DE" sz="13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Average Prozesse (gewichtete Summe aus der Vergangenheit)</a:t>
            </a:r>
          </a:p>
          <a:p>
            <a:r>
              <a:rPr lang="de-DE" sz="13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Arima</a:t>
            </a:r>
            <a:r>
              <a:rPr lang="de-DE" sz="13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ARMA für nicht stationäre (Erwartungswert und Varianz sind zeitunabhängig) ZR</a:t>
            </a:r>
          </a:p>
          <a:p>
            <a:r>
              <a:rPr lang="de-DE" sz="13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Garch</a:t>
            </a:r>
            <a:r>
              <a:rPr lang="de-DE" sz="13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de-DE" sz="13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</a:t>
            </a:r>
            <a:r>
              <a:rPr lang="de-DE" sz="13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autoregressive </a:t>
            </a:r>
            <a:r>
              <a:rPr lang="de-DE" sz="13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conditional</a:t>
            </a:r>
            <a:r>
              <a:rPr lang="de-DE" sz="13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heteroskedasticity</a:t>
            </a:r>
            <a:r>
              <a:rPr lang="de-DE" sz="13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: </a:t>
            </a:r>
            <a:r>
              <a:rPr lang="de-DE" sz="1400" i="0" dirty="0" smtClean="0"/>
              <a:t>Volatilität-Modelle für nicht stationäre ZR</a:t>
            </a:r>
            <a:r>
              <a:rPr lang="de-DE" sz="13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(analog ARCH)</a:t>
            </a:r>
          </a:p>
          <a:p>
            <a:r>
              <a:rPr lang="de-DE" sz="13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Markov</a:t>
            </a:r>
            <a:r>
              <a:rPr lang="de-DE" sz="13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-Kette: </a:t>
            </a:r>
            <a:r>
              <a:rPr lang="de-DE" sz="1400" dirty="0" err="1" smtClean="0"/>
              <a:t>probablilistischer</a:t>
            </a:r>
            <a:r>
              <a:rPr lang="de-DE" sz="1400" dirty="0" smtClean="0"/>
              <a:t> endlicher Automat </a:t>
            </a:r>
          </a:p>
          <a:p>
            <a:r>
              <a:rPr lang="de-DE" sz="1400" dirty="0" smtClean="0"/>
              <a:t>Fourier: Frequenzspektrum wird einer</a:t>
            </a:r>
            <a:r>
              <a:rPr lang="de-DE" sz="1400" baseline="0" dirty="0" smtClean="0"/>
              <a:t> ZR zugeordnet =&gt; Möglich wenige </a:t>
            </a:r>
            <a:r>
              <a:rPr lang="de-DE" sz="1400" baseline="0" dirty="0" err="1" smtClean="0"/>
              <a:t>Frquenzen</a:t>
            </a:r>
            <a:r>
              <a:rPr lang="de-DE" sz="1400" baseline="0" dirty="0" smtClean="0"/>
              <a:t> (Attribute) beschreiben ZR =&gt; </a:t>
            </a:r>
            <a:r>
              <a:rPr lang="de-DE" sz="1400" baseline="0" dirty="0" err="1" smtClean="0"/>
              <a:t>Clusteranalyser</a:t>
            </a:r>
            <a:r>
              <a:rPr lang="de-DE" sz="1400" baseline="0" dirty="0" smtClean="0"/>
              <a:t> der Koeffizienten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48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classification is impossible without some sort of </a:t>
            </a:r>
            <a:r>
              <a:rPr lang="en-US" sz="13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Bias (statistics)"/>
              </a:rPr>
              <a:t>bias</a:t>
            </a:r>
            <a:r>
              <a:rPr lang="en-US" sz="13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ll things being equal"/>
              </a:rPr>
              <a:t>all things being equal</a:t>
            </a:r>
            <a:r>
              <a:rPr 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 ugly duckling is just as similar to a </a:t>
            </a:r>
            <a:r>
              <a:rPr lang="en-US" sz="13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Swan"/>
              </a:rPr>
              <a:t>swan</a:t>
            </a:r>
            <a:r>
              <a:rPr 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two swans are to each other, because there is an unquantifiable number of shared properties between all objects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8803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7390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5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8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15BC-1C06-43A0-93BA-AC1AA7AD75EA}" type="datetime1">
              <a:rPr lang="de-DE" smtClean="0"/>
              <a:t>12.10.2017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72373" y="2647254"/>
            <a:ext cx="3581400" cy="258762"/>
          </a:xfrm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20"/>
          </p:nvPr>
        </p:nvSpPr>
        <p:spPr>
          <a:xfrm>
            <a:off x="468700" y="3130742"/>
            <a:ext cx="9756000" cy="725544"/>
          </a:xfrm>
        </p:spPr>
        <p:txBody>
          <a:bodyPr/>
          <a:lstStyle>
            <a:lvl1pPr marL="0" indent="0">
              <a:buFontTx/>
              <a:buNone/>
              <a:defRPr sz="2200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21"/>
          </p:nvPr>
        </p:nvSpPr>
        <p:spPr>
          <a:xfrm>
            <a:off x="468700" y="5333682"/>
            <a:ext cx="2332038" cy="686117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468700" y="2911640"/>
            <a:ext cx="978260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19242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ltnis 1/2 zu 1/2)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2052638"/>
            <a:ext cx="4752000" cy="496887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63947" y="2052638"/>
            <a:ext cx="4752000" cy="49771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06C61BC-D7B9-4D90-8DC4-33995F25A2FB}" type="datetime1">
              <a:rPr lang="de-DE" smtClean="0"/>
              <a:t>12.10.2017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10"/>
          <p:cNvSpPr>
            <a:spLocks noGrp="1"/>
          </p:cNvSpPr>
          <p:nvPr>
            <p:ph sz="quarter" idx="14"/>
          </p:nvPr>
        </p:nvSpPr>
        <p:spPr>
          <a:xfrm>
            <a:off x="468700" y="1584000"/>
            <a:ext cx="4752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Inhaltsplatzhalter 10"/>
          <p:cNvSpPr>
            <a:spLocks noGrp="1"/>
          </p:cNvSpPr>
          <p:nvPr>
            <p:ph sz="quarter" idx="15"/>
          </p:nvPr>
        </p:nvSpPr>
        <p:spPr>
          <a:xfrm>
            <a:off x="5463947" y="1584000"/>
            <a:ext cx="4752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459947" y="1860550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5463947" y="1860550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0782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18FC749-57E7-450E-BAAF-26BDDF053AF3}" type="datetime1">
              <a:rPr lang="de-DE" smtClean="0"/>
              <a:t>12.10.2017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r Verbinder 12"/>
          <p:cNvCxnSpPr/>
          <p:nvPr userDrawn="1"/>
        </p:nvCxnSpPr>
        <p:spPr>
          <a:xfrm>
            <a:off x="459947" y="188244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10"/>
          <p:cNvSpPr>
            <a:spLocks noGrp="1"/>
          </p:cNvSpPr>
          <p:nvPr>
            <p:ph sz="quarter" idx="17"/>
          </p:nvPr>
        </p:nvSpPr>
        <p:spPr>
          <a:xfrm>
            <a:off x="5464800" y="2052000"/>
            <a:ext cx="4752000" cy="2088000"/>
          </a:xfrm>
        </p:spPr>
        <p:txBody>
          <a:bodyPr/>
          <a:lstStyle>
            <a:lvl1pPr marL="180975" indent="-180975" rtl="0">
              <a:buFont typeface="Wingdings" panose="05000000000000000000" pitchFamily="2" charset="2"/>
              <a:buChar char="§"/>
              <a:defRPr sz="1600" b="0"/>
            </a:lvl1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cxnSp>
        <p:nvCxnSpPr>
          <p:cNvPr id="16" name="Gerader Verbinder 15"/>
          <p:cNvCxnSpPr/>
          <p:nvPr userDrawn="1"/>
        </p:nvCxnSpPr>
        <p:spPr>
          <a:xfrm>
            <a:off x="5464800" y="188210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nhaltsplatzhalter 10"/>
          <p:cNvSpPr>
            <a:spLocks noGrp="1"/>
          </p:cNvSpPr>
          <p:nvPr>
            <p:ph sz="quarter" idx="18"/>
          </p:nvPr>
        </p:nvSpPr>
        <p:spPr>
          <a:xfrm>
            <a:off x="460800" y="1584000"/>
            <a:ext cx="4752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8" name="Gerader Verbinder 17"/>
          <p:cNvCxnSpPr/>
          <p:nvPr userDrawn="1"/>
        </p:nvCxnSpPr>
        <p:spPr>
          <a:xfrm>
            <a:off x="459947" y="471882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nhaltsplatzhalter 10"/>
          <p:cNvSpPr>
            <a:spLocks noGrp="1"/>
          </p:cNvSpPr>
          <p:nvPr>
            <p:ph sz="quarter" idx="19"/>
          </p:nvPr>
        </p:nvSpPr>
        <p:spPr>
          <a:xfrm>
            <a:off x="460800" y="4927696"/>
            <a:ext cx="4752000" cy="2088000"/>
          </a:xfrm>
        </p:spPr>
        <p:txBody>
          <a:bodyPr/>
          <a:lstStyle>
            <a:lvl1pPr marL="180975" indent="-180975" rtl="0">
              <a:buFont typeface="Wingdings" panose="05000000000000000000" pitchFamily="2" charset="2"/>
              <a:buChar char="§"/>
              <a:defRPr sz="1600" b="0"/>
            </a:lvl1pPr>
            <a:lvl2pPr marL="714375" indent="-217488">
              <a:buFont typeface="Wingdings" panose="05000000000000000000" pitchFamily="2" charset="2"/>
              <a:buChar char="§"/>
              <a:defRPr/>
            </a:lvl2pPr>
            <a:lvl3pPr marL="1244613" indent="-248923">
              <a:buFont typeface="Wingdings" panose="05000000000000000000" pitchFamily="2" charset="2"/>
              <a:buChar char="§"/>
              <a:defRPr/>
            </a:lvl3pPr>
            <a:lvl4pPr marL="1742458" indent="-248923">
              <a:buFont typeface="Wingdings" panose="05000000000000000000" pitchFamily="2" charset="2"/>
              <a:buChar char="§"/>
              <a:defRPr/>
            </a:lvl4pPr>
            <a:lvl5pPr marL="2240303" indent="-248923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cxnSp>
        <p:nvCxnSpPr>
          <p:cNvPr id="21" name="Gerader Verbinder 20"/>
          <p:cNvCxnSpPr/>
          <p:nvPr userDrawn="1"/>
        </p:nvCxnSpPr>
        <p:spPr>
          <a:xfrm>
            <a:off x="5464800" y="471882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4" name="Inhaltsplatzhalter 10"/>
          <p:cNvSpPr>
            <a:spLocks noGrp="1"/>
          </p:cNvSpPr>
          <p:nvPr>
            <p:ph sz="quarter" idx="25"/>
          </p:nvPr>
        </p:nvSpPr>
        <p:spPr>
          <a:xfrm>
            <a:off x="5464800" y="4927696"/>
            <a:ext cx="4752000" cy="2088000"/>
          </a:xfrm>
        </p:spPr>
        <p:txBody>
          <a:bodyPr/>
          <a:lstStyle>
            <a:lvl1pPr marL="180975" indent="-180975" rtl="0">
              <a:buFont typeface="Wingdings" panose="05000000000000000000" pitchFamily="2" charset="2"/>
              <a:buChar char="§"/>
              <a:defRPr sz="1600" b="0"/>
            </a:lvl1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5" name="Inhaltsplatzhalter 2"/>
          <p:cNvSpPr>
            <a:spLocks noGrp="1"/>
          </p:cNvSpPr>
          <p:nvPr>
            <p:ph sz="half" idx="26"/>
          </p:nvPr>
        </p:nvSpPr>
        <p:spPr>
          <a:xfrm>
            <a:off x="460800" y="4437489"/>
            <a:ext cx="4752000" cy="270000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Inhaltsplatzhalter 3"/>
          <p:cNvSpPr>
            <a:spLocks noGrp="1"/>
          </p:cNvSpPr>
          <p:nvPr>
            <p:ph sz="half" idx="27"/>
          </p:nvPr>
        </p:nvSpPr>
        <p:spPr>
          <a:xfrm>
            <a:off x="5464800" y="1584000"/>
            <a:ext cx="4752000" cy="270000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7" name="Inhaltsplatzhalter 2"/>
          <p:cNvSpPr>
            <a:spLocks noGrp="1"/>
          </p:cNvSpPr>
          <p:nvPr>
            <p:ph sz="half" idx="14"/>
          </p:nvPr>
        </p:nvSpPr>
        <p:spPr>
          <a:xfrm>
            <a:off x="459947" y="2050726"/>
            <a:ext cx="4752000" cy="208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8" name="Inhaltsplatzhalter 3"/>
          <p:cNvSpPr>
            <a:spLocks noGrp="1"/>
          </p:cNvSpPr>
          <p:nvPr>
            <p:ph sz="half" idx="28"/>
          </p:nvPr>
        </p:nvSpPr>
        <p:spPr>
          <a:xfrm>
            <a:off x="5464800" y="4437489"/>
            <a:ext cx="4752000" cy="270000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624425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palten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0800" y="2052637"/>
            <a:ext cx="3096000" cy="49698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119947" y="2051681"/>
            <a:ext cx="3096000" cy="49698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608664A-C142-40B4-B7D6-E756C3D5BC10}" type="datetime1">
              <a:rPr lang="de-DE" smtClean="0"/>
              <a:t>12.10.2017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0800" y="1584000"/>
            <a:ext cx="3096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3" name="Gerader Verbinder 12"/>
          <p:cNvCxnSpPr/>
          <p:nvPr userDrawn="1"/>
        </p:nvCxnSpPr>
        <p:spPr>
          <a:xfrm>
            <a:off x="459947" y="1860550"/>
            <a:ext cx="309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10"/>
          <p:cNvSpPr>
            <a:spLocks noGrp="1"/>
          </p:cNvSpPr>
          <p:nvPr>
            <p:ph sz="quarter" idx="17"/>
          </p:nvPr>
        </p:nvSpPr>
        <p:spPr>
          <a:xfrm>
            <a:off x="7119947" y="1584000"/>
            <a:ext cx="3096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6" name="Gerader Verbinder 15"/>
          <p:cNvCxnSpPr/>
          <p:nvPr userDrawn="1"/>
        </p:nvCxnSpPr>
        <p:spPr>
          <a:xfrm>
            <a:off x="7113169" y="1859594"/>
            <a:ext cx="309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3"/>
          <p:cNvSpPr>
            <a:spLocks noGrp="1"/>
          </p:cNvSpPr>
          <p:nvPr>
            <p:ph sz="half" idx="20"/>
          </p:nvPr>
        </p:nvSpPr>
        <p:spPr>
          <a:xfrm>
            <a:off x="3789947" y="2051681"/>
            <a:ext cx="3096000" cy="49698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21"/>
          </p:nvPr>
        </p:nvSpPr>
        <p:spPr>
          <a:xfrm>
            <a:off x="3789947" y="1584000"/>
            <a:ext cx="3096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23" name="Gerader Verbinder 22"/>
          <p:cNvCxnSpPr/>
          <p:nvPr userDrawn="1"/>
        </p:nvCxnSpPr>
        <p:spPr>
          <a:xfrm>
            <a:off x="3783169" y="1859594"/>
            <a:ext cx="309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68700" y="7162028"/>
            <a:ext cx="2709429" cy="142424"/>
          </a:xfrm>
        </p:spPr>
        <p:txBody>
          <a:bodyPr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894799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alten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0800" y="2052637"/>
            <a:ext cx="2268000" cy="49688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84D8A40-FB2C-486D-A4F6-25401A5BFC4C}" type="datetime1">
              <a:rPr lang="de-DE" smtClean="0"/>
              <a:t>12.10.2017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0800" y="1584000"/>
            <a:ext cx="2268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3" name="Gerader Verbinder 12"/>
          <p:cNvCxnSpPr/>
          <p:nvPr userDrawn="1"/>
        </p:nvCxnSpPr>
        <p:spPr>
          <a:xfrm>
            <a:off x="459947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2"/>
          <p:cNvSpPr>
            <a:spLocks noGrp="1"/>
          </p:cNvSpPr>
          <p:nvPr>
            <p:ph sz="half" idx="17"/>
          </p:nvPr>
        </p:nvSpPr>
        <p:spPr>
          <a:xfrm>
            <a:off x="2973296" y="2052637"/>
            <a:ext cx="2268000" cy="49688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18"/>
          </p:nvPr>
        </p:nvSpPr>
        <p:spPr>
          <a:xfrm>
            <a:off x="2974794" y="1584000"/>
            <a:ext cx="2268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23" name="Gerader Verbinder 22"/>
          <p:cNvCxnSpPr/>
          <p:nvPr userDrawn="1"/>
        </p:nvCxnSpPr>
        <p:spPr>
          <a:xfrm>
            <a:off x="2968016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nhaltsplatzhalter 2"/>
          <p:cNvSpPr>
            <a:spLocks noGrp="1"/>
          </p:cNvSpPr>
          <p:nvPr>
            <p:ph sz="half" idx="19"/>
          </p:nvPr>
        </p:nvSpPr>
        <p:spPr>
          <a:xfrm>
            <a:off x="5467809" y="2052637"/>
            <a:ext cx="2268000" cy="4968875"/>
          </a:xfrm>
        </p:spPr>
        <p:txBody>
          <a:bodyPr>
            <a:normAutofit/>
          </a:bodyPr>
          <a:lstStyle>
            <a:lvl1pPr rtl="0">
              <a:defRPr sz="1600"/>
            </a:lvl1pPr>
            <a:lvl2pPr rtl="0">
              <a:defRPr sz="1600"/>
            </a:lvl2pPr>
            <a:lvl3pPr rtl="0">
              <a:defRPr sz="1600"/>
            </a:lvl3pPr>
            <a:lvl4pPr rtl="0">
              <a:defRPr sz="1600"/>
            </a:lvl4pPr>
            <a:lvl5pPr rtl="0"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5" name="Inhaltsplatzhalter 10"/>
          <p:cNvSpPr>
            <a:spLocks noGrp="1"/>
          </p:cNvSpPr>
          <p:nvPr>
            <p:ph sz="quarter" idx="20"/>
          </p:nvPr>
        </p:nvSpPr>
        <p:spPr>
          <a:xfrm>
            <a:off x="5469307" y="1584000"/>
            <a:ext cx="2268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26" name="Gerader Verbinder 25"/>
          <p:cNvCxnSpPr/>
          <p:nvPr userDrawn="1"/>
        </p:nvCxnSpPr>
        <p:spPr>
          <a:xfrm>
            <a:off x="5462529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nhaltsplatzhalter 2"/>
          <p:cNvSpPr>
            <a:spLocks noGrp="1"/>
          </p:cNvSpPr>
          <p:nvPr>
            <p:ph sz="half" idx="21"/>
          </p:nvPr>
        </p:nvSpPr>
        <p:spPr>
          <a:xfrm>
            <a:off x="7946449" y="2052637"/>
            <a:ext cx="2268000" cy="4968875"/>
          </a:xfrm>
        </p:spPr>
        <p:txBody>
          <a:bodyPr>
            <a:normAutofit/>
          </a:bodyPr>
          <a:lstStyle>
            <a:lvl1pPr rtl="0">
              <a:defRPr sz="1600"/>
            </a:lvl1pPr>
            <a:lvl2pPr rtl="0">
              <a:defRPr sz="1600"/>
            </a:lvl2pPr>
            <a:lvl3pPr rtl="0">
              <a:defRPr sz="1600"/>
            </a:lvl3pPr>
            <a:lvl4pPr rtl="0">
              <a:defRPr sz="1600"/>
            </a:lvl4pPr>
            <a:lvl5pPr rtl="0"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8" name="Inhaltsplatzhalter 10"/>
          <p:cNvSpPr>
            <a:spLocks noGrp="1"/>
          </p:cNvSpPr>
          <p:nvPr>
            <p:ph sz="quarter" idx="22"/>
          </p:nvPr>
        </p:nvSpPr>
        <p:spPr>
          <a:xfrm>
            <a:off x="7945200" y="1584000"/>
            <a:ext cx="2268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29" name="Gerader Verbinder 28"/>
          <p:cNvCxnSpPr/>
          <p:nvPr userDrawn="1"/>
        </p:nvCxnSpPr>
        <p:spPr>
          <a:xfrm>
            <a:off x="7941169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platzhalter 9"/>
          <p:cNvSpPr>
            <a:spLocks noGrp="1"/>
          </p:cNvSpPr>
          <p:nvPr>
            <p:ph type="body" sz="quarter" idx="24"/>
          </p:nvPr>
        </p:nvSpPr>
        <p:spPr>
          <a:xfrm>
            <a:off x="468700" y="7162028"/>
            <a:ext cx="2709429" cy="142424"/>
          </a:xfrm>
        </p:spPr>
        <p:txBody>
          <a:bodyPr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329009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3FCD340-53C7-43BE-8A23-CD0E10C965E6}" type="datetime1">
              <a:rPr lang="de-DE" smtClean="0"/>
              <a:t>12.10.2017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platzhalter 9"/>
          <p:cNvSpPr>
            <a:spLocks noGrp="1"/>
          </p:cNvSpPr>
          <p:nvPr>
            <p:ph type="body" sz="quarter" idx="24"/>
          </p:nvPr>
        </p:nvSpPr>
        <p:spPr>
          <a:xfrm>
            <a:off x="468700" y="7162028"/>
            <a:ext cx="2709429" cy="142424"/>
          </a:xfrm>
        </p:spPr>
        <p:txBody>
          <a:bodyPr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544492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155448" y="82296"/>
            <a:ext cx="10287000" cy="73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9591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3287-0586-459E-A169-A285394AAB8F}" type="datetime1">
              <a:rPr lang="de-DE" smtClean="0"/>
              <a:t>12.10.2017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72373" y="2647254"/>
            <a:ext cx="3581400" cy="258762"/>
          </a:xfrm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20"/>
          </p:nvPr>
        </p:nvSpPr>
        <p:spPr>
          <a:xfrm>
            <a:off x="468700" y="3130742"/>
            <a:ext cx="9756000" cy="725544"/>
          </a:xfrm>
        </p:spPr>
        <p:txBody>
          <a:bodyPr/>
          <a:lstStyle>
            <a:lvl1pPr marL="0" indent="0">
              <a:buFontTx/>
              <a:buNone/>
              <a:defRPr sz="2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21"/>
          </p:nvPr>
        </p:nvSpPr>
        <p:spPr>
          <a:xfrm>
            <a:off x="468700" y="5333682"/>
            <a:ext cx="2332038" cy="686117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468700" y="2911640"/>
            <a:ext cx="978260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716500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828152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0" name="think-cell Folie" r:id="rId4" imgW="532" imgH="530" progId="TCLayout.ActiveDocument.1">
                  <p:embed/>
                </p:oleObj>
              </mc:Choice>
              <mc:Fallback>
                <p:oleObj name="think-cell Folie" r:id="rId4" imgW="532" imgH="53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Musterheadline zum Foliensatz, zweizeilig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1584325"/>
            <a:ext cx="9756000" cy="54006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FF4737F-209C-4D3F-B1E3-C48D3C30A15F}" type="datetime1">
              <a:rPr lang="de-DE" smtClean="0"/>
              <a:t>12.10.2017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72825" y="711325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950224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9946" y="603508"/>
            <a:ext cx="9782603" cy="67694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Musterheadline zum Foliensatz, zweizeilig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6" y="2052637"/>
            <a:ext cx="9756000" cy="49688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CBEE917-DF5D-4179-ADA7-C2E912148155}" type="datetime1">
              <a:rPr lang="de-DE" smtClean="0"/>
              <a:t>12.10.2017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907749" y="711325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Inhaltsplatzhalter 10"/>
          <p:cNvSpPr>
            <a:spLocks noGrp="1"/>
          </p:cNvSpPr>
          <p:nvPr>
            <p:ph sz="quarter" idx="15"/>
          </p:nvPr>
        </p:nvSpPr>
        <p:spPr>
          <a:xfrm>
            <a:off x="466725" y="1589087"/>
            <a:ext cx="9756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59947" y="1860550"/>
            <a:ext cx="978260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9947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6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5813608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ltnis 1/3 zu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Musterheadline zum Foliensatz, zweizeilig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2052111"/>
            <a:ext cx="3168000" cy="49328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879947" y="2052638"/>
            <a:ext cx="6336000" cy="493844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66CB361-E9D7-4EC5-BEF2-602789A12211}" type="datetime1">
              <a:rPr lang="de-DE" smtClean="0"/>
              <a:t>12.10.2017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DADFEA48-2D48-4EF5-B029-0B8993B9B72D}" type="slidenum">
              <a:rPr lang="de-DE" smtClean="0"/>
              <a:pPr algn="r"/>
              <a:t>‹Nr.›</a:t>
            </a:fld>
            <a:endParaRPr lang="de-DE" dirty="0"/>
          </a:p>
        </p:txBody>
      </p:sp>
      <p:sp>
        <p:nvSpPr>
          <p:cNvPr id="8" name="Inhaltsplatzhalter 10"/>
          <p:cNvSpPr>
            <a:spLocks noGrp="1"/>
          </p:cNvSpPr>
          <p:nvPr>
            <p:ph sz="quarter" idx="15"/>
          </p:nvPr>
        </p:nvSpPr>
        <p:spPr>
          <a:xfrm>
            <a:off x="466725" y="1589087"/>
            <a:ext cx="3161222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Inhaltsplatzhalter 10"/>
          <p:cNvSpPr>
            <a:spLocks noGrp="1"/>
          </p:cNvSpPr>
          <p:nvPr>
            <p:ph sz="quarter" idx="16"/>
          </p:nvPr>
        </p:nvSpPr>
        <p:spPr>
          <a:xfrm>
            <a:off x="3879947" y="1589087"/>
            <a:ext cx="6336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59947" y="1860550"/>
            <a:ext cx="31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3879947" y="1860550"/>
            <a:ext cx="633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91887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969254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9" name="think-cell Folie" r:id="rId4" imgW="532" imgH="530" progId="TCLayout.ActiveDocument.1">
                  <p:embed/>
                </p:oleObj>
              </mc:Choice>
              <mc:Fallback>
                <p:oleObj name="think-cell Folie" r:id="rId4" imgW="532" imgH="53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r>
              <a:rPr lang="de-DE" dirty="0" smtClean="0"/>
              <a:t>Musterheadline zum Foliensatz, zweizeilig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1584325"/>
            <a:ext cx="9756000" cy="5437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C6B7F5-B385-48BC-82DF-FC52F38AF7D0}" type="datetime1">
              <a:rPr lang="de-DE" smtClean="0"/>
              <a:t>12.10.2017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325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429738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tnis 2/3 zu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47947" y="2052638"/>
            <a:ext cx="3168000" cy="494211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9947" y="2052638"/>
            <a:ext cx="6336000" cy="494211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C7E25C0-22C1-4B88-8DFE-FB17D2C6B4A6}" type="datetime1">
              <a:rPr lang="de-DE" smtClean="0"/>
              <a:t>12.10.2017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10"/>
          <p:cNvSpPr>
            <a:spLocks noGrp="1"/>
          </p:cNvSpPr>
          <p:nvPr>
            <p:ph sz="quarter" idx="15"/>
          </p:nvPr>
        </p:nvSpPr>
        <p:spPr>
          <a:xfrm>
            <a:off x="468700" y="1592708"/>
            <a:ext cx="631815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Inhaltsplatzhalter 10"/>
          <p:cNvSpPr>
            <a:spLocks noGrp="1"/>
          </p:cNvSpPr>
          <p:nvPr>
            <p:ph sz="quarter" idx="16"/>
          </p:nvPr>
        </p:nvSpPr>
        <p:spPr>
          <a:xfrm>
            <a:off x="7053689" y="1584325"/>
            <a:ext cx="3168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7074550" y="1855788"/>
            <a:ext cx="31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450850" y="1855788"/>
            <a:ext cx="633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8572603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tnis 1/2 zu 1/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2052638"/>
            <a:ext cx="4752000" cy="496887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63947" y="2052638"/>
            <a:ext cx="4752000" cy="49771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09F3D4-3696-4014-9E0A-47C278A699DC}" type="datetime1">
              <a:rPr lang="de-DE" smtClean="0"/>
              <a:t>12.10.2017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10"/>
          <p:cNvSpPr>
            <a:spLocks noGrp="1"/>
          </p:cNvSpPr>
          <p:nvPr>
            <p:ph sz="quarter" idx="14"/>
          </p:nvPr>
        </p:nvSpPr>
        <p:spPr>
          <a:xfrm>
            <a:off x="468700" y="1601288"/>
            <a:ext cx="4752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Inhaltsplatzhalter 10"/>
          <p:cNvSpPr>
            <a:spLocks noGrp="1"/>
          </p:cNvSpPr>
          <p:nvPr>
            <p:ph sz="quarter" idx="15"/>
          </p:nvPr>
        </p:nvSpPr>
        <p:spPr>
          <a:xfrm>
            <a:off x="5463947" y="1599952"/>
            <a:ext cx="4752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459947" y="1860550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5463947" y="1860550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52543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BC545B0-2938-4C51-B5AB-971F376AFBBB}" type="datetime1">
              <a:rPr lang="de-DE" smtClean="0"/>
              <a:t>12.10.2017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9041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r Verbinder 12"/>
          <p:cNvCxnSpPr/>
          <p:nvPr userDrawn="1"/>
        </p:nvCxnSpPr>
        <p:spPr>
          <a:xfrm>
            <a:off x="459947" y="188244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10"/>
          <p:cNvSpPr>
            <a:spLocks noGrp="1"/>
          </p:cNvSpPr>
          <p:nvPr>
            <p:ph sz="quarter" idx="17"/>
          </p:nvPr>
        </p:nvSpPr>
        <p:spPr>
          <a:xfrm>
            <a:off x="5481841" y="2070265"/>
            <a:ext cx="4752000" cy="2088000"/>
          </a:xfrm>
        </p:spPr>
        <p:txBody>
          <a:bodyPr/>
          <a:lstStyle>
            <a:lvl1pPr marL="180975" indent="-180975" rtl="0">
              <a:buFont typeface="Wingdings" panose="05000000000000000000" pitchFamily="2" charset="2"/>
              <a:buChar char="§"/>
              <a:defRPr sz="1600" b="0"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16" name="Gerader Verbinder 15"/>
          <p:cNvCxnSpPr/>
          <p:nvPr userDrawn="1"/>
        </p:nvCxnSpPr>
        <p:spPr>
          <a:xfrm>
            <a:off x="5470725" y="188210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nhaltsplatzhalter 10"/>
          <p:cNvSpPr>
            <a:spLocks noGrp="1"/>
          </p:cNvSpPr>
          <p:nvPr>
            <p:ph sz="quarter" idx="18"/>
          </p:nvPr>
        </p:nvSpPr>
        <p:spPr>
          <a:xfrm>
            <a:off x="466725" y="1589087"/>
            <a:ext cx="4752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8" name="Gerader Verbinder 17"/>
          <p:cNvCxnSpPr/>
          <p:nvPr userDrawn="1"/>
        </p:nvCxnSpPr>
        <p:spPr>
          <a:xfrm>
            <a:off x="459947" y="471882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nhaltsplatzhalter 10"/>
          <p:cNvSpPr>
            <a:spLocks noGrp="1"/>
          </p:cNvSpPr>
          <p:nvPr>
            <p:ph sz="quarter" idx="19"/>
          </p:nvPr>
        </p:nvSpPr>
        <p:spPr>
          <a:xfrm>
            <a:off x="466725" y="4927696"/>
            <a:ext cx="4752000" cy="2088000"/>
          </a:xfrm>
        </p:spPr>
        <p:txBody>
          <a:bodyPr/>
          <a:lstStyle>
            <a:lvl1pPr marL="180975" indent="-180975" rtl="0">
              <a:buFont typeface="Wingdings" panose="05000000000000000000" pitchFamily="2" charset="2"/>
              <a:buChar char="§"/>
              <a:defRPr sz="1600" b="0"/>
            </a:lvl1pPr>
            <a:lvl2pPr marL="714375" indent="-217488">
              <a:buFont typeface="Wingdings" panose="05000000000000000000" pitchFamily="2" charset="2"/>
              <a:buChar char="§"/>
              <a:defRPr/>
            </a:lvl2pPr>
            <a:lvl3pPr marL="1244613" indent="-248923">
              <a:buFont typeface="Wingdings" panose="05000000000000000000" pitchFamily="2" charset="2"/>
              <a:buChar char="§"/>
              <a:defRPr/>
            </a:lvl3pPr>
            <a:lvl4pPr marL="1742458" indent="-248923">
              <a:buFont typeface="Wingdings" panose="05000000000000000000" pitchFamily="2" charset="2"/>
              <a:buChar char="§"/>
              <a:defRPr/>
            </a:lvl4pPr>
            <a:lvl5pPr marL="2240303" indent="-248923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21" name="Gerader Verbinder 20"/>
          <p:cNvCxnSpPr/>
          <p:nvPr userDrawn="1"/>
        </p:nvCxnSpPr>
        <p:spPr>
          <a:xfrm>
            <a:off x="5468285" y="471882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4" name="Inhaltsplatzhalter 10"/>
          <p:cNvSpPr>
            <a:spLocks noGrp="1"/>
          </p:cNvSpPr>
          <p:nvPr>
            <p:ph sz="quarter" idx="25"/>
          </p:nvPr>
        </p:nvSpPr>
        <p:spPr>
          <a:xfrm>
            <a:off x="5490550" y="4927696"/>
            <a:ext cx="4752000" cy="2088000"/>
          </a:xfrm>
        </p:spPr>
        <p:txBody>
          <a:bodyPr/>
          <a:lstStyle>
            <a:lvl1pPr marL="180975" indent="-180975" rtl="0">
              <a:buFont typeface="Wingdings" panose="05000000000000000000" pitchFamily="2" charset="2"/>
              <a:buChar char="§"/>
              <a:defRPr sz="1600" b="0"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5" name="Inhaltsplatzhalter 2"/>
          <p:cNvSpPr>
            <a:spLocks noGrp="1"/>
          </p:cNvSpPr>
          <p:nvPr>
            <p:ph sz="half" idx="26"/>
          </p:nvPr>
        </p:nvSpPr>
        <p:spPr>
          <a:xfrm>
            <a:off x="456347" y="4437489"/>
            <a:ext cx="4752000" cy="270000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Inhaltsplatzhalter 3"/>
          <p:cNvSpPr>
            <a:spLocks noGrp="1"/>
          </p:cNvSpPr>
          <p:nvPr>
            <p:ph sz="half" idx="27"/>
          </p:nvPr>
        </p:nvSpPr>
        <p:spPr>
          <a:xfrm>
            <a:off x="5463947" y="1588747"/>
            <a:ext cx="4752000" cy="270000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7" name="Inhaltsplatzhalter 2"/>
          <p:cNvSpPr>
            <a:spLocks noGrp="1"/>
          </p:cNvSpPr>
          <p:nvPr>
            <p:ph sz="half" idx="14"/>
          </p:nvPr>
        </p:nvSpPr>
        <p:spPr>
          <a:xfrm>
            <a:off x="459947" y="2050726"/>
            <a:ext cx="4744800" cy="208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8" name="Inhaltsplatzhalter 3"/>
          <p:cNvSpPr>
            <a:spLocks noGrp="1"/>
          </p:cNvSpPr>
          <p:nvPr>
            <p:ph sz="half" idx="28"/>
          </p:nvPr>
        </p:nvSpPr>
        <p:spPr>
          <a:xfrm>
            <a:off x="5468285" y="4437489"/>
            <a:ext cx="4752000" cy="270000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9597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5227" y="2052637"/>
            <a:ext cx="3096000" cy="49698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119947" y="2051681"/>
            <a:ext cx="3096000" cy="49698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1CE031-146B-41B5-AB51-ACF3FA6DEC11}" type="datetime1">
              <a:rPr lang="de-DE" smtClean="0"/>
              <a:t>12.10.2017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9041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6725" y="1590433"/>
            <a:ext cx="3096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3" name="Gerader Verbinder 12"/>
          <p:cNvCxnSpPr/>
          <p:nvPr userDrawn="1"/>
        </p:nvCxnSpPr>
        <p:spPr>
          <a:xfrm>
            <a:off x="459947" y="1860550"/>
            <a:ext cx="309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10"/>
          <p:cNvSpPr>
            <a:spLocks noGrp="1"/>
          </p:cNvSpPr>
          <p:nvPr>
            <p:ph sz="quarter" idx="17"/>
          </p:nvPr>
        </p:nvSpPr>
        <p:spPr>
          <a:xfrm>
            <a:off x="7119947" y="1589477"/>
            <a:ext cx="3096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6" name="Gerader Verbinder 15"/>
          <p:cNvCxnSpPr/>
          <p:nvPr userDrawn="1"/>
        </p:nvCxnSpPr>
        <p:spPr>
          <a:xfrm>
            <a:off x="7113169" y="1859594"/>
            <a:ext cx="309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3"/>
          <p:cNvSpPr>
            <a:spLocks noGrp="1"/>
          </p:cNvSpPr>
          <p:nvPr>
            <p:ph sz="half" idx="20"/>
          </p:nvPr>
        </p:nvSpPr>
        <p:spPr>
          <a:xfrm>
            <a:off x="3789947" y="2051681"/>
            <a:ext cx="3096000" cy="49698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21"/>
          </p:nvPr>
        </p:nvSpPr>
        <p:spPr>
          <a:xfrm>
            <a:off x="3789947" y="1589477"/>
            <a:ext cx="3096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23" name="Gerader Verbinder 22"/>
          <p:cNvCxnSpPr/>
          <p:nvPr userDrawn="1"/>
        </p:nvCxnSpPr>
        <p:spPr>
          <a:xfrm>
            <a:off x="3783169" y="1859594"/>
            <a:ext cx="309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68700" y="7162028"/>
            <a:ext cx="2709429" cy="142424"/>
          </a:xfrm>
        </p:spPr>
        <p:txBody>
          <a:bodyPr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1247872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5227" y="2052637"/>
            <a:ext cx="2268000" cy="49688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01E8363-CED9-493E-A994-1C1D6AAB36C8}" type="datetime1">
              <a:rPr lang="de-DE" smtClean="0"/>
              <a:t>12.10.2017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9041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6725" y="1590433"/>
            <a:ext cx="2268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3" name="Gerader Verbinder 12"/>
          <p:cNvCxnSpPr/>
          <p:nvPr userDrawn="1"/>
        </p:nvCxnSpPr>
        <p:spPr>
          <a:xfrm>
            <a:off x="459947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2"/>
          <p:cNvSpPr>
            <a:spLocks noGrp="1"/>
          </p:cNvSpPr>
          <p:nvPr>
            <p:ph sz="half" idx="17"/>
          </p:nvPr>
        </p:nvSpPr>
        <p:spPr>
          <a:xfrm>
            <a:off x="2973296" y="2052637"/>
            <a:ext cx="2268000" cy="49688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18"/>
          </p:nvPr>
        </p:nvSpPr>
        <p:spPr>
          <a:xfrm>
            <a:off x="2974794" y="1590433"/>
            <a:ext cx="2268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23" name="Gerader Verbinder 22"/>
          <p:cNvCxnSpPr/>
          <p:nvPr userDrawn="1"/>
        </p:nvCxnSpPr>
        <p:spPr>
          <a:xfrm>
            <a:off x="2968016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nhaltsplatzhalter 2"/>
          <p:cNvSpPr>
            <a:spLocks noGrp="1"/>
          </p:cNvSpPr>
          <p:nvPr>
            <p:ph sz="half" idx="19"/>
          </p:nvPr>
        </p:nvSpPr>
        <p:spPr>
          <a:xfrm>
            <a:off x="5467809" y="2052637"/>
            <a:ext cx="2268000" cy="4968875"/>
          </a:xfrm>
        </p:spPr>
        <p:txBody>
          <a:bodyPr>
            <a:normAutofit/>
          </a:bodyPr>
          <a:lstStyle>
            <a:lvl1pPr rtl="0">
              <a:defRPr sz="1600"/>
            </a:lvl1pPr>
            <a:lvl2pPr rtl="0">
              <a:defRPr sz="1600"/>
            </a:lvl2pPr>
            <a:lvl3pPr rtl="0">
              <a:defRPr sz="1600"/>
            </a:lvl3pPr>
            <a:lvl4pPr rtl="0">
              <a:defRPr sz="1600"/>
            </a:lvl4pPr>
            <a:lvl5pPr rtl="0"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5" name="Inhaltsplatzhalter 10"/>
          <p:cNvSpPr>
            <a:spLocks noGrp="1"/>
          </p:cNvSpPr>
          <p:nvPr>
            <p:ph sz="quarter" idx="20"/>
          </p:nvPr>
        </p:nvSpPr>
        <p:spPr>
          <a:xfrm>
            <a:off x="5469307" y="1590433"/>
            <a:ext cx="2268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26" name="Gerader Verbinder 25"/>
          <p:cNvCxnSpPr/>
          <p:nvPr userDrawn="1"/>
        </p:nvCxnSpPr>
        <p:spPr>
          <a:xfrm>
            <a:off x="5462529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nhaltsplatzhalter 2"/>
          <p:cNvSpPr>
            <a:spLocks noGrp="1"/>
          </p:cNvSpPr>
          <p:nvPr>
            <p:ph sz="half" idx="21"/>
          </p:nvPr>
        </p:nvSpPr>
        <p:spPr>
          <a:xfrm>
            <a:off x="7946449" y="2052637"/>
            <a:ext cx="2268000" cy="4968875"/>
          </a:xfrm>
        </p:spPr>
        <p:txBody>
          <a:bodyPr>
            <a:normAutofit/>
          </a:bodyPr>
          <a:lstStyle>
            <a:lvl1pPr rtl="0">
              <a:defRPr sz="1600"/>
            </a:lvl1pPr>
            <a:lvl2pPr rtl="0">
              <a:defRPr sz="1600"/>
            </a:lvl2pPr>
            <a:lvl3pPr rtl="0">
              <a:defRPr sz="1600"/>
            </a:lvl3pPr>
            <a:lvl4pPr rtl="0">
              <a:defRPr sz="1600"/>
            </a:lvl4pPr>
            <a:lvl5pPr rtl="0"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8" name="Inhaltsplatzhalter 10"/>
          <p:cNvSpPr>
            <a:spLocks noGrp="1"/>
          </p:cNvSpPr>
          <p:nvPr>
            <p:ph sz="quarter" idx="22"/>
          </p:nvPr>
        </p:nvSpPr>
        <p:spPr>
          <a:xfrm>
            <a:off x="7947947" y="1590433"/>
            <a:ext cx="2268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29" name="Gerader Verbinder 28"/>
          <p:cNvCxnSpPr/>
          <p:nvPr userDrawn="1"/>
        </p:nvCxnSpPr>
        <p:spPr>
          <a:xfrm>
            <a:off x="7941169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platzhalter 9"/>
          <p:cNvSpPr>
            <a:spLocks noGrp="1"/>
          </p:cNvSpPr>
          <p:nvPr>
            <p:ph type="body" sz="quarter" idx="24"/>
          </p:nvPr>
        </p:nvSpPr>
        <p:spPr>
          <a:xfrm>
            <a:off x="468700" y="7162028"/>
            <a:ext cx="2709429" cy="142424"/>
          </a:xfrm>
        </p:spPr>
        <p:txBody>
          <a:bodyPr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8665167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" name="think-cell Folie" r:id="rId4" imgW="408" imgH="408" progId="TCLayout.ActiveDocument.1">
                  <p:embed/>
                </p:oleObj>
              </mc:Choice>
              <mc:Fallback>
                <p:oleObj name="think-cell Folie" r:id="rId4" imgW="408" imgH="408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681BC6C-CFC4-4A07-B854-07837881CE06}" type="datetime1">
              <a:rPr lang="de-DE" smtClean="0"/>
              <a:t>12.10.2017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9041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platzhalter 9"/>
          <p:cNvSpPr>
            <a:spLocks noGrp="1"/>
          </p:cNvSpPr>
          <p:nvPr>
            <p:ph type="body" sz="quarter" idx="24"/>
          </p:nvPr>
        </p:nvSpPr>
        <p:spPr>
          <a:xfrm>
            <a:off x="468700" y="7162028"/>
            <a:ext cx="2709429" cy="142424"/>
          </a:xfrm>
        </p:spPr>
        <p:txBody>
          <a:bodyPr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978542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155448" y="82296"/>
            <a:ext cx="10287000" cy="73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6637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60001" y="392657"/>
            <a:ext cx="9071999" cy="3385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32082" marR="0" lvl="5" indent="-2408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64163" marR="0" lvl="6" indent="-2276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96246" marR="0" lvl="7" indent="-2144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128327" marR="0" lvl="8" indent="-2012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73970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2_Titel und Inhal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97141" y="613927"/>
            <a:ext cx="9725043" cy="7120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97141" y="1613073"/>
            <a:ext cx="9725043" cy="53699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581" marR="0" lvl="0" indent="-80980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57224" marR="0" lvl="1" indent="-77824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9804" marR="0" lvl="2" indent="-82604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12859" marR="0" lvl="3" indent="-77859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5440" marR="0" lvl="4" indent="-82640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72121" marR="0" lvl="5" indent="-131536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76143" marR="0" lvl="6" indent="-127559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780165" marR="0" lvl="7" indent="-136280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284186" marR="0" lvl="8" indent="-132302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9310352" y="7092597"/>
            <a:ext cx="540182" cy="2520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9BD5A5F4-E84D-469C-AD8D-99F898C421E0}" type="datetime1">
              <a:rPr lang="de-DE" smtClean="0"/>
              <a:t>12.10.2017</a:t>
            </a:fld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247980" y="7092597"/>
            <a:ext cx="3609023" cy="2520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mtClean="0"/>
              <a:t>Data Insights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9905122" y="7092597"/>
            <a:ext cx="334499" cy="252052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-US"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507775" y="7124757"/>
            <a:ext cx="2709830" cy="251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buClr>
                <a:srgbClr val="7F7F7F"/>
              </a:buClr>
              <a:buFont typeface="Noto Sans Symbols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2581" marR="0" lvl="1" indent="-4780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57223" marR="0" lvl="2" indent="-1623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9804" marR="0" lvl="3" indent="-6404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2858" marR="0" lvl="4" indent="-1657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72121" marR="0" lvl="5" indent="-131536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76143" marR="0" lvl="6" indent="-127559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780165" marR="0" lvl="7" indent="-136280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284186" marR="0" lvl="8" indent="-132302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46934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 userDrawn="1"/>
        </p:nvGrpSpPr>
        <p:grpSpPr>
          <a:xfrm>
            <a:off x="746419" y="2367362"/>
            <a:ext cx="9200561" cy="1352550"/>
            <a:chOff x="970961" y="2367362"/>
            <a:chExt cx="9200561" cy="1352550"/>
          </a:xfrm>
        </p:grpSpPr>
        <p:pic>
          <p:nvPicPr>
            <p:cNvPr id="3" name="Grafik 2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24"/>
            <a:stretch/>
          </p:blipFill>
          <p:spPr>
            <a:xfrm>
              <a:off x="970961" y="2367362"/>
              <a:ext cx="4070938" cy="1352550"/>
            </a:xfrm>
            <a:prstGeom prst="rect">
              <a:avLst/>
            </a:prstGeom>
          </p:spPr>
        </p:pic>
        <p:pic>
          <p:nvPicPr>
            <p:cNvPr id="4" name="Grafik 3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22" r="8718" b="32333"/>
            <a:stretch/>
          </p:blipFill>
          <p:spPr>
            <a:xfrm>
              <a:off x="4707379" y="2642995"/>
              <a:ext cx="5464143" cy="801279"/>
            </a:xfrm>
            <a:prstGeom prst="rect">
              <a:avLst/>
            </a:prstGeom>
          </p:spPr>
        </p:pic>
        <p:cxnSp>
          <p:nvCxnSpPr>
            <p:cNvPr id="5" name="Gerader Verbinder 4"/>
            <p:cNvCxnSpPr/>
            <p:nvPr userDrawn="1"/>
          </p:nvCxnSpPr>
          <p:spPr>
            <a:xfrm flipH="1">
              <a:off x="4835951" y="2582611"/>
              <a:ext cx="1495" cy="92204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7100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ltnis 1/3 zu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r>
              <a:rPr lang="de-DE" dirty="0" smtClean="0"/>
              <a:t>Musterheadline zum Foliensatz, zweizeilig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1584325"/>
            <a:ext cx="3168000" cy="5437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879947" y="1584325"/>
            <a:ext cx="6336000" cy="5437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CA19BC4-0D3D-49A5-B8B2-A68EF04790B3}" type="datetime1">
              <a:rPr lang="de-DE" smtClean="0"/>
              <a:t>12.10.2017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DADFEA48-2D48-4EF5-B029-0B8993B9B72D}" type="slidenum">
              <a:rPr lang="de-DE" smtClean="0"/>
              <a:pPr algn="r"/>
              <a:t>‹Nr.›</a:t>
            </a:fld>
            <a:endParaRPr lang="de-DE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995599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567980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Gerader Verbinder 2"/>
          <p:cNvCxnSpPr/>
          <p:nvPr userDrawn="1"/>
        </p:nvCxnSpPr>
        <p:spPr>
          <a:xfrm>
            <a:off x="2395904" y="6779650"/>
            <a:ext cx="0" cy="504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7" t="27711" r="8642" b="32997"/>
          <a:stretch/>
        </p:blipFill>
        <p:spPr>
          <a:xfrm>
            <a:off x="2783111" y="6779650"/>
            <a:ext cx="3171131" cy="504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7" t="15552" r="12760" b="12617"/>
          <a:stretch/>
        </p:blipFill>
        <p:spPr>
          <a:xfrm>
            <a:off x="303149" y="6779650"/>
            <a:ext cx="1778824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56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2042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r>
              <a:rPr lang="de-DE" dirty="0" smtClean="0"/>
              <a:t>Musterheadline zum Foliensatz, zweizeilig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1584325"/>
            <a:ext cx="9756000" cy="5437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C3AD275-2DE5-4861-A373-5C448489F104}" type="datetime1">
              <a:rPr lang="de-DE" smtClean="0"/>
              <a:t>12.10.2017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325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352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ltnis 2/3 zu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47947" y="1584325"/>
            <a:ext cx="3168000" cy="5437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9947" y="1584325"/>
            <a:ext cx="6336000" cy="5437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AA4496C-12F1-407B-AD4E-724A7CF9F6C6}" type="datetime1">
              <a:rPr lang="de-DE" smtClean="0"/>
              <a:t>12.10.2017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694134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ltnis 1/2 zu 1/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1584325"/>
            <a:ext cx="4752000" cy="54371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63947" y="1584326"/>
            <a:ext cx="4752000" cy="543718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58218CE-DBDB-449C-93E8-9015703F1682}" type="datetime1">
              <a:rPr lang="de-DE" smtClean="0"/>
              <a:t>12.10.2017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322697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0800" y="1584325"/>
            <a:ext cx="4752000" cy="262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63610" y="1584325"/>
            <a:ext cx="4752000" cy="262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1508ABD-DA16-4490-9049-9A3EA3E71042}" type="datetime1">
              <a:rPr lang="de-DE" smtClean="0"/>
              <a:t>12.10.2017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4"/>
          </p:nvPr>
        </p:nvSpPr>
        <p:spPr>
          <a:xfrm>
            <a:off x="460800" y="4382900"/>
            <a:ext cx="4752000" cy="262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15"/>
          </p:nvPr>
        </p:nvSpPr>
        <p:spPr>
          <a:xfrm>
            <a:off x="5463610" y="4384800"/>
            <a:ext cx="4752000" cy="262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13"/>
          </p:nvPr>
        </p:nvSpPr>
        <p:spPr>
          <a:xfrm>
            <a:off x="450850" y="7112498"/>
            <a:ext cx="2710800" cy="180000"/>
          </a:xfrm>
        </p:spPr>
        <p:txBody>
          <a:bodyPr vert="horz" lIns="0" tIns="0" rIns="0" bIns="0" rtlCol="0" anchor="b">
            <a:noAutofit/>
          </a:bodyPr>
          <a:lstStyle>
            <a:lvl1pPr marL="182563" indent="-182563">
              <a:buNone/>
              <a:defRPr lang="de-DE" sz="8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/>
            <a:r>
              <a:rPr lang="de-DE" smtClean="0"/>
              <a:t>Formatvorlagen des Textmasters bearbeiten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08998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r>
              <a:rPr lang="de-DE" dirty="0" smtClean="0"/>
              <a:t>Musterheadline zum Foliensatz, zweizeilig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2052637"/>
            <a:ext cx="9756000" cy="49688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4842A80-B07E-40D2-85B2-063B32B399ED}" type="datetime1">
              <a:rPr lang="de-DE" smtClean="0"/>
              <a:t>12.10.2017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325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Inhaltsplatzhalter 10"/>
          <p:cNvSpPr>
            <a:spLocks noGrp="1"/>
          </p:cNvSpPr>
          <p:nvPr>
            <p:ph sz="quarter" idx="15"/>
          </p:nvPr>
        </p:nvSpPr>
        <p:spPr>
          <a:xfrm>
            <a:off x="466725" y="1584000"/>
            <a:ext cx="9756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59947" y="1860550"/>
            <a:ext cx="978260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04198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ltnis 1/3 zu 2/3)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r>
              <a:rPr lang="de-DE" dirty="0" smtClean="0"/>
              <a:t>Musterheadline zum Foliensatz, zweizeilig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2052111"/>
            <a:ext cx="3168000" cy="49328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879947" y="2052638"/>
            <a:ext cx="6336000" cy="493844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0379F94-4869-41E0-A1CD-B3E6CAC81764}" type="datetime1">
              <a:rPr lang="de-DE" smtClean="0"/>
              <a:t>12.10.2017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DADFEA48-2D48-4EF5-B029-0B8993B9B72D}" type="slidenum">
              <a:rPr lang="de-DE" smtClean="0"/>
              <a:pPr algn="r"/>
              <a:t>‹Nr.›</a:t>
            </a:fld>
            <a:endParaRPr lang="de-DE" dirty="0"/>
          </a:p>
        </p:txBody>
      </p:sp>
      <p:sp>
        <p:nvSpPr>
          <p:cNvPr id="8" name="Inhaltsplatzhalter 10"/>
          <p:cNvSpPr>
            <a:spLocks noGrp="1"/>
          </p:cNvSpPr>
          <p:nvPr>
            <p:ph sz="quarter" idx="15"/>
          </p:nvPr>
        </p:nvSpPr>
        <p:spPr>
          <a:xfrm>
            <a:off x="466725" y="1584000"/>
            <a:ext cx="3161222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Inhaltsplatzhalter 10"/>
          <p:cNvSpPr>
            <a:spLocks noGrp="1"/>
          </p:cNvSpPr>
          <p:nvPr>
            <p:ph sz="quarter" idx="16"/>
          </p:nvPr>
        </p:nvSpPr>
        <p:spPr>
          <a:xfrm>
            <a:off x="3879947" y="1584000"/>
            <a:ext cx="6336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59947" y="1860550"/>
            <a:ext cx="31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3879947" y="1860550"/>
            <a:ext cx="633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1570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ltnis 2/3 zu 1/3)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52400" y="2052638"/>
            <a:ext cx="3168000" cy="494211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9947" y="2052638"/>
            <a:ext cx="6336000" cy="494211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4AA65B1-5835-4638-B95B-DCF0FE5121AC}" type="datetime1">
              <a:rPr lang="de-DE" smtClean="0"/>
              <a:t>12.10.2017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10"/>
          <p:cNvSpPr>
            <a:spLocks noGrp="1"/>
          </p:cNvSpPr>
          <p:nvPr>
            <p:ph sz="quarter" idx="15"/>
          </p:nvPr>
        </p:nvSpPr>
        <p:spPr>
          <a:xfrm>
            <a:off x="468700" y="1584000"/>
            <a:ext cx="631815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Inhaltsplatzhalter 10"/>
          <p:cNvSpPr>
            <a:spLocks noGrp="1"/>
          </p:cNvSpPr>
          <p:nvPr>
            <p:ph sz="quarter" idx="16"/>
          </p:nvPr>
        </p:nvSpPr>
        <p:spPr>
          <a:xfrm>
            <a:off x="7053689" y="1584325"/>
            <a:ext cx="3168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7074550" y="1855788"/>
            <a:ext cx="31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450850" y="1855788"/>
            <a:ext cx="633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639137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oleObject" Target="../embeddings/oleObject3.bin"/><Relationship Id="rId2" Type="http://schemas.openxmlformats.org/officeDocument/2006/relationships/slideLayout" Target="../slideLayouts/slideLayout17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vmlDrawing" Target="../drawings/vmlDrawing3.vml"/><Relationship Id="rId10" Type="http://schemas.openxmlformats.org/officeDocument/2006/relationships/slideLayout" Target="../slideLayouts/slideLayout25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31.xml"/><Relationship Id="rId7" Type="http://schemas.openxmlformats.org/officeDocument/2006/relationships/tags" Target="../tags/tag7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vmlDrawing" Target="../drawings/vmlDrawing6.vml"/><Relationship Id="rId5" Type="http://schemas.openxmlformats.org/officeDocument/2006/relationships/theme" Target="../theme/theme3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18837582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5" name="think-cell Folie" r:id="rId19" imgW="532" imgH="530" progId="TCLayout.ActiveDocument.1">
                  <p:embed/>
                </p:oleObj>
              </mc:Choice>
              <mc:Fallback>
                <p:oleObj name="think-cell Folie" r:id="rId19" imgW="532" imgH="53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9947" y="603508"/>
            <a:ext cx="9756000" cy="67694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0800" y="1598400"/>
            <a:ext cx="9756000" cy="54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80208" y="7112498"/>
            <a:ext cx="540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8050C36-CC36-44C2-AE5D-23454EBB8643}" type="datetime1">
              <a:rPr lang="de-DE" smtClean="0"/>
              <a:t>12.10.2017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34409" y="7112498"/>
            <a:ext cx="4248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NewViessmannBox2"/>
          <p:cNvSpPr txBox="1"/>
          <p:nvPr userDrawn="1"/>
        </p:nvSpPr>
        <p:spPr>
          <a:xfrm>
            <a:off x="8191500" y="7112498"/>
            <a:ext cx="972000" cy="180000"/>
          </a:xfrm>
          <a:prstGeom prst="rect">
            <a:avLst/>
          </a:prstGeom>
          <a:noFill/>
        </p:spPr>
        <p:txBody>
          <a:bodyPr vert="horz" lIns="0" tIns="0" rIns="0" bIns="0" rtlCol="0" anchor="b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50000"/>
                  </a:schemeClr>
                </a:solidFill>
                <a:latin typeface="Arial"/>
              </a:rPr>
              <a:t>© Viessmann Group</a:t>
            </a:r>
            <a:endParaRPr lang="de-DE" sz="800" dirty="0">
              <a:solidFill>
                <a:schemeClr val="bg1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432863" y="-309839"/>
            <a:ext cx="309009" cy="127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2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03" r:id="rId2"/>
    <p:sldLayoutId id="2147483725" r:id="rId3"/>
    <p:sldLayoutId id="2147483726" r:id="rId4"/>
    <p:sldLayoutId id="2147483727" r:id="rId5"/>
    <p:sldLayoutId id="2147483728" r:id="rId6"/>
    <p:sldLayoutId id="2147483716" r:id="rId7"/>
    <p:sldLayoutId id="2147483704" r:id="rId8"/>
    <p:sldLayoutId id="2147483705" r:id="rId9"/>
    <p:sldLayoutId id="2147483706" r:id="rId10"/>
    <p:sldLayoutId id="2147483707" r:id="rId11"/>
    <p:sldLayoutId id="2147483721" r:id="rId12"/>
    <p:sldLayoutId id="2147483720" r:id="rId13"/>
    <p:sldLayoutId id="2147483724" r:id="rId14"/>
    <p:sldLayoutId id="2147483722" r:id="rId15"/>
  </p:sldLayoutIdLst>
  <p:timing>
    <p:tnLst>
      <p:par>
        <p:cTn id="1" dur="indefinite" restart="never" nodeType="tmRoot"/>
      </p:par>
    </p:tnLst>
  </p:timing>
  <p:hf hdr="0"/>
  <p:txStyles>
    <p:titleStyle>
      <a:lvl1pPr algn="l" defTabSz="995690" rtl="0" eaLnBrk="1" latinLnBrk="0" hangingPunct="1">
        <a:spcBef>
          <a:spcPct val="0"/>
        </a:spcBef>
        <a:buNone/>
        <a:defRPr sz="2200" b="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2563" indent="-18256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14375" indent="-217488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244613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742458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240303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6452" userDrawn="1">
          <p15:clr>
            <a:srgbClr val="F26B43"/>
          </p15:clr>
        </p15:guide>
        <p15:guide id="3" pos="28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3014070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4" name="think-cell Folie" r:id="rId17" imgW="408" imgH="408" progId="TCLayout.ActiveDocument.1">
                  <p:embed/>
                </p:oleObj>
              </mc:Choice>
              <mc:Fallback>
                <p:oleObj name="think-cell Folie" r:id="rId17" imgW="408" imgH="408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9947" y="603508"/>
            <a:ext cx="9782602" cy="67694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9946" y="1593035"/>
            <a:ext cx="9782603" cy="54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80208" y="7112498"/>
            <a:ext cx="540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4D827EE-EF79-45ED-8910-3C88B775778C}" type="datetime1">
              <a:rPr lang="de-DE" smtClean="0"/>
              <a:t>12.10.2017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34409" y="7112498"/>
            <a:ext cx="4248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NewViessmannBox2"/>
          <p:cNvSpPr txBox="1"/>
          <p:nvPr userDrawn="1"/>
        </p:nvSpPr>
        <p:spPr>
          <a:xfrm>
            <a:off x="8191500" y="7112498"/>
            <a:ext cx="972000" cy="180000"/>
          </a:xfrm>
          <a:prstGeom prst="rect">
            <a:avLst/>
          </a:prstGeom>
          <a:noFill/>
        </p:spPr>
        <p:txBody>
          <a:bodyPr vert="horz" lIns="0" tIns="0" rIns="0" bIns="0" rtlCol="0" anchor="b">
            <a:spAutoFit/>
          </a:bodyPr>
          <a:lstStyle/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  <a:latin typeface="Arial"/>
              </a:rPr>
              <a:t>© Viessmann Group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432863" y="-309839"/>
            <a:ext cx="309009" cy="127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0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95690" rtl="0" eaLnBrk="1" latinLnBrk="0" hangingPunct="1">
        <a:spcBef>
          <a:spcPct val="0"/>
        </a:spcBef>
        <a:buNone/>
        <a:defRPr sz="2200" b="1" i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2563" indent="-18256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14375" indent="-217488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244613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742458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240303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6452">
          <p15:clr>
            <a:srgbClr val="F26B43"/>
          </p15:clr>
        </p15:guide>
        <p15:guide id="3" pos="284">
          <p15:clr>
            <a:srgbClr val="F26B43"/>
          </p15:clr>
        </p15:guide>
        <p15:guide id="4" orient="horz" pos="771">
          <p15:clr>
            <a:srgbClr val="F26B43"/>
          </p15:clr>
        </p15:guide>
        <p15:guide id="5" orient="horz" pos="998">
          <p15:clr>
            <a:srgbClr val="F26B43"/>
          </p15:clr>
        </p15:guide>
        <p15:guide id="6" orient="horz" pos="4423">
          <p15:clr>
            <a:srgbClr val="F26B43"/>
          </p15:clr>
        </p15:guide>
        <p15:guide id="8" orient="horz" pos="4581">
          <p15:clr>
            <a:srgbClr val="F26B43"/>
          </p15:clr>
        </p15:guide>
        <p15:guide id="10" pos="3368">
          <p15:clr>
            <a:srgbClr val="F26B43"/>
          </p15:clr>
        </p15:guide>
        <p15:guide id="12" orient="horz" pos="2699">
          <p15:clr>
            <a:srgbClr val="F26B43"/>
          </p15:clr>
        </p15:guide>
        <p15:guide id="13" orient="horz" pos="386">
          <p15:clr>
            <a:srgbClr val="F26B43"/>
          </p15:clr>
        </p15:guide>
        <p15:guide id="14" orient="horz" pos="25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887096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8" name="think-cell Folie" r:id="rId8" imgW="270" imgH="270" progId="TCLayout.ActiveDocument.1">
                  <p:embed/>
                </p:oleObj>
              </mc:Choice>
              <mc:Fallback>
                <p:oleObj name="think-cell Folie" r:id="rId8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9947" y="603508"/>
            <a:ext cx="9756000" cy="67694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0800" y="1598400"/>
            <a:ext cx="9756000" cy="54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rot="5400000">
            <a:off x="9432863" y="-309839"/>
            <a:ext cx="309009" cy="1278759"/>
          </a:xfrm>
          <a:prstGeom prst="rect">
            <a:avLst/>
          </a:prstGeom>
        </p:spPr>
      </p:pic>
      <p:sp>
        <p:nvSpPr>
          <p:cNvPr id="12" name="Rechteck 11"/>
          <p:cNvSpPr>
            <a:spLocks/>
          </p:cNvSpPr>
          <p:nvPr userDrawn="1"/>
        </p:nvSpPr>
        <p:spPr>
          <a:xfrm>
            <a:off x="0" y="0"/>
            <a:ext cx="10693400" cy="7561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7923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995690" rtl="0" eaLnBrk="1" latinLnBrk="0" hangingPunct="1">
        <a:spcBef>
          <a:spcPct val="0"/>
        </a:spcBef>
        <a:buNone/>
        <a:defRPr sz="2200" b="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2563" indent="-18256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14375" indent="-217488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244613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742458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240303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6452">
          <p15:clr>
            <a:srgbClr val="F26B43"/>
          </p15:clr>
        </p15:guide>
        <p15:guide id="3" pos="2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9F37-9ECA-4DE9-931B-614311DA0FD5}" type="datetime1">
              <a:rPr lang="de-DE" smtClean="0"/>
              <a:t>12.10.2017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3600" dirty="0" err="1" smtClean="0"/>
              <a:t>Teil</a:t>
            </a:r>
            <a:r>
              <a:rPr lang="en-US" sz="3600" dirty="0" smtClean="0"/>
              <a:t> II: </a:t>
            </a:r>
            <a:r>
              <a:rPr lang="en-US" sz="3600" dirty="0" err="1" smtClean="0"/>
              <a:t>Einführung</a:t>
            </a:r>
            <a:r>
              <a:rPr lang="en-US" sz="3600" dirty="0" smtClean="0"/>
              <a:t> temporal Data Mining</a:t>
            </a:r>
            <a:endParaRPr lang="en-US" sz="36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dirty="0" smtClean="0"/>
              <a:t>Data </a:t>
            </a:r>
            <a:r>
              <a:rPr lang="de-DE" dirty="0" err="1" smtClean="0"/>
              <a:t>Insights</a:t>
            </a:r>
            <a:endParaRPr lang="de-DE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21"/>
          </p:nvPr>
        </p:nvSpPr>
        <p:spPr>
          <a:xfrm>
            <a:off x="468699" y="5333682"/>
            <a:ext cx="2874576" cy="686117"/>
          </a:xfrm>
        </p:spPr>
        <p:txBody>
          <a:bodyPr/>
          <a:lstStyle/>
          <a:p>
            <a:r>
              <a:rPr lang="en-US" dirty="0" err="1" smtClean="0"/>
              <a:t>DrThM</a:t>
            </a:r>
            <a:endParaRPr lang="en-US" dirty="0"/>
          </a:p>
          <a:p>
            <a:r>
              <a:rPr lang="en-US" dirty="0" smtClean="0"/>
              <a:t>06.10.17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10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i="0" dirty="0" smtClean="0"/>
              <a:t>Mustererkennung über Cluster-Analyse</a:t>
            </a:r>
            <a:endParaRPr lang="de-DE" sz="2400" i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BD2B-C0D6-44C2-97DE-6922F4A22E80}" type="datetime1">
              <a:rPr lang="de-DE" smtClean="0"/>
              <a:t>12.10.2017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/>
              <a:t>Teil</a:t>
            </a:r>
            <a:r>
              <a:rPr lang="en-US" dirty="0"/>
              <a:t> I: </a:t>
            </a:r>
            <a:r>
              <a:rPr lang="en-US" dirty="0" err="1"/>
              <a:t>Einführung</a:t>
            </a:r>
            <a:r>
              <a:rPr lang="en-US" dirty="0"/>
              <a:t> in Data </a:t>
            </a:r>
            <a:r>
              <a:rPr lang="en-US" dirty="0" smtClean="0"/>
              <a:t>Science</a:t>
            </a:r>
            <a:endParaRPr lang="en-US" dirty="0"/>
          </a:p>
        </p:txBody>
      </p:sp>
      <p:pic>
        <p:nvPicPr>
          <p:cNvPr id="9" name="Picture 6"/>
          <p:cNvPicPr>
            <a:picLocks noGrp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" t="8551" r="547" b="14185"/>
          <a:stretch/>
        </p:blipFill>
        <p:spPr bwMode="auto">
          <a:xfrm>
            <a:off x="450849" y="1408714"/>
            <a:ext cx="9369359" cy="5263019"/>
          </a:xfrm>
          <a:prstGeom prst="rect">
            <a:avLst/>
          </a:prstGeom>
          <a:solidFill>
            <a:srgbClr val="C00000"/>
          </a:solidFill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/>
          <a:lstStyle/>
          <a:p>
            <a:r>
              <a:rPr lang="de-DE" dirty="0" err="1" smtClean="0"/>
              <a:t>Dr</a:t>
            </a:r>
            <a:r>
              <a:rPr lang="de-DE" dirty="0" err="1" smtClean="0"/>
              <a:t>ThM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6186155" y="2213921"/>
            <a:ext cx="2159560" cy="357728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platzhalter 7"/>
          <p:cNvSpPr txBox="1">
            <a:spLocks/>
          </p:cNvSpPr>
          <p:nvPr/>
        </p:nvSpPr>
        <p:spPr>
          <a:xfrm>
            <a:off x="1466849" y="6931999"/>
            <a:ext cx="5504125" cy="18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357187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539750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712787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 dirty="0" smtClean="0">
                <a:solidFill>
                  <a:schemeClr val="tx1"/>
                </a:solidFill>
              </a:rPr>
              <a:t>Thrun, M;.C.: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i="1" dirty="0" smtClean="0">
                <a:solidFill>
                  <a:schemeClr val="tx1"/>
                </a:solidFill>
              </a:rPr>
              <a:t>A System for  Projection Based Clustering  through Self-Organization and  Swarm Intelligence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smtClean="0">
                <a:solidFill>
                  <a:schemeClr val="tx1"/>
                </a:solidFill>
              </a:rPr>
              <a:t>Springer (in print), </a:t>
            </a:r>
            <a:r>
              <a:rPr lang="en-US" sz="1100" dirty="0" smtClean="0">
                <a:solidFill>
                  <a:schemeClr val="tx1"/>
                </a:solidFill>
              </a:rPr>
              <a:t>Heidelberg, 2017</a:t>
            </a:r>
            <a:endParaRPr lang="de-DE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35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1800" i="0" dirty="0" err="1"/>
              <a:t>Ugly</a:t>
            </a:r>
            <a:r>
              <a:rPr lang="de-DE" sz="1800" i="0" dirty="0"/>
              <a:t> </a:t>
            </a:r>
            <a:r>
              <a:rPr lang="de-DE" sz="1800" i="0" dirty="0" err="1"/>
              <a:t>Duckling</a:t>
            </a:r>
            <a:r>
              <a:rPr lang="de-DE" sz="1800" i="0" dirty="0"/>
              <a:t> </a:t>
            </a:r>
            <a:r>
              <a:rPr lang="de-DE" sz="1800" i="0" dirty="0" err="1"/>
              <a:t>theorem</a:t>
            </a:r>
            <a:r>
              <a:rPr lang="de-DE" sz="1800" i="0" dirty="0" smtClean="0"/>
              <a:t>: Was ist Ähnlichkeit?</a:t>
            </a:r>
            <a:endParaRPr lang="de-DE" sz="1800" i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1280456"/>
            <a:ext cx="9756000" cy="1954063"/>
          </a:xfrm>
        </p:spPr>
        <p:txBody>
          <a:bodyPr>
            <a:normAutofit fontScale="92500"/>
          </a:bodyPr>
          <a:lstStyle/>
          <a:p>
            <a:r>
              <a:rPr lang="de-DE" dirty="0" smtClean="0"/>
              <a:t>Ähnlichkeit hängt von den ausgewählten </a:t>
            </a:r>
            <a:r>
              <a:rPr lang="de-DE" dirty="0"/>
              <a:t>F</a:t>
            </a:r>
            <a:r>
              <a:rPr lang="de-DE" dirty="0" smtClean="0"/>
              <a:t>eatures und ihrer </a:t>
            </a:r>
            <a:r>
              <a:rPr lang="de-DE" dirty="0" err="1" smtClean="0"/>
              <a:t>Extraction</a:t>
            </a:r>
            <a:r>
              <a:rPr lang="de-DE" dirty="0" smtClean="0"/>
              <a:t> ab (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selection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extraction</a:t>
            </a:r>
            <a:r>
              <a:rPr lang="de-DE" dirty="0" smtClean="0"/>
              <a:t>)</a:t>
            </a:r>
          </a:p>
          <a:p>
            <a:r>
              <a:rPr lang="de-DE" dirty="0" smtClean="0"/>
              <a:t>Sobald eine </a:t>
            </a:r>
            <a:r>
              <a:rPr lang="de-DE" dirty="0" err="1" smtClean="0"/>
              <a:t>Ähnlichkeitsbeschreibuzng</a:t>
            </a:r>
            <a:r>
              <a:rPr lang="de-DE" dirty="0" smtClean="0"/>
              <a:t> sich herausbildet kann man eine Distanz definieren</a:t>
            </a:r>
          </a:p>
          <a:p>
            <a:pPr lvl="1"/>
            <a:r>
              <a:rPr lang="de-DE" dirty="0" smtClean="0"/>
              <a:t>Distanz für alle komplizierteren Analyse-Methoden (</a:t>
            </a:r>
            <a:r>
              <a:rPr lang="de-DE" b="1" dirty="0" smtClean="0"/>
              <a:t>KD</a:t>
            </a:r>
            <a:r>
              <a:rPr lang="de-DE" dirty="0" smtClean="0"/>
              <a:t>) von entscheidender Bedeutung z.B. </a:t>
            </a:r>
          </a:p>
          <a:p>
            <a:pPr lvl="2"/>
            <a:r>
              <a:rPr lang="de-DE" dirty="0" smtClean="0"/>
              <a:t>Cluster-Analyse</a:t>
            </a:r>
          </a:p>
          <a:p>
            <a:pPr lvl="2"/>
            <a:r>
              <a:rPr lang="de-DE" dirty="0" smtClean="0"/>
              <a:t>Vorhersagen („</a:t>
            </a:r>
            <a:r>
              <a:rPr lang="de-DE" dirty="0" err="1" smtClean="0"/>
              <a:t>Predictions</a:t>
            </a:r>
            <a:r>
              <a:rPr lang="de-DE" dirty="0" smtClean="0"/>
              <a:t>“) über </a:t>
            </a:r>
            <a:r>
              <a:rPr lang="de-DE" dirty="0" err="1" smtClean="0"/>
              <a:t>Machine</a:t>
            </a:r>
            <a:r>
              <a:rPr lang="de-DE" dirty="0" smtClean="0"/>
              <a:t> Learning bei falscher Distanz meistens fehlerbehaftet</a:t>
            </a:r>
          </a:p>
          <a:p>
            <a:pPr lvl="2"/>
            <a:r>
              <a:rPr lang="de-DE" dirty="0" smtClean="0"/>
              <a:t>Richtige Vorverarbeitung relevant (siehe Teil I)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85B3-9076-433E-9B40-AB1C09B2895A}" type="datetime1">
              <a:rPr lang="de-DE" smtClean="0"/>
              <a:t>12.10.2017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/>
              <a:t>Teil</a:t>
            </a:r>
            <a:r>
              <a:rPr lang="en-US" dirty="0"/>
              <a:t> II: </a:t>
            </a:r>
            <a:r>
              <a:rPr lang="en-US" dirty="0" err="1"/>
              <a:t>Einführung</a:t>
            </a:r>
            <a:r>
              <a:rPr lang="en-US" dirty="0"/>
              <a:t> temporal Data Mining</a:t>
            </a:r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 err="1" smtClean="0"/>
              <a:t>DrThM</a:t>
            </a:r>
            <a:endParaRPr lang="de-DE" dirty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16" y="3234519"/>
            <a:ext cx="5439231" cy="376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1" name="Textplatzhalter 7"/>
          <p:cNvSpPr txBox="1">
            <a:spLocks/>
          </p:cNvSpPr>
          <p:nvPr/>
        </p:nvSpPr>
        <p:spPr>
          <a:xfrm>
            <a:off x="87612" y="6845317"/>
            <a:ext cx="5009520" cy="30749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357187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539750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712787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Details: Vorlesung Knowledge Discovery </a:t>
            </a:r>
            <a:r>
              <a:rPr lang="de-DE" sz="1200" dirty="0" err="1" smtClean="0"/>
              <a:t>by</a:t>
            </a:r>
            <a:r>
              <a:rPr lang="de-DE" sz="1200" dirty="0" smtClean="0"/>
              <a:t> Prof. Dr. </a:t>
            </a:r>
            <a:r>
              <a:rPr lang="de-DE" sz="1200" dirty="0" err="1" smtClean="0"/>
              <a:t>Ultsch</a:t>
            </a:r>
            <a:r>
              <a:rPr lang="de-DE" sz="1200" dirty="0" smtClean="0"/>
              <a:t>, Uni Marburg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46432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i="0" dirty="0"/>
              <a:t>Mustererkennung über Cluster-Analyse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0DB3-D2B4-4976-80CA-9F608DB6C759}" type="datetime1">
              <a:rPr lang="de-DE" smtClean="0"/>
              <a:t>12.10.2017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/>
              <a:t>Teil</a:t>
            </a:r>
            <a:r>
              <a:rPr lang="en-US" dirty="0"/>
              <a:t> I: </a:t>
            </a:r>
            <a:r>
              <a:rPr lang="en-US" dirty="0" err="1"/>
              <a:t>Einführung</a:t>
            </a:r>
            <a:r>
              <a:rPr lang="en-US" dirty="0"/>
              <a:t> in Data </a:t>
            </a:r>
            <a:r>
              <a:rPr lang="en-US" dirty="0" smtClean="0"/>
              <a:t>Science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52536" y="6831333"/>
            <a:ext cx="5680535" cy="825204"/>
          </a:xfrm>
        </p:spPr>
        <p:txBody>
          <a:bodyPr/>
          <a:lstStyle/>
          <a:p>
            <a:r>
              <a:rPr lang="en-US" sz="1100" dirty="0" smtClean="0">
                <a:solidFill>
                  <a:schemeClr val="tx1"/>
                </a:solidFill>
              </a:rPr>
              <a:t>(1) Thrun</a:t>
            </a:r>
            <a:r>
              <a:rPr lang="en-US" sz="1100" dirty="0">
                <a:solidFill>
                  <a:schemeClr val="tx1"/>
                </a:solidFill>
              </a:rPr>
              <a:t>, M., </a:t>
            </a:r>
            <a:r>
              <a:rPr lang="en-US" sz="1100" dirty="0" err="1">
                <a:solidFill>
                  <a:schemeClr val="tx1"/>
                </a:solidFill>
              </a:rPr>
              <a:t>Ultsch</a:t>
            </a:r>
            <a:r>
              <a:rPr lang="en-US" sz="1100" dirty="0">
                <a:solidFill>
                  <a:schemeClr val="tx1"/>
                </a:solidFill>
              </a:rPr>
              <a:t>, A.: </a:t>
            </a:r>
            <a:r>
              <a:rPr lang="en-US" sz="1100" dirty="0" smtClean="0">
                <a:solidFill>
                  <a:schemeClr val="tx1"/>
                </a:solidFill>
              </a:rPr>
              <a:t>Projection Based Clustering, </a:t>
            </a:r>
            <a:r>
              <a:rPr lang="en-US" sz="1100" i="1" dirty="0" smtClean="0">
                <a:solidFill>
                  <a:schemeClr val="tx1"/>
                </a:solidFill>
              </a:rPr>
              <a:t>Conf</a:t>
            </a:r>
            <a:r>
              <a:rPr lang="en-US" sz="1100" i="1" dirty="0">
                <a:solidFill>
                  <a:schemeClr val="tx1"/>
                </a:solidFill>
              </a:rPr>
              <a:t>. Int.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i="1" dirty="0">
                <a:solidFill>
                  <a:schemeClr val="tx1"/>
                </a:solidFill>
              </a:rPr>
              <a:t>Federation of Classification </a:t>
            </a:r>
            <a:r>
              <a:rPr lang="en-US" sz="1100" i="1" dirty="0" smtClean="0">
                <a:solidFill>
                  <a:schemeClr val="tx1"/>
                </a:solidFill>
              </a:rPr>
              <a:t>Societies (IFCS), </a:t>
            </a:r>
            <a:r>
              <a:rPr lang="en-US" sz="1100" i="1" dirty="0">
                <a:solidFill>
                  <a:schemeClr val="tx1"/>
                </a:solidFill>
              </a:rPr>
              <a:t>Tokyo, 2017.</a:t>
            </a:r>
            <a:endParaRPr lang="en-US" sz="1100" dirty="0">
              <a:solidFill>
                <a:schemeClr val="tx1"/>
              </a:solidFill>
            </a:endParaRPr>
          </a:p>
          <a:p>
            <a:endParaRPr lang="de-DE" sz="600" dirty="0">
              <a:solidFill>
                <a:schemeClr val="tx1"/>
              </a:solidFill>
            </a:endParaRPr>
          </a:p>
        </p:txBody>
      </p:sp>
      <p:pic>
        <p:nvPicPr>
          <p:cNvPr id="10" name="Picture 2" descr="C:\snap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4" y="1804580"/>
            <a:ext cx="4967564" cy="50963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5687" y="2899860"/>
            <a:ext cx="3679726" cy="42946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6"/>
          <p:cNvCxnSpPr/>
          <p:nvPr/>
        </p:nvCxnSpPr>
        <p:spPr bwMode="auto">
          <a:xfrm>
            <a:off x="4182245" y="4089558"/>
            <a:ext cx="2952328" cy="72008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4"/>
          <p:cNvSpPr txBox="1"/>
          <p:nvPr/>
        </p:nvSpPr>
        <p:spPr>
          <a:xfrm>
            <a:off x="5262365" y="3387189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Projection &amp; Visualization </a:t>
            </a:r>
            <a:r>
              <a:rPr lang="en-US" sz="1800" dirty="0" err="1" smtClean="0">
                <a:solidFill>
                  <a:srgbClr val="FF0000"/>
                </a:solidFill>
              </a:rPr>
              <a:t>mit</a:t>
            </a:r>
            <a:r>
              <a:rPr lang="en-US" sz="1800" dirty="0" smtClean="0">
                <a:solidFill>
                  <a:srgbClr val="FF0000"/>
                </a:solidFill>
              </a:rPr>
              <a:t> Clustering (1)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022858" y="1280456"/>
            <a:ext cx="5741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Problem: Suche Fälle die ähnlich zueinander sind</a:t>
            </a:r>
          </a:p>
          <a:p>
            <a:r>
              <a:rPr lang="de-DE" sz="1600" dirty="0" smtClean="0"/>
              <a:t>Mögliche Lösung: Klassifikation („Clustering“) von Daten</a:t>
            </a:r>
          </a:p>
          <a:p>
            <a:r>
              <a:rPr lang="de-DE" sz="1600" dirty="0" smtClean="0"/>
              <a:t>„Ähnlich“ -&gt; siehe Teil II</a:t>
            </a:r>
            <a:endParaRPr lang="de-DE" sz="1600" dirty="0"/>
          </a:p>
        </p:txBody>
      </p:sp>
      <p:sp>
        <p:nvSpPr>
          <p:cNvPr id="16" name="Textfeld 15"/>
          <p:cNvSpPr txBox="1"/>
          <p:nvPr/>
        </p:nvSpPr>
        <p:spPr>
          <a:xfrm>
            <a:off x="161655" y="1207677"/>
            <a:ext cx="43843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Data </a:t>
            </a:r>
            <a:r>
              <a:rPr lang="de-DE" sz="1600" dirty="0" err="1" smtClean="0"/>
              <a:t>set</a:t>
            </a:r>
            <a:r>
              <a:rPr lang="de-DE" sz="1600" dirty="0" smtClean="0"/>
              <a:t>: Jede Dimension ist eine Variable (</a:t>
            </a:r>
            <a:r>
              <a:rPr lang="de-DE" sz="1600" b="1" dirty="0" smtClean="0"/>
              <a:t>&gt;3 </a:t>
            </a:r>
            <a:r>
              <a:rPr lang="de-DE" sz="1600" dirty="0" smtClean="0"/>
              <a:t>Dimensionen!),</a:t>
            </a:r>
          </a:p>
          <a:p>
            <a:r>
              <a:rPr lang="de-DE" sz="1600" dirty="0" smtClean="0"/>
              <a:t>Jeder Datenpunkt besteht aus genau einem Fall</a:t>
            </a:r>
            <a:endParaRPr lang="de-DE" sz="1600" dirty="0"/>
          </a:p>
        </p:txBody>
      </p:sp>
      <p:sp>
        <p:nvSpPr>
          <p:cNvPr id="14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1260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0" i="0" dirty="0" smtClean="0"/>
              <a:t>Überblick über die Ansätze für Mustererkennung</a:t>
            </a:r>
            <a:endParaRPr lang="de-DE" b="0" i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Teilbereiche des </a:t>
            </a:r>
            <a:r>
              <a:rPr lang="de-DE" dirty="0" err="1" smtClean="0"/>
              <a:t>Machine</a:t>
            </a:r>
            <a:r>
              <a:rPr lang="de-DE" dirty="0" smtClean="0"/>
              <a:t> Learning (ML):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„</a:t>
            </a:r>
            <a:r>
              <a:rPr lang="de-DE" dirty="0" err="1" smtClean="0"/>
              <a:t>Supervised</a:t>
            </a:r>
            <a:r>
              <a:rPr lang="de-DE" dirty="0" smtClean="0"/>
              <a:t> Learning“ (Überwachtes Lernen): </a:t>
            </a:r>
          </a:p>
          <a:p>
            <a:pPr lvl="1"/>
            <a:r>
              <a:rPr lang="de-DE" dirty="0" smtClean="0"/>
              <a:t>Vorklassifikation (Gruppeneinteilung) ist gegeben</a:t>
            </a:r>
          </a:p>
          <a:p>
            <a:pPr lvl="1"/>
            <a:r>
              <a:rPr lang="de-DE" dirty="0" smtClean="0"/>
              <a:t>Neue Fälle werden anhand dieser Gruppeneinteilung über vorgegebene Variablen „angelernt“ (Muster sind vordefiniert)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 smtClean="0"/>
              <a:t>Regression nutzen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 err="1" smtClean="0"/>
              <a:t>Klassifikatoren</a:t>
            </a:r>
            <a:r>
              <a:rPr lang="de-DE" dirty="0" smtClean="0"/>
              <a:t> (</a:t>
            </a:r>
            <a:r>
              <a:rPr lang="de-DE" dirty="0" err="1" smtClean="0"/>
              <a:t>classifiers</a:t>
            </a:r>
            <a:r>
              <a:rPr lang="de-DE" dirty="0" smtClean="0"/>
              <a:t>) anlernen, z.B.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 smtClean="0"/>
              <a:t>Support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machines</a:t>
            </a:r>
            <a:r>
              <a:rPr lang="de-DE" dirty="0" smtClean="0"/>
              <a:t>, </a:t>
            </a:r>
            <a:r>
              <a:rPr lang="de-DE" dirty="0" err="1" smtClean="0"/>
              <a:t>Bayes</a:t>
            </a:r>
            <a:r>
              <a:rPr lang="de-DE" dirty="0" smtClean="0"/>
              <a:t> </a:t>
            </a:r>
            <a:r>
              <a:rPr lang="de-DE" dirty="0" err="1" smtClean="0"/>
              <a:t>classifiers</a:t>
            </a:r>
            <a:r>
              <a:rPr lang="de-DE" dirty="0" smtClean="0"/>
              <a:t>, K-</a:t>
            </a:r>
            <a:r>
              <a:rPr lang="de-DE" dirty="0" err="1" smtClean="0"/>
              <a:t>nearest</a:t>
            </a:r>
            <a:r>
              <a:rPr lang="de-DE" dirty="0" smtClean="0"/>
              <a:t> </a:t>
            </a:r>
            <a:r>
              <a:rPr lang="de-DE" dirty="0" err="1" smtClean="0"/>
              <a:t>neighbor</a:t>
            </a:r>
            <a:r>
              <a:rPr lang="de-DE" dirty="0" smtClean="0"/>
              <a:t> </a:t>
            </a:r>
            <a:r>
              <a:rPr lang="de-DE" dirty="0" err="1" smtClean="0"/>
              <a:t>classifier</a:t>
            </a:r>
            <a:r>
              <a:rPr lang="de-DE" dirty="0" smtClean="0"/>
              <a:t>, </a:t>
            </a:r>
            <a:r>
              <a:rPr lang="de-DE" dirty="0" err="1" smtClean="0"/>
              <a:t>supervised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</a:t>
            </a:r>
            <a:r>
              <a:rPr lang="de-DE" dirty="0" err="1" smtClean="0"/>
              <a:t>networks</a:t>
            </a:r>
            <a:r>
              <a:rPr lang="de-DE" dirty="0"/>
              <a:t> </a:t>
            </a:r>
            <a:r>
              <a:rPr lang="de-DE" dirty="0" smtClean="0"/>
              <a:t>(manchmal mit </a:t>
            </a:r>
            <a:r>
              <a:rPr lang="de-DE" dirty="0" err="1" smtClean="0"/>
              <a:t>Deep</a:t>
            </a:r>
            <a:r>
              <a:rPr lang="de-DE" dirty="0" smtClean="0"/>
              <a:t> </a:t>
            </a:r>
            <a:r>
              <a:rPr lang="de-DE" dirty="0" err="1" smtClean="0"/>
              <a:t>learning</a:t>
            </a:r>
            <a:r>
              <a:rPr lang="de-DE" dirty="0" smtClean="0"/>
              <a:t>), </a:t>
            </a:r>
            <a:r>
              <a:rPr lang="de-DE" dirty="0" err="1" smtClean="0"/>
              <a:t>decision</a:t>
            </a:r>
            <a:r>
              <a:rPr lang="de-DE" dirty="0" smtClean="0"/>
              <a:t> </a:t>
            </a:r>
            <a:r>
              <a:rPr lang="de-DE" dirty="0" err="1" smtClean="0"/>
              <a:t>trees</a:t>
            </a: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„</a:t>
            </a:r>
            <a:r>
              <a:rPr lang="de-DE" dirty="0" err="1" smtClean="0"/>
              <a:t>Unsupervised</a:t>
            </a:r>
            <a:r>
              <a:rPr lang="de-DE" dirty="0" smtClean="0"/>
              <a:t> Learning (</a:t>
            </a:r>
            <a:r>
              <a:rPr lang="de-DE" dirty="0" err="1" smtClean="0"/>
              <a:t>Unüberwachtes</a:t>
            </a:r>
            <a:r>
              <a:rPr lang="de-DE" dirty="0" smtClean="0"/>
              <a:t> Lernen): </a:t>
            </a:r>
          </a:p>
          <a:p>
            <a:pPr lvl="1"/>
            <a:r>
              <a:rPr lang="de-DE" dirty="0" smtClean="0"/>
              <a:t>Keine </a:t>
            </a:r>
            <a:r>
              <a:rPr lang="de-DE" dirty="0" err="1" smtClean="0"/>
              <a:t>Vorklassifkation</a:t>
            </a:r>
            <a:r>
              <a:rPr lang="de-DE" dirty="0" smtClean="0"/>
              <a:t> gegeben =&gt; Muster in Variablen werden </a:t>
            </a:r>
            <a:r>
              <a:rPr lang="de-DE" dirty="0" err="1" smtClean="0"/>
              <a:t>gesucht&amp;gefunden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Erst eine gültige Klassifikation finden, danach bei Bedarf (1.) oder Knowledge </a:t>
            </a:r>
            <a:r>
              <a:rPr lang="de-DE" dirty="0" err="1" smtClean="0"/>
              <a:t>Aquisition</a:t>
            </a:r>
            <a:endParaRPr lang="de-DE" dirty="0" smtClean="0"/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 smtClean="0"/>
              <a:t>Cluster Analyse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 err="1" smtClean="0"/>
              <a:t>Unsuperivsed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</a:t>
            </a:r>
            <a:r>
              <a:rPr lang="de-DE" dirty="0" err="1" smtClean="0"/>
              <a:t>networks</a:t>
            </a:r>
            <a:r>
              <a:rPr lang="de-DE" dirty="0" smtClean="0"/>
              <a:t> </a:t>
            </a:r>
            <a:r>
              <a:rPr lang="de-DE" dirty="0"/>
              <a:t>(manchmal mit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 smtClean="0"/>
              <a:t>)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 err="1" smtClean="0"/>
              <a:t>Expectation</a:t>
            </a:r>
            <a:r>
              <a:rPr lang="de-DE" dirty="0" smtClean="0"/>
              <a:t> </a:t>
            </a:r>
            <a:r>
              <a:rPr lang="de-DE" dirty="0" err="1" smtClean="0"/>
              <a:t>Maximation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endParaRPr lang="de-DE" dirty="0" smtClean="0"/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 err="1" smtClean="0"/>
              <a:t>Dimensionality</a:t>
            </a:r>
            <a:r>
              <a:rPr lang="de-DE" dirty="0" smtClean="0"/>
              <a:t> </a:t>
            </a:r>
            <a:r>
              <a:rPr lang="de-DE" dirty="0" err="1" smtClean="0"/>
              <a:t>Reduction</a:t>
            </a:r>
            <a:r>
              <a:rPr lang="de-DE" dirty="0" smtClean="0"/>
              <a:t> (</a:t>
            </a:r>
            <a:r>
              <a:rPr lang="de-DE" dirty="0" err="1" smtClean="0"/>
              <a:t>projection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manifold</a:t>
            </a:r>
            <a:r>
              <a:rPr lang="de-DE" dirty="0" smtClean="0"/>
              <a:t> </a:t>
            </a:r>
            <a:r>
              <a:rPr lang="de-DE" dirty="0" err="1" smtClean="0"/>
              <a:t>learning</a:t>
            </a:r>
            <a:r>
              <a:rPr lang="de-DE" dirty="0" smtClean="0"/>
              <a:t>)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29AF-9646-493C-82D3-4C3BCB39406D}" type="datetime1">
              <a:rPr lang="de-DE" smtClean="0"/>
              <a:t>12.10.2017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 err="1" smtClean="0"/>
              <a:t>Dr</a:t>
            </a:r>
            <a:r>
              <a:rPr lang="de-DE" dirty="0" err="1" smtClean="0"/>
              <a:t>ThM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8531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i="0" dirty="0" smtClean="0"/>
              <a:t>Zusammenfassung</a:t>
            </a:r>
            <a:endParaRPr lang="de-DE" sz="2000" i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Tiefes Verständnis und Vorwissen aus der </a:t>
            </a:r>
            <a:r>
              <a:rPr lang="de-DE" dirty="0"/>
              <a:t>K</a:t>
            </a:r>
            <a:r>
              <a:rPr lang="de-DE" dirty="0" smtClean="0"/>
              <a:t>nowledge </a:t>
            </a:r>
            <a:r>
              <a:rPr lang="de-DE" dirty="0"/>
              <a:t>D</a:t>
            </a:r>
            <a:r>
              <a:rPr lang="de-DE" dirty="0" smtClean="0"/>
              <a:t>iscovery nötig</a:t>
            </a:r>
          </a:p>
          <a:p>
            <a:r>
              <a:rPr lang="de-DE" dirty="0"/>
              <a:t>Zeit ist ein schwierig zu behandelnde </a:t>
            </a:r>
            <a:r>
              <a:rPr lang="de-DE" dirty="0" smtClean="0"/>
              <a:t>Information</a:t>
            </a:r>
          </a:p>
          <a:p>
            <a:r>
              <a:rPr lang="de-DE" dirty="0" smtClean="0"/>
              <a:t>Langwierige und zeitaufwendige Analyse mit viel Rücksprache mit Experten nötig</a:t>
            </a:r>
          </a:p>
          <a:p>
            <a:r>
              <a:rPr lang="de-DE" dirty="0" smtClean="0"/>
              <a:t>80% Prozent des gefunden Wissens ist nur eine Reproduktion von Experten bekannten Wissen </a:t>
            </a:r>
          </a:p>
          <a:p>
            <a:pPr lvl="1"/>
            <a:r>
              <a:rPr lang="de-DE" dirty="0" smtClean="0"/>
              <a:t>Siehe Beispiel</a:t>
            </a:r>
            <a:r>
              <a:rPr lang="de-DE" dirty="0"/>
              <a:t> </a:t>
            </a:r>
            <a:r>
              <a:rPr lang="de-DE" dirty="0" smtClean="0"/>
              <a:t>Volatilität</a:t>
            </a:r>
          </a:p>
          <a:p>
            <a:r>
              <a:rPr lang="de-DE" dirty="0" smtClean="0"/>
              <a:t>Aber die neuen 20% sind überraschend und relevant für Kostenreduktion oder zur Generierung von neuem Geschäftserfolg</a:t>
            </a:r>
          </a:p>
          <a:p>
            <a:r>
              <a:rPr lang="de-DE" dirty="0" smtClean="0"/>
              <a:t>Herausforderung für Data Scientist</a:t>
            </a:r>
          </a:p>
          <a:p>
            <a:pPr lvl="1"/>
            <a:r>
              <a:rPr lang="de-DE" dirty="0" smtClean="0"/>
              <a:t>Extraktion einer präzisen Problemstellung, welche mit vorliegenden Daten behandelbar ist</a:t>
            </a:r>
          </a:p>
          <a:p>
            <a:pPr lvl="1"/>
            <a:r>
              <a:rPr lang="de-DE" dirty="0" smtClean="0"/>
              <a:t>Darstellung und Erklärung von Ergebnissen </a:t>
            </a:r>
          </a:p>
          <a:p>
            <a:pPr lvl="1"/>
            <a:r>
              <a:rPr lang="de-DE" dirty="0" smtClean="0"/>
              <a:t>Für Menschen verständliche Wissensextraktion (s. </a:t>
            </a:r>
            <a:r>
              <a:rPr lang="de-DE" dirty="0"/>
              <a:t>K</a:t>
            </a:r>
            <a:r>
              <a:rPr lang="de-DE" dirty="0" smtClean="0"/>
              <a:t>nowledge </a:t>
            </a:r>
            <a:r>
              <a:rPr lang="de-DE" dirty="0" err="1"/>
              <a:t>A</a:t>
            </a:r>
            <a:r>
              <a:rPr lang="de-DE" dirty="0" err="1" smtClean="0"/>
              <a:t>quisition</a:t>
            </a:r>
            <a:r>
              <a:rPr lang="de-DE" dirty="0" smtClean="0"/>
              <a:t>) aus Algorithmen (z.B. </a:t>
            </a:r>
            <a:r>
              <a:rPr lang="de-DE" dirty="0" err="1" smtClean="0"/>
              <a:t>Machine</a:t>
            </a:r>
            <a:r>
              <a:rPr lang="de-DE" dirty="0" smtClean="0"/>
              <a:t> Learning)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FBEE-A52D-49EF-98DD-D4B05ACD1152}" type="datetime1">
              <a:rPr lang="de-DE" smtClean="0"/>
              <a:t>12.10.2017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/>
              <a:t>Teil</a:t>
            </a:r>
            <a:r>
              <a:rPr lang="en-US" dirty="0"/>
              <a:t> II: </a:t>
            </a:r>
            <a:r>
              <a:rPr lang="en-US" dirty="0" err="1"/>
              <a:t>Einführung</a:t>
            </a:r>
            <a:r>
              <a:rPr lang="en-US" dirty="0"/>
              <a:t> temporal Data Mining</a:t>
            </a:r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 err="1" smtClean="0"/>
              <a:t>Dr</a:t>
            </a:r>
            <a:r>
              <a:rPr lang="de-DE" dirty="0" err="1" smtClean="0"/>
              <a:t>ThM</a:t>
            </a:r>
            <a:endParaRPr lang="de-DE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6553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1598839"/>
            <a:ext cx="9756000" cy="54006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000" dirty="0" smtClean="0"/>
          </a:p>
          <a:p>
            <a:pPr marL="0" indent="0" algn="ctr">
              <a:buNone/>
            </a:pPr>
            <a:endParaRPr lang="de-DE" sz="2000" dirty="0"/>
          </a:p>
          <a:p>
            <a:pPr marL="0" indent="0" algn="ctr">
              <a:buNone/>
            </a:pPr>
            <a:endParaRPr lang="de-DE" sz="2000" dirty="0" smtClean="0"/>
          </a:p>
          <a:p>
            <a:pPr marL="0" indent="0" algn="ctr">
              <a:buNone/>
            </a:pPr>
            <a:endParaRPr lang="de-DE" sz="2000" dirty="0"/>
          </a:p>
          <a:p>
            <a:pPr marL="0" indent="0" algn="ctr">
              <a:buNone/>
            </a:pPr>
            <a:endParaRPr lang="de-DE" sz="2000" dirty="0" smtClean="0"/>
          </a:p>
          <a:p>
            <a:pPr marL="0" indent="0" algn="ctr">
              <a:buNone/>
            </a:pPr>
            <a:r>
              <a:rPr lang="de-DE" sz="2000" dirty="0" smtClean="0"/>
              <a:t>Vielen Dank fürs Zuhören.</a:t>
            </a:r>
          </a:p>
          <a:p>
            <a:pPr marL="0" indent="0" algn="ctr">
              <a:buNone/>
            </a:pPr>
            <a:r>
              <a:rPr lang="de-DE" sz="2000" dirty="0" smtClean="0"/>
              <a:t>Noch Fragen?</a:t>
            </a: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9042-E77D-4858-A440-7381A7514F5C}" type="datetime1">
              <a:rPr lang="de-DE" smtClean="0"/>
              <a:t>12.10.2017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/>
              <a:t>Teil</a:t>
            </a:r>
            <a:r>
              <a:rPr lang="en-US" dirty="0"/>
              <a:t> II: </a:t>
            </a:r>
            <a:r>
              <a:rPr lang="en-US" dirty="0" err="1"/>
              <a:t>Einführung</a:t>
            </a:r>
            <a:r>
              <a:rPr lang="en-US" dirty="0"/>
              <a:t> temporal Data Mining</a:t>
            </a:r>
          </a:p>
          <a:p>
            <a:endParaRPr lang="de-DE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/>
          <a:lstStyle/>
          <a:p>
            <a:r>
              <a:rPr lang="de-DE" dirty="0" err="1" smtClean="0"/>
              <a:t>Dr</a:t>
            </a:r>
            <a:r>
              <a:rPr lang="de-DE" dirty="0" err="1" smtClean="0"/>
              <a:t>ThM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6565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dirty="0" smtClean="0"/>
              <a:t>Additional Detail: Hidden </a:t>
            </a:r>
            <a:r>
              <a:rPr lang="de-DE" b="0" dirty="0" err="1" smtClean="0"/>
              <a:t>Markov</a:t>
            </a:r>
            <a:r>
              <a:rPr lang="de-DE" b="0" dirty="0" smtClean="0"/>
              <a:t> Model</a:t>
            </a:r>
            <a:endParaRPr lang="de-DE" b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 smtClean="0"/>
              <a:t>Markov</a:t>
            </a:r>
            <a:r>
              <a:rPr lang="de-DE" dirty="0" smtClean="0"/>
              <a:t>-Kette: </a:t>
            </a:r>
            <a:r>
              <a:rPr lang="de-DE" dirty="0"/>
              <a:t>endlicher Automat aus Zuständen in Kreisen und Übergängen als </a:t>
            </a:r>
            <a:r>
              <a:rPr lang="de-DE" dirty="0" smtClean="0"/>
              <a:t>Kanten</a:t>
            </a:r>
          </a:p>
          <a:p>
            <a:pPr lvl="1"/>
            <a:r>
              <a:rPr lang="de-DE" dirty="0"/>
              <a:t>Übergänge zwischen Zuständen (</a:t>
            </a:r>
            <a:r>
              <a:rPr lang="de-DE" dirty="0" err="1"/>
              <a:t>i,j</a:t>
            </a:r>
            <a:r>
              <a:rPr lang="de-DE" dirty="0"/>
              <a:t>) </a:t>
            </a:r>
            <a:r>
              <a:rPr lang="de-DE" dirty="0" smtClean="0"/>
              <a:t>wahrscheinlichkeitsbasierend</a:t>
            </a:r>
          </a:p>
          <a:p>
            <a:pPr lvl="1"/>
            <a:r>
              <a:rPr lang="de-DE" dirty="0"/>
              <a:t>Übergangswahrscheinlichkeit kann zeitlich unabhängig </a:t>
            </a:r>
            <a:r>
              <a:rPr lang="de-DE" dirty="0" smtClean="0"/>
              <a:t>(1.Ordnung </a:t>
            </a:r>
            <a:r>
              <a:rPr lang="de-DE" dirty="0" err="1" smtClean="0"/>
              <a:t>Markov</a:t>
            </a:r>
            <a:r>
              <a:rPr lang="de-DE" dirty="0" smtClean="0"/>
              <a:t>)</a:t>
            </a:r>
          </a:p>
          <a:p>
            <a:pPr lvl="2"/>
            <a:r>
              <a:rPr lang="de-DE" dirty="0"/>
              <a:t>Die Kette aus Zuständen ist, abgesehen von letztvorherigen Zustand, unabhängig von </a:t>
            </a:r>
            <a:r>
              <a:rPr lang="de-DE" dirty="0" smtClean="0"/>
              <a:t>der Vergangenheit</a:t>
            </a:r>
          </a:p>
          <a:p>
            <a:r>
              <a:rPr lang="de-DE" dirty="0" smtClean="0"/>
              <a:t>„Hidden</a:t>
            </a:r>
            <a:r>
              <a:rPr lang="de-DE" dirty="0"/>
              <a:t>“, da nur Zeitreihe gegeben, aber keine eigentlichen </a:t>
            </a:r>
            <a:r>
              <a:rPr lang="de-DE" dirty="0" smtClean="0"/>
              <a:t>Zustände</a:t>
            </a:r>
          </a:p>
          <a:p>
            <a:pPr lvl="1"/>
            <a:r>
              <a:rPr lang="de-DE" dirty="0" smtClean="0"/>
              <a:t>=&gt; Zustandsanzahl muss abgeschätzt werden</a:t>
            </a:r>
          </a:p>
          <a:p>
            <a:pPr lvl="1"/>
            <a:r>
              <a:rPr lang="de-DE" dirty="0" smtClean="0"/>
              <a:t>2 Algorithmen liefern dann </a:t>
            </a:r>
          </a:p>
          <a:p>
            <a:pPr lvl="2"/>
            <a:r>
              <a:rPr lang="de-DE" dirty="0" smtClean="0"/>
              <a:t>Übergangswahrscheinlichkeiten </a:t>
            </a:r>
          </a:p>
          <a:p>
            <a:pPr lvl="2"/>
            <a:r>
              <a:rPr lang="de-DE" dirty="0" smtClean="0"/>
              <a:t>Die Bestimmung </a:t>
            </a:r>
            <a:r>
              <a:rPr lang="de-DE" dirty="0"/>
              <a:t>der wahrscheinlichen Zustandsfolge bei gegebener </a:t>
            </a:r>
            <a:r>
              <a:rPr lang="de-DE" dirty="0" smtClean="0"/>
              <a:t>Beobachtung</a:t>
            </a:r>
            <a:endParaRPr lang="de-DE" dirty="0"/>
          </a:p>
          <a:p>
            <a:pPr lvl="3"/>
            <a:r>
              <a:rPr lang="de-DE" dirty="0"/>
              <a:t>d.h. </a:t>
            </a:r>
            <a:r>
              <a:rPr lang="de-DE" dirty="0" err="1"/>
              <a:t>Clusterung</a:t>
            </a:r>
            <a:r>
              <a:rPr lang="de-DE" dirty="0"/>
              <a:t> wird als Output wiedergegeben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8929-F47D-4879-A28A-D660CC048D7E}" type="datetime1">
              <a:rPr lang="de-DE" smtClean="0"/>
              <a:t>12.10.2017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7498196" y="6768113"/>
            <a:ext cx="2709429" cy="180000"/>
          </a:xfrm>
        </p:spPr>
        <p:txBody>
          <a:bodyPr/>
          <a:lstStyle/>
          <a:p>
            <a:r>
              <a:rPr lang="de-DE" sz="1200" dirty="0" smtClean="0"/>
              <a:t>Bild aus Wikipedia</a:t>
            </a:r>
            <a:endParaRPr lang="de-DE" sz="1200" dirty="0"/>
          </a:p>
        </p:txBody>
      </p:sp>
      <p:pic>
        <p:nvPicPr>
          <p:cNvPr id="9" name="Picture 2" descr="Hidden markov model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142" y="4705217"/>
            <a:ext cx="3438158" cy="206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platzhalter 7"/>
          <p:cNvSpPr txBox="1">
            <a:spLocks/>
          </p:cNvSpPr>
          <p:nvPr/>
        </p:nvSpPr>
        <p:spPr>
          <a:xfrm>
            <a:off x="459947" y="7112498"/>
            <a:ext cx="2709429" cy="18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357187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539750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712787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Dr</a:t>
            </a:r>
            <a:r>
              <a:rPr lang="de-DE" dirty="0" err="1" smtClean="0"/>
              <a:t>ThM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357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i="0" dirty="0" smtClean="0"/>
              <a:t>Temporal Data Mining</a:t>
            </a:r>
            <a:endParaRPr lang="de-DE" sz="2000" i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Data </a:t>
            </a:r>
            <a:r>
              <a:rPr lang="de-DE" dirty="0" err="1" smtClean="0"/>
              <a:t>mining</a:t>
            </a:r>
            <a:r>
              <a:rPr lang="de-DE" dirty="0" smtClean="0"/>
              <a:t> ist ein Teilbereich der </a:t>
            </a:r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discovery</a:t>
            </a:r>
            <a:r>
              <a:rPr lang="de-DE" dirty="0" smtClean="0"/>
              <a:t> (</a:t>
            </a:r>
            <a:r>
              <a:rPr lang="de-DE" b="1" dirty="0" smtClean="0"/>
              <a:t>KD</a:t>
            </a:r>
            <a:r>
              <a:rPr lang="de-DE" dirty="0" smtClean="0"/>
              <a:t>)</a:t>
            </a:r>
          </a:p>
          <a:p>
            <a:r>
              <a:rPr lang="de-DE" dirty="0" smtClean="0"/>
              <a:t>Temporal: Betrachtung von Zeitreihen</a:t>
            </a:r>
          </a:p>
          <a:p>
            <a:pPr lvl="1"/>
            <a:r>
              <a:rPr lang="de-DE" dirty="0" smtClean="0"/>
              <a:t>Fälle sind Messungen zu einer bestimmten Zeit</a:t>
            </a:r>
          </a:p>
          <a:p>
            <a:r>
              <a:rPr lang="de-DE" dirty="0" smtClean="0"/>
              <a:t>Temporal </a:t>
            </a:r>
            <a:r>
              <a:rPr lang="de-DE" dirty="0"/>
              <a:t>Data </a:t>
            </a:r>
            <a:r>
              <a:rPr lang="de-DE" dirty="0" smtClean="0"/>
              <a:t>Mining </a:t>
            </a:r>
          </a:p>
          <a:p>
            <a:pPr lvl="1"/>
            <a:r>
              <a:rPr lang="de-DE" dirty="0" smtClean="0"/>
              <a:t>Zeit ist ein schwierig zu behandelnde Information</a:t>
            </a:r>
          </a:p>
          <a:p>
            <a:pPr lvl="1"/>
            <a:r>
              <a:rPr lang="de-DE" dirty="0" smtClean="0"/>
              <a:t>hat </a:t>
            </a:r>
            <a:r>
              <a:rPr lang="de-DE" dirty="0"/>
              <a:t>m</a:t>
            </a:r>
            <a:r>
              <a:rPr lang="de-DE" dirty="0" smtClean="0"/>
              <a:t>ögliche Fragestellung </a:t>
            </a:r>
          </a:p>
          <a:p>
            <a:pPr lvl="2"/>
            <a:r>
              <a:rPr lang="de-DE" dirty="0" smtClean="0"/>
              <a:t>Welche </a:t>
            </a:r>
            <a:r>
              <a:rPr lang="de-DE" dirty="0"/>
              <a:t>Prozesse </a:t>
            </a:r>
            <a:r>
              <a:rPr lang="de-DE" dirty="0" smtClean="0"/>
              <a:t>führen zu dieser Zeitreihe oder Zukunftsprognose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33F8-265D-4504-95BD-7B68A5307DD5}" type="datetime1">
              <a:rPr lang="de-DE" smtClean="0"/>
              <a:t>12.10.2017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/>
              <a:t>Teil</a:t>
            </a:r>
            <a:r>
              <a:rPr lang="en-US" dirty="0"/>
              <a:t> II: </a:t>
            </a:r>
            <a:r>
              <a:rPr lang="en-US" dirty="0" err="1"/>
              <a:t>Einführung</a:t>
            </a:r>
            <a:r>
              <a:rPr lang="en-US" dirty="0"/>
              <a:t> temporal Data Mining</a:t>
            </a:r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 err="1" smtClean="0"/>
              <a:t>DrThM</a:t>
            </a:r>
            <a:endParaRPr lang="de-DE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pic>
        <p:nvPicPr>
          <p:cNvPr id="10" name="Picture 6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" t="8551" r="547" b="14185"/>
          <a:stretch/>
        </p:blipFill>
        <p:spPr bwMode="auto">
          <a:xfrm>
            <a:off x="2619023" y="3736622"/>
            <a:ext cx="7349066" cy="3104445"/>
          </a:xfrm>
          <a:prstGeom prst="rect">
            <a:avLst/>
          </a:prstGeom>
          <a:solidFill>
            <a:srgbClr val="C00000"/>
          </a:solidFill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3135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i="0" dirty="0" smtClean="0"/>
              <a:t>Spezielle Herausforderungen bei der </a:t>
            </a:r>
            <a:r>
              <a:rPr lang="de-DE" sz="2000" i="0" dirty="0"/>
              <a:t>A</a:t>
            </a:r>
            <a:r>
              <a:rPr lang="de-DE" sz="2000" i="0" dirty="0" smtClean="0"/>
              <a:t>nalyse von Zeitreihen</a:t>
            </a:r>
            <a:endParaRPr lang="de-DE" sz="2000" i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Probleme </a:t>
            </a:r>
          </a:p>
          <a:p>
            <a:pPr lvl="1"/>
            <a:r>
              <a:rPr lang="de-DE" dirty="0" smtClean="0"/>
              <a:t>Abtastrate: </a:t>
            </a:r>
            <a:r>
              <a:rPr lang="de-DE" dirty="0"/>
              <a:t>Wie oft pro Zeiteinheit ist es sinnvoll zu messen und zu speichern</a:t>
            </a:r>
          </a:p>
          <a:p>
            <a:pPr marL="995690" lvl="2" indent="0">
              <a:buNone/>
            </a:pPr>
            <a:r>
              <a:rPr lang="de-DE" dirty="0"/>
              <a:t>-&gt;</a:t>
            </a:r>
            <a:r>
              <a:rPr lang="de-DE" dirty="0" smtClean="0"/>
              <a:t>Experten fragen</a:t>
            </a:r>
          </a:p>
          <a:p>
            <a:r>
              <a:rPr lang="de-DE" dirty="0" smtClean="0"/>
              <a:t>Ist der zeitliche Abstand zweier Messungen konstant?</a:t>
            </a:r>
          </a:p>
          <a:p>
            <a:pPr lvl="1"/>
            <a:r>
              <a:rPr lang="de-DE" dirty="0" smtClean="0"/>
              <a:t>Beim Vergleich mehrerer Zeitreihen („multivariate Analyse“) – Wie wählt man Auflösung</a:t>
            </a:r>
          </a:p>
          <a:p>
            <a:pPr lvl="1"/>
            <a:r>
              <a:rPr lang="de-DE" dirty="0" smtClean="0"/>
              <a:t>„Geschickte“ problembezogene Vorverarbeitung!</a:t>
            </a:r>
          </a:p>
          <a:p>
            <a:pPr lvl="1"/>
            <a:r>
              <a:rPr lang="de-DE" dirty="0" smtClean="0"/>
              <a:t>Wann sind sich Zeitreihen </a:t>
            </a:r>
            <a:r>
              <a:rPr lang="de-DE" b="1" dirty="0" smtClean="0"/>
              <a:t>ähnlich</a:t>
            </a:r>
            <a:r>
              <a:rPr lang="de-DE" dirty="0" smtClean="0"/>
              <a:t>?</a:t>
            </a:r>
          </a:p>
          <a:p>
            <a:pPr lvl="2"/>
            <a:r>
              <a:rPr lang="de-DE" dirty="0" smtClean="0"/>
              <a:t>Beispiel: Temperaturverläufe im selben Boiler an verschiedenen Tagen oder in verschiedenen Boilern an selben Tagen</a:t>
            </a:r>
          </a:p>
          <a:p>
            <a:r>
              <a:rPr lang="de-DE" dirty="0" smtClean="0"/>
              <a:t>Für eine Lösungsansatz</a:t>
            </a:r>
          </a:p>
          <a:p>
            <a:pPr lvl="1"/>
            <a:r>
              <a:rPr lang="de-DE" dirty="0" smtClean="0"/>
              <a:t>Zuerst zeitunabhängige </a:t>
            </a:r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discovery</a:t>
            </a:r>
            <a:r>
              <a:rPr lang="de-DE" dirty="0" smtClean="0"/>
              <a:t> (KD)</a:t>
            </a:r>
            <a:endParaRPr lang="de-DE" dirty="0"/>
          </a:p>
          <a:p>
            <a:endParaRPr lang="de-DE" sz="11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E3B9-141A-48A1-99B6-D0CDFB906B02}" type="datetime1">
              <a:rPr lang="de-DE" smtClean="0"/>
              <a:t>12.10.2017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/>
              <a:t>Teil</a:t>
            </a:r>
            <a:r>
              <a:rPr lang="en-US" dirty="0"/>
              <a:t> II: </a:t>
            </a:r>
            <a:r>
              <a:rPr lang="en-US" dirty="0" err="1"/>
              <a:t>Einführung</a:t>
            </a:r>
            <a:r>
              <a:rPr lang="en-US" dirty="0"/>
              <a:t> temporal Data Mining</a:t>
            </a:r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 err="1" smtClean="0"/>
              <a:t>DrThM</a:t>
            </a:r>
            <a:endParaRPr lang="de-DE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477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i="0" dirty="0" smtClean="0"/>
              <a:t>Temporal Data Mining</a:t>
            </a:r>
            <a:endParaRPr lang="de-DE" sz="2000" i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F33B-042C-4078-AE56-B892FFA9D197}" type="datetime1">
              <a:rPr lang="de-DE" smtClean="0"/>
              <a:t>12.10.2017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/>
              <a:t>Teil</a:t>
            </a:r>
            <a:r>
              <a:rPr lang="en-US" dirty="0"/>
              <a:t> II: </a:t>
            </a:r>
            <a:r>
              <a:rPr lang="en-US" dirty="0" err="1"/>
              <a:t>Einführung</a:t>
            </a:r>
            <a:r>
              <a:rPr lang="en-US" dirty="0"/>
              <a:t> temporal Data Mining</a:t>
            </a:r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 err="1" smtClean="0"/>
              <a:t>DrThM</a:t>
            </a:r>
            <a:endParaRPr lang="de-DE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pic>
        <p:nvPicPr>
          <p:cNvPr id="10" name="Picture 6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" t="8551" r="547" b="14185"/>
          <a:stretch/>
        </p:blipFill>
        <p:spPr bwMode="auto">
          <a:xfrm>
            <a:off x="564252" y="1729854"/>
            <a:ext cx="8985956" cy="4933245"/>
          </a:xfrm>
          <a:prstGeom prst="rect">
            <a:avLst/>
          </a:prstGeom>
          <a:solidFill>
            <a:srgbClr val="C00000"/>
          </a:solidFill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hteck 10"/>
          <p:cNvSpPr/>
          <p:nvPr/>
        </p:nvSpPr>
        <p:spPr>
          <a:xfrm>
            <a:off x="2089596" y="2372355"/>
            <a:ext cx="2606582" cy="346400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86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i="0" dirty="0" smtClean="0"/>
              <a:t>Feature </a:t>
            </a:r>
            <a:r>
              <a:rPr lang="de-DE" sz="2000" i="0" dirty="0" err="1" smtClean="0"/>
              <a:t>Selection</a:t>
            </a:r>
            <a:r>
              <a:rPr lang="de-DE" sz="2000" i="0" dirty="0" smtClean="0"/>
              <a:t>: Temperatur-Warmwasser</a:t>
            </a:r>
            <a:endParaRPr lang="de-DE" sz="2000" i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1536-84EC-4C9F-835C-2560115AA041}" type="datetime1">
              <a:rPr lang="de-DE" smtClean="0"/>
              <a:t>12.10.2017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/>
              <a:t>Teil</a:t>
            </a:r>
            <a:r>
              <a:rPr lang="en-US" dirty="0"/>
              <a:t> II: </a:t>
            </a:r>
            <a:r>
              <a:rPr lang="en-US" dirty="0" err="1"/>
              <a:t>Einführung</a:t>
            </a:r>
            <a:r>
              <a:rPr lang="en-US" dirty="0"/>
              <a:t> temporal Data Mining</a:t>
            </a:r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459947" y="7068122"/>
            <a:ext cx="2709429" cy="180000"/>
          </a:xfrm>
        </p:spPr>
        <p:txBody>
          <a:bodyPr/>
          <a:lstStyle/>
          <a:p>
            <a:r>
              <a:rPr lang="de-DE" dirty="0" err="1" smtClean="0"/>
              <a:t>DrThM</a:t>
            </a:r>
            <a:endParaRPr lang="de-DE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4" y="3080217"/>
            <a:ext cx="6345239" cy="3987161"/>
          </a:xfrm>
          <a:prstGeom prst="rect">
            <a:avLst/>
          </a:prstGeom>
        </p:spPr>
      </p:pic>
      <p:sp>
        <p:nvSpPr>
          <p:cNvPr id="13" name="Inhaltsplatzhalter 12"/>
          <p:cNvSpPr>
            <a:spLocks noGrp="1"/>
          </p:cNvSpPr>
          <p:nvPr>
            <p:ph sz="half" idx="1"/>
          </p:nvPr>
        </p:nvSpPr>
        <p:spPr>
          <a:xfrm>
            <a:off x="450850" y="941982"/>
            <a:ext cx="9756000" cy="1893138"/>
          </a:xfrm>
        </p:spPr>
        <p:txBody>
          <a:bodyPr>
            <a:noAutofit/>
          </a:bodyPr>
          <a:lstStyle/>
          <a:p>
            <a:r>
              <a:rPr lang="de-DE" dirty="0" smtClean="0"/>
              <a:t>Schwierigkeiten:</a:t>
            </a:r>
          </a:p>
          <a:p>
            <a:pPr lvl="1"/>
            <a:r>
              <a:rPr lang="de-DE" dirty="0" smtClean="0"/>
              <a:t>Fehlstellen behandeln, unter Umständen: Mittelwertbereinigung usw.</a:t>
            </a:r>
          </a:p>
          <a:p>
            <a:pPr lvl="1"/>
            <a:r>
              <a:rPr lang="de-DE" dirty="0" smtClean="0"/>
              <a:t>Bezug zu (Kesseltemperatur, Vorlauf, Auslauf, usw.), Bezug zu nicht zahlenbehafteten Variablen (z.B. An/Abschaltvorgang diverser Pumpen), </a:t>
            </a:r>
            <a:r>
              <a:rPr lang="de-DE" dirty="0" err="1" smtClean="0"/>
              <a:t>usw</a:t>
            </a:r>
            <a:r>
              <a:rPr lang="de-DE" dirty="0" smtClean="0"/>
              <a:t>…</a:t>
            </a:r>
          </a:p>
          <a:p>
            <a:r>
              <a:rPr lang="de-DE" dirty="0" smtClean="0"/>
              <a:t>Erfordert Erfahrung mit dem Umgang von Zeitreihen und viele Rückfragen beim Experten</a:t>
            </a:r>
          </a:p>
          <a:p>
            <a:pPr lvl="1"/>
            <a:r>
              <a:rPr lang="de-DE" i="1" dirty="0" smtClean="0"/>
              <a:t>Achtung: Simples Rechnen mit standardisierten Kennzahlen sinnlos! </a:t>
            </a:r>
          </a:p>
          <a:p>
            <a:pPr lvl="1"/>
            <a:r>
              <a:rPr lang="de-DE" i="1" dirty="0" smtClean="0"/>
              <a:t>Hier Mittelwert 49°C aber im Bild 52°C oder vielleicht 2 Mittelwerte?</a:t>
            </a:r>
            <a:endParaRPr lang="de-DE" i="1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80" y="2944232"/>
            <a:ext cx="4123146" cy="412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8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i="0" dirty="0" smtClean="0"/>
              <a:t>Welches Zeitfenster?</a:t>
            </a:r>
            <a:endParaRPr lang="de-DE" i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1429983"/>
            <a:ext cx="5285760" cy="347019"/>
          </a:xfrm>
        </p:spPr>
        <p:txBody>
          <a:bodyPr/>
          <a:lstStyle/>
          <a:p>
            <a:r>
              <a:rPr lang="de-DE" dirty="0" smtClean="0"/>
              <a:t>Angepasst an Problemstellung -&gt;Experten fragen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BA5A-7B69-465A-9473-001C4DD711B2}" type="datetime1">
              <a:rPr lang="de-DE" smtClean="0"/>
              <a:t>12.10.2017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 err="1" smtClean="0"/>
              <a:t>DrThM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6" y="1777002"/>
            <a:ext cx="4776717" cy="300154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5" y="4778550"/>
            <a:ext cx="4776717" cy="218442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547" y="4287011"/>
            <a:ext cx="2847517" cy="2847517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548" y="1407953"/>
            <a:ext cx="2847517" cy="2847517"/>
          </a:xfrm>
          <a:prstGeom prst="rect">
            <a:avLst/>
          </a:prstGeom>
        </p:spPr>
      </p:pic>
      <p:sp>
        <p:nvSpPr>
          <p:cNvPr id="14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5" name="Inhaltsplatzhalter 2"/>
          <p:cNvSpPr txBox="1">
            <a:spLocks/>
          </p:cNvSpPr>
          <p:nvPr/>
        </p:nvSpPr>
        <p:spPr>
          <a:xfrm>
            <a:off x="5518044" y="3465523"/>
            <a:ext cx="2264365" cy="26260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563" indent="-18256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14375" indent="-217488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44613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742458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240303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i="1" dirty="0" smtClean="0"/>
              <a:t>Oben und unten sind Visualisierungen der gleichen Zeitreihe in verschiedenen Zeitfenstern dargestellt!</a:t>
            </a:r>
          </a:p>
          <a:p>
            <a:pPr marL="0" indent="0">
              <a:buNone/>
            </a:pPr>
            <a:r>
              <a:rPr lang="de-DE" i="1" dirty="0" smtClean="0"/>
              <a:t>(1Tag versus 1Monat)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364549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i="0" dirty="0"/>
              <a:t>Feature </a:t>
            </a:r>
            <a:r>
              <a:rPr lang="de-DE" sz="2000" i="0" dirty="0" err="1" smtClean="0"/>
              <a:t>Extraction</a:t>
            </a:r>
            <a:r>
              <a:rPr lang="de-DE" sz="2000" i="0" dirty="0"/>
              <a:t> </a:t>
            </a:r>
            <a:r>
              <a:rPr lang="de-DE" sz="2000" i="0" dirty="0" smtClean="0"/>
              <a:t>über </a:t>
            </a:r>
            <a:r>
              <a:rPr lang="de-DE" sz="2000" i="0" dirty="0"/>
              <a:t>Volatilität</a:t>
            </a: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F46B-7F2E-403D-9AD8-C47946792C37}" type="datetime1">
              <a:rPr lang="de-DE" smtClean="0"/>
              <a:t>12.10.2017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Picture 6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" t="8551" r="547" b="14185"/>
          <a:stretch/>
        </p:blipFill>
        <p:spPr bwMode="auto">
          <a:xfrm>
            <a:off x="564252" y="1729854"/>
            <a:ext cx="8985956" cy="4933245"/>
          </a:xfrm>
          <a:prstGeom prst="rect">
            <a:avLst/>
          </a:prstGeom>
          <a:solidFill>
            <a:srgbClr val="C00000"/>
          </a:solidFill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Rechteck 9"/>
          <p:cNvSpPr/>
          <p:nvPr/>
        </p:nvSpPr>
        <p:spPr>
          <a:xfrm>
            <a:off x="3624885" y="2464475"/>
            <a:ext cx="2606582" cy="346400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42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i="0" dirty="0"/>
              <a:t>Volatilität</a:t>
            </a:r>
            <a:r>
              <a:rPr lang="de-DE" sz="2000" i="0" dirty="0" smtClean="0"/>
              <a:t> der Zeitreihe</a:t>
            </a:r>
            <a:endParaRPr lang="de-DE" sz="2000" i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8" y="1584325"/>
            <a:ext cx="2542560" cy="5400675"/>
          </a:xfrm>
        </p:spPr>
        <p:txBody>
          <a:bodyPr>
            <a:normAutofit/>
          </a:bodyPr>
          <a:lstStyle/>
          <a:p>
            <a:r>
              <a:rPr lang="de-DE" dirty="0" smtClean="0"/>
              <a:t>Volatilität: Zeitliche Änderung einer Zeitreihe (s. Aktienanalyse)</a:t>
            </a:r>
          </a:p>
          <a:p>
            <a:r>
              <a:rPr lang="de-DE" dirty="0" smtClean="0"/>
              <a:t>Könnte eine </a:t>
            </a:r>
            <a:r>
              <a:rPr lang="de-DE" b="1" dirty="0" smtClean="0"/>
              <a:t>Transformation</a:t>
            </a:r>
            <a:r>
              <a:rPr lang="de-DE" dirty="0" smtClean="0"/>
              <a:t> im Schritt der </a:t>
            </a:r>
            <a:r>
              <a:rPr lang="de-DE" dirty="0" err="1" smtClean="0"/>
              <a:t>features</a:t>
            </a:r>
            <a:r>
              <a:rPr lang="de-DE" dirty="0" smtClean="0"/>
              <a:t> </a:t>
            </a:r>
            <a:r>
              <a:rPr lang="de-DE" dirty="0" err="1" smtClean="0"/>
              <a:t>extraction</a:t>
            </a:r>
            <a:r>
              <a:rPr lang="de-DE" dirty="0" smtClean="0"/>
              <a:t> sein</a:t>
            </a:r>
          </a:p>
          <a:p>
            <a:endParaRPr lang="de-DE" dirty="0"/>
          </a:p>
          <a:p>
            <a:r>
              <a:rPr lang="de-DE" dirty="0" smtClean="0"/>
              <a:t>Warmwassertemperatur </a:t>
            </a:r>
            <a:r>
              <a:rPr lang="de-DE" dirty="0"/>
              <a:t>schwankt deutlich währen den Mittagsstunden (12:00)</a:t>
            </a:r>
          </a:p>
          <a:p>
            <a:pPr lvl="1"/>
            <a:r>
              <a:rPr lang="de-DE" dirty="0"/>
              <a:t>Rückschluss auf Verbrauch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D667-783D-45D4-9A07-517F158BC98C}" type="datetime1">
              <a:rPr lang="de-DE" smtClean="0"/>
              <a:t>12.10.2017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/>
              <a:t>Teil</a:t>
            </a:r>
            <a:r>
              <a:rPr lang="en-US" dirty="0"/>
              <a:t> II: </a:t>
            </a:r>
            <a:r>
              <a:rPr lang="en-US" dirty="0" err="1"/>
              <a:t>Einführung</a:t>
            </a:r>
            <a:r>
              <a:rPr lang="en-US" dirty="0"/>
              <a:t> temporal Data Mining</a:t>
            </a:r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 err="1" smtClean="0"/>
              <a:t>Dr</a:t>
            </a:r>
            <a:r>
              <a:rPr lang="de-DE" dirty="0" err="1" smtClean="0"/>
              <a:t>ThM</a:t>
            </a:r>
            <a:endParaRPr lang="de-DE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546" y="4303931"/>
            <a:ext cx="5288079" cy="280856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546" y="1119785"/>
            <a:ext cx="5323003" cy="334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1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i="0" dirty="0" smtClean="0"/>
              <a:t>Werkzeugkasten: Mögliche Analyse-Ansätze für Zeitreihen</a:t>
            </a:r>
            <a:endParaRPr lang="de-DE" sz="2000" i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Aus der Börse: </a:t>
            </a:r>
          </a:p>
          <a:p>
            <a:pPr lvl="1"/>
            <a:r>
              <a:rPr lang="de-DE" dirty="0" smtClean="0"/>
              <a:t>Modellierung einer Zeitreihe als stochastischer Prozess: </a:t>
            </a:r>
            <a:r>
              <a:rPr lang="de-DE" dirty="0" err="1" smtClean="0"/>
              <a:t>ArMa</a:t>
            </a:r>
            <a:r>
              <a:rPr lang="de-DE" dirty="0" smtClean="0"/>
              <a:t>, </a:t>
            </a:r>
            <a:r>
              <a:rPr lang="de-DE" dirty="0" err="1" smtClean="0"/>
              <a:t>Arima</a:t>
            </a:r>
            <a:r>
              <a:rPr lang="de-DE" dirty="0" smtClean="0"/>
              <a:t>, </a:t>
            </a:r>
            <a:r>
              <a:rPr lang="de-DE" dirty="0" err="1" smtClean="0"/>
              <a:t>Arch</a:t>
            </a:r>
            <a:r>
              <a:rPr lang="de-DE" dirty="0" smtClean="0"/>
              <a:t>, </a:t>
            </a:r>
            <a:r>
              <a:rPr lang="de-DE" dirty="0" err="1" smtClean="0"/>
              <a:t>Garch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Versuch der Vorhersage eines </a:t>
            </a:r>
            <a:r>
              <a:rPr lang="de-DE" dirty="0" err="1" smtClean="0"/>
              <a:t>zukünfigen</a:t>
            </a:r>
            <a:r>
              <a:rPr lang="de-DE" dirty="0" smtClean="0"/>
              <a:t> Verlaufes</a:t>
            </a:r>
          </a:p>
          <a:p>
            <a:r>
              <a:rPr lang="de-DE" dirty="0" smtClean="0"/>
              <a:t>Komponentenmodell: Aufteilung der Zeitreihe in Trend, zyklische Komponente usw.#</a:t>
            </a:r>
          </a:p>
          <a:p>
            <a:pPr lvl="1"/>
            <a:r>
              <a:rPr lang="de-DE" dirty="0" smtClean="0"/>
              <a:t>Erklärung der Komponenten</a:t>
            </a:r>
          </a:p>
          <a:p>
            <a:r>
              <a:rPr lang="de-DE" dirty="0" smtClean="0"/>
              <a:t>Aus der Physik</a:t>
            </a:r>
          </a:p>
          <a:p>
            <a:pPr lvl="1"/>
            <a:r>
              <a:rPr lang="de-DE" dirty="0" smtClean="0"/>
              <a:t>Fourier-Analyse: Periodizität (Sinus-Schwingungskomponenten) der Zeitreihe nutzen</a:t>
            </a:r>
          </a:p>
          <a:p>
            <a:r>
              <a:rPr lang="de-DE" dirty="0" smtClean="0"/>
              <a:t>Aus der Mathematik</a:t>
            </a:r>
          </a:p>
          <a:p>
            <a:pPr lvl="1"/>
            <a:r>
              <a:rPr lang="de-DE" dirty="0" err="1" smtClean="0"/>
              <a:t>Wavelett</a:t>
            </a:r>
            <a:r>
              <a:rPr lang="de-DE" dirty="0" smtClean="0"/>
              <a:t>-Analyse: (Analog zu Fourier aber </a:t>
            </a:r>
            <a:r>
              <a:rPr lang="de-DE" dirty="0"/>
              <a:t>S</a:t>
            </a:r>
            <a:r>
              <a:rPr lang="de-DE" dirty="0" smtClean="0"/>
              <a:t>inus durch andere „Wellenform“ ausgetauscht</a:t>
            </a:r>
          </a:p>
          <a:p>
            <a:r>
              <a:rPr lang="de-DE" dirty="0" smtClean="0"/>
              <a:t>Aus der Informatik (</a:t>
            </a:r>
            <a:r>
              <a:rPr lang="de-DE" dirty="0" err="1" smtClean="0"/>
              <a:t>Markov</a:t>
            </a:r>
            <a:r>
              <a:rPr lang="de-DE" dirty="0" smtClean="0"/>
              <a:t>-Ketten)</a:t>
            </a:r>
          </a:p>
          <a:p>
            <a:pPr lvl="1"/>
            <a:r>
              <a:rPr lang="de-DE" dirty="0" smtClean="0"/>
              <a:t>Hidden </a:t>
            </a:r>
            <a:r>
              <a:rPr lang="de-DE" dirty="0" err="1" smtClean="0"/>
              <a:t>Markov</a:t>
            </a:r>
            <a:r>
              <a:rPr lang="de-DE" dirty="0" smtClean="0"/>
              <a:t> Modell: Zeitreihe entsteht aus „versteckten“ Zustände, welche hier gefunden und erklärt werden können, Übergangswahrscheinlichkeiten zwischen Zuständen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dirty="0" smtClean="0"/>
              <a:t>Fazit: Ansatz hängt von der Problemstellung ab! -&gt; Experten fragen!</a:t>
            </a:r>
          </a:p>
          <a:p>
            <a:pPr marL="0" indent="0" algn="ctr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120E-5A55-43A4-A25E-438A7F0801B7}" type="datetime1">
              <a:rPr lang="de-DE" smtClean="0"/>
              <a:t>12.10.2017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/>
              <a:t>Teil</a:t>
            </a:r>
            <a:r>
              <a:rPr lang="en-US" dirty="0"/>
              <a:t> II: </a:t>
            </a:r>
            <a:r>
              <a:rPr lang="en-US" dirty="0" err="1"/>
              <a:t>Einführung</a:t>
            </a:r>
            <a:r>
              <a:rPr lang="en-US" dirty="0"/>
              <a:t> temporal Data Mining</a:t>
            </a:r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 err="1" smtClean="0"/>
              <a:t>DrThM</a:t>
            </a:r>
            <a:endParaRPr lang="de-DE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0" name="Textplatzhalter 7"/>
          <p:cNvSpPr txBox="1">
            <a:spLocks/>
          </p:cNvSpPr>
          <p:nvPr/>
        </p:nvSpPr>
        <p:spPr>
          <a:xfrm>
            <a:off x="450850" y="6796533"/>
            <a:ext cx="5009520" cy="30749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357187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539750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712787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Details: Vorlesung Temporal Data Mining </a:t>
            </a:r>
            <a:r>
              <a:rPr lang="de-DE" sz="1200" dirty="0" err="1" smtClean="0"/>
              <a:t>by</a:t>
            </a:r>
            <a:r>
              <a:rPr lang="de-DE" sz="1200" dirty="0" smtClean="0"/>
              <a:t> Prof. Dr. </a:t>
            </a:r>
            <a:r>
              <a:rPr lang="de-DE" sz="1200" dirty="0" err="1" smtClean="0"/>
              <a:t>Ultsch</a:t>
            </a:r>
            <a:r>
              <a:rPr lang="de-DE" sz="1200" dirty="0" smtClean="0"/>
              <a:t>, Uni Marburg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6152465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Viessmann Divisionen">
  <a:themeElements>
    <a:clrScheme name="Viessmann">
      <a:dk1>
        <a:sysClr val="windowText" lastClr="000000"/>
      </a:dk1>
      <a:lt1>
        <a:srgbClr val="FFFFFF"/>
      </a:lt1>
      <a:dk2>
        <a:srgbClr val="555555"/>
      </a:dk2>
      <a:lt2>
        <a:srgbClr val="FFFFFF"/>
      </a:lt2>
      <a:accent1>
        <a:srgbClr val="D2D2D2"/>
      </a:accent1>
      <a:accent2>
        <a:srgbClr val="A8A8A8"/>
      </a:accent2>
      <a:accent3>
        <a:srgbClr val="787878"/>
      </a:accent3>
      <a:accent4>
        <a:srgbClr val="555555"/>
      </a:accent4>
      <a:accent5>
        <a:srgbClr val="F5231B"/>
      </a:accent5>
      <a:accent6>
        <a:srgbClr val="FF8B32"/>
      </a:accent6>
      <a:hlink>
        <a:srgbClr val="F5231B"/>
      </a:hlink>
      <a:folHlink>
        <a:srgbClr val="800080"/>
      </a:folHlink>
    </a:clrScheme>
    <a:fontScheme name="Viessmann 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0E636F91-FB27-47BE-9523-D6B56FD784CC}" vid="{06D78E08-B81E-4AF2-8D7E-A4D7B0BDAE19}"/>
    </a:ext>
  </a:extLst>
</a:theme>
</file>

<file path=ppt/theme/theme2.xml><?xml version="1.0" encoding="utf-8"?>
<a:theme xmlns:a="http://schemas.openxmlformats.org/drawingml/2006/main" name="1_Viessmann Divisionen">
  <a:themeElements>
    <a:clrScheme name="Viessmann">
      <a:dk1>
        <a:sysClr val="windowText" lastClr="000000"/>
      </a:dk1>
      <a:lt1>
        <a:srgbClr val="FFFFFF"/>
      </a:lt1>
      <a:dk2>
        <a:srgbClr val="555555"/>
      </a:dk2>
      <a:lt2>
        <a:srgbClr val="FFFFFF"/>
      </a:lt2>
      <a:accent1>
        <a:srgbClr val="D2D2D2"/>
      </a:accent1>
      <a:accent2>
        <a:srgbClr val="A8A8A8"/>
      </a:accent2>
      <a:accent3>
        <a:srgbClr val="787878"/>
      </a:accent3>
      <a:accent4>
        <a:srgbClr val="555555"/>
      </a:accent4>
      <a:accent5>
        <a:srgbClr val="F5231B"/>
      </a:accent5>
      <a:accent6>
        <a:srgbClr val="FF8B32"/>
      </a:accent6>
      <a:hlink>
        <a:srgbClr val="F5231B"/>
      </a:hlink>
      <a:folHlink>
        <a:srgbClr val="800080"/>
      </a:folHlink>
    </a:clrScheme>
    <a:fontScheme name="Viessmann 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ssmann.pptx" id="{C03C4508-9A09-43CC-8577-FC3A7C1BE50C}" vid="{A6089ECD-C1E0-41AA-B937-16BB090F9DB7}"/>
    </a:ext>
  </a:extLst>
</a:theme>
</file>

<file path=ppt/theme/theme3.xml><?xml version="1.0" encoding="utf-8"?>
<a:theme xmlns:a="http://schemas.openxmlformats.org/drawingml/2006/main" name="2_Viessmann Divisionen">
  <a:themeElements>
    <a:clrScheme name="Viessmann">
      <a:dk1>
        <a:sysClr val="windowText" lastClr="000000"/>
      </a:dk1>
      <a:lt1>
        <a:srgbClr val="FFFFFF"/>
      </a:lt1>
      <a:dk2>
        <a:srgbClr val="555555"/>
      </a:dk2>
      <a:lt2>
        <a:srgbClr val="FFFFFF"/>
      </a:lt2>
      <a:accent1>
        <a:srgbClr val="D2D2D2"/>
      </a:accent1>
      <a:accent2>
        <a:srgbClr val="A8A8A8"/>
      </a:accent2>
      <a:accent3>
        <a:srgbClr val="787878"/>
      </a:accent3>
      <a:accent4>
        <a:srgbClr val="555555"/>
      </a:accent4>
      <a:accent5>
        <a:srgbClr val="F5231B"/>
      </a:accent5>
      <a:accent6>
        <a:srgbClr val="FF8B32"/>
      </a:accent6>
      <a:hlink>
        <a:srgbClr val="F5231B"/>
      </a:hlink>
      <a:folHlink>
        <a:srgbClr val="800080"/>
      </a:folHlink>
    </a:clrScheme>
    <a:fontScheme name="Viessmann 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0E636F91-FB27-47BE-9523-D6B56FD784CC}" vid="{06D78E08-B81E-4AF2-8D7E-A4D7B0BDAE19}"/>
    </a:ext>
  </a:extLst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1163</Words>
  <Application>Microsoft Office PowerPoint</Application>
  <PresentationFormat>Benutzerdefiniert</PresentationFormat>
  <Paragraphs>199</Paragraphs>
  <Slides>16</Slides>
  <Notes>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5" baseType="lpstr">
      <vt:lpstr>Arial</vt:lpstr>
      <vt:lpstr>Calibri</vt:lpstr>
      <vt:lpstr>Noto Sans Symbols</vt:lpstr>
      <vt:lpstr>Symbol</vt:lpstr>
      <vt:lpstr>Wingdings</vt:lpstr>
      <vt:lpstr>Viessmann Divisionen</vt:lpstr>
      <vt:lpstr>1_Viessmann Divisionen</vt:lpstr>
      <vt:lpstr>2_Viessmann Divisionen</vt:lpstr>
      <vt:lpstr>think-cell Folie</vt:lpstr>
      <vt:lpstr>PowerPoint-Präsentation</vt:lpstr>
      <vt:lpstr>Temporal Data Mining</vt:lpstr>
      <vt:lpstr>Spezielle Herausforderungen bei der Analyse von Zeitreihen</vt:lpstr>
      <vt:lpstr>Temporal Data Mining</vt:lpstr>
      <vt:lpstr>Feature Selection: Temperatur-Warmwasser</vt:lpstr>
      <vt:lpstr>Welches Zeitfenster?</vt:lpstr>
      <vt:lpstr>Feature Extraction über Volatilität</vt:lpstr>
      <vt:lpstr>Volatilität der Zeitreihe</vt:lpstr>
      <vt:lpstr>Werkzeugkasten: Mögliche Analyse-Ansätze für Zeitreihen</vt:lpstr>
      <vt:lpstr>Mustererkennung über Cluster-Analyse</vt:lpstr>
      <vt:lpstr>Ugly Duckling theorem: Was ist Ähnlichkeit?</vt:lpstr>
      <vt:lpstr>Mustererkennung über Cluster-Analyse</vt:lpstr>
      <vt:lpstr>Überblick über die Ansätze für Mustererkennung</vt:lpstr>
      <vt:lpstr>Zusammenfassung</vt:lpstr>
      <vt:lpstr>PowerPoint-Präsentation</vt:lpstr>
      <vt:lpstr>Additional Detail: Hidden Markov Model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2017-05-15T09:58:08Z</dcterms:created>
  <dcterms:modified xsi:type="dcterms:W3CDTF">2017-10-12T15:52:01Z</dcterms:modified>
</cp:coreProperties>
</file>