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41"/>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6/9/23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6/9/23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static.semrush.com/blog/uploads/media/06/4d/064d0c53b47e4270840c5a22485700c4/ES-What-Is-Off-Page-SEO.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ockcontent.com/es/blog/marketing-digital/" TargetMode="External"/><Relationship Id="rId2" Type="http://schemas.openxmlformats.org/officeDocument/2006/relationships/hyperlink" Target="https://rockcontent.com/es/blog/que-es-seo/"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rockcontent.com/es/blog/google-mi-negoc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rockcontent.com/es/blog/palabras-clav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ockcontent.com/es/blog/social-media-mana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ockcontent.com/es/blog/algoritmos-de-google/" TargetMode="External"/><Relationship Id="rId2" Type="http://schemas.openxmlformats.org/officeDocument/2006/relationships/hyperlink" Target="https://rockcontent.com/es/blog/marketing-de-contenidos/"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s://rockcontent.com/es/blog/como-crear-email-marketing/" TargetMode="External"/><Relationship Id="rId4" Type="http://schemas.openxmlformats.org/officeDocument/2006/relationships/hyperlink" Target="https://rockcontent.com/es/blog/las-redes-sociales-mas-usadas-en-latinoameric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oz.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hubspot.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airbnb.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rockcontent.com/es/blog/seo-local/" TargetMode="External"/><Relationship Id="rId3" Type="http://schemas.openxmlformats.org/officeDocument/2006/relationships/hyperlink" Target="https://www.cyberclick.es/que-es/seo" TargetMode="External"/><Relationship Id="rId7" Type="http://schemas.openxmlformats.org/officeDocument/2006/relationships/hyperlink" Target="https://blog.hubspot.es/marketing/guia-seo-tecnico#:~:text=El%20SEO%20t&#233;cnico%20se%20refiere%20a%20todo%20lo%20que%20haces,m&#225;s%20alto%20en%20una%20b&#250;squeda" TargetMode="External"/><Relationship Id="rId2" Type="http://schemas.openxmlformats.org/officeDocument/2006/relationships/hyperlink" Target="https://nestrategia.com/mejorar-posicionamiento-seo/#1-estrategia-de-palabras-clave" TargetMode="External"/><Relationship Id="rId1" Type="http://schemas.openxmlformats.org/officeDocument/2006/relationships/slideLayout" Target="../slideLayouts/slideLayout2.xml"/><Relationship Id="rId6" Type="http://schemas.openxmlformats.org/officeDocument/2006/relationships/hyperlink" Target="https://e-learning.uth.hn/v2/main/work/work_list.php?cidReq=20232011PWE060401&amp;id_session=0&amp;gidReq=0&amp;gradebook=0&amp;origin=&amp;id=3049358" TargetMode="External"/><Relationship Id="rId5" Type="http://schemas.openxmlformats.org/officeDocument/2006/relationships/hyperlink" Target="https://www.esic.edu/rethink/marketing-y-comunicacion/seo-on-page-implementar-una-buena-estrategia#:~:text=El%20SEO%20On%20Page%20es,de%20las%20b&#250;squedas%20de%20Google" TargetMode="External"/><Relationship Id="rId4" Type="http://schemas.openxmlformats.org/officeDocument/2006/relationships/hyperlink" Target="https://klawter.com/blog/beneficios-del-posicionamiento-seo-ventajas-desventaj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Users/moisestorres/Library/Group%20Containers/UBF8T346G9.ms/WebArchiveCopyPasteTempFiles/com.microsoft.Word/seo-off-page.jp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semrush.com/blog/como-crear-una-campana-de-linkbuilding/" TargetMode="External"/><Relationship Id="rId2" Type="http://schemas.openxmlformats.org/officeDocument/2006/relationships/hyperlink" Target="https://es.semrush.com/blog/que-es-seo/"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1651-C436-D7D2-CE8B-BC693A5F7B74}"/>
              </a:ext>
            </a:extLst>
          </p:cNvPr>
          <p:cNvSpPr>
            <a:spLocks noGrp="1"/>
          </p:cNvSpPr>
          <p:nvPr>
            <p:ph type="ctrTitle"/>
          </p:nvPr>
        </p:nvSpPr>
        <p:spPr>
          <a:xfrm>
            <a:off x="0" y="1142179"/>
            <a:ext cx="12504630" cy="3143598"/>
          </a:xfrm>
        </p:spPr>
        <p:txBody>
          <a:bodyPr/>
          <a:lstStyle/>
          <a:p>
            <a:br>
              <a:rPr lang="es-ES_tradnl" dirty="0"/>
            </a:br>
            <a:r>
              <a:rPr lang="es-ES_tradnl" dirty="0"/>
              <a:t>Alumno: Moisés Torres</a:t>
            </a:r>
            <a:br>
              <a:rPr lang="es-ES_tradnl" dirty="0"/>
            </a:br>
            <a:r>
              <a:rPr lang="es-ES_tradnl" dirty="0"/>
              <a:t>Cuenta: 201830010113</a:t>
            </a:r>
            <a:br>
              <a:rPr lang="es-ES_tradnl" dirty="0"/>
            </a:br>
            <a:r>
              <a:rPr lang="es-ES_tradnl" dirty="0"/>
              <a:t>Catedrático: Edwin Enrique Martínez</a:t>
            </a:r>
          </a:p>
        </p:txBody>
      </p:sp>
      <p:sp>
        <p:nvSpPr>
          <p:cNvPr id="3" name="Subtitle 2">
            <a:extLst>
              <a:ext uri="{FF2B5EF4-FFF2-40B4-BE49-F238E27FC236}">
                <a16:creationId xmlns:a16="http://schemas.microsoft.com/office/drawing/2014/main" id="{6C7B60C3-3123-707F-65A2-2EE447D3692C}"/>
              </a:ext>
            </a:extLst>
          </p:cNvPr>
          <p:cNvSpPr>
            <a:spLocks noGrp="1"/>
          </p:cNvSpPr>
          <p:nvPr>
            <p:ph type="subTitle" idx="1"/>
          </p:nvPr>
        </p:nvSpPr>
        <p:spPr>
          <a:xfrm>
            <a:off x="810001" y="5280847"/>
            <a:ext cx="10572000" cy="1073654"/>
          </a:xfrm>
        </p:spPr>
        <p:txBody>
          <a:bodyPr>
            <a:normAutofit/>
          </a:bodyPr>
          <a:lstStyle/>
          <a:p>
            <a:r>
              <a:rPr lang="es-ES_tradnl" sz="2400" b="1" dirty="0"/>
              <a:t>Programación WEB I</a:t>
            </a:r>
          </a:p>
          <a:p>
            <a:r>
              <a:rPr lang="es-ES_tradnl" sz="2400" b="1" dirty="0"/>
              <a:t>Investigación SEO en el mercado digital.</a:t>
            </a:r>
          </a:p>
          <a:p>
            <a:endParaRPr lang="es-ES_tradnl" dirty="0"/>
          </a:p>
          <a:p>
            <a:endParaRPr lang="es-ES_tradnl" dirty="0"/>
          </a:p>
        </p:txBody>
      </p:sp>
      <p:pic>
        <p:nvPicPr>
          <p:cNvPr id="1028" name="Picture 4" descr="UTH – Universidad Tecnológica de Honduras">
            <a:extLst>
              <a:ext uri="{FF2B5EF4-FFF2-40B4-BE49-F238E27FC236}">
                <a16:creationId xmlns:a16="http://schemas.microsoft.com/office/drawing/2014/main" id="{B9BFF1D2-8A72-9F2E-6576-C3D91D10C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059" y="0"/>
            <a:ext cx="5029200" cy="13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0D66-F599-49B7-2DA7-DB357E8EA480}"/>
              </a:ext>
            </a:extLst>
          </p:cNvPr>
          <p:cNvSpPr>
            <a:spLocks noGrp="1"/>
          </p:cNvSpPr>
          <p:nvPr>
            <p:ph type="title"/>
          </p:nvPr>
        </p:nvSpPr>
        <p:spPr/>
        <p:txBody>
          <a:bodyPr/>
          <a:lstStyle/>
          <a:p>
            <a:r>
              <a:rPr lang="es-ES_tradnl" dirty="0"/>
              <a:t>SEO </a:t>
            </a:r>
            <a:r>
              <a:rPr lang="es-ES_tradnl" dirty="0" err="1"/>
              <a:t>of</a:t>
            </a:r>
            <a:r>
              <a:rPr lang="es-ES_tradnl" dirty="0"/>
              <a:t> Page</a:t>
            </a:r>
          </a:p>
        </p:txBody>
      </p:sp>
      <p:sp>
        <p:nvSpPr>
          <p:cNvPr id="4" name="Content Placeholder 2">
            <a:extLst>
              <a:ext uri="{FF2B5EF4-FFF2-40B4-BE49-F238E27FC236}">
                <a16:creationId xmlns:a16="http://schemas.microsoft.com/office/drawing/2014/main" id="{C29EF531-A537-7FD7-DEC3-3BF18188D61D}"/>
              </a:ext>
            </a:extLst>
          </p:cNvPr>
          <p:cNvSpPr txBox="1">
            <a:spLocks/>
          </p:cNvSpPr>
          <p:nvPr/>
        </p:nvSpPr>
        <p:spPr>
          <a:xfrm>
            <a:off x="462760" y="1994552"/>
            <a:ext cx="10004387" cy="308048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ES" sz="18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Estas tácticas ayudan a los motores de búsqueda y los usuarios a conocer mejor tu web e incrementar la autoridad, confianza y relevancia de tu sitio</a:t>
            </a:r>
            <a:r>
              <a:rPr lang="en-ES" sz="1800" dirty="0">
                <a:solidFill>
                  <a:schemeClr val="accent1"/>
                </a:solidFill>
                <a:latin typeface="Ubuntu" panose="020B0504030602030204" pitchFamily="34" charset="0"/>
                <a:ea typeface="Calibri" panose="020F0502020204030204" pitchFamily="34" charset="0"/>
                <a:cs typeface="Times New Roman" panose="02020603050405020304" pitchFamily="18" charset="0"/>
              </a:rPr>
              <a:t>.</a:t>
            </a:r>
          </a:p>
          <a:p>
            <a:pPr>
              <a:spcBef>
                <a:spcPts val="1650"/>
              </a:spcBef>
              <a:spcAft>
                <a:spcPts val="1650"/>
              </a:spcAft>
            </a:pPr>
            <a:r>
              <a:rPr lang="en-ES" sz="1800" dirty="0">
                <a:solidFill>
                  <a:schemeClr val="accent1"/>
                </a:solidFill>
                <a:effectLst/>
                <a:latin typeface="Ubuntu" panose="020B0504030602030204" pitchFamily="34" charset="0"/>
                <a:ea typeface="Times New Roman" panose="02020603050405020304" pitchFamily="18" charset="0"/>
              </a:rPr>
              <a:t>Básicamente, sigue este esquema:</a:t>
            </a:r>
            <a:endParaRPr lang="en-ES" sz="1800" dirty="0">
              <a:solidFill>
                <a:schemeClr val="accent1"/>
              </a:solidFill>
              <a:effectLst/>
              <a:latin typeface="Times New Roman" panose="02020603050405020304" pitchFamily="18" charset="0"/>
              <a:ea typeface="Times New Roman" panose="02020603050405020304" pitchFamily="18" charset="0"/>
            </a:endParaRPr>
          </a:p>
          <a:p>
            <a:pPr marL="342900" lvl="0" indent="-342900">
              <a:spcBef>
                <a:spcPts val="750"/>
              </a:spcBef>
              <a:spcAft>
                <a:spcPts val="0"/>
              </a:spcAft>
              <a:buSzPts val="1000"/>
              <a:buFont typeface="Symbol" pitchFamily="2" charset="2"/>
              <a:buChar char=""/>
              <a:tabLst>
                <a:tab pos="457200" algn="l"/>
              </a:tabLst>
            </a:pPr>
            <a:r>
              <a:rPr lang="es-ES" sz="1800" kern="1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Tu web = SEO </a:t>
            </a:r>
            <a:r>
              <a:rPr lang="es-ES" sz="1800" kern="100" dirty="0" err="1">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on</a:t>
            </a:r>
            <a:r>
              <a:rPr lang="es-ES" sz="1800" kern="1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-page</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750"/>
              </a:spcBef>
              <a:spcAft>
                <a:spcPts val="0"/>
              </a:spcAft>
              <a:buSzPts val="1000"/>
              <a:buFont typeface="Symbol" pitchFamily="2" charset="2"/>
              <a:buChar char=""/>
              <a:tabLst>
                <a:tab pos="457200" algn="l"/>
              </a:tabLst>
            </a:pPr>
            <a:r>
              <a:rPr lang="es-ES" sz="1800" kern="1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Otro sitio o plataforma = SEO off-page</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_tradnl" dirty="0">
              <a:solidFill>
                <a:schemeClr val="accent1"/>
              </a:solidFill>
            </a:endParaRPr>
          </a:p>
        </p:txBody>
      </p:sp>
      <p:pic>
        <p:nvPicPr>
          <p:cNvPr id="5" name="Picture 2" descr="img-semblog">
            <a:extLst>
              <a:ext uri="{FF2B5EF4-FFF2-40B4-BE49-F238E27FC236}">
                <a16:creationId xmlns:a16="http://schemas.microsoft.com/office/drawing/2014/main" id="{C38D09AD-57E3-0F06-447E-46D418A3DD2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096001" y="3183398"/>
            <a:ext cx="5073568" cy="3419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96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EE84-48AC-7A69-B892-6AC0B62DDDE6}"/>
              </a:ext>
            </a:extLst>
          </p:cNvPr>
          <p:cNvSpPr>
            <a:spLocks noGrp="1"/>
          </p:cNvSpPr>
          <p:nvPr>
            <p:ph type="title"/>
          </p:nvPr>
        </p:nvSpPr>
        <p:spPr/>
        <p:txBody>
          <a:bodyPr/>
          <a:lstStyle/>
          <a:p>
            <a:r>
              <a:rPr lang="es-ES_tradnl" dirty="0"/>
              <a:t>Que es SEO Técnico</a:t>
            </a:r>
          </a:p>
        </p:txBody>
      </p:sp>
      <p:sp>
        <p:nvSpPr>
          <p:cNvPr id="3" name="Content Placeholder 2">
            <a:extLst>
              <a:ext uri="{FF2B5EF4-FFF2-40B4-BE49-F238E27FC236}">
                <a16:creationId xmlns:a16="http://schemas.microsoft.com/office/drawing/2014/main" id="{F22CC472-0E2B-B42D-9645-A763DF51B0A4}"/>
              </a:ext>
            </a:extLst>
          </p:cNvPr>
          <p:cNvSpPr>
            <a:spLocks noGrp="1"/>
          </p:cNvSpPr>
          <p:nvPr>
            <p:ph idx="1"/>
          </p:nvPr>
        </p:nvSpPr>
        <p:spPr>
          <a:xfrm>
            <a:off x="378874" y="1762529"/>
            <a:ext cx="10554574" cy="3636511"/>
          </a:xfrm>
        </p:spPr>
        <p:txBody>
          <a:bodyPr/>
          <a:lstStyle/>
          <a:p>
            <a:r>
              <a:rPr lang="es-ES" sz="1800" kern="100" dirty="0">
                <a:solidFill>
                  <a:schemeClr val="accent1"/>
                </a:solidFill>
                <a:effectLst/>
                <a:latin typeface="Helvetica Neue" panose="02000503000000020004" pitchFamily="2" charset="0"/>
                <a:ea typeface="Calibri" panose="020F0502020204030204" pitchFamily="34" charset="0"/>
                <a:cs typeface="Times New Roman" panose="02020603050405020304" pitchFamily="18" charset="0"/>
              </a:rPr>
              <a:t>El SEO técnico se refiere a todo lo que haces para que tu sitio sea más sencillo de indexar y rastrear por los motores de búsqueda. El SEO técnico, la estrategia de contenidos y las estrategias de link </a:t>
            </a:r>
            <a:r>
              <a:rPr lang="es-ES" sz="1800" kern="100" dirty="0" err="1">
                <a:solidFill>
                  <a:schemeClr val="accent1"/>
                </a:solidFill>
                <a:effectLst/>
                <a:latin typeface="Helvetica Neue" panose="02000503000000020004" pitchFamily="2" charset="0"/>
                <a:ea typeface="Calibri" panose="020F0502020204030204" pitchFamily="34" charset="0"/>
                <a:cs typeface="Times New Roman" panose="02020603050405020304" pitchFamily="18" charset="0"/>
              </a:rPr>
              <a:t>building</a:t>
            </a:r>
            <a:r>
              <a:rPr lang="es-ES" sz="1800" kern="100" dirty="0">
                <a:solidFill>
                  <a:schemeClr val="accent1"/>
                </a:solidFill>
                <a:effectLst/>
                <a:latin typeface="Helvetica Neue" panose="02000503000000020004" pitchFamily="2" charset="0"/>
                <a:ea typeface="Calibri" panose="020F0502020204030204" pitchFamily="34" charset="0"/>
                <a:cs typeface="Times New Roman" panose="02020603050405020304" pitchFamily="18" charset="0"/>
              </a:rPr>
              <a:t> trabajan juntos para ayudar a que tus páginas clasifiquen más alto en una búsqueda.</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¿Te has puesto a pensar en cuántas personas están buscando tu negocio en Internet? 0, ¿cuántas de ellas podrían hacer contacto contigo, visitarte o volverse clientes? Si tienes un local físico y quieres que eso te empiece a pasar, ¡necesitas saber ya lo que es el SEO local!</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10242" name="Picture 2" descr="Qué es el SEO técnico? Conceptos básicos y 10 buenas prácticas">
            <a:extLst>
              <a:ext uri="{FF2B5EF4-FFF2-40B4-BE49-F238E27FC236}">
                <a16:creationId xmlns:a16="http://schemas.microsoft.com/office/drawing/2014/main" id="{904C185F-74B7-2F82-D229-A6011FBCB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798" y="4445142"/>
            <a:ext cx="4452616" cy="233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99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48EA-F24E-AD7E-34AC-5E869F50FB4B}"/>
              </a:ext>
            </a:extLst>
          </p:cNvPr>
          <p:cNvSpPr>
            <a:spLocks noGrp="1"/>
          </p:cNvSpPr>
          <p:nvPr>
            <p:ph type="title"/>
          </p:nvPr>
        </p:nvSpPr>
        <p:spPr/>
        <p:txBody>
          <a:bodyPr/>
          <a:lstStyle/>
          <a:p>
            <a:r>
              <a:rPr lang="es-ES_tradnl" dirty="0"/>
              <a:t>Que es SEO Técnico</a:t>
            </a:r>
          </a:p>
        </p:txBody>
      </p:sp>
      <p:sp>
        <p:nvSpPr>
          <p:cNvPr id="3" name="Content Placeholder 2">
            <a:extLst>
              <a:ext uri="{FF2B5EF4-FFF2-40B4-BE49-F238E27FC236}">
                <a16:creationId xmlns:a16="http://schemas.microsoft.com/office/drawing/2014/main" id="{847B7094-56AB-D860-2DE0-6281BC2DA884}"/>
              </a:ext>
            </a:extLst>
          </p:cNvPr>
          <p:cNvSpPr>
            <a:spLocks noGrp="1"/>
          </p:cNvSpPr>
          <p:nvPr>
            <p:ph idx="1"/>
          </p:nvPr>
        </p:nvSpPr>
        <p:spPr>
          <a:xfrm>
            <a:off x="265990" y="2395958"/>
            <a:ext cx="5285999" cy="4427316"/>
          </a:xfrm>
        </p:spPr>
        <p:txBody>
          <a:bodyPr>
            <a:normAutofit lnSpcReduction="10000"/>
          </a:bodyPr>
          <a:lstStyle/>
          <a:p>
            <a:r>
              <a:rPr lang="en-ES" sz="1800" dirty="0">
                <a:solidFill>
                  <a:schemeClr val="accent1"/>
                </a:solidFill>
                <a:effectLst/>
                <a:latin typeface="Arial" panose="020B0604020202020204" pitchFamily="34" charset="0"/>
                <a:ea typeface="Times New Roman" panose="02020603050405020304" pitchFamily="18" charset="0"/>
              </a:rPr>
              <a:t>Las estrategias de </a:t>
            </a:r>
            <a:r>
              <a:rPr lang="en-ES" sz="1800" u="sng" dirty="0">
                <a:solidFill>
                  <a:schemeClr val="accent1"/>
                </a:solidFill>
                <a:effectLst/>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optimización para buscadores</a:t>
            </a:r>
            <a:r>
              <a:rPr lang="en-ES" sz="1800" dirty="0">
                <a:solidFill>
                  <a:schemeClr val="accent1"/>
                </a:solidFill>
                <a:effectLst/>
                <a:latin typeface="Arial" panose="020B0604020202020204" pitchFamily="34" charset="0"/>
                <a:ea typeface="Times New Roman" panose="02020603050405020304" pitchFamily="18" charset="0"/>
              </a:rPr>
              <a:t>, como sabemos, son esenciales para el </a:t>
            </a:r>
            <a:r>
              <a:rPr lang="en-ES" sz="1800" u="sng" dirty="0">
                <a:solidFill>
                  <a:schemeClr val="accent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Marketing Digital</a:t>
            </a:r>
            <a:r>
              <a:rPr lang="en-ES" sz="1800" dirty="0">
                <a:solidFill>
                  <a:schemeClr val="accent1"/>
                </a:solidFill>
                <a:effectLst/>
                <a:latin typeface="Arial" panose="020B0604020202020204" pitchFamily="34" charset="0"/>
                <a:ea typeface="Times New Roman" panose="02020603050405020304" pitchFamily="18" charset="0"/>
              </a:rPr>
              <a:t>. </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Cada vez más, Google se convierte en un asistente personal para cualquier problema, incluso, para encontrar rápidamente un restaurante que quede cerca, para ver su menú o para reservar una mesa para más tarde.</a:t>
            </a:r>
          </a:p>
          <a:p>
            <a:r>
              <a:rPr lang="en-ES" sz="1800" dirty="0">
                <a:solidFill>
                  <a:schemeClr val="accent1"/>
                </a:solidFill>
                <a:effectLst/>
                <a:latin typeface="Arial" panose="020B0604020202020204" pitchFamily="34" charset="0"/>
                <a:ea typeface="Times New Roman" panose="02020603050405020304" pitchFamily="18" charset="0"/>
              </a:rPr>
              <a:t>Con estas estrategias de optimización podrás mejorar el posicionamiento orgánico que tiene tu negocio para que esos usuarios que </a:t>
            </a:r>
            <a:r>
              <a:rPr lang="en-ES" sz="1800" b="1" dirty="0">
                <a:solidFill>
                  <a:schemeClr val="accent1"/>
                </a:solidFill>
                <a:effectLst/>
                <a:latin typeface="Arial" panose="020B0604020202020204" pitchFamily="34" charset="0"/>
                <a:ea typeface="Times New Roman" panose="02020603050405020304" pitchFamily="18" charset="0"/>
              </a:rPr>
              <a:t>están buscando soluciones en un momento determinado en una región específica te puedan encontrar.</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11266" name="Picture 2" descr="SEO Técnico ➔ Qué es y para qué sirve [Guía 2023 ]">
            <a:extLst>
              <a:ext uri="{FF2B5EF4-FFF2-40B4-BE49-F238E27FC236}">
                <a16:creationId xmlns:a16="http://schemas.microsoft.com/office/drawing/2014/main" id="{7F7B0D34-395E-1ADC-A838-7CA629912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083444"/>
            <a:ext cx="5192842" cy="432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AC6F-D3A1-5CCB-7DFD-9A003A5A51BB}"/>
              </a:ext>
            </a:extLst>
          </p:cNvPr>
          <p:cNvSpPr>
            <a:spLocks noGrp="1"/>
          </p:cNvSpPr>
          <p:nvPr>
            <p:ph type="title"/>
          </p:nvPr>
        </p:nvSpPr>
        <p:spPr/>
        <p:txBody>
          <a:bodyPr/>
          <a:lstStyle/>
          <a:p>
            <a:r>
              <a:rPr lang="es-ES_tradnl" dirty="0"/>
              <a:t>Que es SEO local</a:t>
            </a:r>
          </a:p>
        </p:txBody>
      </p:sp>
      <p:sp>
        <p:nvSpPr>
          <p:cNvPr id="3" name="Content Placeholder 2">
            <a:extLst>
              <a:ext uri="{FF2B5EF4-FFF2-40B4-BE49-F238E27FC236}">
                <a16:creationId xmlns:a16="http://schemas.microsoft.com/office/drawing/2014/main" id="{1935F8ED-D7E9-DB0C-DA00-699A4C15FD6C}"/>
              </a:ext>
            </a:extLst>
          </p:cNvPr>
          <p:cNvSpPr>
            <a:spLocks noGrp="1"/>
          </p:cNvSpPr>
          <p:nvPr>
            <p:ph idx="1"/>
          </p:nvPr>
        </p:nvSpPr>
        <p:spPr>
          <a:xfrm>
            <a:off x="818712" y="2222287"/>
            <a:ext cx="4957055" cy="4352133"/>
          </a:xfrm>
        </p:spPr>
        <p:txBody>
          <a:bodyPr/>
          <a:lstStyle/>
          <a:p>
            <a:r>
              <a:rPr lang="en-ES" sz="1800" dirty="0">
                <a:solidFill>
                  <a:schemeClr val="accent1"/>
                </a:solidFill>
                <a:effectLst/>
                <a:latin typeface="Arial" panose="020B0604020202020204" pitchFamily="34" charset="0"/>
                <a:ea typeface="Times New Roman" panose="02020603050405020304" pitchFamily="18" charset="0"/>
              </a:rPr>
              <a:t>En síntesis, el SEO local es un conjunto de estrategias de optimización para buscadores que busca mejorar el posicionamiento de una marca cuando </a:t>
            </a:r>
            <a:r>
              <a:rPr lang="en-ES" sz="1800" b="1" dirty="0">
                <a:solidFill>
                  <a:schemeClr val="accent1"/>
                </a:solidFill>
                <a:effectLst/>
                <a:latin typeface="Arial" panose="020B0604020202020204" pitchFamily="34" charset="0"/>
                <a:ea typeface="Times New Roman" panose="02020603050405020304" pitchFamily="18" charset="0"/>
              </a:rPr>
              <a:t>los usuarios buscan soluciones dentro de una ubicación específica</a:t>
            </a:r>
            <a:r>
              <a:rPr lang="en-ES" sz="1800" dirty="0">
                <a:solidFill>
                  <a:schemeClr val="accent1"/>
                </a:solidFill>
                <a:effectLst/>
                <a:latin typeface="Arial" panose="020B0604020202020204" pitchFamily="34" charset="0"/>
                <a:ea typeface="Times New Roman" panose="02020603050405020304" pitchFamily="18" charset="0"/>
              </a:rPr>
              <a:t> o quieren encontrar la opción más relevante alrededor.</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Este tipo de optimización no se enfoca tanto al sitio de la empresa, sino en su página de </a:t>
            </a:r>
            <a:r>
              <a:rPr lang="en-ES" sz="1800" u="sng" dirty="0">
                <a:solidFill>
                  <a:schemeClr val="accent1"/>
                </a:solidFill>
                <a:effectLst/>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Google Mi Negocio</a:t>
            </a:r>
            <a:r>
              <a:rPr lang="en-ES" sz="1800" dirty="0">
                <a:solidFill>
                  <a:schemeClr val="accent1"/>
                </a:solidFill>
                <a:effectLst/>
                <a:latin typeface="Arial" panose="020B0604020202020204" pitchFamily="34" charset="0"/>
                <a:ea typeface="Times New Roman" panose="02020603050405020304" pitchFamily="18" charset="0"/>
              </a:rPr>
              <a:t>, que conoceremos a profundidad en este artículo.</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9218" name="Picture 2" descr="SEO Local: 8 consejos para mejorarlo y subir posiciones - acceseo">
            <a:extLst>
              <a:ext uri="{FF2B5EF4-FFF2-40B4-BE49-F238E27FC236}">
                <a16:creationId xmlns:a16="http://schemas.microsoft.com/office/drawing/2014/main" id="{45E01733-C9B6-DC07-83B1-ECC70B1DF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703" y="2383741"/>
            <a:ext cx="5654467" cy="326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7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16AB-C7E8-FFF3-5188-241C612A3C03}"/>
              </a:ext>
            </a:extLst>
          </p:cNvPr>
          <p:cNvSpPr>
            <a:spLocks noGrp="1"/>
          </p:cNvSpPr>
          <p:nvPr>
            <p:ph type="title"/>
          </p:nvPr>
        </p:nvSpPr>
        <p:spPr/>
        <p:txBody>
          <a:bodyPr/>
          <a:lstStyle/>
          <a:p>
            <a:r>
              <a:rPr lang="es-ES_tradnl" dirty="0"/>
              <a:t>Que es SEO local</a:t>
            </a:r>
          </a:p>
        </p:txBody>
      </p:sp>
      <p:sp>
        <p:nvSpPr>
          <p:cNvPr id="3" name="Content Placeholder 2">
            <a:extLst>
              <a:ext uri="{FF2B5EF4-FFF2-40B4-BE49-F238E27FC236}">
                <a16:creationId xmlns:a16="http://schemas.microsoft.com/office/drawing/2014/main" id="{5E262317-6636-ADC7-0FB9-B51B93E53AAF}"/>
              </a:ext>
            </a:extLst>
          </p:cNvPr>
          <p:cNvSpPr>
            <a:spLocks noGrp="1"/>
          </p:cNvSpPr>
          <p:nvPr>
            <p:ph idx="1"/>
          </p:nvPr>
        </p:nvSpPr>
        <p:spPr>
          <a:xfrm>
            <a:off x="6095999" y="2002418"/>
            <a:ext cx="5835655" cy="4383078"/>
          </a:xfrm>
        </p:spPr>
        <p:txBody>
          <a:bodyPr>
            <a:normAutofit/>
          </a:bodyPr>
          <a:lstStyle/>
          <a:p>
            <a:r>
              <a:rPr lang="en-ES" sz="1800" dirty="0">
                <a:solidFill>
                  <a:schemeClr val="accent1"/>
                </a:solidFill>
                <a:effectLst/>
                <a:latin typeface="Arial" panose="020B0604020202020204" pitchFamily="34" charset="0"/>
                <a:ea typeface="Times New Roman" panose="02020603050405020304" pitchFamily="18" charset="0"/>
              </a:rPr>
              <a:t>El SEO local está diseñado para búsquedas que contienen un componente geográfico — he aquí la diferencia con el SEO común.</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La localización del usuario que busca por negocios locales o señalando una región en específico en los términos o </a:t>
            </a:r>
            <a:r>
              <a:rPr lang="en-ES" sz="1800" u="sng" dirty="0">
                <a:solidFill>
                  <a:schemeClr val="accent1"/>
                </a:solidFill>
                <a:effectLst/>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palabras claves</a:t>
            </a:r>
            <a:r>
              <a:rPr lang="en-ES" sz="1800" dirty="0">
                <a:solidFill>
                  <a:schemeClr val="accent1"/>
                </a:solidFill>
                <a:effectLst/>
                <a:latin typeface="Arial" panose="020B0604020202020204" pitchFamily="34" charset="0"/>
                <a:ea typeface="Times New Roman" panose="02020603050405020304" pitchFamily="18" charset="0"/>
              </a:rPr>
              <a:t>, como “centro de Guadalajara” o “en Jalisco”, acciona el algoritmo de búsqueda local y modifica la forma en la que Google muestra sus resultados.</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8194" name="Picture 2" descr="Qué es el seo local? - CRONUTS.DIGITAL">
            <a:extLst>
              <a:ext uri="{FF2B5EF4-FFF2-40B4-BE49-F238E27FC236}">
                <a16:creationId xmlns:a16="http://schemas.microsoft.com/office/drawing/2014/main" id="{D87DC847-36F0-B69B-5E01-CE04B9776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9" y="2233308"/>
            <a:ext cx="5835655" cy="392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4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B158-1283-5CF6-10DF-942E789F3CB5}"/>
              </a:ext>
            </a:extLst>
          </p:cNvPr>
          <p:cNvSpPr>
            <a:spLocks noGrp="1"/>
          </p:cNvSpPr>
          <p:nvPr>
            <p:ph type="title"/>
          </p:nvPr>
        </p:nvSpPr>
        <p:spPr/>
        <p:txBody>
          <a:bodyPr/>
          <a:lstStyle/>
          <a:p>
            <a:r>
              <a:rPr lang="es-ES_tradnl" dirty="0"/>
              <a:t>SEO Social</a:t>
            </a:r>
          </a:p>
        </p:txBody>
      </p:sp>
      <p:sp>
        <p:nvSpPr>
          <p:cNvPr id="3" name="Content Placeholder 2">
            <a:extLst>
              <a:ext uri="{FF2B5EF4-FFF2-40B4-BE49-F238E27FC236}">
                <a16:creationId xmlns:a16="http://schemas.microsoft.com/office/drawing/2014/main" id="{4E5D3F42-ACEC-44B2-82D9-0DF1AA486D1C}"/>
              </a:ext>
            </a:extLst>
          </p:cNvPr>
          <p:cNvSpPr>
            <a:spLocks noGrp="1"/>
          </p:cNvSpPr>
          <p:nvPr>
            <p:ph idx="1"/>
          </p:nvPr>
        </p:nvSpPr>
        <p:spPr>
          <a:xfrm>
            <a:off x="50924" y="1817173"/>
            <a:ext cx="6045075" cy="3636511"/>
          </a:xfrm>
        </p:spPr>
        <p:txBody>
          <a:bodyPr/>
          <a:lstStyle/>
          <a:p>
            <a:r>
              <a:rPr lang="en-ES" sz="1800" dirty="0">
                <a:solidFill>
                  <a:schemeClr val="accent1"/>
                </a:solidFill>
                <a:effectLst/>
                <a:latin typeface="Arial" panose="020B0604020202020204" pitchFamily="34" charset="0"/>
                <a:ea typeface="Times New Roman" panose="02020603050405020304" pitchFamily="18" charset="0"/>
              </a:rPr>
              <a:t>Como bien se mencionó en la introducción, el SEO Social es la unión de las estrategias del SEO y la </a:t>
            </a:r>
            <a:r>
              <a:rPr lang="en-ES" sz="1800" u="none" strike="noStrike" dirty="0">
                <a:solidFill>
                  <a:schemeClr val="accent1"/>
                </a:solidFill>
                <a:effectLst/>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Social Media</a:t>
            </a:r>
            <a:r>
              <a:rPr lang="en-ES" sz="1800" dirty="0">
                <a:solidFill>
                  <a:schemeClr val="accent1"/>
                </a:solidFill>
                <a:effectLst/>
                <a:latin typeface="Arial" panose="020B0604020202020204" pitchFamily="34" charset="0"/>
                <a:ea typeface="Times New Roman" panose="02020603050405020304" pitchFamily="18" charset="0"/>
              </a:rPr>
              <a:t> (Medios Sociales). </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Esto significa que es una integración de conocimientos de optimización y divulgación que conllevan a las empresas a tener una visibilidad mayor en los buscadores, a su vez que se hace más conocida entre los clientes.</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12290" name="Picture 2" descr="SEO para Redes Sociales">
            <a:extLst>
              <a:ext uri="{FF2B5EF4-FFF2-40B4-BE49-F238E27FC236}">
                <a16:creationId xmlns:a16="http://schemas.microsoft.com/office/drawing/2014/main" id="{64C5C7BD-9107-286E-503C-E482B4EA9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674" y="1944547"/>
            <a:ext cx="4904756" cy="475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10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B255-0100-E98B-84E7-6D42C699E35D}"/>
              </a:ext>
            </a:extLst>
          </p:cNvPr>
          <p:cNvSpPr>
            <a:spLocks noGrp="1"/>
          </p:cNvSpPr>
          <p:nvPr>
            <p:ph type="title"/>
          </p:nvPr>
        </p:nvSpPr>
        <p:spPr/>
        <p:txBody>
          <a:bodyPr/>
          <a:lstStyle/>
          <a:p>
            <a:r>
              <a:rPr lang="es-ES_tradnl" dirty="0"/>
              <a:t>SEO Social</a:t>
            </a:r>
          </a:p>
        </p:txBody>
      </p:sp>
      <p:sp>
        <p:nvSpPr>
          <p:cNvPr id="3" name="Content Placeholder 2">
            <a:extLst>
              <a:ext uri="{FF2B5EF4-FFF2-40B4-BE49-F238E27FC236}">
                <a16:creationId xmlns:a16="http://schemas.microsoft.com/office/drawing/2014/main" id="{14CF5018-9375-379A-CB9D-085640075B6F}"/>
              </a:ext>
            </a:extLst>
          </p:cNvPr>
          <p:cNvSpPr>
            <a:spLocks noGrp="1"/>
          </p:cNvSpPr>
          <p:nvPr>
            <p:ph idx="1"/>
          </p:nvPr>
        </p:nvSpPr>
        <p:spPr>
          <a:xfrm>
            <a:off x="5795826" y="2002368"/>
            <a:ext cx="6264994" cy="4502604"/>
          </a:xfrm>
        </p:spPr>
        <p:txBody>
          <a:bodyPr>
            <a:normAutofit/>
          </a:bodyPr>
          <a:lstStyle/>
          <a:p>
            <a:r>
              <a:rPr lang="en-ES" sz="1800" dirty="0">
                <a:solidFill>
                  <a:schemeClr val="accent1"/>
                </a:solidFill>
                <a:effectLst/>
                <a:latin typeface="Arial" panose="020B0604020202020204" pitchFamily="34" charset="0"/>
                <a:ea typeface="Times New Roman" panose="02020603050405020304" pitchFamily="18" charset="0"/>
              </a:rPr>
              <a:t>El SEO Social, visto desde una óptica mayor, es la encargada de coordinar los canales de marketing online más importantes de la actualidad, como los son el </a:t>
            </a:r>
            <a:r>
              <a:rPr lang="en-ES" sz="1800" u="sng" dirty="0">
                <a:solidFill>
                  <a:schemeClr val="accent1"/>
                </a:solidFill>
                <a:effectLst/>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marketing de contenidos</a:t>
            </a:r>
            <a:r>
              <a:rPr lang="en-ES" sz="1800" dirty="0">
                <a:solidFill>
                  <a:schemeClr val="accent1"/>
                </a:solidFill>
                <a:effectLst/>
                <a:latin typeface="Arial" panose="020B0604020202020204" pitchFamily="34" charset="0"/>
                <a:ea typeface="Times New Roman" panose="02020603050405020304" pitchFamily="18" charset="0"/>
              </a:rPr>
              <a:t>, el </a:t>
            </a:r>
            <a:r>
              <a:rPr lang="en-ES" sz="1800" u="sng" dirty="0">
                <a:solidFill>
                  <a:schemeClr val="accent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posicionamiento en los buscadores</a:t>
            </a:r>
            <a:r>
              <a:rPr lang="en-ES" sz="1800" dirty="0">
                <a:solidFill>
                  <a:schemeClr val="accent1"/>
                </a:solidFill>
                <a:effectLst/>
                <a:latin typeface="Arial" panose="020B0604020202020204" pitchFamily="34" charset="0"/>
                <a:ea typeface="Times New Roman" panose="02020603050405020304" pitchFamily="18" charset="0"/>
              </a:rPr>
              <a:t>, las </a:t>
            </a:r>
            <a:r>
              <a:rPr lang="en-ES" sz="1800" u="sng" dirty="0">
                <a:solidFill>
                  <a:schemeClr val="accent1"/>
                </a:solidFill>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redes sociales</a:t>
            </a:r>
            <a:r>
              <a:rPr lang="en-ES" sz="1800" dirty="0">
                <a:solidFill>
                  <a:schemeClr val="accent1"/>
                </a:solidFill>
                <a:effectLst/>
                <a:latin typeface="Arial" panose="020B0604020202020204" pitchFamily="34" charset="0"/>
                <a:ea typeface="Times New Roman" panose="02020603050405020304" pitchFamily="18" charset="0"/>
              </a:rPr>
              <a:t> y el </a:t>
            </a:r>
            <a:r>
              <a:rPr lang="en-ES" sz="1800" u="sng" dirty="0">
                <a:solidFill>
                  <a:schemeClr val="accent1"/>
                </a:solidFill>
                <a:effectLst/>
                <a:latin typeface="Arial" panose="020B060402020202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e-mail marketing</a:t>
            </a:r>
            <a:r>
              <a:rPr lang="en-ES" sz="1800" dirty="0">
                <a:solidFill>
                  <a:schemeClr val="accent1"/>
                </a:solidFill>
                <a:effectLst/>
                <a:latin typeface="Arial" panose="020B0604020202020204" pitchFamily="34" charset="0"/>
                <a:ea typeface="Times New Roman" panose="02020603050405020304" pitchFamily="18" charset="0"/>
              </a:rPr>
              <a:t>.</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El objetivo principal del SEO Social es conseguir impactos a partir de un contenido hallado en un sitio web bien optimizado para posteriormente difundirlo por las redes sociales. </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Así se obtiene no solo un buen posicionamiento sino también grandes niveles de alcance, </a:t>
            </a:r>
            <a:r>
              <a:rPr lang="en-ES" sz="1800" i="1" dirty="0">
                <a:solidFill>
                  <a:schemeClr val="accent1"/>
                </a:solidFill>
                <a:effectLst/>
                <a:latin typeface="Arial" panose="020B0604020202020204" pitchFamily="34" charset="0"/>
                <a:ea typeface="Times New Roman" panose="02020603050405020304" pitchFamily="18" charset="0"/>
              </a:rPr>
              <a:t>engagement</a:t>
            </a:r>
            <a:r>
              <a:rPr lang="en-ES" sz="1800" dirty="0">
                <a:solidFill>
                  <a:schemeClr val="accent1"/>
                </a:solidFill>
                <a:effectLst/>
                <a:latin typeface="Arial" panose="020B0604020202020204" pitchFamily="34" charset="0"/>
                <a:ea typeface="Times New Roman" panose="02020603050405020304" pitchFamily="18" charset="0"/>
              </a:rPr>
              <a:t>, relevancia e influencias que hacen a la marca ser más conocida, atractiva y confiable.</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13314" name="Picture 2" descr="SEO Social: todo lo que deberías saber si quieres mejorar en Google">
            <a:extLst>
              <a:ext uri="{FF2B5EF4-FFF2-40B4-BE49-F238E27FC236}">
                <a16:creationId xmlns:a16="http://schemas.microsoft.com/office/drawing/2014/main" id="{38C7991E-4B9D-159F-8D78-8A2C693DFF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81" y="2676485"/>
            <a:ext cx="5655426" cy="247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76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AA10-8925-B6A4-52FB-EED56ACF130E}"/>
              </a:ext>
            </a:extLst>
          </p:cNvPr>
          <p:cNvSpPr>
            <a:spLocks noGrp="1"/>
          </p:cNvSpPr>
          <p:nvPr>
            <p:ph type="title"/>
          </p:nvPr>
        </p:nvSpPr>
        <p:spPr/>
        <p:txBody>
          <a:bodyPr/>
          <a:lstStyle/>
          <a:p>
            <a:r>
              <a:rPr lang="es-ES_tradnl" dirty="0"/>
              <a:t>Caso de éxito </a:t>
            </a:r>
            <a:r>
              <a:rPr lang="en-ES" sz="4000" dirty="0">
                <a:solidFill>
                  <a:schemeClr val="accent1"/>
                </a:solidFill>
                <a:effectLst/>
                <a:latin typeface="Arial" panose="020B0604020202020204" pitchFamily="34" charset="0"/>
                <a:ea typeface="Times New Roman" panose="02020603050405020304" pitchFamily="18" charset="0"/>
                <a:hlinkClick r:id="rId2"/>
              </a:rPr>
              <a:t>Moz</a:t>
            </a:r>
            <a:r>
              <a:rPr lang="en-ES" sz="4000" dirty="0">
                <a:solidFill>
                  <a:schemeClr val="accent1"/>
                </a:solidFill>
                <a:effectLst/>
                <a:latin typeface="Arial" panose="020B0604020202020204" pitchFamily="34" charset="0"/>
                <a:ea typeface="Times New Roman" panose="02020603050405020304" pitchFamily="18" charset="0"/>
              </a:rPr>
              <a:t> </a:t>
            </a:r>
            <a:endParaRPr lang="es-ES_tradnl" dirty="0"/>
          </a:p>
        </p:txBody>
      </p:sp>
      <p:sp>
        <p:nvSpPr>
          <p:cNvPr id="3" name="Content Placeholder 2">
            <a:extLst>
              <a:ext uri="{FF2B5EF4-FFF2-40B4-BE49-F238E27FC236}">
                <a16:creationId xmlns:a16="http://schemas.microsoft.com/office/drawing/2014/main" id="{ADAE5359-C54B-D3CB-9640-0E4BB30CD315}"/>
              </a:ext>
            </a:extLst>
          </p:cNvPr>
          <p:cNvSpPr>
            <a:spLocks noGrp="1"/>
          </p:cNvSpPr>
          <p:nvPr>
            <p:ph idx="1"/>
          </p:nvPr>
        </p:nvSpPr>
        <p:spPr/>
        <p:txBody>
          <a:bodyPr/>
          <a:lstStyle/>
          <a:p>
            <a:r>
              <a:rPr lang="en-ES" sz="1800" dirty="0">
                <a:solidFill>
                  <a:schemeClr val="accent1"/>
                </a:solidFill>
                <a:effectLst/>
                <a:latin typeface="Arial" panose="020B0604020202020204" pitchFamily="34" charset="0"/>
                <a:ea typeface="Times New Roman" panose="02020603050405020304" pitchFamily="18" charset="0"/>
              </a:rPr>
              <a:t>- Desafío: Moz es una empresa de software que ofrece herramientas y recursos para profesionales del marketing digital. Querían mejorar su visibilidad en línea y atraer más clientes potenciales.</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   - Estrategia de SEO: Implementaron una estrategia integral de SEO que incluyó optimización de palabras clave, creación de contenido relevante, generación de enlaces de calidad y optimización técnica del sitio.</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   - Resultados: Moz logró mejorar su clasificación en los motores de búsqueda para palabras clave relevantes de la industria, lo que resultó en un aumento significativo en el tráfico orgánico y un aumento en las conversiones.</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14338" name="Picture 2" descr="Métricas en | SERPs MozBar (Extension) - Twaino">
            <a:extLst>
              <a:ext uri="{FF2B5EF4-FFF2-40B4-BE49-F238E27FC236}">
                <a16:creationId xmlns:a16="http://schemas.microsoft.com/office/drawing/2014/main" id="{49971C19-3988-639A-D8A6-BB4092686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724" y="5434826"/>
            <a:ext cx="1854522" cy="122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46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AEC-BC9F-3A3B-412B-3EB9DDB856AF}"/>
              </a:ext>
            </a:extLst>
          </p:cNvPr>
          <p:cNvSpPr>
            <a:spLocks noGrp="1"/>
          </p:cNvSpPr>
          <p:nvPr>
            <p:ph type="title"/>
          </p:nvPr>
        </p:nvSpPr>
        <p:spPr/>
        <p:txBody>
          <a:bodyPr/>
          <a:lstStyle/>
          <a:p>
            <a:r>
              <a:rPr lang="es-ES_tradnl" dirty="0"/>
              <a:t>Caso de éxito </a:t>
            </a:r>
            <a:r>
              <a:rPr lang="en-ES" sz="4000" dirty="0">
                <a:solidFill>
                  <a:schemeClr val="accent1"/>
                </a:solidFill>
                <a:effectLst/>
                <a:latin typeface="Arial" panose="020B0604020202020204" pitchFamily="34" charset="0"/>
                <a:ea typeface="Times New Roman" panose="02020603050405020304" pitchFamily="18" charset="0"/>
                <a:hlinkClick r:id="rId2"/>
              </a:rPr>
              <a:t>HubSpot</a:t>
            </a:r>
            <a:endParaRPr lang="es-ES_tradnl" dirty="0"/>
          </a:p>
        </p:txBody>
      </p:sp>
      <p:sp>
        <p:nvSpPr>
          <p:cNvPr id="3" name="Content Placeholder 2">
            <a:extLst>
              <a:ext uri="{FF2B5EF4-FFF2-40B4-BE49-F238E27FC236}">
                <a16:creationId xmlns:a16="http://schemas.microsoft.com/office/drawing/2014/main" id="{3B1D60AE-9581-D5AF-5EBF-40B6944339AA}"/>
              </a:ext>
            </a:extLst>
          </p:cNvPr>
          <p:cNvSpPr>
            <a:spLocks noGrp="1"/>
          </p:cNvSpPr>
          <p:nvPr>
            <p:ph idx="1"/>
          </p:nvPr>
        </p:nvSpPr>
        <p:spPr/>
        <p:txBody>
          <a:bodyPr/>
          <a:lstStyle/>
          <a:p>
            <a:r>
              <a:rPr lang="en-ES" sz="1800" dirty="0">
                <a:solidFill>
                  <a:schemeClr val="accent1"/>
                </a:solidFill>
                <a:effectLst/>
                <a:latin typeface="Arial" panose="020B0604020202020204" pitchFamily="34" charset="0"/>
                <a:ea typeface="Times New Roman" panose="02020603050405020304" pitchFamily="18" charset="0"/>
              </a:rPr>
              <a:t>Desafío: HubSpot es una plataforma de marketing y ventas que quería mejorar su presencia en línea y aumentar su base de clientes.</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   - Estrategia de SEO: Implementaron una estrategia integral de SEO que incluyó investigación de palabras clave, creación de contenido optimizado, optimización técnica del sitio y generación de enlaces de calidad.</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   - Resultados: HubSpot logró mejorar su clasificación en los motores de búsqueda para palabras clave relevantes en la industria del marketing y las ventas. Esto resultó en un aumento en el tráfico orgánico, más clientes potenciales y un crecimiento significativo en sus ingresos.</a:t>
            </a:r>
            <a:endParaRPr lang="en-ES" sz="1800" dirty="0">
              <a:solidFill>
                <a:schemeClr val="accent1"/>
              </a:solidFill>
              <a:effectLst/>
              <a:latin typeface="Times New Roman" panose="02020603050405020304" pitchFamily="18" charset="0"/>
              <a:ea typeface="Times New Roman" panose="02020603050405020304" pitchFamily="18" charset="0"/>
            </a:endParaRPr>
          </a:p>
          <a:p>
            <a:endParaRPr lang="es-ES_tradnl" dirty="0"/>
          </a:p>
        </p:txBody>
      </p:sp>
      <p:pic>
        <p:nvPicPr>
          <p:cNvPr id="15362" name="Picture 2" descr="HubSpot | Software de Inbound Marketing, Ventas y Servicio al cliente">
            <a:extLst>
              <a:ext uri="{FF2B5EF4-FFF2-40B4-BE49-F238E27FC236}">
                <a16:creationId xmlns:a16="http://schemas.microsoft.com/office/drawing/2014/main" id="{3B095A04-4EAA-786D-2A49-538554B76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0650" y="5501350"/>
            <a:ext cx="46482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30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D38A-FEA7-3CBB-BB96-40A959A9C9B8}"/>
              </a:ext>
            </a:extLst>
          </p:cNvPr>
          <p:cNvSpPr>
            <a:spLocks noGrp="1"/>
          </p:cNvSpPr>
          <p:nvPr>
            <p:ph type="title"/>
          </p:nvPr>
        </p:nvSpPr>
        <p:spPr/>
        <p:txBody>
          <a:bodyPr/>
          <a:lstStyle/>
          <a:p>
            <a:r>
              <a:rPr lang="es-ES_tradnl" dirty="0"/>
              <a:t>Caso de éxito </a:t>
            </a:r>
            <a:r>
              <a:rPr lang="en-ES" sz="4000" dirty="0">
                <a:solidFill>
                  <a:schemeClr val="accent1"/>
                </a:solidFill>
                <a:effectLst/>
                <a:latin typeface="Arial" panose="020B0604020202020204" pitchFamily="34" charset="0"/>
                <a:ea typeface="Times New Roman" panose="02020603050405020304" pitchFamily="18" charset="0"/>
                <a:hlinkClick r:id="rId2"/>
              </a:rPr>
              <a:t>Airbnb</a:t>
            </a:r>
            <a:endParaRPr lang="es-ES_tradnl" dirty="0"/>
          </a:p>
        </p:txBody>
      </p:sp>
      <p:sp>
        <p:nvSpPr>
          <p:cNvPr id="3" name="Content Placeholder 2">
            <a:extLst>
              <a:ext uri="{FF2B5EF4-FFF2-40B4-BE49-F238E27FC236}">
                <a16:creationId xmlns:a16="http://schemas.microsoft.com/office/drawing/2014/main" id="{2BD70E26-3A31-73D6-516B-CE185BBBAF04}"/>
              </a:ext>
            </a:extLst>
          </p:cNvPr>
          <p:cNvSpPr>
            <a:spLocks noGrp="1"/>
          </p:cNvSpPr>
          <p:nvPr>
            <p:ph idx="1"/>
          </p:nvPr>
        </p:nvSpPr>
        <p:spPr/>
        <p:txBody>
          <a:bodyPr/>
          <a:lstStyle/>
          <a:p>
            <a:r>
              <a:rPr lang="en-ES" sz="1800" dirty="0">
                <a:solidFill>
                  <a:schemeClr val="accent1"/>
                </a:solidFill>
                <a:effectLst/>
                <a:latin typeface="Arial" panose="020B0604020202020204" pitchFamily="34" charset="0"/>
                <a:ea typeface="Times New Roman" panose="02020603050405020304" pitchFamily="18" charset="0"/>
              </a:rPr>
              <a:t>- Desafío: Airbnb es una plataforma de alquileres vacacionales que quería aumentar su visibilidad en línea y atraer a más propietarios de alojamientos y viajeros.</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   - Estrategia de SEO: Implementaron una estrategia de SEO centrada en la optimización de palabras clave relacionadas con destinos turísticos y tipos de alojamiento. También se enfocaron en mejorar la experiencia del usuario en el sitio.</a:t>
            </a:r>
            <a:endParaRPr lang="en-ES" sz="1800" dirty="0">
              <a:solidFill>
                <a:schemeClr val="accent1"/>
              </a:solidFill>
              <a:effectLst/>
              <a:latin typeface="Times New Roman" panose="02020603050405020304" pitchFamily="18" charset="0"/>
              <a:ea typeface="Times New Roman" panose="02020603050405020304" pitchFamily="18" charset="0"/>
            </a:endParaRPr>
          </a:p>
          <a:p>
            <a:r>
              <a:rPr lang="en-ES" sz="1800" dirty="0">
                <a:solidFill>
                  <a:schemeClr val="accent1"/>
                </a:solidFill>
                <a:effectLst/>
                <a:latin typeface="Arial" panose="020B0604020202020204" pitchFamily="34" charset="0"/>
                <a:ea typeface="Times New Roman" panose="02020603050405020304" pitchFamily="18" charset="0"/>
              </a:rPr>
              <a:t>   - Resultados: Airbnb logró mejorar su visibilidad en los motores de búsqueda, lo que resultó en un aumento en las reservas de alojamiento y la participación de propietarios de viviendas en la plataforma. Además, se convirtió en un nombre reconocido en la industria de alquileres vacacionales.</a:t>
            </a:r>
            <a:endParaRPr lang="es-ES_tradnl" dirty="0">
              <a:solidFill>
                <a:schemeClr val="accent1"/>
              </a:solidFill>
            </a:endParaRPr>
          </a:p>
        </p:txBody>
      </p:sp>
      <p:pic>
        <p:nvPicPr>
          <p:cNvPr id="16386" name="Picture 2">
            <a:extLst>
              <a:ext uri="{FF2B5EF4-FFF2-40B4-BE49-F238E27FC236}">
                <a16:creationId xmlns:a16="http://schemas.microsoft.com/office/drawing/2014/main" id="{E989E73F-BAC2-6C00-E877-7CAE57279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27" y="5279018"/>
            <a:ext cx="48387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90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AE1D-7363-C4C1-E66B-93A2B515C82E}"/>
              </a:ext>
            </a:extLst>
          </p:cNvPr>
          <p:cNvSpPr>
            <a:spLocks noGrp="1"/>
          </p:cNvSpPr>
          <p:nvPr>
            <p:ph type="title"/>
          </p:nvPr>
        </p:nvSpPr>
        <p:spPr/>
        <p:txBody>
          <a:bodyPr/>
          <a:lstStyle/>
          <a:p>
            <a:r>
              <a:rPr lang="es-ES_tradnl" dirty="0"/>
              <a:t>Introducción</a:t>
            </a:r>
          </a:p>
        </p:txBody>
      </p:sp>
      <p:sp>
        <p:nvSpPr>
          <p:cNvPr id="3" name="Content Placeholder 2">
            <a:extLst>
              <a:ext uri="{FF2B5EF4-FFF2-40B4-BE49-F238E27FC236}">
                <a16:creationId xmlns:a16="http://schemas.microsoft.com/office/drawing/2014/main" id="{D0656327-8FAA-F0F9-8BF9-C5B7526343EB}"/>
              </a:ext>
            </a:extLst>
          </p:cNvPr>
          <p:cNvSpPr>
            <a:spLocks noGrp="1"/>
          </p:cNvSpPr>
          <p:nvPr>
            <p:ph idx="1"/>
          </p:nvPr>
        </p:nvSpPr>
        <p:spPr/>
        <p:txBody>
          <a:bodyPr/>
          <a:lstStyle/>
          <a:p>
            <a:r>
              <a:rPr lang="es-ES_tradnl" dirty="0">
                <a:solidFill>
                  <a:schemeClr val="accent1"/>
                </a:solidFill>
                <a:latin typeface="Söhne"/>
              </a:rPr>
              <a:t>La optimización de motores de búsqueda (SEO) juega un papel fundamental en el entorno digital actual. En un mercado altamente competitivo en línea, las empresas están constantemente buscando formas de mejorar su visibilidad y posicionamiento en los motores de búsqueda. El SEO se ha convertido en una estrategia esencial para lograr este objetivo, ya que ayuda a aumentar el tráfico orgánico, atraer a más clientes potenciales y mejorar las conversiones. En esta investigación, exploraremos en detalle el impacto del SEO en el mercado y cómo las empresas pueden beneficiarse de su implementación efectiva.</a:t>
            </a:r>
          </a:p>
        </p:txBody>
      </p:sp>
    </p:spTree>
    <p:extLst>
      <p:ext uri="{BB962C8B-B14F-4D97-AF65-F5344CB8AC3E}">
        <p14:creationId xmlns:p14="http://schemas.microsoft.com/office/powerpoint/2010/main" val="4040145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8EDB-89DB-DE90-2F7B-4C1F41A1EB9D}"/>
              </a:ext>
            </a:extLst>
          </p:cNvPr>
          <p:cNvSpPr>
            <a:spLocks noGrp="1"/>
          </p:cNvSpPr>
          <p:nvPr>
            <p:ph type="title"/>
          </p:nvPr>
        </p:nvSpPr>
        <p:spPr/>
        <p:txBody>
          <a:bodyPr/>
          <a:lstStyle/>
          <a:p>
            <a:r>
              <a:rPr lang="es-ES_tradnl" dirty="0"/>
              <a:t>Bibliografía</a:t>
            </a:r>
          </a:p>
        </p:txBody>
      </p:sp>
      <p:sp>
        <p:nvSpPr>
          <p:cNvPr id="3" name="Content Placeholder 2">
            <a:extLst>
              <a:ext uri="{FF2B5EF4-FFF2-40B4-BE49-F238E27FC236}">
                <a16:creationId xmlns:a16="http://schemas.microsoft.com/office/drawing/2014/main" id="{70DE52F4-FE4D-00A5-288C-61825B38F1EC}"/>
              </a:ext>
            </a:extLst>
          </p:cNvPr>
          <p:cNvSpPr>
            <a:spLocks noGrp="1"/>
          </p:cNvSpPr>
          <p:nvPr>
            <p:ph idx="1"/>
          </p:nvPr>
        </p:nvSpPr>
        <p:spPr/>
        <p:txBody>
          <a:bodyPr>
            <a:normAutofit fontScale="85000" lnSpcReduction="20000"/>
          </a:bodyPr>
          <a:lstStyle/>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Reglas del SEO </a:t>
            </a:r>
            <a:r>
              <a:rPr lang="es-ES" b="1" u="sng" dirty="0">
                <a:solidFill>
                  <a:schemeClr val="accent1"/>
                </a:solidFill>
                <a:latin typeface="Arial" panose="020B0604020202020204" pitchFamily="34" charset="0"/>
                <a:hlinkClick r:id="rId2">
                  <a:extLst>
                    <a:ext uri="{A12FA001-AC4F-418D-AE19-62706E023703}">
                      <ahyp:hlinkClr xmlns:ahyp="http://schemas.microsoft.com/office/drawing/2018/hyperlinkcolor" val="tx"/>
                    </a:ext>
                  </a:extLst>
                </a:hlinkClick>
              </a:rPr>
              <a:t>https://nestrategia.com/mejorar-posicionamiento-seo/#1-estrategia-de-palabras-clave</a:t>
            </a:r>
            <a:endParaRPr lang="en-ES" b="1" u="sng" dirty="0">
              <a:solidFill>
                <a:schemeClr val="accent1"/>
              </a:solidFill>
              <a:latin typeface="Arial" panose="020B0604020202020204" pitchFamily="34" charset="0"/>
            </a:endParaRPr>
          </a:p>
          <a:p>
            <a:r>
              <a:rPr lang="en-ES" sz="1800" dirty="0">
                <a:solidFill>
                  <a:schemeClr val="accent1"/>
                </a:solidFill>
                <a:effectLst/>
                <a:latin typeface="Times New Roman" panose="02020603050405020304" pitchFamily="18" charset="0"/>
                <a:ea typeface="Times New Roman" panose="02020603050405020304" pitchFamily="18" charset="0"/>
              </a:rPr>
              <a:t>Que es SEO </a:t>
            </a:r>
            <a:r>
              <a:rPr lang="en-ES" b="1" u="sng" dirty="0">
                <a:solidFill>
                  <a:schemeClr val="accent1"/>
                </a:solidFill>
                <a:latin typeface="Arial" panose="020B0604020202020204" pitchFamily="34" charset="0"/>
                <a:hlinkClick r:id="rId3">
                  <a:extLst>
                    <a:ext uri="{A12FA001-AC4F-418D-AE19-62706E023703}">
                      <ahyp:hlinkClr xmlns:ahyp="http://schemas.microsoft.com/office/drawing/2018/hyperlinkcolor" val="tx"/>
                    </a:ext>
                  </a:extLst>
                </a:hlinkClick>
              </a:rPr>
              <a:t>https://www.cyberclick.es/que-es/seo</a:t>
            </a:r>
            <a:endParaRPr lang="en-ES" b="1" u="sng" dirty="0">
              <a:solidFill>
                <a:schemeClr val="accent1"/>
              </a:solidFill>
              <a:latin typeface="Arial" panose="020B0604020202020204" pitchFamily="34"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Ventajas del SEO </a:t>
            </a:r>
            <a:r>
              <a:rPr lang="es-ES" b="1" u="sng" dirty="0">
                <a:solidFill>
                  <a:schemeClr val="accent1"/>
                </a:solidFill>
                <a:latin typeface="Arial" panose="020B0604020202020204" pitchFamily="34" charset="0"/>
                <a:hlinkClick r:id="rId4">
                  <a:extLst>
                    <a:ext uri="{A12FA001-AC4F-418D-AE19-62706E023703}">
                      <ahyp:hlinkClr xmlns:ahyp="http://schemas.microsoft.com/office/drawing/2018/hyperlinkcolor" val="tx"/>
                    </a:ext>
                  </a:extLst>
                </a:hlinkClick>
              </a:rPr>
              <a:t>https://klawter.com/blog/beneficios-del-posicionamiento-seo-ventajas-desventajas/</a:t>
            </a:r>
            <a:endParaRPr lang="en-ES" b="1" u="sng" dirty="0">
              <a:solidFill>
                <a:schemeClr val="accent1"/>
              </a:solidFill>
              <a:latin typeface="Arial" panose="020B0604020202020204" pitchFamily="34"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que es el SEO </a:t>
            </a:r>
            <a:r>
              <a:rPr lang="es-ES" sz="1800" kern="1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on</a:t>
            </a:r>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Page </a:t>
            </a:r>
            <a:r>
              <a:rPr lang="es-ES" b="1" u="sng" dirty="0">
                <a:solidFill>
                  <a:schemeClr val="accent1"/>
                </a:solidFill>
                <a:latin typeface="Arial" panose="020B0604020202020204" pitchFamily="34" charset="0"/>
                <a:hlinkClick r:id="rId5">
                  <a:extLst>
                    <a:ext uri="{A12FA001-AC4F-418D-AE19-62706E023703}">
                      <ahyp:hlinkClr xmlns:ahyp="http://schemas.microsoft.com/office/drawing/2018/hyperlinkcolor" val="tx"/>
                    </a:ext>
                  </a:extLst>
                </a:hlinkClick>
              </a:rPr>
              <a:t>https://www.esic.edu/rethink/marketing-y-comunicacion/seo-on-page-implementar-una-buena-estrategia#:~:text=El%20SEO%20On%20Page%20es,de%20las%20búsquedas%20de%20Google</a:t>
            </a:r>
            <a:r>
              <a:rPr lang="es-ES" b="1" u="sng" dirty="0">
                <a:solidFill>
                  <a:schemeClr val="accent1"/>
                </a:solidFill>
                <a:latin typeface="Arial" panose="020B0604020202020204" pitchFamily="34" charset="0"/>
              </a:rPr>
              <a:t>.</a:t>
            </a:r>
            <a:endParaRPr lang="en-ES" b="1" u="sng" dirty="0">
              <a:solidFill>
                <a:schemeClr val="accent1"/>
              </a:solidFill>
              <a:latin typeface="Arial" panose="020B0604020202020204" pitchFamily="34" charset="0"/>
            </a:endParaRPr>
          </a:p>
          <a:p>
            <a:r>
              <a:rPr lang="en-ES" sz="1800" dirty="0">
                <a:solidFill>
                  <a:schemeClr val="accent1"/>
                </a:solidFill>
                <a:effectLst/>
                <a:latin typeface="Poppins" pitchFamily="2" charset="77"/>
                <a:ea typeface="Times New Roman" panose="02020603050405020304" pitchFamily="18" charset="0"/>
              </a:rPr>
              <a:t>¿Qué es el SEO off page? </a:t>
            </a:r>
            <a:r>
              <a:rPr lang="es-ES" b="1" u="sng" dirty="0">
                <a:solidFill>
                  <a:schemeClr val="accent1"/>
                </a:solidFill>
                <a:latin typeface="Arial" panose="020B0604020202020204" pitchFamily="34" charset="0"/>
                <a:hlinkClick r:id="rId6">
                  <a:extLst>
                    <a:ext uri="{A12FA001-AC4F-418D-AE19-62706E023703}">
                      <ahyp:hlinkClr xmlns:ahyp="http://schemas.microsoft.com/office/drawing/2018/hyperlinkcolor" val="tx"/>
                    </a:ext>
                  </a:extLst>
                </a:hlinkClick>
              </a:rPr>
              <a:t>https://e-learning.uth.hn/v2/main/work/work_list.php?cidReq=20232011PWE060401&amp;id_session=0&amp;gidReq=0&amp;gradebook=0&amp;origin=&amp;id=3049358</a:t>
            </a:r>
            <a:endParaRPr lang="en-ES" b="1" u="sng" dirty="0">
              <a:solidFill>
                <a:schemeClr val="accent1"/>
              </a:solidFill>
              <a:latin typeface="Arial" panose="020B0604020202020204" pitchFamily="34" charset="0"/>
            </a:endParaRPr>
          </a:p>
          <a:p>
            <a:r>
              <a:rPr lang="es-ES_tradnl" dirty="0">
                <a:solidFill>
                  <a:schemeClr val="accent1"/>
                </a:solidFill>
              </a:rPr>
              <a:t>SEO técnico </a:t>
            </a:r>
            <a:r>
              <a:rPr lang="es-ES" b="1" u="sng" dirty="0">
                <a:solidFill>
                  <a:schemeClr val="accent1"/>
                </a:solidFill>
                <a:latin typeface="Arial" panose="020B0604020202020204" pitchFamily="34" charset="0"/>
                <a:hlinkClick r:id="rId7">
                  <a:extLst>
                    <a:ext uri="{A12FA001-AC4F-418D-AE19-62706E023703}">
                      <ahyp:hlinkClr xmlns:ahyp="http://schemas.microsoft.com/office/drawing/2018/hyperlinkcolor" val="tx"/>
                    </a:ext>
                  </a:extLst>
                </a:hlinkClick>
              </a:rPr>
              <a:t>https://blog.hubspot.es/marketing/guia-seo-tecnico#:~:text=El%20SEO%20técnico%20se%20refiere%20a%20todo%20lo%20que%20haces,más%20alto%20en%20una%20búsqueda</a:t>
            </a:r>
            <a:r>
              <a:rPr lang="es-ES" b="1" u="sng" dirty="0">
                <a:solidFill>
                  <a:schemeClr val="accent1"/>
                </a:solidFill>
                <a:latin typeface="Arial" panose="020B0604020202020204" pitchFamily="34" charset="0"/>
              </a:rPr>
              <a:t>.</a:t>
            </a:r>
            <a:endParaRPr lang="en-ES" b="1" u="sng" dirty="0">
              <a:solidFill>
                <a:schemeClr val="accent1"/>
              </a:solidFill>
              <a:latin typeface="Arial" panose="020B0604020202020204" pitchFamily="34" charset="0"/>
            </a:endParaRPr>
          </a:p>
          <a:p>
            <a:r>
              <a:rPr lang="es-ES_tradnl" dirty="0">
                <a:solidFill>
                  <a:schemeClr val="accent1"/>
                </a:solidFill>
              </a:rPr>
              <a:t>SEO local </a:t>
            </a:r>
            <a:r>
              <a:rPr lang="en-ES" sz="1800" b="1" u="sng" dirty="0">
                <a:solidFill>
                  <a:schemeClr val="accent1"/>
                </a:solidFill>
                <a:effectLst/>
                <a:latin typeface="Arial" panose="020B0604020202020204" pitchFamily="34" charset="0"/>
                <a:ea typeface="Times New Roman" panose="02020603050405020304" pitchFamily="18" charset="0"/>
                <a:hlinkClick r:id="rId8">
                  <a:extLst>
                    <a:ext uri="{A12FA001-AC4F-418D-AE19-62706E023703}">
                      <ahyp:hlinkClr xmlns:ahyp="http://schemas.microsoft.com/office/drawing/2018/hyperlinkcolor" val="tx"/>
                    </a:ext>
                  </a:extLst>
                </a:hlinkClick>
              </a:rPr>
              <a:t>https://rockcontent.com/es/blog/seo-local/</a:t>
            </a:r>
            <a:endParaRPr lang="en-ES" sz="1800" b="1" u="sng" dirty="0">
              <a:solidFill>
                <a:schemeClr val="accent1"/>
              </a:solidFill>
              <a:effectLst/>
              <a:latin typeface="Arial" panose="020B0604020202020204" pitchFamily="34" charset="0"/>
              <a:ea typeface="Times New Roman" panose="02020603050405020304" pitchFamily="18" charset="0"/>
            </a:endParaRPr>
          </a:p>
          <a:p>
            <a:r>
              <a:rPr lang="en-ES" b="1" u="sng" dirty="0">
                <a:solidFill>
                  <a:schemeClr val="accent1"/>
                </a:solidFill>
                <a:latin typeface="Arial" panose="020B0604020202020204" pitchFamily="34" charset="0"/>
                <a:ea typeface="Times New Roman" panose="02020603050405020304" pitchFamily="18" charset="0"/>
              </a:rPr>
              <a:t>Los casos cde exito estan ecada nombre un lonk </a:t>
            </a:r>
            <a:endParaRPr lang="en-ES" sz="1800" b="1" dirty="0">
              <a:solidFill>
                <a:schemeClr val="accent1"/>
              </a:solidFill>
              <a:effectLst/>
              <a:latin typeface="Times New Roman" panose="02020603050405020304" pitchFamily="18" charset="0"/>
              <a:ea typeface="Times New Roman" panose="02020603050405020304" pitchFamily="18" charset="0"/>
            </a:endParaRPr>
          </a:p>
          <a:p>
            <a:pPr marL="0" indent="0">
              <a:buNone/>
            </a:pPr>
            <a:endParaRPr lang="es-ES_tradnl" b="1" dirty="0"/>
          </a:p>
        </p:txBody>
      </p:sp>
    </p:spTree>
    <p:extLst>
      <p:ext uri="{BB962C8B-B14F-4D97-AF65-F5344CB8AC3E}">
        <p14:creationId xmlns:p14="http://schemas.microsoft.com/office/powerpoint/2010/main" val="342562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E602-D5B4-8F4B-83A0-E1B215B44F8B}"/>
              </a:ext>
            </a:extLst>
          </p:cNvPr>
          <p:cNvSpPr>
            <a:spLocks noGrp="1"/>
          </p:cNvSpPr>
          <p:nvPr>
            <p:ph type="title"/>
          </p:nvPr>
        </p:nvSpPr>
        <p:spPr/>
        <p:txBody>
          <a:bodyPr/>
          <a:lstStyle/>
          <a:p>
            <a:r>
              <a:rPr lang="es-ES_tradnl" dirty="0"/>
              <a:t>Objetivos</a:t>
            </a:r>
          </a:p>
        </p:txBody>
      </p:sp>
      <p:sp>
        <p:nvSpPr>
          <p:cNvPr id="3" name="Content Placeholder 2">
            <a:extLst>
              <a:ext uri="{FF2B5EF4-FFF2-40B4-BE49-F238E27FC236}">
                <a16:creationId xmlns:a16="http://schemas.microsoft.com/office/drawing/2014/main" id="{2EB0746F-C719-9A79-F781-07BE5095FC16}"/>
              </a:ext>
            </a:extLst>
          </p:cNvPr>
          <p:cNvSpPr>
            <a:spLocks noGrp="1"/>
          </p:cNvSpPr>
          <p:nvPr>
            <p:ph idx="1"/>
          </p:nvPr>
        </p:nvSpPr>
        <p:spPr/>
        <p:txBody>
          <a:bodyPr>
            <a:normAutofit fontScale="92500" lnSpcReduction="20000"/>
          </a:bodyPr>
          <a:lstStyle/>
          <a:p>
            <a:pPr algn="l"/>
            <a:r>
              <a:rPr lang="es-ES_tradnl" b="1" i="0" u="none" strike="noStrike" dirty="0">
                <a:solidFill>
                  <a:schemeClr val="accent1"/>
                </a:solidFill>
                <a:effectLst/>
                <a:latin typeface="Söhne"/>
              </a:rPr>
              <a:t>Los objetivos de esta investigación son los siguientes:</a:t>
            </a:r>
          </a:p>
          <a:p>
            <a:pPr algn="l">
              <a:buFont typeface="Arial" panose="020B0604020202020204" pitchFamily="34" charset="0"/>
              <a:buChar char="•"/>
            </a:pPr>
            <a:r>
              <a:rPr lang="es-ES_tradnl" b="0" i="0" u="none" strike="noStrike" dirty="0">
                <a:solidFill>
                  <a:schemeClr val="accent1"/>
                </a:solidFill>
                <a:effectLst/>
                <a:latin typeface="Söhne"/>
              </a:rPr>
              <a:t>Comprender el impacto del SEO en el mercado y su relación con el éxito de las empresas en línea.</a:t>
            </a:r>
          </a:p>
          <a:p>
            <a:pPr algn="l">
              <a:buFont typeface="Arial" panose="020B0604020202020204" pitchFamily="34" charset="0"/>
              <a:buChar char="•"/>
            </a:pPr>
            <a:r>
              <a:rPr lang="es-ES_tradnl" b="0" i="0" u="none" strike="noStrike" dirty="0">
                <a:solidFill>
                  <a:schemeClr val="accent1"/>
                </a:solidFill>
                <a:effectLst/>
                <a:latin typeface="Söhne"/>
              </a:rPr>
              <a:t>Analizar las estrategias más efectivas de SEO utilizadas por las empresas para mejorar su visibilidad y posicionamiento en los motores de búsqueda.</a:t>
            </a:r>
          </a:p>
          <a:p>
            <a:pPr algn="l">
              <a:buFont typeface="Arial" panose="020B0604020202020204" pitchFamily="34" charset="0"/>
              <a:buChar char="•"/>
            </a:pPr>
            <a:r>
              <a:rPr lang="es-ES_tradnl" b="0" i="0" u="none" strike="noStrike" dirty="0">
                <a:solidFill>
                  <a:schemeClr val="accent1"/>
                </a:solidFill>
                <a:effectLst/>
                <a:latin typeface="Söhne"/>
              </a:rPr>
              <a:t>Evaluar los beneficios obtenidos por las empresas que implementan prácticas de SEO, como el aumento del tráfico orgánico, la generación de leads y las conversiones.</a:t>
            </a:r>
          </a:p>
          <a:p>
            <a:pPr algn="l">
              <a:buFont typeface="Arial" panose="020B0604020202020204" pitchFamily="34" charset="0"/>
              <a:buChar char="•"/>
            </a:pPr>
            <a:r>
              <a:rPr lang="es-ES_tradnl" b="0" i="0" u="none" strike="noStrike" dirty="0">
                <a:solidFill>
                  <a:schemeClr val="accent1"/>
                </a:solidFill>
                <a:effectLst/>
                <a:latin typeface="Söhne"/>
              </a:rPr>
              <a:t>Investigar las reglas y mejores prácticas de SEO recomendadas por los motores de búsqueda para lograr resultados óptimos.</a:t>
            </a:r>
          </a:p>
          <a:p>
            <a:pPr algn="l">
              <a:buFont typeface="Arial" panose="020B0604020202020204" pitchFamily="34" charset="0"/>
              <a:buChar char="•"/>
            </a:pPr>
            <a:r>
              <a:rPr lang="es-ES_tradnl" b="0" i="0" u="none" strike="noStrike" dirty="0">
                <a:solidFill>
                  <a:schemeClr val="accent1"/>
                </a:solidFill>
                <a:effectLst/>
                <a:latin typeface="Söhne"/>
              </a:rPr>
              <a:t>Explorar las ventajas y desventajas del SEO en el mercado, así como los desafíos que las empresas pueden enfrentar al implementar estrategias de SEO.</a:t>
            </a:r>
          </a:p>
          <a:p>
            <a:pPr algn="l">
              <a:buFont typeface="Arial" panose="020B0604020202020204" pitchFamily="34" charset="0"/>
              <a:buChar char="•"/>
            </a:pPr>
            <a:r>
              <a:rPr lang="es-ES_tradnl" b="0" i="0" u="none" strike="noStrike" dirty="0">
                <a:solidFill>
                  <a:schemeClr val="accent1"/>
                </a:solidFill>
                <a:effectLst/>
                <a:latin typeface="Söhne"/>
              </a:rPr>
              <a:t>Examinar casos de éxito de empresas reales que han logrado resultados significativos a través de la implementación efectiva de prácticas de SEO.</a:t>
            </a:r>
          </a:p>
        </p:txBody>
      </p:sp>
    </p:spTree>
    <p:extLst>
      <p:ext uri="{BB962C8B-B14F-4D97-AF65-F5344CB8AC3E}">
        <p14:creationId xmlns:p14="http://schemas.microsoft.com/office/powerpoint/2010/main" val="343403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788A-88D3-22EE-7B5F-06CB586F469D}"/>
              </a:ext>
            </a:extLst>
          </p:cNvPr>
          <p:cNvSpPr>
            <a:spLocks noGrp="1"/>
          </p:cNvSpPr>
          <p:nvPr>
            <p:ph type="title"/>
          </p:nvPr>
        </p:nvSpPr>
        <p:spPr/>
        <p:txBody>
          <a:bodyPr/>
          <a:lstStyle/>
          <a:p>
            <a:r>
              <a:rPr lang="es-ES_tradnl" dirty="0"/>
              <a:t>Conclusiones</a:t>
            </a:r>
          </a:p>
        </p:txBody>
      </p:sp>
      <p:sp>
        <p:nvSpPr>
          <p:cNvPr id="3" name="Content Placeholder 2">
            <a:extLst>
              <a:ext uri="{FF2B5EF4-FFF2-40B4-BE49-F238E27FC236}">
                <a16:creationId xmlns:a16="http://schemas.microsoft.com/office/drawing/2014/main" id="{446E3023-D28E-076B-E4FF-CB2D4666879E}"/>
              </a:ext>
            </a:extLst>
          </p:cNvPr>
          <p:cNvSpPr>
            <a:spLocks noGrp="1"/>
          </p:cNvSpPr>
          <p:nvPr>
            <p:ph idx="1"/>
          </p:nvPr>
        </p:nvSpPr>
        <p:spPr/>
        <p:txBody>
          <a:bodyPr/>
          <a:lstStyle/>
          <a:p>
            <a:r>
              <a:rPr lang="es-ES_tradnl" dirty="0">
                <a:solidFill>
                  <a:schemeClr val="accent1"/>
                </a:solidFill>
                <a:latin typeface="Söhne"/>
              </a:rPr>
              <a:t>E</a:t>
            </a:r>
            <a:r>
              <a:rPr lang="es-ES_tradnl" b="0" i="0" u="none" strike="noStrike" dirty="0">
                <a:solidFill>
                  <a:schemeClr val="accent1"/>
                </a:solidFill>
                <a:effectLst/>
                <a:latin typeface="Söhne"/>
              </a:rPr>
              <a:t>sta investigación ha demostrado claramente la importancia del SEO en el mercado actual. Las empresas que implementan estrategias de SEO efectivas pueden obtener beneficios significativos, como un mayor tráfico orgánico, una mayor visibilidad en línea, la generación de leads y un aumento en las conversiones. Sin embargo, es importante destacar que el SEO requiere un enfoque estratégico y constante seguimiento, ya que los algoritmos de los motores de búsqueda están en constante evolución. Las empresas que se adaptan a estos cambios y aplican las mejores prácticas de SEO tienen más posibilidades de alcanzar el éxito en línea. Recomendamos a las empresas invertir en la capacitación y la contratación de profesionales en SEO, así como en la monitorización del rendimiento y la adaptación continua de las estrategias de SEO para maximizar los resultados en el mercado actual altamente competitivo.</a:t>
            </a:r>
            <a:endParaRPr lang="es-ES_tradnl" dirty="0">
              <a:solidFill>
                <a:schemeClr val="accent1"/>
              </a:solidFill>
            </a:endParaRPr>
          </a:p>
        </p:txBody>
      </p:sp>
    </p:spTree>
    <p:extLst>
      <p:ext uri="{BB962C8B-B14F-4D97-AF65-F5344CB8AC3E}">
        <p14:creationId xmlns:p14="http://schemas.microsoft.com/office/powerpoint/2010/main" val="313773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6A7B-AADB-16B1-9368-06534A852491}"/>
              </a:ext>
            </a:extLst>
          </p:cNvPr>
          <p:cNvSpPr>
            <a:spLocks noGrp="1"/>
          </p:cNvSpPr>
          <p:nvPr>
            <p:ph type="title"/>
          </p:nvPr>
        </p:nvSpPr>
        <p:spPr/>
        <p:txBody>
          <a:bodyPr/>
          <a:lstStyle/>
          <a:p>
            <a:r>
              <a:rPr lang="es-ES_tradnl" dirty="0"/>
              <a:t>Que es SEO?</a:t>
            </a:r>
          </a:p>
        </p:txBody>
      </p:sp>
      <p:sp>
        <p:nvSpPr>
          <p:cNvPr id="3" name="Content Placeholder 2">
            <a:extLst>
              <a:ext uri="{FF2B5EF4-FFF2-40B4-BE49-F238E27FC236}">
                <a16:creationId xmlns:a16="http://schemas.microsoft.com/office/drawing/2014/main" id="{BB60E71A-FE54-FAB5-8D49-1D8E6AA76997}"/>
              </a:ext>
            </a:extLst>
          </p:cNvPr>
          <p:cNvSpPr>
            <a:spLocks noGrp="1"/>
          </p:cNvSpPr>
          <p:nvPr>
            <p:ph idx="1"/>
          </p:nvPr>
        </p:nvSpPr>
        <p:spPr/>
        <p:txBody>
          <a:bodyPr/>
          <a:lstStyle/>
          <a:p>
            <a:pPr>
              <a:lnSpc>
                <a:spcPts val="2400"/>
              </a:lnSpc>
              <a:spcAft>
                <a:spcPts val="1050"/>
              </a:spcAft>
            </a:pPr>
            <a:r>
              <a:rPr lang="en-ES" sz="1800" spc="1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SEO es la abreviación de Search Engine Optimization (optimización en motores de búsqueda). Es el conjunto de técnicas y estrategias centradas en optimizar el posicionamiento orgánico en buscadores de internet. Algunos ejemplos son Google, Bing, Baidu, Yahoo!, Yandex, DuckDuckGo o YouTube.</a:t>
            </a:r>
            <a:endParaRPr lang="en-ES" sz="1800" dirty="0">
              <a:solidFill>
                <a:schemeClr val="accent1"/>
              </a:solidFill>
              <a:effectLst/>
              <a:latin typeface="Times New Roman" panose="02020603050405020304" pitchFamily="18" charset="0"/>
              <a:ea typeface="Times New Roman" panose="02020603050405020304" pitchFamily="18" charset="0"/>
            </a:endParaRPr>
          </a:p>
          <a:p>
            <a:pPr algn="l">
              <a:lnSpc>
                <a:spcPts val="2400"/>
              </a:lnSpc>
              <a:spcAft>
                <a:spcPts val="1050"/>
              </a:spcAft>
            </a:pPr>
            <a:r>
              <a:rPr lang="en-ES" sz="1800" spc="1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Contar con una página web para tu marca o empresa es la base de cualquier presencia digital, pero el esfuerzo de crearla no sirve de nada si no te aseguras de que tu audiencia la encuentre. Por eso, es imprescindible hacer que Google funcione a tu favor. Vamos a ver </a:t>
            </a:r>
            <a:r>
              <a:rPr lang="en-ES" sz="1800" b="1" spc="1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qué es el SEO, por qué es tan importante y cómo funcionan los motores de búsqueda.</a:t>
            </a:r>
            <a:endParaRPr lang="en-ES" sz="1800" dirty="0">
              <a:solidFill>
                <a:schemeClr val="accent1"/>
              </a:solidFill>
              <a:effectLst/>
              <a:latin typeface="Times New Roman" panose="02020603050405020304" pitchFamily="18" charset="0"/>
              <a:ea typeface="Times New Roman" panose="02020603050405020304" pitchFamily="18" charset="0"/>
            </a:endParaRPr>
          </a:p>
          <a:p>
            <a:pPr marL="0" indent="0">
              <a:buNone/>
            </a:pPr>
            <a:endParaRPr lang="es-ES_tradnl" dirty="0"/>
          </a:p>
        </p:txBody>
      </p:sp>
      <p:pic>
        <p:nvPicPr>
          <p:cNvPr id="2050" name="Picture 2" descr="Curso de SEO - Boluda.com">
            <a:extLst>
              <a:ext uri="{FF2B5EF4-FFF2-40B4-BE49-F238E27FC236}">
                <a16:creationId xmlns:a16="http://schemas.microsoft.com/office/drawing/2014/main" id="{2FFE06CE-9636-DE55-E4D4-B8D9A0DD934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50115" y="192909"/>
            <a:ext cx="3766917" cy="21188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O - co to jest? Na czym polega pozycjonowanie stron internetowych? | OBTK  - On Board Think Kong">
            <a:extLst>
              <a:ext uri="{FF2B5EF4-FFF2-40B4-BE49-F238E27FC236}">
                <a16:creationId xmlns:a16="http://schemas.microsoft.com/office/drawing/2014/main" id="{9EF24D19-4074-B885-48AE-5EF5DDC042A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047543" y="4741198"/>
            <a:ext cx="2806700"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97B4-8C92-9D78-AACF-89D00EE3CD01}"/>
              </a:ext>
            </a:extLst>
          </p:cNvPr>
          <p:cNvSpPr>
            <a:spLocks noGrp="1"/>
          </p:cNvSpPr>
          <p:nvPr>
            <p:ph type="title"/>
          </p:nvPr>
        </p:nvSpPr>
        <p:spPr/>
        <p:txBody>
          <a:bodyPr/>
          <a:lstStyle/>
          <a:p>
            <a:r>
              <a:rPr lang="es-ES_tradnl" dirty="0"/>
              <a:t>Reglas del SEO</a:t>
            </a:r>
          </a:p>
        </p:txBody>
      </p:sp>
      <p:sp>
        <p:nvSpPr>
          <p:cNvPr id="3" name="Content Placeholder 2">
            <a:extLst>
              <a:ext uri="{FF2B5EF4-FFF2-40B4-BE49-F238E27FC236}">
                <a16:creationId xmlns:a16="http://schemas.microsoft.com/office/drawing/2014/main" id="{B00C5A61-2CAD-9086-5982-46B85E9B7A81}"/>
              </a:ext>
            </a:extLst>
          </p:cNvPr>
          <p:cNvSpPr>
            <a:spLocks noGrp="1"/>
          </p:cNvSpPr>
          <p:nvPr>
            <p:ph idx="1"/>
          </p:nvPr>
        </p:nvSpPr>
        <p:spPr>
          <a:xfrm>
            <a:off x="810000" y="2199138"/>
            <a:ext cx="10554574" cy="3636511"/>
          </a:xfrm>
        </p:spPr>
        <p:txBody>
          <a:bodyPr/>
          <a:lstStyle/>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Estrategia de Palabras Clave.</a:t>
            </a:r>
            <a:endParaRPr lang="en-E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Elige un buen título, y estructura el contenido en subtítulos.</a:t>
            </a:r>
            <a:endParaRPr lang="en-E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Préstale especial atención a la introducción y la conclusión.</a:t>
            </a:r>
            <a:endParaRPr lang="en-E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Vigila la densidad de la Palabra clave.</a:t>
            </a:r>
            <a:endParaRPr lang="en-E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Incorpora imágenes.</a:t>
            </a:r>
            <a:endParaRPr lang="en-E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Relaciona el contenido mediante enlaces.</a:t>
            </a:r>
            <a:endParaRPr lang="en-E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Categoriza el artículo de forma adecuada.</a:t>
            </a:r>
            <a:endParaRPr lang="en-E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_tradnl" dirty="0"/>
              <a:t>Estas 7 reglas son base para la creación de un sitio web con futuro éxito. </a:t>
            </a:r>
          </a:p>
        </p:txBody>
      </p:sp>
      <p:pic>
        <p:nvPicPr>
          <p:cNvPr id="3076" name="Picture 4" descr="SEO: 5 buenas prácticas para implementar | Salesforce - Blog de Salesforce">
            <a:extLst>
              <a:ext uri="{FF2B5EF4-FFF2-40B4-BE49-F238E27FC236}">
                <a16:creationId xmlns:a16="http://schemas.microsoft.com/office/drawing/2014/main" id="{060205CF-EA59-EDF8-972A-25E5ABEC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977" y="2708424"/>
            <a:ext cx="4321309" cy="243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9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B784-94B4-9381-E7E6-5859DE2C9F4E}"/>
              </a:ext>
            </a:extLst>
          </p:cNvPr>
          <p:cNvSpPr>
            <a:spLocks noGrp="1"/>
          </p:cNvSpPr>
          <p:nvPr>
            <p:ph type="title"/>
          </p:nvPr>
        </p:nvSpPr>
        <p:spPr/>
        <p:txBody>
          <a:bodyPr/>
          <a:lstStyle/>
          <a:p>
            <a:r>
              <a:rPr lang="es-ES_tradnl" dirty="0"/>
              <a:t>Ventajas del SEO</a:t>
            </a:r>
          </a:p>
        </p:txBody>
      </p:sp>
      <p:sp>
        <p:nvSpPr>
          <p:cNvPr id="3" name="Content Placeholder 2">
            <a:extLst>
              <a:ext uri="{FF2B5EF4-FFF2-40B4-BE49-F238E27FC236}">
                <a16:creationId xmlns:a16="http://schemas.microsoft.com/office/drawing/2014/main" id="{170E06AD-9294-59C4-4DD1-9FF9BA39EAED}"/>
              </a:ext>
            </a:extLst>
          </p:cNvPr>
          <p:cNvSpPr>
            <a:spLocks noGrp="1"/>
          </p:cNvSpPr>
          <p:nvPr>
            <p:ph idx="1"/>
          </p:nvPr>
        </p:nvSpPr>
        <p:spPr>
          <a:xfrm>
            <a:off x="818712" y="2222287"/>
            <a:ext cx="10554574" cy="4317409"/>
          </a:xfrm>
        </p:spPr>
        <p:txBody>
          <a:bodyPr/>
          <a:lstStyle/>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Alto rendimiento de la inversión.</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Posicionamiento a largo plazo.</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Aumento del tráfico objetivo.</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Aumentar las ventas o conversiones.</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Promocionar la web sin descanso.</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Creación de buenos contenidos.</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Aumentar la visibilidad de tu marca.</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Mejoras en usabilidad web.</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_tradnl" dirty="0"/>
          </a:p>
        </p:txBody>
      </p:sp>
      <p:pic>
        <p:nvPicPr>
          <p:cNvPr id="4098" name="Picture 2" descr="Qué es el SEO y porqué mi empresa lo necesita? :: Consultora tecnológica y  de desarrollo">
            <a:extLst>
              <a:ext uri="{FF2B5EF4-FFF2-40B4-BE49-F238E27FC236}">
                <a16:creationId xmlns:a16="http://schemas.microsoft.com/office/drawing/2014/main" id="{D6BD3202-1042-9B3A-67F0-28B34F7144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235615" y="2345241"/>
            <a:ext cx="4568142" cy="354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5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6ED8-2520-73B4-FFF6-74EA6981FAAC}"/>
              </a:ext>
            </a:extLst>
          </p:cNvPr>
          <p:cNvSpPr>
            <a:spLocks noGrp="1"/>
          </p:cNvSpPr>
          <p:nvPr>
            <p:ph type="title"/>
          </p:nvPr>
        </p:nvSpPr>
        <p:spPr/>
        <p:txBody>
          <a:bodyPr/>
          <a:lstStyle/>
          <a:p>
            <a:r>
              <a:rPr lang="es-ES_tradnl" dirty="0"/>
              <a:t>SEO </a:t>
            </a:r>
            <a:r>
              <a:rPr lang="es-ES_tradnl" dirty="0" err="1"/>
              <a:t>on</a:t>
            </a:r>
            <a:r>
              <a:rPr lang="es-ES_tradnl" dirty="0"/>
              <a:t> Page</a:t>
            </a:r>
          </a:p>
        </p:txBody>
      </p:sp>
      <p:sp>
        <p:nvSpPr>
          <p:cNvPr id="3" name="Content Placeholder 2">
            <a:extLst>
              <a:ext uri="{FF2B5EF4-FFF2-40B4-BE49-F238E27FC236}">
                <a16:creationId xmlns:a16="http://schemas.microsoft.com/office/drawing/2014/main" id="{AF4E548B-973E-BF3E-351C-533CE4D4CDEB}"/>
              </a:ext>
            </a:extLst>
          </p:cNvPr>
          <p:cNvSpPr>
            <a:spLocks noGrp="1"/>
          </p:cNvSpPr>
          <p:nvPr>
            <p:ph idx="1"/>
          </p:nvPr>
        </p:nvSpPr>
        <p:spPr>
          <a:xfrm>
            <a:off x="0" y="2222288"/>
            <a:ext cx="6947901" cy="3518755"/>
          </a:xfrm>
        </p:spPr>
        <p:txBody>
          <a:bodyPr>
            <a:normAutofit/>
          </a:bodyPr>
          <a:lstStyle/>
          <a:p>
            <a:r>
              <a:rPr lang="es-ES" kern="100" dirty="0">
                <a:solidFill>
                  <a:schemeClr val="accent1"/>
                </a:solidFill>
                <a:latin typeface="Arial" panose="020B0604020202020204" pitchFamily="34" charset="0"/>
                <a:ea typeface="Calibri" panose="020F0502020204030204" pitchFamily="34" charset="0"/>
                <a:cs typeface="Times New Roman" panose="02020603050405020304" pitchFamily="18" charset="0"/>
              </a:rPr>
              <a:t>El </a:t>
            </a:r>
            <a:r>
              <a:rPr lang="es-ES" sz="1800" kern="100" dirty="0">
                <a:solidFill>
                  <a:schemeClr val="accent1"/>
                </a:solidFill>
                <a:effectLst/>
                <a:latin typeface="Arial" panose="020B0604020202020204" pitchFamily="34" charset="0"/>
                <a:ea typeface="Calibri" panose="020F0502020204030204" pitchFamily="34" charset="0"/>
                <a:cs typeface="Times New Roman" panose="02020603050405020304" pitchFamily="18" charset="0"/>
              </a:rPr>
              <a:t> </a:t>
            </a:r>
            <a:r>
              <a:rPr lang="en-ES" sz="1800" b="0" kern="100" dirty="0">
                <a:solidFill>
                  <a:schemeClr val="accent1"/>
                </a:solidFill>
                <a:effectLst/>
                <a:latin typeface="Arial" panose="020B0604020202020204" pitchFamily="34" charset="0"/>
                <a:ea typeface="Calibri" panose="020F0502020204030204" pitchFamily="34" charset="0"/>
                <a:cs typeface="Times New Roman" panose="02020603050405020304" pitchFamily="18" charset="0"/>
              </a:rPr>
              <a:t>SEO On Page</a:t>
            </a:r>
            <a:r>
              <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es un término Inglés que significa </a:t>
            </a:r>
            <a:r>
              <a:rPr lang="en-ES" sz="1800" b="0" kern="100" dirty="0">
                <a:solidFill>
                  <a:schemeClr val="accent1"/>
                </a:solidFill>
                <a:effectLst/>
                <a:latin typeface="Arial" panose="020B0604020202020204" pitchFamily="34" charset="0"/>
                <a:ea typeface="Calibri" panose="020F0502020204030204" pitchFamily="34" charset="0"/>
                <a:cs typeface="Times New Roman" panose="02020603050405020304" pitchFamily="18" charset="0"/>
              </a:rPr>
              <a:t>SEO dentro de la página</a:t>
            </a:r>
            <a:r>
              <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Utilizamos este término para referirnos a las optimizaciones dentro de la página, para intentar mejorar su posición natural dentro de las búsquedas de Google. </a:t>
            </a:r>
            <a:br>
              <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br>
            <a:r>
              <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Es decir, </a:t>
            </a:r>
            <a:r>
              <a:rPr lang="en-ES" sz="1800" b="0" kern="100" dirty="0">
                <a:solidFill>
                  <a:schemeClr val="accent1"/>
                </a:solidFill>
                <a:effectLst/>
                <a:latin typeface="Arial" panose="020B0604020202020204" pitchFamily="34" charset="0"/>
                <a:ea typeface="Calibri" panose="020F0502020204030204" pitchFamily="34" charset="0"/>
                <a:cs typeface="Times New Roman" panose="02020603050405020304" pitchFamily="18" charset="0"/>
              </a:rPr>
              <a:t>el SEO on page es todo lo que depende directamente de ti y de tu servidor</a:t>
            </a:r>
            <a:r>
              <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buSzPts val="1000"/>
              <a:buFont typeface="Symbol" pitchFamily="2" charset="2"/>
              <a:buChar char=""/>
              <a:tabLst>
                <a:tab pos="457200" algn="l"/>
              </a:tabLst>
            </a:pPr>
            <a:r>
              <a:rPr lang="en-ES" sz="1800" kern="0"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Optimización de código y la velocidad del servidor, </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Symbol" pitchFamily="2" charset="2"/>
              <a:buChar char=""/>
              <a:tabLst>
                <a:tab pos="457200" algn="l"/>
              </a:tabLst>
            </a:pPr>
            <a:r>
              <a:rPr lang="en-ES" sz="1800" kern="0"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Creación de contenido enfocado a las búsquedas de tus usuarios en Google</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Symbol" pitchFamily="2" charset="2"/>
              <a:buChar char=""/>
              <a:tabLst>
                <a:tab pos="457200" algn="l"/>
              </a:tabLst>
            </a:pPr>
            <a:r>
              <a:rPr lang="en-ES" sz="1800" kern="0"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Creación de una buena estructura de enlaces internos</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_tradnl" dirty="0"/>
          </a:p>
        </p:txBody>
      </p:sp>
      <p:sp>
        <p:nvSpPr>
          <p:cNvPr id="4" name="Rectangle 2">
            <a:extLst>
              <a:ext uri="{FF2B5EF4-FFF2-40B4-BE49-F238E27FC236}">
                <a16:creationId xmlns:a16="http://schemas.microsoft.com/office/drawing/2014/main" id="{F4C2751F-3371-3CC8-AC5E-786CC71D8CD5}"/>
              </a:ext>
            </a:extLst>
          </p:cNvPr>
          <p:cNvSpPr>
            <a:spLocks noChangeArrowheads="1"/>
          </p:cNvSpPr>
          <p:nvPr/>
        </p:nvSpPr>
        <p:spPr bwMode="auto">
          <a:xfrm>
            <a:off x="5775767" y="31215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pic>
        <p:nvPicPr>
          <p:cNvPr id="5121" name="Picture 1" descr="Qué es el SEO y cómo funciona para ser nº1 en buscadores + ...">
            <a:extLst>
              <a:ext uri="{FF2B5EF4-FFF2-40B4-BE49-F238E27FC236}">
                <a16:creationId xmlns:a16="http://schemas.microsoft.com/office/drawing/2014/main" id="{A3D402B1-D2D7-3374-8AF1-8EC4B6591A5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947901" y="3593441"/>
            <a:ext cx="5140794" cy="295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6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E501-0E08-7992-35A9-434BDDB461DC}"/>
              </a:ext>
            </a:extLst>
          </p:cNvPr>
          <p:cNvSpPr>
            <a:spLocks noGrp="1"/>
          </p:cNvSpPr>
          <p:nvPr>
            <p:ph type="title"/>
          </p:nvPr>
        </p:nvSpPr>
        <p:spPr/>
        <p:txBody>
          <a:bodyPr/>
          <a:lstStyle/>
          <a:p>
            <a:r>
              <a:rPr lang="es-ES_tradnl" dirty="0"/>
              <a:t>SEO </a:t>
            </a:r>
            <a:r>
              <a:rPr lang="es-ES_tradnl" dirty="0" err="1"/>
              <a:t>of</a:t>
            </a:r>
            <a:r>
              <a:rPr lang="es-ES_tradnl" dirty="0"/>
              <a:t> Page</a:t>
            </a:r>
          </a:p>
        </p:txBody>
      </p:sp>
      <p:sp>
        <p:nvSpPr>
          <p:cNvPr id="3" name="Content Placeholder 2">
            <a:extLst>
              <a:ext uri="{FF2B5EF4-FFF2-40B4-BE49-F238E27FC236}">
                <a16:creationId xmlns:a16="http://schemas.microsoft.com/office/drawing/2014/main" id="{41D4A333-BB47-BCCB-65E8-F2E447E3EA63}"/>
              </a:ext>
            </a:extLst>
          </p:cNvPr>
          <p:cNvSpPr>
            <a:spLocks noGrp="1"/>
          </p:cNvSpPr>
          <p:nvPr>
            <p:ph idx="1"/>
          </p:nvPr>
        </p:nvSpPr>
        <p:spPr>
          <a:xfrm>
            <a:off x="459896" y="2286593"/>
            <a:ext cx="10674949" cy="3350171"/>
          </a:xfrm>
        </p:spPr>
        <p:txBody>
          <a:bodyPr>
            <a:normAutofit/>
          </a:bodyPr>
          <a:lstStyle/>
          <a:p>
            <a:r>
              <a:rPr lang="en-ES" sz="1800" dirty="0">
                <a:solidFill>
                  <a:schemeClr val="accent1"/>
                </a:solidFill>
                <a:effectLst/>
                <a:latin typeface="Ubuntu" panose="020B0504030602030204" pitchFamily="34" charset="0"/>
                <a:ea typeface="Times New Roman" panose="02020603050405020304" pitchFamily="18" charset="0"/>
              </a:rPr>
              <a:t>El SEO off-page se refiere a todas las tácticas </a:t>
            </a:r>
            <a:r>
              <a:rPr lang="en-ES" sz="1800" u="none" strike="noStrike" dirty="0">
                <a:solidFill>
                  <a:schemeClr val="accent1"/>
                </a:solidFill>
                <a:effectLst/>
                <a:latin typeface="Ubuntu" panose="020B0504030602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SEO</a:t>
            </a:r>
            <a:r>
              <a:rPr lang="en-ES" sz="1800" dirty="0">
                <a:solidFill>
                  <a:schemeClr val="accent1"/>
                </a:solidFill>
                <a:effectLst/>
                <a:latin typeface="Ubuntu" panose="020B0504030602030204" pitchFamily="34" charset="0"/>
                <a:ea typeface="Times New Roman" panose="02020603050405020304" pitchFamily="18" charset="0"/>
              </a:rPr>
              <a:t> que no involucran actualizar o publicar contenido en tu web.</a:t>
            </a:r>
            <a:endParaRPr lang="en-ES" sz="1800" dirty="0">
              <a:solidFill>
                <a:schemeClr val="accent1"/>
              </a:solidFill>
              <a:effectLst/>
              <a:latin typeface="Times New Roman" panose="02020603050405020304" pitchFamily="18" charset="0"/>
              <a:ea typeface="Times New Roman" panose="02020603050405020304" pitchFamily="18" charset="0"/>
            </a:endParaRPr>
          </a:p>
          <a:p>
            <a:pPr algn="l"/>
            <a:r>
              <a:rPr lang="en-ES" sz="1800" dirty="0">
                <a:solidFill>
                  <a:schemeClr val="accent1"/>
                </a:solidFill>
                <a:effectLst/>
                <a:latin typeface="Ubuntu" panose="020B0504030602030204" pitchFamily="34" charset="0"/>
                <a:ea typeface="Times New Roman" panose="02020603050405020304" pitchFamily="18" charset="0"/>
              </a:rPr>
              <a:t>Antes, los términos "SEO off-page SEO" y "</a:t>
            </a:r>
            <a:r>
              <a:rPr lang="en-ES" sz="1800" u="none" strike="noStrike" dirty="0">
                <a:solidFill>
                  <a:schemeClr val="accent1"/>
                </a:solidFill>
                <a:effectLst/>
                <a:latin typeface="Ubuntu" panose="020B0504030602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link building</a:t>
            </a:r>
            <a:r>
              <a:rPr lang="en-ES" sz="1800" dirty="0">
                <a:solidFill>
                  <a:schemeClr val="accent1"/>
                </a:solidFill>
                <a:effectLst/>
                <a:latin typeface="Ubuntu" panose="020B0504030602030204" pitchFamily="34" charset="0"/>
                <a:ea typeface="Times New Roman" panose="02020603050405020304" pitchFamily="18" charset="0"/>
              </a:rPr>
              <a:t>" se utilizaban como sinónimos, pero en realidad hay muchas más tácticas de SEO off-page que puedes utilizar, incluyendo: </a:t>
            </a:r>
            <a:endParaRPr lang="en-ES" sz="1800" dirty="0">
              <a:solidFill>
                <a:schemeClr val="accent1"/>
              </a:solidFill>
              <a:effectLst/>
              <a:latin typeface="Times New Roman" panose="02020603050405020304" pitchFamily="18" charset="0"/>
              <a:ea typeface="Times New Roman" panose="02020603050405020304" pitchFamily="18" charset="0"/>
            </a:endParaRPr>
          </a:p>
          <a:p>
            <a:pPr marL="342900" lvl="0" indent="-342900">
              <a:spcBef>
                <a:spcPts val="750"/>
              </a:spcBef>
              <a:spcAft>
                <a:spcPts val="0"/>
              </a:spcAft>
              <a:buSzPts val="1000"/>
              <a:buFont typeface="Symbol" pitchFamily="2" charset="2"/>
              <a:buChar char=""/>
              <a:tabLst>
                <a:tab pos="457200" algn="l"/>
              </a:tabLst>
            </a:pPr>
            <a:r>
              <a:rPr lang="es-ES" sz="1800" kern="1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Creación de marca.</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750"/>
              </a:spcBef>
              <a:spcAft>
                <a:spcPts val="0"/>
              </a:spcAft>
              <a:buSzPts val="1000"/>
              <a:buFont typeface="Symbol" pitchFamily="2" charset="2"/>
              <a:buChar char=""/>
              <a:tabLst>
                <a:tab pos="457200" algn="l"/>
              </a:tabLst>
            </a:pPr>
            <a:r>
              <a:rPr lang="es-ES" sz="1800" kern="1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Creación de menciones. </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750"/>
              </a:spcBef>
              <a:spcAft>
                <a:spcPts val="0"/>
              </a:spcAft>
              <a:buSzPts val="1000"/>
              <a:buFont typeface="Symbol" pitchFamily="2" charset="2"/>
              <a:buChar char=""/>
              <a:tabLst>
                <a:tab pos="457200" algn="l"/>
              </a:tabLst>
            </a:pPr>
            <a:r>
              <a:rPr lang="es-ES" sz="1800" kern="1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Marketing de contenidos.</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750"/>
              </a:spcBef>
              <a:spcAft>
                <a:spcPts val="0"/>
              </a:spcAft>
              <a:buSzPts val="1000"/>
              <a:buFont typeface="Symbol" pitchFamily="2" charset="2"/>
              <a:buChar char=""/>
              <a:tabLst>
                <a:tab pos="457200" algn="l"/>
              </a:tabLst>
            </a:pPr>
            <a:r>
              <a:rPr lang="es-ES" sz="1800" kern="100" dirty="0">
                <a:solidFill>
                  <a:schemeClr val="accent1"/>
                </a:solidFill>
                <a:effectLst/>
                <a:latin typeface="Ubuntu" panose="020B0504030602030204" pitchFamily="34" charset="0"/>
                <a:ea typeface="Calibri" panose="020F0502020204030204" pitchFamily="34" charset="0"/>
                <a:cs typeface="Times New Roman" panose="02020603050405020304" pitchFamily="18" charset="0"/>
              </a:rPr>
              <a:t>Redes sociales y mucho más.</a:t>
            </a:r>
            <a:endParaRPr lang="en-E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_tradnl" dirty="0"/>
          </a:p>
        </p:txBody>
      </p:sp>
      <p:sp>
        <p:nvSpPr>
          <p:cNvPr id="6" name="Rectangle 4">
            <a:extLst>
              <a:ext uri="{FF2B5EF4-FFF2-40B4-BE49-F238E27FC236}">
                <a16:creationId xmlns:a16="http://schemas.microsoft.com/office/drawing/2014/main" id="{6C82B368-9CDE-4C6A-7921-CE1D2119435C}"/>
              </a:ext>
            </a:extLst>
          </p:cNvPr>
          <p:cNvSpPr>
            <a:spLocks noChangeArrowheads="1"/>
          </p:cNvSpPr>
          <p:nvPr/>
        </p:nvSpPr>
        <p:spPr bwMode="auto">
          <a:xfrm flipV="1">
            <a:off x="3362832" y="2222233"/>
            <a:ext cx="7884129" cy="5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pic>
        <p:nvPicPr>
          <p:cNvPr id="6150" name="Picture 6" descr="Empresa Posicionamiento web SEO en Badalona - Comunicare">
            <a:extLst>
              <a:ext uri="{FF2B5EF4-FFF2-40B4-BE49-F238E27FC236}">
                <a16:creationId xmlns:a16="http://schemas.microsoft.com/office/drawing/2014/main" id="{62272F70-F125-3C44-ABC6-27930C782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1884" y="349602"/>
            <a:ext cx="3835077" cy="143815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EO Off Page ¿qué es y para qué sirve esta estrategia?">
            <a:extLst>
              <a:ext uri="{FF2B5EF4-FFF2-40B4-BE49-F238E27FC236}">
                <a16:creationId xmlns:a16="http://schemas.microsoft.com/office/drawing/2014/main" id="{88FA4919-1234-C9D7-15DB-C71A8C8EFD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9225" y="3647128"/>
            <a:ext cx="4327988" cy="3210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057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59</TotalTime>
  <Words>1984</Words>
  <Application>Microsoft Macintosh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Century Gothic</vt:lpstr>
      <vt:lpstr>Helvetica Neue</vt:lpstr>
      <vt:lpstr>Poppins</vt:lpstr>
      <vt:lpstr>Segoe UI</vt:lpstr>
      <vt:lpstr>Söhne</vt:lpstr>
      <vt:lpstr>Symbol</vt:lpstr>
      <vt:lpstr>Times New Roman</vt:lpstr>
      <vt:lpstr>Ubuntu</vt:lpstr>
      <vt:lpstr>Wingdings 2</vt:lpstr>
      <vt:lpstr>Quotable</vt:lpstr>
      <vt:lpstr> Alumno: Moisés Torres Cuenta: 201830010113 Catedrático: Edwin Enrique Martínez</vt:lpstr>
      <vt:lpstr>Introducción</vt:lpstr>
      <vt:lpstr>Objetivos</vt:lpstr>
      <vt:lpstr>Conclusiones</vt:lpstr>
      <vt:lpstr>Que es SEO?</vt:lpstr>
      <vt:lpstr>Reglas del SEO</vt:lpstr>
      <vt:lpstr>Ventajas del SEO</vt:lpstr>
      <vt:lpstr>SEO on Page</vt:lpstr>
      <vt:lpstr>SEO of Page</vt:lpstr>
      <vt:lpstr>SEO of Page</vt:lpstr>
      <vt:lpstr>Que es SEO Técnico</vt:lpstr>
      <vt:lpstr>Que es SEO Técnico</vt:lpstr>
      <vt:lpstr>Que es SEO local</vt:lpstr>
      <vt:lpstr>Que es SEO local</vt:lpstr>
      <vt:lpstr>SEO Social</vt:lpstr>
      <vt:lpstr>SEO Social</vt:lpstr>
      <vt:lpstr>Caso de éxito Moz </vt:lpstr>
      <vt:lpstr>Caso de éxito HubSpot</vt:lpstr>
      <vt:lpstr>Caso de éxito Airbnb</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SEO Alumno: Moises Torres Cuenta: 201830010113</dc:title>
  <dc:creator>Mauricio Torres</dc:creator>
  <cp:lastModifiedBy>Mauricio Torres</cp:lastModifiedBy>
  <cp:revision>16</cp:revision>
  <dcterms:created xsi:type="dcterms:W3CDTF">2023-06-09T09:20:29Z</dcterms:created>
  <dcterms:modified xsi:type="dcterms:W3CDTF">2023-06-09T10:19:53Z</dcterms:modified>
</cp:coreProperties>
</file>