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Raleway" pitchFamily="2" charset="0"/>
      <p:regular r:id="rId19"/>
      <p:bold r:id="rId20"/>
      <p:italic r:id="rId21"/>
      <p:boldItalic r:id="rId22"/>
    </p:embeddedFont>
    <p:embeddedFont>
      <p:font typeface="Roboto Slab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B7F3F3-BC4F-47D9-9EF6-BDBAADB36E2C}">
  <a:tblStyle styleId="{01B7F3F3-BC4F-47D9-9EF6-BDBAADB36E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62" y="3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Marco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31f7eb79e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31f7eb79e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31f7eb89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31f7eb89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Emily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Need to convert text data to numerical data in order to input in ML models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Tfidf vectorizer assigns each word a value corresponding to its importance when compared with all the other documents (which in our case, is all the other earning transcript calls of the specific company and other companies)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Measures importance based on uniqueness where common words have less importance/smaller tfidf values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Currently, each word is considered a separate feature (hundreds of thousands) so we used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Principal Component Analysis: </a:t>
            </a:r>
            <a:r>
              <a:rPr lang="en"/>
              <a:t>reduces the total number of features so we can feed the reduced data into our supervised machine learning models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Number of columns/features significantly reduced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Further optimize our models by tuning certain parameters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Tfidf vectorizer: min_df (specifies minimum number of times a word must show up to be included as a feature), ngrams (groups words together)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31f7eb79e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31f7eb79e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Kelly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31f7eb79e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31f7eb79e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Emily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2fe72718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2fe72718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Kelly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5c24e211e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5c24e211e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Qi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31f7eb79e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31f7eb79e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2d5698f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2d5698f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2d5698fb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2d5698fb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Kelly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2d5698fb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2d5698fb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5c24e211e_8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5c24e211e_8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5c24e211e_8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5c24e211e_8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31f7ebbd6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31f7ebbd6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31f7eb79e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31f7eb79e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Emily: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Brief overview of the data we inputted into our model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Approx equal distribution of target values for each target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Want balanced distribution of our target variable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5c24e211e_7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5c24e211e_7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59275" y="3245650"/>
            <a:ext cx="8169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aleway"/>
                <a:ea typeface="Raleway"/>
                <a:cs typeface="Raleway"/>
                <a:sym typeface="Raleway"/>
              </a:rPr>
              <a:t>Qi Li, Kelly Phalen, Marco Tortolani, Emily Wang, Xinyu Wu</a:t>
            </a:r>
            <a:endParaRPr sz="17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59275" y="1485300"/>
            <a:ext cx="76647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oboto Slab"/>
                <a:ea typeface="Roboto Slab"/>
                <a:cs typeface="Roboto Slab"/>
                <a:sym typeface="Roboto Slab"/>
              </a:rPr>
              <a:t>NLP and ML Methods to Predict Stock Price Change from Earnings Call Transcripts</a:t>
            </a:r>
            <a:endParaRPr sz="3600"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6" name="Google Shape;56;p13"/>
          <p:cNvSpPr/>
          <p:nvPr/>
        </p:nvSpPr>
        <p:spPr>
          <a:xfrm rot="-5400000">
            <a:off x="6488550" y="2504800"/>
            <a:ext cx="5160000" cy="150900"/>
          </a:xfrm>
          <a:prstGeom prst="rect">
            <a:avLst/>
          </a:prstGeom>
          <a:solidFill>
            <a:srgbClr val="155B54"/>
          </a:solidFill>
          <a:ln w="9525" cap="flat" cmpd="sng">
            <a:solidFill>
              <a:srgbClr val="155B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/>
        </p:nvSpPr>
        <p:spPr>
          <a:xfrm>
            <a:off x="311625" y="220050"/>
            <a:ext cx="8535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oboto Slab"/>
                <a:ea typeface="Roboto Slab"/>
                <a:cs typeface="Roboto Slab"/>
                <a:sym typeface="Roboto Slab"/>
              </a:rPr>
              <a:t>Visualizing Transcript Data</a:t>
            </a:r>
            <a:endParaRPr sz="3600"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8" name="Google Shape;158;p22"/>
          <p:cNvSpPr/>
          <p:nvPr/>
        </p:nvSpPr>
        <p:spPr>
          <a:xfrm>
            <a:off x="0" y="4992725"/>
            <a:ext cx="9144000" cy="150900"/>
          </a:xfrm>
          <a:prstGeom prst="rect">
            <a:avLst/>
          </a:prstGeom>
          <a:solidFill>
            <a:srgbClr val="155B54"/>
          </a:solidFill>
          <a:ln w="9525" cap="flat" cmpd="sng">
            <a:solidFill>
              <a:srgbClr val="155B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363" y="898075"/>
            <a:ext cx="7377276" cy="393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/>
        </p:nvSpPr>
        <p:spPr>
          <a:xfrm>
            <a:off x="311625" y="958950"/>
            <a:ext cx="8535900" cy="13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●"/>
            </a:pPr>
            <a:r>
              <a:rPr lang="en" sz="1700" b="1">
                <a:latin typeface="Raleway"/>
                <a:ea typeface="Raleway"/>
                <a:cs typeface="Raleway"/>
                <a:sym typeface="Raleway"/>
              </a:rPr>
              <a:t>TFIDF Vectorizer: </a:t>
            </a: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measures importance of word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●"/>
            </a:pPr>
            <a:r>
              <a:rPr lang="en" sz="1700" b="1">
                <a:latin typeface="Raleway"/>
                <a:ea typeface="Raleway"/>
                <a:cs typeface="Raleway"/>
                <a:sym typeface="Raleway"/>
              </a:rPr>
              <a:t>Principal Component Analysis (PCA): </a:t>
            </a: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reduces high-dimensional data to fewer dimensions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○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Allows us to specify the number of components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311625" y="220050"/>
            <a:ext cx="8535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oboto Slab"/>
                <a:ea typeface="Roboto Slab"/>
                <a:cs typeface="Roboto Slab"/>
                <a:sym typeface="Roboto Slab"/>
              </a:rPr>
              <a:t>Vectorizing Features</a:t>
            </a:r>
            <a:endParaRPr sz="3600"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0" y="4992725"/>
            <a:ext cx="9144000" cy="150900"/>
          </a:xfrm>
          <a:prstGeom prst="rect">
            <a:avLst/>
          </a:prstGeom>
          <a:solidFill>
            <a:srgbClr val="155B54"/>
          </a:solidFill>
          <a:ln w="9525" cap="flat" cmpd="sng">
            <a:solidFill>
              <a:srgbClr val="155B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" name="Google Shape;167;p23"/>
          <p:cNvGrpSpPr/>
          <p:nvPr/>
        </p:nvGrpSpPr>
        <p:grpSpPr>
          <a:xfrm>
            <a:off x="2101437" y="2708766"/>
            <a:ext cx="1646298" cy="1692500"/>
            <a:chOff x="3071457" y="2013875"/>
            <a:chExt cx="1944600" cy="1569600"/>
          </a:xfrm>
        </p:grpSpPr>
        <p:sp>
          <p:nvSpPr>
            <p:cNvPr id="168" name="Google Shape;168;p23"/>
            <p:cNvSpPr/>
            <p:nvPr/>
          </p:nvSpPr>
          <p:spPr>
            <a:xfrm rot="10800000" flipH="1">
              <a:off x="3071457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1D7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69" name="Google Shape;169;p23"/>
            <p:cNvSpPr txBox="1"/>
            <p:nvPr/>
          </p:nvSpPr>
          <p:spPr>
            <a:xfrm>
              <a:off x="3319129" y="2067268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Text Vectorizer</a:t>
              </a:r>
              <a:endPara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70" name="Google Shape;170;p23"/>
            <p:cNvSpPr txBox="1"/>
            <p:nvPr/>
          </p:nvSpPr>
          <p:spPr>
            <a:xfrm>
              <a:off x="3239970" y="2542470"/>
              <a:ext cx="1653900" cy="10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Importance of words normalized to be between 0 and 1</a:t>
              </a:r>
              <a:endPara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71" name="Google Shape;171;p23"/>
          <p:cNvGrpSpPr/>
          <p:nvPr/>
        </p:nvGrpSpPr>
        <p:grpSpPr>
          <a:xfrm>
            <a:off x="457160" y="2708766"/>
            <a:ext cx="1646298" cy="1692500"/>
            <a:chOff x="1126863" y="2013875"/>
            <a:chExt cx="1944600" cy="1569600"/>
          </a:xfrm>
        </p:grpSpPr>
        <p:sp>
          <p:nvSpPr>
            <p:cNvPr id="172" name="Google Shape;172;p23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249C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73" name="Google Shape;173;p23"/>
            <p:cNvSpPr txBox="1"/>
            <p:nvPr/>
          </p:nvSpPr>
          <p:spPr>
            <a:xfrm>
              <a:off x="1351627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Text Data</a:t>
              </a:r>
              <a:endPara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74" name="Google Shape;174;p23"/>
            <p:cNvSpPr txBox="1"/>
            <p:nvPr/>
          </p:nvSpPr>
          <p:spPr>
            <a:xfrm>
              <a:off x="1351632" y="2542580"/>
              <a:ext cx="1451700" cy="91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Cleaned text queried from transcripts database</a:t>
              </a:r>
              <a:endParaRPr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75" name="Google Shape;175;p23"/>
          <p:cNvGrpSpPr/>
          <p:nvPr/>
        </p:nvGrpSpPr>
        <p:grpSpPr>
          <a:xfrm>
            <a:off x="5389146" y="2708775"/>
            <a:ext cx="2896758" cy="1692500"/>
            <a:chOff x="5015938" y="2013875"/>
            <a:chExt cx="3001200" cy="1569600"/>
          </a:xfrm>
        </p:grpSpPr>
        <p:sp>
          <p:nvSpPr>
            <p:cNvPr id="176" name="Google Shape;176;p23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77" name="Google Shape;177;p23"/>
            <p:cNvSpPr txBox="1"/>
            <p:nvPr/>
          </p:nvSpPr>
          <p:spPr>
            <a:xfrm>
              <a:off x="5360213" y="2208580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Supervised ML Model</a:t>
              </a:r>
              <a:endPara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78" name="Google Shape;178;p23"/>
            <p:cNvSpPr txBox="1"/>
            <p:nvPr/>
          </p:nvSpPr>
          <p:spPr>
            <a:xfrm>
              <a:off x="5360225" y="2542480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The PCA results are stored in a pandas dataframe to train the models</a:t>
              </a:r>
              <a:endParaRPr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79" name="Google Shape;179;p23"/>
          <p:cNvGrpSpPr/>
          <p:nvPr/>
        </p:nvGrpSpPr>
        <p:grpSpPr>
          <a:xfrm>
            <a:off x="1991597" y="3414638"/>
            <a:ext cx="252511" cy="280782"/>
            <a:chOff x="3157188" y="909150"/>
            <a:chExt cx="470400" cy="470400"/>
          </a:xfrm>
        </p:grpSpPr>
        <p:sp>
          <p:nvSpPr>
            <p:cNvPr id="180" name="Google Shape;180;p23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249C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23"/>
          <p:cNvGrpSpPr/>
          <p:nvPr/>
        </p:nvGrpSpPr>
        <p:grpSpPr>
          <a:xfrm>
            <a:off x="3747725" y="2708791"/>
            <a:ext cx="1646298" cy="1692500"/>
            <a:chOff x="3071457" y="2013875"/>
            <a:chExt cx="1944600" cy="1569600"/>
          </a:xfrm>
        </p:grpSpPr>
        <p:sp>
          <p:nvSpPr>
            <p:cNvPr id="183" name="Google Shape;183;p23"/>
            <p:cNvSpPr/>
            <p:nvPr/>
          </p:nvSpPr>
          <p:spPr>
            <a:xfrm rot="10800000" flipH="1">
              <a:off x="3071457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1D7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84" name="Google Shape;184;p23"/>
            <p:cNvSpPr txBox="1"/>
            <p:nvPr/>
          </p:nvSpPr>
          <p:spPr>
            <a:xfrm>
              <a:off x="3182830" y="2070883"/>
              <a:ext cx="17160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Dimensionality Reduction</a:t>
              </a:r>
              <a:endPara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85" name="Google Shape;185;p23"/>
            <p:cNvSpPr txBox="1"/>
            <p:nvPr/>
          </p:nvSpPr>
          <p:spPr>
            <a:xfrm>
              <a:off x="3247337" y="2542482"/>
              <a:ext cx="16515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Reduce vectorized text  to a smaller # of dimensions</a:t>
              </a:r>
              <a:endParaRPr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86" name="Google Shape;186;p23"/>
          <p:cNvGrpSpPr/>
          <p:nvPr/>
        </p:nvGrpSpPr>
        <p:grpSpPr>
          <a:xfrm>
            <a:off x="3644185" y="3414738"/>
            <a:ext cx="252511" cy="280782"/>
            <a:chOff x="3157188" y="909150"/>
            <a:chExt cx="470400" cy="470400"/>
          </a:xfrm>
        </p:grpSpPr>
        <p:sp>
          <p:nvSpPr>
            <p:cNvPr id="187" name="Google Shape;187;p23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249C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89;p23"/>
          <p:cNvGrpSpPr/>
          <p:nvPr/>
        </p:nvGrpSpPr>
        <p:grpSpPr>
          <a:xfrm>
            <a:off x="5296781" y="3414754"/>
            <a:ext cx="252489" cy="280760"/>
            <a:chOff x="4858109" y="2631368"/>
            <a:chExt cx="316442" cy="315000"/>
          </a:xfrm>
        </p:grpSpPr>
        <p:sp>
          <p:nvSpPr>
            <p:cNvPr id="190" name="Google Shape;190;p23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rgbClr val="1D7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/>
              </a:b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/>
        </p:nvSpPr>
        <p:spPr>
          <a:xfrm>
            <a:off x="311625" y="220050"/>
            <a:ext cx="8535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oboto Slab"/>
                <a:ea typeface="Roboto Slab"/>
                <a:cs typeface="Roboto Slab"/>
                <a:sym typeface="Roboto Slab"/>
              </a:rPr>
              <a:t>Supervised ML Model</a:t>
            </a:r>
            <a:endParaRPr sz="3600"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0" y="4992725"/>
            <a:ext cx="9144000" cy="150900"/>
          </a:xfrm>
          <a:prstGeom prst="rect">
            <a:avLst/>
          </a:prstGeom>
          <a:solidFill>
            <a:srgbClr val="155B54"/>
          </a:solidFill>
          <a:ln w="9525" cap="flat" cmpd="sng">
            <a:solidFill>
              <a:srgbClr val="155B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24"/>
          <p:cNvGrpSpPr/>
          <p:nvPr/>
        </p:nvGrpSpPr>
        <p:grpSpPr>
          <a:xfrm>
            <a:off x="4740273" y="1524001"/>
            <a:ext cx="2253600" cy="1543700"/>
            <a:chOff x="4753223" y="1669275"/>
            <a:chExt cx="2253600" cy="1543700"/>
          </a:xfrm>
        </p:grpSpPr>
        <p:sp>
          <p:nvSpPr>
            <p:cNvPr id="199" name="Google Shape;199;p24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249C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" name="Google Shape;200;p24"/>
            <p:cNvGrpSpPr/>
            <p:nvPr/>
          </p:nvGrpSpPr>
          <p:grpSpPr>
            <a:xfrm>
              <a:off x="4753223" y="1669275"/>
              <a:ext cx="2253600" cy="1542615"/>
              <a:chOff x="4753223" y="1669275"/>
              <a:chExt cx="2253600" cy="1542615"/>
            </a:xfrm>
          </p:grpSpPr>
          <p:grpSp>
            <p:nvGrpSpPr>
              <p:cNvPr id="201" name="Google Shape;201;p24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02" name="Google Shape;202;p24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03" name="Google Shape;203;p24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4" name="Google Shape;204;p24"/>
              <p:cNvSpPr txBox="1"/>
              <p:nvPr/>
            </p:nvSpPr>
            <p:spPr>
              <a:xfrm>
                <a:off x="4753223" y="1669275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Raleway"/>
                    <a:ea typeface="Raleway"/>
                    <a:cs typeface="Raleway"/>
                    <a:sym typeface="Raleway"/>
                  </a:rPr>
                  <a:t>Hyperparameter Tuning</a:t>
                </a:r>
                <a:endParaRPr sz="1200" b="1">
                  <a:latin typeface="Raleway"/>
                  <a:ea typeface="Raleway"/>
                  <a:cs typeface="Raleway"/>
                  <a:sym typeface="Raleway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latin typeface="Raleway"/>
                  <a:ea typeface="Raleway"/>
                  <a:cs typeface="Raleway"/>
                  <a:sym typeface="Raleway"/>
                </a:endParaRPr>
              </a:p>
              <a:p>
                <a:pPr marL="457200" lvl="0" indent="-304800" algn="l" rtl="0">
                  <a:spcBef>
                    <a:spcPts val="0"/>
                  </a:spcBef>
                  <a:spcAft>
                    <a:spcPts val="0"/>
                  </a:spcAft>
                  <a:buSzPts val="1200"/>
                  <a:buFont typeface="Raleway"/>
                  <a:buChar char="-"/>
                </a:pPr>
                <a:r>
                  <a:rPr lang="en" sz="1200">
                    <a:latin typeface="Raleway"/>
                    <a:ea typeface="Raleway"/>
                    <a:cs typeface="Raleway"/>
                    <a:sym typeface="Raleway"/>
                  </a:rPr>
                  <a:t>Cross-validated Gridsearch</a:t>
                </a:r>
                <a:endParaRPr sz="1200">
                  <a:latin typeface="Raleway"/>
                  <a:ea typeface="Raleway"/>
                  <a:cs typeface="Raleway"/>
                  <a:sym typeface="Raleway"/>
                </a:endParaRPr>
              </a:p>
              <a:p>
                <a:pPr marL="457200" lvl="0" indent="-304800" algn="l" rtl="0">
                  <a:spcBef>
                    <a:spcPts val="0"/>
                  </a:spcBef>
                  <a:spcAft>
                    <a:spcPts val="0"/>
                  </a:spcAft>
                  <a:buSzPts val="1200"/>
                  <a:buFont typeface="Raleway"/>
                  <a:buChar char="-"/>
                </a:pPr>
                <a:r>
                  <a:rPr lang="en" sz="1200">
                    <a:latin typeface="Raleway"/>
                    <a:ea typeface="Raleway"/>
                    <a:cs typeface="Raleway"/>
                    <a:sym typeface="Raleway"/>
                  </a:rPr>
                  <a:t>Find best parameters</a:t>
                </a:r>
                <a:endParaRPr sz="1200"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</p:grpSp>
      <p:grpSp>
        <p:nvGrpSpPr>
          <p:cNvPr id="205" name="Google Shape;205;p24"/>
          <p:cNvGrpSpPr/>
          <p:nvPr/>
        </p:nvGrpSpPr>
        <p:grpSpPr>
          <a:xfrm>
            <a:off x="6663823" y="2934193"/>
            <a:ext cx="2480177" cy="1358783"/>
            <a:chOff x="6676773" y="3079467"/>
            <a:chExt cx="2480177" cy="1358783"/>
          </a:xfrm>
        </p:grpSpPr>
        <p:sp>
          <p:nvSpPr>
            <p:cNvPr id="206" name="Google Shape;206;p24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7" name="Google Shape;207;p24"/>
            <p:cNvGrpSpPr/>
            <p:nvPr/>
          </p:nvGrpSpPr>
          <p:grpSpPr>
            <a:xfrm>
              <a:off x="6676773" y="3079467"/>
              <a:ext cx="2253600" cy="1358783"/>
              <a:chOff x="6676773" y="3079467"/>
              <a:chExt cx="2253600" cy="1358783"/>
            </a:xfrm>
          </p:grpSpPr>
          <p:grpSp>
            <p:nvGrpSpPr>
              <p:cNvPr id="208" name="Google Shape;208;p24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209" name="Google Shape;209;p24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10" name="Google Shape;210;p24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1" name="Google Shape;211;p24"/>
              <p:cNvSpPr txBox="1"/>
              <p:nvPr/>
            </p:nvSpPr>
            <p:spPr>
              <a:xfrm>
                <a:off x="6676773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Raleway"/>
                    <a:ea typeface="Raleway"/>
                    <a:cs typeface="Raleway"/>
                    <a:sym typeface="Raleway"/>
                  </a:rPr>
                  <a:t>K-Fold Cross Validation</a:t>
                </a:r>
                <a:endParaRPr sz="1200" b="1">
                  <a:latin typeface="Raleway"/>
                  <a:ea typeface="Raleway"/>
                  <a:cs typeface="Raleway"/>
                  <a:sym typeface="Raleway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latin typeface="Raleway"/>
                  <a:ea typeface="Raleway"/>
                  <a:cs typeface="Raleway"/>
                  <a:sym typeface="Raleway"/>
                </a:endParaRPr>
              </a:p>
              <a:p>
                <a:pPr marL="457200" lvl="0" indent="-304800" algn="l" rtl="0">
                  <a:spcBef>
                    <a:spcPts val="0"/>
                  </a:spcBef>
                  <a:spcAft>
                    <a:spcPts val="0"/>
                  </a:spcAft>
                  <a:buSzPts val="1200"/>
                  <a:buFont typeface="Raleway"/>
                  <a:buChar char="-"/>
                </a:pPr>
                <a:r>
                  <a:rPr lang="en" sz="1200">
                    <a:latin typeface="Raleway"/>
                    <a:ea typeface="Raleway"/>
                    <a:cs typeface="Raleway"/>
                    <a:sym typeface="Raleway"/>
                  </a:rPr>
                  <a:t>Split into 20 folds</a:t>
                </a:r>
                <a:endParaRPr sz="1200">
                  <a:latin typeface="Raleway"/>
                  <a:ea typeface="Raleway"/>
                  <a:cs typeface="Raleway"/>
                  <a:sym typeface="Raleway"/>
                </a:endParaRPr>
              </a:p>
              <a:p>
                <a:pPr marL="457200" lvl="0" indent="-304800" algn="l" rtl="0">
                  <a:spcBef>
                    <a:spcPts val="0"/>
                  </a:spcBef>
                  <a:spcAft>
                    <a:spcPts val="0"/>
                  </a:spcAft>
                  <a:buSzPts val="1200"/>
                  <a:buFont typeface="Raleway"/>
                  <a:buChar char="-"/>
                </a:pPr>
                <a:r>
                  <a:rPr lang="en" sz="1200">
                    <a:latin typeface="Raleway"/>
                    <a:ea typeface="Raleway"/>
                    <a:cs typeface="Raleway"/>
                    <a:sym typeface="Raleway"/>
                  </a:rPr>
                  <a:t>Highest accuracy: SVM 63.58% </a:t>
                </a:r>
                <a:endParaRPr sz="1200"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</p:grpSp>
      <p:grpSp>
        <p:nvGrpSpPr>
          <p:cNvPr id="212" name="Google Shape;212;p24"/>
          <p:cNvGrpSpPr/>
          <p:nvPr/>
        </p:nvGrpSpPr>
        <p:grpSpPr>
          <a:xfrm>
            <a:off x="810172" y="1524001"/>
            <a:ext cx="2253600" cy="1543700"/>
            <a:chOff x="823122" y="1669275"/>
            <a:chExt cx="2253600" cy="1543700"/>
          </a:xfrm>
        </p:grpSpPr>
        <p:sp>
          <p:nvSpPr>
            <p:cNvPr id="213" name="Google Shape;213;p24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249C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4" name="Google Shape;214;p24"/>
            <p:cNvGrpSpPr/>
            <p:nvPr/>
          </p:nvGrpSpPr>
          <p:grpSpPr>
            <a:xfrm>
              <a:off x="823122" y="1669275"/>
              <a:ext cx="2253600" cy="1542615"/>
              <a:chOff x="823122" y="1669275"/>
              <a:chExt cx="2253600" cy="1542615"/>
            </a:xfrm>
          </p:grpSpPr>
          <p:grpSp>
            <p:nvGrpSpPr>
              <p:cNvPr id="215" name="Google Shape;215;p24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16" name="Google Shape;216;p24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17" name="Google Shape;217;p24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8" name="Google Shape;218;p24"/>
              <p:cNvSpPr txBox="1"/>
              <p:nvPr/>
            </p:nvSpPr>
            <p:spPr>
              <a:xfrm>
                <a:off x="823122" y="1669275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Raleway"/>
                    <a:ea typeface="Raleway"/>
                    <a:cs typeface="Raleway"/>
                    <a:sym typeface="Raleway"/>
                  </a:rPr>
                  <a:t>Clean and Vectorize Data</a:t>
                </a:r>
                <a:endParaRPr sz="1200" b="1">
                  <a:latin typeface="Raleway"/>
                  <a:ea typeface="Raleway"/>
                  <a:cs typeface="Raleway"/>
                  <a:sym typeface="Raleway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latin typeface="Raleway"/>
                  <a:ea typeface="Raleway"/>
                  <a:cs typeface="Raleway"/>
                  <a:sym typeface="Raleway"/>
                </a:endParaRPr>
              </a:p>
              <a:p>
                <a:pPr marL="457200" lvl="0" indent="-304800" algn="l" rtl="0">
                  <a:spcBef>
                    <a:spcPts val="0"/>
                  </a:spcBef>
                  <a:spcAft>
                    <a:spcPts val="0"/>
                  </a:spcAft>
                  <a:buSzPts val="1200"/>
                  <a:buFont typeface="Raleway"/>
                  <a:buChar char="-"/>
                </a:pPr>
                <a:r>
                  <a:rPr lang="en" sz="1200">
                    <a:latin typeface="Raleway"/>
                    <a:ea typeface="Raleway"/>
                    <a:cs typeface="Raleway"/>
                    <a:sym typeface="Raleway"/>
                  </a:rPr>
                  <a:t>TextCleaner Methods</a:t>
                </a:r>
                <a:endParaRPr sz="1200">
                  <a:latin typeface="Raleway"/>
                  <a:ea typeface="Raleway"/>
                  <a:cs typeface="Raleway"/>
                  <a:sym typeface="Raleway"/>
                </a:endParaRPr>
              </a:p>
              <a:p>
                <a:pPr marL="457200" lvl="0" indent="-304800" algn="l" rtl="0">
                  <a:spcBef>
                    <a:spcPts val="0"/>
                  </a:spcBef>
                  <a:spcAft>
                    <a:spcPts val="0"/>
                  </a:spcAft>
                  <a:buSzPts val="1200"/>
                  <a:buFont typeface="Raleway"/>
                  <a:buChar char="-"/>
                </a:pPr>
                <a:r>
                  <a:rPr lang="en" sz="1200">
                    <a:latin typeface="Raleway"/>
                    <a:ea typeface="Raleway"/>
                    <a:cs typeface="Raleway"/>
                    <a:sym typeface="Raleway"/>
                  </a:rPr>
                  <a:t>TFIDF Vectorizer</a:t>
                </a:r>
                <a:endParaRPr sz="1200">
                  <a:latin typeface="Raleway"/>
                  <a:ea typeface="Raleway"/>
                  <a:cs typeface="Raleway"/>
                  <a:sym typeface="Raleway"/>
                </a:endParaRPr>
              </a:p>
              <a:p>
                <a:pPr marL="457200" lvl="0" indent="-304800" algn="l" rtl="0">
                  <a:spcBef>
                    <a:spcPts val="0"/>
                  </a:spcBef>
                  <a:spcAft>
                    <a:spcPts val="0"/>
                  </a:spcAft>
                  <a:buSzPts val="1200"/>
                  <a:buFont typeface="Raleway"/>
                  <a:buChar char="-"/>
                </a:pPr>
                <a:r>
                  <a:rPr lang="en" sz="1200">
                    <a:latin typeface="Raleway"/>
                    <a:ea typeface="Raleway"/>
                    <a:cs typeface="Raleway"/>
                    <a:sym typeface="Raleway"/>
                  </a:rPr>
                  <a:t>Principal Component Analysis</a:t>
                </a:r>
                <a:endParaRPr sz="1200"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</p:grpSp>
      <p:grpSp>
        <p:nvGrpSpPr>
          <p:cNvPr id="219" name="Google Shape;219;p24"/>
          <p:cNvGrpSpPr/>
          <p:nvPr/>
        </p:nvGrpSpPr>
        <p:grpSpPr>
          <a:xfrm>
            <a:off x="2760400" y="2934193"/>
            <a:ext cx="2253600" cy="1358783"/>
            <a:chOff x="2773350" y="3079467"/>
            <a:chExt cx="2253600" cy="1358783"/>
          </a:xfrm>
        </p:grpSpPr>
        <p:sp>
          <p:nvSpPr>
            <p:cNvPr id="220" name="Google Shape;220;p24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1" name="Google Shape;221;p24"/>
            <p:cNvGrpSpPr/>
            <p:nvPr/>
          </p:nvGrpSpPr>
          <p:grpSpPr>
            <a:xfrm>
              <a:off x="2773350" y="3079467"/>
              <a:ext cx="2253600" cy="1358783"/>
              <a:chOff x="2773350" y="3079467"/>
              <a:chExt cx="2253600" cy="1358783"/>
            </a:xfrm>
          </p:grpSpPr>
          <p:grpSp>
            <p:nvGrpSpPr>
              <p:cNvPr id="222" name="Google Shape;222;p24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223" name="Google Shape;223;p24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24" name="Google Shape;224;p24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5" name="Google Shape;225;p24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Raleway"/>
                    <a:ea typeface="Raleway"/>
                    <a:cs typeface="Raleway"/>
                    <a:sym typeface="Raleway"/>
                  </a:rPr>
                  <a:t>Base Models</a:t>
                </a:r>
                <a:endParaRPr sz="1200" b="1">
                  <a:latin typeface="Raleway"/>
                  <a:ea typeface="Raleway"/>
                  <a:cs typeface="Raleway"/>
                  <a:sym typeface="Raleway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latin typeface="Raleway"/>
                  <a:ea typeface="Raleway"/>
                  <a:cs typeface="Raleway"/>
                  <a:sym typeface="Raleway"/>
                </a:endParaRPr>
              </a:p>
              <a:p>
                <a:pPr marL="457200" lvl="0" indent="-304800" algn="l" rtl="0">
                  <a:spcBef>
                    <a:spcPts val="0"/>
                  </a:spcBef>
                  <a:spcAft>
                    <a:spcPts val="0"/>
                  </a:spcAft>
                  <a:buSzPts val="1200"/>
                  <a:buFont typeface="Raleway"/>
                  <a:buChar char="-"/>
                </a:pPr>
                <a:r>
                  <a:rPr lang="en" sz="1200">
                    <a:latin typeface="Raleway"/>
                    <a:ea typeface="Raleway"/>
                    <a:cs typeface="Raleway"/>
                    <a:sym typeface="Raleway"/>
                  </a:rPr>
                  <a:t>Logistic Regression</a:t>
                </a:r>
                <a:endParaRPr sz="1200">
                  <a:latin typeface="Raleway"/>
                  <a:ea typeface="Raleway"/>
                  <a:cs typeface="Raleway"/>
                  <a:sym typeface="Raleway"/>
                </a:endParaRPr>
              </a:p>
              <a:p>
                <a:pPr marL="457200" lvl="0" indent="-304800" algn="l" rtl="0">
                  <a:spcBef>
                    <a:spcPts val="0"/>
                  </a:spcBef>
                  <a:spcAft>
                    <a:spcPts val="0"/>
                  </a:spcAft>
                  <a:buSzPts val="1200"/>
                  <a:buFont typeface="Raleway"/>
                  <a:buChar char="-"/>
                </a:pPr>
                <a:r>
                  <a:rPr lang="en" sz="1200">
                    <a:latin typeface="Raleway"/>
                    <a:ea typeface="Raleway"/>
                    <a:cs typeface="Raleway"/>
                    <a:sym typeface="Raleway"/>
                  </a:rPr>
                  <a:t>Support Vector Machine (Classifier)</a:t>
                </a:r>
                <a:endParaRPr sz="1200">
                  <a:latin typeface="Raleway"/>
                  <a:ea typeface="Raleway"/>
                  <a:cs typeface="Raleway"/>
                  <a:sym typeface="Raleway"/>
                </a:endParaRPr>
              </a:p>
              <a:p>
                <a:pPr marL="457200" lvl="0" indent="-304800" algn="l" rtl="0">
                  <a:spcBef>
                    <a:spcPts val="0"/>
                  </a:spcBef>
                  <a:spcAft>
                    <a:spcPts val="0"/>
                  </a:spcAft>
                  <a:buSzPts val="1200"/>
                  <a:buFont typeface="Raleway"/>
                  <a:buChar char="-"/>
                </a:pPr>
                <a:r>
                  <a:rPr lang="en" sz="1200">
                    <a:latin typeface="Raleway"/>
                    <a:ea typeface="Raleway"/>
                    <a:cs typeface="Raleway"/>
                    <a:sym typeface="Raleway"/>
                  </a:rPr>
                  <a:t>Gaussian Naive Bayes</a:t>
                </a:r>
                <a:endParaRPr sz="1200">
                  <a:latin typeface="Raleway"/>
                  <a:ea typeface="Raleway"/>
                  <a:cs typeface="Raleway"/>
                  <a:sym typeface="Raleway"/>
                </a:endParaRPr>
              </a:p>
              <a:p>
                <a:pPr marL="457200" lvl="0" indent="-304800" algn="l" rtl="0">
                  <a:spcBef>
                    <a:spcPts val="0"/>
                  </a:spcBef>
                  <a:spcAft>
                    <a:spcPts val="0"/>
                  </a:spcAft>
                  <a:buSzPts val="1200"/>
                  <a:buFont typeface="Raleway"/>
                  <a:buChar char="-"/>
                </a:pPr>
                <a:r>
                  <a:rPr lang="en" sz="1200">
                    <a:latin typeface="Raleway"/>
                    <a:ea typeface="Raleway"/>
                    <a:cs typeface="Raleway"/>
                    <a:sym typeface="Raleway"/>
                  </a:rPr>
                  <a:t>Decision Tree</a:t>
                </a:r>
                <a:endParaRPr sz="1200"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/>
        </p:nvSpPr>
        <p:spPr>
          <a:xfrm>
            <a:off x="311625" y="220050"/>
            <a:ext cx="8535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oboto Slab"/>
                <a:ea typeface="Roboto Slab"/>
                <a:cs typeface="Roboto Slab"/>
                <a:sym typeface="Roboto Slab"/>
              </a:rPr>
              <a:t>Model Results: Top 3 Models</a:t>
            </a:r>
            <a:endParaRPr sz="3600"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0" y="4992725"/>
            <a:ext cx="9144000" cy="150900"/>
          </a:xfrm>
          <a:prstGeom prst="rect">
            <a:avLst/>
          </a:prstGeom>
          <a:solidFill>
            <a:srgbClr val="155B54"/>
          </a:solidFill>
          <a:ln w="9525" cap="flat" cmpd="sng">
            <a:solidFill>
              <a:srgbClr val="155B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32" name="Google Shape;232;p25"/>
          <p:cNvGraphicFramePr/>
          <p:nvPr/>
        </p:nvGraphicFramePr>
        <p:xfrm>
          <a:off x="311625" y="1052275"/>
          <a:ext cx="8535900" cy="3596925"/>
        </p:xfrm>
        <a:graphic>
          <a:graphicData uri="http://schemas.openxmlformats.org/drawingml/2006/table">
            <a:tbl>
              <a:tblPr>
                <a:noFill/>
                <a:tableStyleId>{01B7F3F3-BC4F-47D9-9EF6-BDBAADB36E2C}</a:tableStyleId>
              </a:tblPr>
              <a:tblGrid>
                <a:gridCol w="99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4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72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55B5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155B5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55B5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155B5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Support Vector Machine 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w/ hyperparameter tuning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155B5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155B5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55B5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155B5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Gaussian Naive Bayes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w/ hyperparameter tuning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155B5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155B5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55B5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155B5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Support Vector Machine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w/o hyperparameter tuning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155B5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55B5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55B5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155B5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Accuracy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55B5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155B5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155B5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55B5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67.88%</a:t>
                      </a:r>
                      <a:endParaRPr sz="16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155B5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155B5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155B5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55B5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66.42%</a:t>
                      </a:r>
                      <a:endParaRPr sz="16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155B5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155B5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155B5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55B5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66.09%</a:t>
                      </a:r>
                      <a:endParaRPr sz="16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155B5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55B5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155B5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55B5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Precision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55B5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155B5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55B5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55B5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68.26%</a:t>
                      </a:r>
                      <a:endParaRPr sz="16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155B5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155B5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55B5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55B5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68.23%</a:t>
                      </a:r>
                      <a:endParaRPr sz="16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155B5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155B5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55B5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55B5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68.28%</a:t>
                      </a:r>
                      <a:endParaRPr sz="16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155B5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55B5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55B5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55B5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Recall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55B5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155B5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55B5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55B5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67.88% </a:t>
                      </a:r>
                      <a:endParaRPr sz="16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155B5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155B5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55B5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55B5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66.42%</a:t>
                      </a:r>
                      <a:endParaRPr sz="16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155B5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155B5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55B5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55B5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65.69%</a:t>
                      </a:r>
                      <a:endParaRPr sz="16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155B5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55B5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55B5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55B54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/>
        </p:nvSpPr>
        <p:spPr>
          <a:xfrm>
            <a:off x="311625" y="958950"/>
            <a:ext cx="8535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311625" y="220050"/>
            <a:ext cx="8535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oboto Slab"/>
                <a:ea typeface="Roboto Slab"/>
                <a:cs typeface="Roboto Slab"/>
                <a:sym typeface="Roboto Slab"/>
              </a:rPr>
              <a:t>Visualizing Model Accuracies</a:t>
            </a:r>
            <a:endParaRPr sz="3600"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0" y="4992725"/>
            <a:ext cx="9144000" cy="150900"/>
          </a:xfrm>
          <a:prstGeom prst="rect">
            <a:avLst/>
          </a:prstGeom>
          <a:solidFill>
            <a:srgbClr val="155B54"/>
          </a:solidFill>
          <a:ln w="9525" cap="flat" cmpd="sng">
            <a:solidFill>
              <a:srgbClr val="155B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0" name="Google Shape;2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000" y="958950"/>
            <a:ext cx="7425154" cy="39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/>
        </p:nvSpPr>
        <p:spPr>
          <a:xfrm>
            <a:off x="311625" y="860975"/>
            <a:ext cx="2545800" cy="3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aleway"/>
                <a:ea typeface="Raleway"/>
                <a:cs typeface="Raleway"/>
                <a:sym typeface="Raleway"/>
              </a:rPr>
              <a:t>By Wednesday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●"/>
            </a:pPr>
            <a:r>
              <a:rPr lang="en" sz="1700" b="1">
                <a:latin typeface="Raleway"/>
                <a:ea typeface="Raleway"/>
                <a:cs typeface="Raleway"/>
                <a:sym typeface="Raleway"/>
              </a:rPr>
              <a:t>Pickle model</a:t>
            </a: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 for future use by developers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aleway"/>
              <a:buChar char="●"/>
            </a:pPr>
            <a:r>
              <a:rPr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Scale to use a larger database of companies</a:t>
            </a:r>
            <a:endParaRPr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aleway"/>
              <a:buChar char="●"/>
            </a:pPr>
            <a:r>
              <a:rPr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Develop a demo to predict stock price change using a single transcript</a:t>
            </a:r>
            <a:endParaRPr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6" name="Google Shape;246;p27"/>
          <p:cNvSpPr txBox="1"/>
          <p:nvPr/>
        </p:nvSpPr>
        <p:spPr>
          <a:xfrm>
            <a:off x="311625" y="220050"/>
            <a:ext cx="8535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oboto Slab"/>
                <a:ea typeface="Roboto Slab"/>
                <a:cs typeface="Roboto Slab"/>
                <a:sym typeface="Roboto Slab"/>
              </a:rPr>
              <a:t>Next Steps</a:t>
            </a:r>
            <a:endParaRPr sz="3600"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47" name="Google Shape;247;p27"/>
          <p:cNvSpPr/>
          <p:nvPr/>
        </p:nvSpPr>
        <p:spPr>
          <a:xfrm>
            <a:off x="0" y="4992725"/>
            <a:ext cx="9144000" cy="150900"/>
          </a:xfrm>
          <a:prstGeom prst="rect">
            <a:avLst/>
          </a:prstGeom>
          <a:solidFill>
            <a:srgbClr val="155B54"/>
          </a:solidFill>
          <a:ln w="9525" cap="flat" cmpd="sng">
            <a:solidFill>
              <a:srgbClr val="155B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7"/>
          <p:cNvSpPr txBox="1"/>
          <p:nvPr/>
        </p:nvSpPr>
        <p:spPr>
          <a:xfrm>
            <a:off x="3009900" y="843900"/>
            <a:ext cx="5970600" cy="3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aleway"/>
                <a:ea typeface="Raleway"/>
                <a:cs typeface="Raleway"/>
                <a:sym typeface="Raleway"/>
              </a:rPr>
              <a:t>For Future Developers</a:t>
            </a:r>
            <a:endParaRPr sz="1700" b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aleway"/>
              <a:buChar char="●"/>
            </a:pPr>
            <a:r>
              <a:rPr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Profile code and compare training time</a:t>
            </a:r>
            <a:endParaRPr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aleway"/>
              <a:buChar char="●"/>
            </a:pPr>
            <a:r>
              <a:rPr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If transcript is from a market close date, get next open date stock price date</a:t>
            </a:r>
            <a:endParaRPr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aleway"/>
              <a:buChar char="●"/>
            </a:pPr>
            <a:r>
              <a:rPr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Make </a:t>
            </a:r>
            <a:r>
              <a:rPr lang="en" sz="17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numeric predictions</a:t>
            </a:r>
            <a:r>
              <a:rPr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of stock price change</a:t>
            </a:r>
            <a:endParaRPr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aleway"/>
              <a:buChar char="●"/>
            </a:pPr>
            <a:r>
              <a:rPr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Design program to </a:t>
            </a:r>
            <a:r>
              <a:rPr lang="en" sz="17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execute trades</a:t>
            </a:r>
            <a:r>
              <a:rPr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based off of the model’s predictions</a:t>
            </a:r>
            <a:endParaRPr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aleway"/>
              <a:buChar char="●"/>
            </a:pPr>
            <a:r>
              <a:rPr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Find method to </a:t>
            </a:r>
            <a:r>
              <a:rPr lang="en" sz="17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download transcripts automatically</a:t>
            </a:r>
            <a:endParaRPr sz="17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aleway"/>
              <a:buChar char="●"/>
            </a:pPr>
            <a:r>
              <a:rPr lang="en" sz="17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Improve running time</a:t>
            </a:r>
            <a:r>
              <a:rPr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for transcript database storage</a:t>
            </a:r>
            <a:endParaRPr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aleway"/>
              <a:buChar char="●"/>
            </a:pPr>
            <a:r>
              <a:rPr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Try other types of textual data (i.e. </a:t>
            </a:r>
            <a:r>
              <a:rPr lang="en" sz="17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10k, news articles</a:t>
            </a:r>
            <a:r>
              <a:rPr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49" name="Google Shape;249;p27"/>
          <p:cNvCxnSpPr/>
          <p:nvPr/>
        </p:nvCxnSpPr>
        <p:spPr>
          <a:xfrm>
            <a:off x="2981038" y="958950"/>
            <a:ext cx="9000" cy="3836700"/>
          </a:xfrm>
          <a:prstGeom prst="straightConnector1">
            <a:avLst/>
          </a:prstGeom>
          <a:noFill/>
          <a:ln w="28575" cap="flat" cmpd="sng">
            <a:solidFill>
              <a:srgbClr val="1B786E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/>
        </p:nvSpPr>
        <p:spPr>
          <a:xfrm>
            <a:off x="254475" y="3262425"/>
            <a:ext cx="8169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Raleway"/>
                <a:ea typeface="Raleway"/>
                <a:cs typeface="Raleway"/>
                <a:sym typeface="Raleway"/>
              </a:rPr>
              <a:t>Questions?</a:t>
            </a:r>
            <a:endParaRPr sz="20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5" name="Google Shape;255;p28"/>
          <p:cNvSpPr txBox="1"/>
          <p:nvPr/>
        </p:nvSpPr>
        <p:spPr>
          <a:xfrm>
            <a:off x="254475" y="2647350"/>
            <a:ext cx="7664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oboto Slab"/>
                <a:ea typeface="Roboto Slab"/>
                <a:cs typeface="Roboto Slab"/>
                <a:sym typeface="Roboto Slab"/>
              </a:rPr>
              <a:t>Thank you!</a:t>
            </a:r>
            <a:endParaRPr sz="3600"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56" name="Google Shape;256;p28"/>
          <p:cNvSpPr/>
          <p:nvPr/>
        </p:nvSpPr>
        <p:spPr>
          <a:xfrm rot="-5400000">
            <a:off x="3816075" y="-167750"/>
            <a:ext cx="5160000" cy="5496000"/>
          </a:xfrm>
          <a:prstGeom prst="rect">
            <a:avLst/>
          </a:prstGeom>
          <a:solidFill>
            <a:srgbClr val="155B54"/>
          </a:solidFill>
          <a:ln w="9525" cap="flat" cmpd="sng">
            <a:solidFill>
              <a:srgbClr val="155B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11625" y="958950"/>
            <a:ext cx="8535900" cy="3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●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Goals + Significance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Raleway"/>
              <a:buChar char="●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Methodology + Demo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365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Raleway"/>
              <a:buChar char="○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Text cleaner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365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aleway"/>
              <a:buChar char="○"/>
            </a:pPr>
            <a:r>
              <a:rPr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Stock price puller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365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Raleway"/>
              <a:buChar char="○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Transcript database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365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Raleway"/>
              <a:buChar char="○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Vectorizer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365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Raleway"/>
              <a:buChar char="○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Supervised model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Raleway"/>
              <a:buChar char="●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Results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700"/>
              <a:buFont typeface="Raleway"/>
              <a:buChar char="●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Next steps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11625" y="220050"/>
            <a:ext cx="8535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oboto Slab"/>
                <a:ea typeface="Roboto Slab"/>
                <a:cs typeface="Roboto Slab"/>
                <a:sym typeface="Roboto Slab"/>
              </a:rPr>
              <a:t>Presentation Overview</a:t>
            </a:r>
            <a:endParaRPr sz="3600"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3" name="Google Shape;63;p14"/>
          <p:cNvSpPr/>
          <p:nvPr/>
        </p:nvSpPr>
        <p:spPr>
          <a:xfrm rot="-5400000">
            <a:off x="6488550" y="2504800"/>
            <a:ext cx="5160000" cy="150900"/>
          </a:xfrm>
          <a:prstGeom prst="rect">
            <a:avLst/>
          </a:prstGeom>
          <a:solidFill>
            <a:srgbClr val="155B54"/>
          </a:solidFill>
          <a:ln w="9525" cap="flat" cmpd="sng">
            <a:solidFill>
              <a:srgbClr val="155B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311625" y="958950"/>
            <a:ext cx="8535900" cy="3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●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Participants form </a:t>
            </a:r>
            <a:r>
              <a:rPr lang="en" sz="1700" b="1">
                <a:latin typeface="Raleway"/>
                <a:ea typeface="Raleway"/>
                <a:cs typeface="Raleway"/>
                <a:sym typeface="Raleway"/>
              </a:rPr>
              <a:t>market sentiment</a:t>
            </a: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 and make decisions leading to buying and selling stocks 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○"/>
            </a:pPr>
            <a:r>
              <a:rPr lang="en" sz="1700" b="1">
                <a:latin typeface="Raleway"/>
                <a:ea typeface="Raleway"/>
                <a:cs typeface="Raleway"/>
                <a:sym typeface="Raleway"/>
              </a:rPr>
              <a:t>Psychology of market participants</a:t>
            </a: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 has really only been studied in the last two decades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○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Now it is easier to access news and data like earnings reports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●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Looking at how much market sentiment of investors affects stock prices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●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Model predicts when stocks will </a:t>
            </a:r>
            <a:r>
              <a:rPr lang="en" sz="1700" b="1">
                <a:latin typeface="Raleway"/>
                <a:ea typeface="Raleway"/>
                <a:cs typeface="Raleway"/>
                <a:sym typeface="Raleway"/>
              </a:rPr>
              <a:t>rise or fall</a:t>
            </a: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 based on companies’ earnings call transcripts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○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How people reacted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●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Will help investors determine if an </a:t>
            </a:r>
            <a:r>
              <a:rPr lang="en" sz="1700" b="1">
                <a:latin typeface="Raleway"/>
                <a:ea typeface="Raleway"/>
                <a:cs typeface="Raleway"/>
                <a:sym typeface="Raleway"/>
              </a:rPr>
              <a:t>investment will be profitable</a:t>
            </a: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●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Will allow companies to </a:t>
            </a:r>
            <a:r>
              <a:rPr lang="en" sz="1700" b="1">
                <a:latin typeface="Raleway"/>
                <a:ea typeface="Raleway"/>
                <a:cs typeface="Raleway"/>
                <a:sym typeface="Raleway"/>
              </a:rPr>
              <a:t>predict future gains or losses</a:t>
            </a: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  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11625" y="220050"/>
            <a:ext cx="8535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oboto Slab"/>
                <a:ea typeface="Roboto Slab"/>
                <a:cs typeface="Roboto Slab"/>
                <a:sym typeface="Roboto Slab"/>
              </a:rPr>
              <a:t>Goals &amp; Significance</a:t>
            </a:r>
            <a:endParaRPr sz="3600"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0" y="4992725"/>
            <a:ext cx="9144000" cy="150900"/>
          </a:xfrm>
          <a:prstGeom prst="rect">
            <a:avLst/>
          </a:prstGeom>
          <a:solidFill>
            <a:srgbClr val="155B54"/>
          </a:solidFill>
          <a:ln w="9525" cap="flat" cmpd="sng">
            <a:solidFill>
              <a:srgbClr val="155B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311625" y="220050"/>
            <a:ext cx="8535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oboto Slab"/>
                <a:ea typeface="Roboto Slab"/>
                <a:cs typeface="Roboto Slab"/>
                <a:sym typeface="Roboto Slab"/>
              </a:rPr>
              <a:t>Methodology</a:t>
            </a:r>
            <a:endParaRPr sz="3600"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311600" y="1407725"/>
            <a:ext cx="1841100" cy="921300"/>
          </a:xfrm>
          <a:prstGeom prst="homePlate">
            <a:avLst>
              <a:gd name="adj" fmla="val 50000"/>
            </a:avLst>
          </a:prstGeom>
          <a:solidFill>
            <a:srgbClr val="155B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Clean Text</a:t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1777560" y="1407425"/>
            <a:ext cx="2055600" cy="921300"/>
          </a:xfrm>
          <a:prstGeom prst="chevron">
            <a:avLst>
              <a:gd name="adj" fmla="val 50000"/>
            </a:avLst>
          </a:prstGeom>
          <a:solidFill>
            <a:srgbClr val="1B78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Pull Stock Price </a:t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3448885" y="1407425"/>
            <a:ext cx="2055600" cy="921300"/>
          </a:xfrm>
          <a:prstGeom prst="chevron">
            <a:avLst>
              <a:gd name="adj" fmla="val 50000"/>
            </a:avLst>
          </a:prstGeom>
          <a:solidFill>
            <a:srgbClr val="1D7E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Store Transcripts</a:t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6791958" y="1407425"/>
            <a:ext cx="2055600" cy="921300"/>
          </a:xfrm>
          <a:prstGeom prst="chevron">
            <a:avLst>
              <a:gd name="adj" fmla="val 50000"/>
            </a:avLst>
          </a:prstGeom>
          <a:solidFill>
            <a:srgbClr val="249C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Train Models</a:t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5120385" y="1407425"/>
            <a:ext cx="2055600" cy="921300"/>
          </a:xfrm>
          <a:prstGeom prst="chevron">
            <a:avLst>
              <a:gd name="adj" fmla="val 50000"/>
            </a:avLst>
          </a:prstGeom>
          <a:solidFill>
            <a:srgbClr val="1F88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Vectorize Text</a:t>
            </a:r>
            <a:endParaRPr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11625" y="2777500"/>
            <a:ext cx="8535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●"/>
            </a:pPr>
            <a:r>
              <a:rPr lang="en" sz="1700" b="1">
                <a:latin typeface="Raleway"/>
                <a:ea typeface="Raleway"/>
                <a:cs typeface="Raleway"/>
                <a:sym typeface="Raleway"/>
              </a:rPr>
              <a:t>Pipeline</a:t>
            </a: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 to process raw pdf earnings call transcript data and output a prediction of whether the </a:t>
            </a:r>
            <a:r>
              <a:rPr lang="en" sz="1700" b="1">
                <a:latin typeface="Raleway"/>
                <a:ea typeface="Raleway"/>
                <a:cs typeface="Raleway"/>
                <a:sym typeface="Raleway"/>
              </a:rPr>
              <a:t>stock price will increase or decrease</a:t>
            </a:r>
            <a:endParaRPr sz="1700" b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700"/>
              <a:buFont typeface="Raleway"/>
              <a:buChar char="●"/>
            </a:pPr>
            <a:r>
              <a:rPr lang="en" sz="1700" b="1">
                <a:latin typeface="Raleway"/>
                <a:ea typeface="Raleway"/>
                <a:cs typeface="Raleway"/>
                <a:sym typeface="Raleway"/>
              </a:rPr>
              <a:t>Object-oriented design approach</a:t>
            </a: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 and pickled models allow this pipeline to be easily </a:t>
            </a:r>
            <a:r>
              <a:rPr lang="en" sz="1700" b="1">
                <a:latin typeface="Raleway"/>
                <a:ea typeface="Raleway"/>
                <a:cs typeface="Raleway"/>
                <a:sym typeface="Raleway"/>
              </a:rPr>
              <a:t>scalable</a:t>
            </a: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 for future use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0" y="4992725"/>
            <a:ext cx="9144000" cy="150900"/>
          </a:xfrm>
          <a:prstGeom prst="rect">
            <a:avLst/>
          </a:prstGeom>
          <a:solidFill>
            <a:srgbClr val="155B54"/>
          </a:solidFill>
          <a:ln w="9525" cap="flat" cmpd="sng">
            <a:solidFill>
              <a:srgbClr val="155B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311625" y="1405650"/>
            <a:ext cx="3250800" cy="2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●"/>
            </a:pPr>
            <a:r>
              <a:rPr lang="en" sz="1700" b="1">
                <a:latin typeface="Raleway"/>
                <a:ea typeface="Raleway"/>
                <a:cs typeface="Raleway"/>
                <a:sym typeface="Raleway"/>
              </a:rPr>
              <a:t>PDFCleaner Class</a:t>
            </a:r>
            <a:endParaRPr sz="1700" b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●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Modules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○"/>
            </a:pPr>
            <a:r>
              <a:rPr lang="en" sz="1700" b="1">
                <a:latin typeface="Raleway"/>
                <a:ea typeface="Raleway"/>
                <a:cs typeface="Raleway"/>
                <a:sym typeface="Raleway"/>
              </a:rPr>
              <a:t>Pdfplumber</a:t>
            </a: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: extracts text from pdf files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○"/>
            </a:pPr>
            <a:r>
              <a:rPr lang="en" sz="1700" b="1">
                <a:latin typeface="Raleway"/>
                <a:ea typeface="Raleway"/>
                <a:cs typeface="Raleway"/>
                <a:sym typeface="Raleway"/>
              </a:rPr>
              <a:t>Genism</a:t>
            </a: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: removes stopwords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○"/>
            </a:pPr>
            <a:r>
              <a:rPr lang="en" sz="1700" b="1">
                <a:latin typeface="Raleway"/>
                <a:ea typeface="Raleway"/>
                <a:cs typeface="Raleway"/>
                <a:sym typeface="Raleway"/>
              </a:rPr>
              <a:t>Re:</a:t>
            </a: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 remove numbers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11625" y="220050"/>
            <a:ext cx="8535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oboto Slab"/>
                <a:ea typeface="Roboto Slab"/>
                <a:cs typeface="Roboto Slab"/>
                <a:sym typeface="Roboto Slab"/>
              </a:rPr>
              <a:t>Text Cleaner</a:t>
            </a:r>
            <a:endParaRPr sz="3600"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0" y="4992725"/>
            <a:ext cx="9144000" cy="150900"/>
          </a:xfrm>
          <a:prstGeom prst="rect">
            <a:avLst/>
          </a:prstGeom>
          <a:solidFill>
            <a:srgbClr val="155B54"/>
          </a:solidFill>
          <a:ln w="9525" cap="flat" cmpd="sng">
            <a:solidFill>
              <a:srgbClr val="155B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17"/>
          <p:cNvGrpSpPr/>
          <p:nvPr/>
        </p:nvGrpSpPr>
        <p:grpSpPr>
          <a:xfrm>
            <a:off x="3732136" y="1258050"/>
            <a:ext cx="2547000" cy="2547000"/>
            <a:chOff x="1293736" y="1258050"/>
            <a:chExt cx="2547000" cy="2547000"/>
          </a:xfrm>
        </p:grpSpPr>
        <p:sp>
          <p:nvSpPr>
            <p:cNvPr id="91" name="Google Shape;91;p17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155B54"/>
                  </a:solidFill>
                  <a:latin typeface="Raleway"/>
                  <a:ea typeface="Raleway"/>
                  <a:cs typeface="Raleway"/>
                  <a:sym typeface="Raleway"/>
                </a:rPr>
                <a:t>1</a:t>
              </a:r>
              <a:endParaRPr b="1">
                <a:solidFill>
                  <a:srgbClr val="155B54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3" name="Google Shape;93;p17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Remove all punctuation and numbers</a:t>
              </a:r>
              <a:endPara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94" name="Google Shape;94;p17"/>
          <p:cNvGrpSpPr/>
          <p:nvPr/>
        </p:nvGrpSpPr>
        <p:grpSpPr>
          <a:xfrm>
            <a:off x="5108958" y="1258050"/>
            <a:ext cx="2547000" cy="2547000"/>
            <a:chOff x="3203958" y="1258050"/>
            <a:chExt cx="2547000" cy="2547000"/>
          </a:xfrm>
        </p:grpSpPr>
        <p:sp>
          <p:nvSpPr>
            <p:cNvPr id="95" name="Google Shape;95;p17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1D7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1D7E74"/>
                  </a:solidFill>
                  <a:latin typeface="Raleway"/>
                  <a:ea typeface="Raleway"/>
                  <a:cs typeface="Raleway"/>
                  <a:sym typeface="Raleway"/>
                </a:rPr>
                <a:t>2</a:t>
              </a:r>
              <a:endParaRPr b="1">
                <a:solidFill>
                  <a:srgbClr val="1D7E74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7" name="Google Shape;97;p17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Return length of original and cleaned texts</a:t>
              </a:r>
              <a:endPara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98" name="Google Shape;98;p17"/>
          <p:cNvGrpSpPr/>
          <p:nvPr/>
        </p:nvGrpSpPr>
        <p:grpSpPr>
          <a:xfrm>
            <a:off x="6495577" y="1258050"/>
            <a:ext cx="2547000" cy="2547000"/>
            <a:chOff x="5123977" y="1258050"/>
            <a:chExt cx="2547000" cy="2547000"/>
          </a:xfrm>
        </p:grpSpPr>
        <p:sp>
          <p:nvSpPr>
            <p:cNvPr id="99" name="Google Shape;99;p17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249C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249C90"/>
                  </a:solidFill>
                  <a:latin typeface="Raleway"/>
                  <a:ea typeface="Raleway"/>
                  <a:cs typeface="Raleway"/>
                  <a:sym typeface="Raleway"/>
                </a:rPr>
                <a:t>3</a:t>
              </a:r>
              <a:endParaRPr b="1">
                <a:solidFill>
                  <a:srgbClr val="249C9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1" name="Google Shape;101;p17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Print original and cleaned texts</a:t>
              </a:r>
              <a:endParaRPr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/>
        </p:nvSpPr>
        <p:spPr>
          <a:xfrm>
            <a:off x="311625" y="0"/>
            <a:ext cx="8535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oboto Slab"/>
                <a:ea typeface="Roboto Slab"/>
                <a:cs typeface="Roboto Slab"/>
                <a:sym typeface="Roboto Slab"/>
              </a:rPr>
              <a:t>Visualizing Text Cleaning Methods</a:t>
            </a:r>
            <a:endParaRPr sz="3600"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0" y="4992725"/>
            <a:ext cx="9144000" cy="150900"/>
          </a:xfrm>
          <a:prstGeom prst="rect">
            <a:avLst/>
          </a:prstGeom>
          <a:solidFill>
            <a:srgbClr val="155B54"/>
          </a:solidFill>
          <a:ln w="9525" cap="flat" cmpd="sng">
            <a:solidFill>
              <a:srgbClr val="155B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25" y="738900"/>
            <a:ext cx="7401350" cy="422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/>
        </p:nvSpPr>
        <p:spPr>
          <a:xfrm>
            <a:off x="304050" y="851578"/>
            <a:ext cx="8535900" cy="41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aleway"/>
              <a:buChar char="●"/>
            </a:pPr>
            <a:r>
              <a:rPr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yfinance library to access </a:t>
            </a:r>
            <a:r>
              <a:rPr lang="en" sz="17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yahoo finance</a:t>
            </a:r>
            <a:r>
              <a:rPr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stock price history</a:t>
            </a:r>
            <a:endParaRPr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65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aleway"/>
              <a:buChar char="●"/>
            </a:pPr>
            <a:r>
              <a:rPr lang="en" sz="17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Filters out invalid requests</a:t>
            </a:r>
            <a:r>
              <a:rPr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for stock data during closed market hours</a:t>
            </a:r>
            <a:endParaRPr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365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aleway"/>
              <a:buChar char="○"/>
            </a:pPr>
            <a:r>
              <a:rPr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Market open schedule: 9:30 am - 4:30 am, Monday - Friday</a:t>
            </a:r>
            <a:endParaRPr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65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aleway"/>
              <a:buChar char="●"/>
            </a:pPr>
            <a:r>
              <a:rPr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Model is trained to </a:t>
            </a:r>
            <a:r>
              <a:rPr lang="en" sz="17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look ahead by one day</a:t>
            </a:r>
            <a:endParaRPr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365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aleway"/>
              <a:buChar char="○"/>
            </a:pPr>
            <a:r>
              <a:rPr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StockPuller class can look at performance across multiple days or intraday</a:t>
            </a:r>
            <a:endParaRPr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65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aleway"/>
              <a:buChar char="●"/>
            </a:pPr>
            <a:r>
              <a:rPr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Stockpuller returns a (1) if stock price rises and a (0) if a stock price drops</a:t>
            </a:r>
            <a:endParaRPr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365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aleway"/>
              <a:buChar char="○"/>
            </a:pPr>
            <a:r>
              <a:rPr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StockPuller can output percent price changes for future use in making numerical predictions of stock price change</a:t>
            </a:r>
            <a:endParaRPr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65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aleway"/>
              <a:buChar char="●"/>
            </a:pPr>
            <a:r>
              <a:rPr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PerformanceTester class is organized to quickly run through clean transcripts and return their classification</a:t>
            </a:r>
            <a:endParaRPr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365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aleway"/>
              <a:buChar char="○"/>
            </a:pPr>
            <a:r>
              <a:rPr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Transcripts loaded into Performance Tester in form [‘AAPL’, %Y%m%d, cll</a:t>
            </a:r>
            <a:endParaRPr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311625" y="220050"/>
            <a:ext cx="8535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oboto Slab"/>
                <a:ea typeface="Roboto Slab"/>
                <a:cs typeface="Roboto Slab"/>
                <a:sym typeface="Roboto Slab"/>
              </a:rPr>
              <a:t>Organizing Stock Data</a:t>
            </a:r>
            <a:endParaRPr sz="3600"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0" y="4992725"/>
            <a:ext cx="9144000" cy="150900"/>
          </a:xfrm>
          <a:prstGeom prst="rect">
            <a:avLst/>
          </a:prstGeom>
          <a:solidFill>
            <a:srgbClr val="155B54"/>
          </a:solidFill>
          <a:ln w="9525" cap="flat" cmpd="sng">
            <a:solidFill>
              <a:srgbClr val="155B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/>
        </p:nvSpPr>
        <p:spPr>
          <a:xfrm>
            <a:off x="311625" y="220050"/>
            <a:ext cx="8535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oboto Slab"/>
                <a:ea typeface="Roboto Slab"/>
                <a:cs typeface="Roboto Slab"/>
                <a:sym typeface="Roboto Slab"/>
              </a:rPr>
              <a:t>Stock Price Change</a:t>
            </a:r>
            <a:endParaRPr sz="3600"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0" y="4992725"/>
            <a:ext cx="9144000" cy="150900"/>
          </a:xfrm>
          <a:prstGeom prst="rect">
            <a:avLst/>
          </a:prstGeom>
          <a:solidFill>
            <a:srgbClr val="155B54"/>
          </a:solidFill>
          <a:ln w="9525" cap="flat" cmpd="sng">
            <a:solidFill>
              <a:srgbClr val="155B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325" y="604825"/>
            <a:ext cx="3560471" cy="39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311625" y="1596325"/>
            <a:ext cx="4117500" cy="19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aleway"/>
                <a:ea typeface="Raleway"/>
                <a:cs typeface="Raleway"/>
                <a:sym typeface="Raleway"/>
              </a:rPr>
              <a:t>Target Data Distribution</a:t>
            </a:r>
            <a:endParaRPr sz="1700" b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●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Even distribution between rise and drop in stock prices falling earnings calls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●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Less likely to create bias when training our models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/>
        </p:nvSpPr>
        <p:spPr>
          <a:xfrm>
            <a:off x="311625" y="958950"/>
            <a:ext cx="3075600" cy="3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aleway"/>
                <a:ea typeface="Raleway"/>
                <a:cs typeface="Raleway"/>
                <a:sym typeface="Raleway"/>
              </a:rPr>
              <a:t>MongoDB Database</a:t>
            </a:r>
            <a:endParaRPr sz="1700" b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●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Format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○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'price_change' : 1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○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'name' : 'AAPL'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○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'date' : '20181101'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○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'transcript' : ‘...’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●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Transcript Data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○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Bloomberg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○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5 years of quarterly earnings calls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○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548 total transcripts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311625" y="220050"/>
            <a:ext cx="8535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oboto Slab"/>
                <a:ea typeface="Roboto Slab"/>
                <a:cs typeface="Roboto Slab"/>
                <a:sym typeface="Roboto Slab"/>
              </a:rPr>
              <a:t>Transcript &amp; Price Data Storage</a:t>
            </a:r>
            <a:endParaRPr sz="3600"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3616975" y="958950"/>
            <a:ext cx="3943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aleway"/>
                <a:ea typeface="Raleway"/>
                <a:cs typeface="Raleway"/>
                <a:sym typeface="Raleway"/>
              </a:rPr>
              <a:t>Companies Used</a:t>
            </a:r>
            <a:endParaRPr sz="1700" b="1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31" name="Google Shape;131;p21"/>
          <p:cNvCxnSpPr/>
          <p:nvPr/>
        </p:nvCxnSpPr>
        <p:spPr>
          <a:xfrm>
            <a:off x="3497600" y="958950"/>
            <a:ext cx="9000" cy="3836700"/>
          </a:xfrm>
          <a:prstGeom prst="straightConnector1">
            <a:avLst/>
          </a:prstGeom>
          <a:noFill/>
          <a:ln w="28575" cap="flat" cmpd="sng">
            <a:solidFill>
              <a:srgbClr val="1B786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975" y="1424200"/>
            <a:ext cx="439724" cy="52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1750" y="1315882"/>
            <a:ext cx="985208" cy="7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6537" y="1462125"/>
            <a:ext cx="542732" cy="4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2900" y="1632926"/>
            <a:ext cx="661149" cy="18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74050" y="1647413"/>
            <a:ext cx="1119299" cy="15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12039" y="2369412"/>
            <a:ext cx="793600" cy="2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78375" y="2353622"/>
            <a:ext cx="871951" cy="312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67325" y="2321177"/>
            <a:ext cx="661143" cy="34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25338" y="2288475"/>
            <a:ext cx="736266" cy="4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756075" y="2413584"/>
            <a:ext cx="793600" cy="192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937475" y="3188544"/>
            <a:ext cx="542750" cy="358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007275" y="3160489"/>
            <a:ext cx="414150" cy="4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801100" y="3260225"/>
            <a:ext cx="793600" cy="21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922100" y="3114015"/>
            <a:ext cx="542751" cy="43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660275" y="3062145"/>
            <a:ext cx="985200" cy="610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011613" y="3907737"/>
            <a:ext cx="394482" cy="54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750124" y="3918000"/>
            <a:ext cx="928445" cy="52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5867325" y="4014613"/>
            <a:ext cx="736251" cy="3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922100" y="3930263"/>
            <a:ext cx="497674" cy="49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7738300" y="3987225"/>
            <a:ext cx="1037274" cy="38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/>
          <p:nvPr/>
        </p:nvSpPr>
        <p:spPr>
          <a:xfrm>
            <a:off x="0" y="4992725"/>
            <a:ext cx="9144000" cy="150900"/>
          </a:xfrm>
          <a:prstGeom prst="rect">
            <a:avLst/>
          </a:prstGeom>
          <a:solidFill>
            <a:srgbClr val="155B54"/>
          </a:solidFill>
          <a:ln w="9525" cap="flat" cmpd="sng">
            <a:solidFill>
              <a:srgbClr val="155B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913</Words>
  <Application>Microsoft Office PowerPoint</Application>
  <PresentationFormat>On-screen Show (16:9)</PresentationFormat>
  <Paragraphs>167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Raleway</vt:lpstr>
      <vt:lpstr>Roboto Slab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Marco Tortolani</cp:lastModifiedBy>
  <cp:revision>1</cp:revision>
  <dcterms:modified xsi:type="dcterms:W3CDTF">2022-01-29T21:38:26Z</dcterms:modified>
</cp:coreProperties>
</file>