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D2E1C0-4493-2B91-20D6-65AC08AB162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CEC0313-FDBD-C4A8-9691-CE98369FB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27D171-453D-0292-3957-F9E8BDF68D65}"/>
              </a:ext>
            </a:extLst>
          </p:cNvPr>
          <p:cNvSpPr>
            <a:spLocks noGrp="1"/>
          </p:cNvSpPr>
          <p:nvPr>
            <p:ph type="dt" sz="half" idx="10"/>
          </p:nvPr>
        </p:nvSpPr>
        <p:spPr/>
        <p:txBody>
          <a:bodyPr/>
          <a:lstStyle/>
          <a:p>
            <a:fld id="{516F22A5-1282-4D77-9193-9014C563026A}" type="datetimeFigureOut">
              <a:rPr kumimoji="1" lang="ja-JP" altLang="en-US" smtClean="0"/>
              <a:t>2025/5/1</a:t>
            </a:fld>
            <a:endParaRPr kumimoji="1" lang="ja-JP" altLang="en-US"/>
          </a:p>
        </p:txBody>
      </p:sp>
      <p:sp>
        <p:nvSpPr>
          <p:cNvPr id="5" name="フッター プレースホルダー 4">
            <a:extLst>
              <a:ext uri="{FF2B5EF4-FFF2-40B4-BE49-F238E27FC236}">
                <a16:creationId xmlns:a16="http://schemas.microsoft.com/office/drawing/2014/main" id="{6FE47748-B798-1F0A-3EB9-F3445C25FB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96243C-6F4F-7A79-3540-F11A9472D885}"/>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217674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F779D3-A173-1A84-D22F-11B3A2062E3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49F139-B372-FB3A-52F5-D7100A4BBA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55EB8F-648A-ADDC-6E5A-249BCB947916}"/>
              </a:ext>
            </a:extLst>
          </p:cNvPr>
          <p:cNvSpPr>
            <a:spLocks noGrp="1"/>
          </p:cNvSpPr>
          <p:nvPr>
            <p:ph type="dt" sz="half" idx="10"/>
          </p:nvPr>
        </p:nvSpPr>
        <p:spPr/>
        <p:txBody>
          <a:bodyPr/>
          <a:lstStyle/>
          <a:p>
            <a:fld id="{516F22A5-1282-4D77-9193-9014C563026A}" type="datetimeFigureOut">
              <a:rPr kumimoji="1" lang="ja-JP" altLang="en-US" smtClean="0"/>
              <a:t>2025/5/1</a:t>
            </a:fld>
            <a:endParaRPr kumimoji="1" lang="ja-JP" altLang="en-US"/>
          </a:p>
        </p:txBody>
      </p:sp>
      <p:sp>
        <p:nvSpPr>
          <p:cNvPr id="5" name="フッター プレースホルダー 4">
            <a:extLst>
              <a:ext uri="{FF2B5EF4-FFF2-40B4-BE49-F238E27FC236}">
                <a16:creationId xmlns:a16="http://schemas.microsoft.com/office/drawing/2014/main" id="{1CE303C3-4ACE-85BC-2604-E3DB143D44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F993D6-4AB9-6A0F-1EA5-0EEBC9F0267F}"/>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178634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39ED98C-3246-F261-D058-FA5C64E86FD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26762D-0B12-95A0-F596-7BF72B6F3B0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BB6A1C-220C-93C6-6FAA-E5DC45F39302}"/>
              </a:ext>
            </a:extLst>
          </p:cNvPr>
          <p:cNvSpPr>
            <a:spLocks noGrp="1"/>
          </p:cNvSpPr>
          <p:nvPr>
            <p:ph type="dt" sz="half" idx="10"/>
          </p:nvPr>
        </p:nvSpPr>
        <p:spPr/>
        <p:txBody>
          <a:bodyPr/>
          <a:lstStyle/>
          <a:p>
            <a:fld id="{516F22A5-1282-4D77-9193-9014C563026A}" type="datetimeFigureOut">
              <a:rPr kumimoji="1" lang="ja-JP" altLang="en-US" smtClean="0"/>
              <a:t>2025/5/1</a:t>
            </a:fld>
            <a:endParaRPr kumimoji="1" lang="ja-JP" altLang="en-US"/>
          </a:p>
        </p:txBody>
      </p:sp>
      <p:sp>
        <p:nvSpPr>
          <p:cNvPr id="5" name="フッター プレースホルダー 4">
            <a:extLst>
              <a:ext uri="{FF2B5EF4-FFF2-40B4-BE49-F238E27FC236}">
                <a16:creationId xmlns:a16="http://schemas.microsoft.com/office/drawing/2014/main" id="{9567E360-AC39-FB66-C726-AEBAF2101D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EF2492-F58F-46F2-2E34-0248D490E330}"/>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3982492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AD207-1B60-7166-2AD2-910A2A26DC2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C5273E-E1CF-CD83-C4DB-A4CF28C7C61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47DB47-0A62-B2D9-830B-9B6C4FF099E0}"/>
              </a:ext>
            </a:extLst>
          </p:cNvPr>
          <p:cNvSpPr>
            <a:spLocks noGrp="1"/>
          </p:cNvSpPr>
          <p:nvPr>
            <p:ph type="dt" sz="half" idx="10"/>
          </p:nvPr>
        </p:nvSpPr>
        <p:spPr/>
        <p:txBody>
          <a:bodyPr/>
          <a:lstStyle/>
          <a:p>
            <a:fld id="{516F22A5-1282-4D77-9193-9014C563026A}" type="datetimeFigureOut">
              <a:rPr kumimoji="1" lang="ja-JP" altLang="en-US" smtClean="0"/>
              <a:t>2025/5/1</a:t>
            </a:fld>
            <a:endParaRPr kumimoji="1" lang="ja-JP" altLang="en-US"/>
          </a:p>
        </p:txBody>
      </p:sp>
      <p:sp>
        <p:nvSpPr>
          <p:cNvPr id="5" name="フッター プレースホルダー 4">
            <a:extLst>
              <a:ext uri="{FF2B5EF4-FFF2-40B4-BE49-F238E27FC236}">
                <a16:creationId xmlns:a16="http://schemas.microsoft.com/office/drawing/2014/main" id="{541F2700-9E61-C146-2AB8-D0FA15F887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28BA99-9E30-D913-008C-07CED893E512}"/>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128604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AC6091-FB25-5EF1-311D-82151D78746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9FB7EFE-46B2-C114-716D-A5EFBB0253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04D1FBA-BC71-558C-65FF-C0529F853FEC}"/>
              </a:ext>
            </a:extLst>
          </p:cNvPr>
          <p:cNvSpPr>
            <a:spLocks noGrp="1"/>
          </p:cNvSpPr>
          <p:nvPr>
            <p:ph type="dt" sz="half" idx="10"/>
          </p:nvPr>
        </p:nvSpPr>
        <p:spPr/>
        <p:txBody>
          <a:bodyPr/>
          <a:lstStyle/>
          <a:p>
            <a:fld id="{516F22A5-1282-4D77-9193-9014C563026A}" type="datetimeFigureOut">
              <a:rPr kumimoji="1" lang="ja-JP" altLang="en-US" smtClean="0"/>
              <a:t>2025/5/1</a:t>
            </a:fld>
            <a:endParaRPr kumimoji="1" lang="ja-JP" altLang="en-US"/>
          </a:p>
        </p:txBody>
      </p:sp>
      <p:sp>
        <p:nvSpPr>
          <p:cNvPr id="5" name="フッター プレースホルダー 4">
            <a:extLst>
              <a:ext uri="{FF2B5EF4-FFF2-40B4-BE49-F238E27FC236}">
                <a16:creationId xmlns:a16="http://schemas.microsoft.com/office/drawing/2014/main" id="{0AC9A748-69BB-DA8E-F67A-5010A40E28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8E48C5-5FA3-1F62-D2C1-72A2E88422AE}"/>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316212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FC6716-9822-55D3-0543-97B61A375B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03DF23-9278-375E-F620-CAA3C7E6892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983C9A9-FD5E-6131-9E3D-A986A5937BD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2F6181-0C32-2440-A078-2382F9AB82C4}"/>
              </a:ext>
            </a:extLst>
          </p:cNvPr>
          <p:cNvSpPr>
            <a:spLocks noGrp="1"/>
          </p:cNvSpPr>
          <p:nvPr>
            <p:ph type="dt" sz="half" idx="10"/>
          </p:nvPr>
        </p:nvSpPr>
        <p:spPr/>
        <p:txBody>
          <a:bodyPr/>
          <a:lstStyle/>
          <a:p>
            <a:fld id="{516F22A5-1282-4D77-9193-9014C563026A}" type="datetimeFigureOut">
              <a:rPr kumimoji="1" lang="ja-JP" altLang="en-US" smtClean="0"/>
              <a:t>2025/5/1</a:t>
            </a:fld>
            <a:endParaRPr kumimoji="1" lang="ja-JP" altLang="en-US"/>
          </a:p>
        </p:txBody>
      </p:sp>
      <p:sp>
        <p:nvSpPr>
          <p:cNvPr id="6" name="フッター プレースホルダー 5">
            <a:extLst>
              <a:ext uri="{FF2B5EF4-FFF2-40B4-BE49-F238E27FC236}">
                <a16:creationId xmlns:a16="http://schemas.microsoft.com/office/drawing/2014/main" id="{50868BF1-7DC2-59BD-2DBF-42BFC23D46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79F235-024F-42D3-331D-F066D6C2A779}"/>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249674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D70F1C-04C0-6615-0AF4-46687159258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FE0CF4-1FB6-243E-6B8E-575C3CEFED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A722882-6723-8A50-D9B4-91623D45956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0F2B88D-DCA2-082A-AD2C-F4759DBA5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1ADA001-D983-CE3C-7AFC-28F23DE95F4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2F2B51-B1C4-BBEC-BA43-ADB09F3AE8DC}"/>
              </a:ext>
            </a:extLst>
          </p:cNvPr>
          <p:cNvSpPr>
            <a:spLocks noGrp="1"/>
          </p:cNvSpPr>
          <p:nvPr>
            <p:ph type="dt" sz="half" idx="10"/>
          </p:nvPr>
        </p:nvSpPr>
        <p:spPr/>
        <p:txBody>
          <a:bodyPr/>
          <a:lstStyle/>
          <a:p>
            <a:fld id="{516F22A5-1282-4D77-9193-9014C563026A}" type="datetimeFigureOut">
              <a:rPr kumimoji="1" lang="ja-JP" altLang="en-US" smtClean="0"/>
              <a:t>2025/5/1</a:t>
            </a:fld>
            <a:endParaRPr kumimoji="1" lang="ja-JP" altLang="en-US"/>
          </a:p>
        </p:txBody>
      </p:sp>
      <p:sp>
        <p:nvSpPr>
          <p:cNvPr id="8" name="フッター プレースホルダー 7">
            <a:extLst>
              <a:ext uri="{FF2B5EF4-FFF2-40B4-BE49-F238E27FC236}">
                <a16:creationId xmlns:a16="http://schemas.microsoft.com/office/drawing/2014/main" id="{A87EB510-1B7F-9EB6-6F25-8259DE8AF5B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E093DF4-BB8F-F94E-4635-E60246EC7522}"/>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322417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A4FCF-D6F5-ADF0-04CE-C69F0A5B990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598C32-DB98-8C3B-A761-39C9DC376596}"/>
              </a:ext>
            </a:extLst>
          </p:cNvPr>
          <p:cNvSpPr>
            <a:spLocks noGrp="1"/>
          </p:cNvSpPr>
          <p:nvPr>
            <p:ph type="dt" sz="half" idx="10"/>
          </p:nvPr>
        </p:nvSpPr>
        <p:spPr/>
        <p:txBody>
          <a:bodyPr/>
          <a:lstStyle/>
          <a:p>
            <a:fld id="{516F22A5-1282-4D77-9193-9014C563026A}" type="datetimeFigureOut">
              <a:rPr kumimoji="1" lang="ja-JP" altLang="en-US" smtClean="0"/>
              <a:t>2025/5/1</a:t>
            </a:fld>
            <a:endParaRPr kumimoji="1" lang="ja-JP" altLang="en-US"/>
          </a:p>
        </p:txBody>
      </p:sp>
      <p:sp>
        <p:nvSpPr>
          <p:cNvPr id="4" name="フッター プレースホルダー 3">
            <a:extLst>
              <a:ext uri="{FF2B5EF4-FFF2-40B4-BE49-F238E27FC236}">
                <a16:creationId xmlns:a16="http://schemas.microsoft.com/office/drawing/2014/main" id="{E8605926-FC4C-EBDC-0CBA-B8506DEDDBC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059C06C-F787-92FC-507C-1167968FF6D9}"/>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2022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C016FC0-CA7B-4F00-F719-4E0181F58617}"/>
              </a:ext>
            </a:extLst>
          </p:cNvPr>
          <p:cNvSpPr>
            <a:spLocks noGrp="1"/>
          </p:cNvSpPr>
          <p:nvPr>
            <p:ph type="dt" sz="half" idx="10"/>
          </p:nvPr>
        </p:nvSpPr>
        <p:spPr/>
        <p:txBody>
          <a:bodyPr/>
          <a:lstStyle/>
          <a:p>
            <a:fld id="{516F22A5-1282-4D77-9193-9014C563026A}" type="datetimeFigureOut">
              <a:rPr kumimoji="1" lang="ja-JP" altLang="en-US" smtClean="0"/>
              <a:t>2025/5/1</a:t>
            </a:fld>
            <a:endParaRPr kumimoji="1" lang="ja-JP" altLang="en-US"/>
          </a:p>
        </p:txBody>
      </p:sp>
      <p:sp>
        <p:nvSpPr>
          <p:cNvPr id="3" name="フッター プレースホルダー 2">
            <a:extLst>
              <a:ext uri="{FF2B5EF4-FFF2-40B4-BE49-F238E27FC236}">
                <a16:creationId xmlns:a16="http://schemas.microsoft.com/office/drawing/2014/main" id="{D12EF94D-B9BD-03AB-8CA4-CCABA685564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F5FE267-3868-D538-9363-0C0B8FB5D09B}"/>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8617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5B5416-FD38-4B2F-5A00-C31C32C1C5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5BE4A17-43EF-0564-5D50-5817C8B8B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5C8BFC0-5E22-330D-C25C-958775801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E00413-BD6F-E6B4-AAC9-2CB1BFD99194}"/>
              </a:ext>
            </a:extLst>
          </p:cNvPr>
          <p:cNvSpPr>
            <a:spLocks noGrp="1"/>
          </p:cNvSpPr>
          <p:nvPr>
            <p:ph type="dt" sz="half" idx="10"/>
          </p:nvPr>
        </p:nvSpPr>
        <p:spPr/>
        <p:txBody>
          <a:bodyPr/>
          <a:lstStyle/>
          <a:p>
            <a:fld id="{516F22A5-1282-4D77-9193-9014C563026A}" type="datetimeFigureOut">
              <a:rPr kumimoji="1" lang="ja-JP" altLang="en-US" smtClean="0"/>
              <a:t>2025/5/1</a:t>
            </a:fld>
            <a:endParaRPr kumimoji="1" lang="ja-JP" altLang="en-US"/>
          </a:p>
        </p:txBody>
      </p:sp>
      <p:sp>
        <p:nvSpPr>
          <p:cNvPr id="6" name="フッター プレースホルダー 5">
            <a:extLst>
              <a:ext uri="{FF2B5EF4-FFF2-40B4-BE49-F238E27FC236}">
                <a16:creationId xmlns:a16="http://schemas.microsoft.com/office/drawing/2014/main" id="{15D80902-2635-0758-C929-ECDE4B710C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D915A31-9879-8DA1-7758-D210876BCC17}"/>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422276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4D975-9680-B297-5190-B7A238F8505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3090AE-094A-8F16-6DF3-0A47EF15F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6AD33E3-4C49-C121-1EB5-785ECB8A01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4DE82D-7D64-D3F3-206F-9E98E9B10669}"/>
              </a:ext>
            </a:extLst>
          </p:cNvPr>
          <p:cNvSpPr>
            <a:spLocks noGrp="1"/>
          </p:cNvSpPr>
          <p:nvPr>
            <p:ph type="dt" sz="half" idx="10"/>
          </p:nvPr>
        </p:nvSpPr>
        <p:spPr/>
        <p:txBody>
          <a:bodyPr/>
          <a:lstStyle/>
          <a:p>
            <a:fld id="{516F22A5-1282-4D77-9193-9014C563026A}" type="datetimeFigureOut">
              <a:rPr kumimoji="1" lang="ja-JP" altLang="en-US" smtClean="0"/>
              <a:t>2025/5/1</a:t>
            </a:fld>
            <a:endParaRPr kumimoji="1" lang="ja-JP" altLang="en-US"/>
          </a:p>
        </p:txBody>
      </p:sp>
      <p:sp>
        <p:nvSpPr>
          <p:cNvPr id="6" name="フッター プレースホルダー 5">
            <a:extLst>
              <a:ext uri="{FF2B5EF4-FFF2-40B4-BE49-F238E27FC236}">
                <a16:creationId xmlns:a16="http://schemas.microsoft.com/office/drawing/2014/main" id="{B955215B-AACF-1753-F3DA-52C2A939B0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2978B1A-7A39-AFBB-FA86-882B5B4AC950}"/>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15171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2BA12E-BACB-BD33-B927-9AABA26FCE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EE102A-B03B-1E58-3467-43023A04A4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D9FAE8-CB80-0B06-7C97-61E690C69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6F22A5-1282-4D77-9193-9014C563026A}" type="datetimeFigureOut">
              <a:rPr kumimoji="1" lang="ja-JP" altLang="en-US" smtClean="0"/>
              <a:t>2025/5/1</a:t>
            </a:fld>
            <a:endParaRPr kumimoji="1" lang="ja-JP" altLang="en-US"/>
          </a:p>
        </p:txBody>
      </p:sp>
      <p:sp>
        <p:nvSpPr>
          <p:cNvPr id="5" name="フッター プレースホルダー 4">
            <a:extLst>
              <a:ext uri="{FF2B5EF4-FFF2-40B4-BE49-F238E27FC236}">
                <a16:creationId xmlns:a16="http://schemas.microsoft.com/office/drawing/2014/main" id="{A11DD6EA-0409-5B54-6195-55B66548B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B0F32F7-1C0D-E7A0-3948-BC97659E0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23849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CA34E27-2C83-D499-8A10-A4A34CDD343D}"/>
              </a:ext>
            </a:extLst>
          </p:cNvPr>
          <p:cNvSpPr txBox="1"/>
          <p:nvPr/>
        </p:nvSpPr>
        <p:spPr>
          <a:xfrm>
            <a:off x="1207482" y="1244684"/>
            <a:ext cx="9777035" cy="769441"/>
          </a:xfrm>
          <a:prstGeom prst="rect">
            <a:avLst/>
          </a:prstGeom>
          <a:noFill/>
        </p:spPr>
        <p:txBody>
          <a:bodyPr wrap="none" rtlCol="0">
            <a:spAutoFit/>
          </a:bodyPr>
          <a:lstStyle/>
          <a:p>
            <a:r>
              <a:rPr kumimoji="1" lang="ja-JP" altLang="en-US" sz="4400" dirty="0"/>
              <a:t>農業の高齢化と就農者獲得の取り組み</a:t>
            </a:r>
          </a:p>
        </p:txBody>
      </p:sp>
      <p:sp>
        <p:nvSpPr>
          <p:cNvPr id="5" name="テキスト ボックス 4">
            <a:extLst>
              <a:ext uri="{FF2B5EF4-FFF2-40B4-BE49-F238E27FC236}">
                <a16:creationId xmlns:a16="http://schemas.microsoft.com/office/drawing/2014/main" id="{AF87A717-7499-F660-6843-1DBF1552AD97}"/>
              </a:ext>
            </a:extLst>
          </p:cNvPr>
          <p:cNvSpPr txBox="1"/>
          <p:nvPr/>
        </p:nvSpPr>
        <p:spPr>
          <a:xfrm>
            <a:off x="3776295" y="2605548"/>
            <a:ext cx="8226932" cy="461665"/>
          </a:xfrm>
          <a:prstGeom prst="rect">
            <a:avLst/>
          </a:prstGeom>
          <a:noFill/>
        </p:spPr>
        <p:txBody>
          <a:bodyPr wrap="none" rtlCol="0">
            <a:spAutoFit/>
          </a:bodyPr>
          <a:lstStyle/>
          <a:p>
            <a:r>
              <a:rPr kumimoji="1" lang="ja-JP" altLang="en-US" sz="2400" dirty="0"/>
              <a:t>熊本高等専門学校 電子情報システム工学専攻</a:t>
            </a:r>
            <a:r>
              <a:rPr kumimoji="1" lang="en-US" altLang="ja-JP" sz="2400" dirty="0"/>
              <a:t>1</a:t>
            </a:r>
            <a:r>
              <a:rPr kumimoji="1" lang="ja-JP" altLang="en-US" sz="2400" dirty="0"/>
              <a:t>年 國安柾希</a:t>
            </a:r>
          </a:p>
        </p:txBody>
      </p:sp>
      <p:sp>
        <p:nvSpPr>
          <p:cNvPr id="6" name="テキスト ボックス 5">
            <a:extLst>
              <a:ext uri="{FF2B5EF4-FFF2-40B4-BE49-F238E27FC236}">
                <a16:creationId xmlns:a16="http://schemas.microsoft.com/office/drawing/2014/main" id="{705CCA67-9829-561E-BFE1-85683EF06023}"/>
              </a:ext>
            </a:extLst>
          </p:cNvPr>
          <p:cNvSpPr txBox="1"/>
          <p:nvPr/>
        </p:nvSpPr>
        <p:spPr>
          <a:xfrm>
            <a:off x="1207482" y="3641137"/>
            <a:ext cx="9777035" cy="1754326"/>
          </a:xfrm>
          <a:prstGeom prst="rect">
            <a:avLst/>
          </a:prstGeom>
          <a:noFill/>
          <a:ln w="28575">
            <a:solidFill>
              <a:schemeClr val="bg2">
                <a:lumMod val="75000"/>
              </a:schemeClr>
            </a:solidFill>
          </a:ln>
        </p:spPr>
        <p:txBody>
          <a:bodyPr wrap="square" rtlCol="0">
            <a:spAutoFit/>
          </a:bodyPr>
          <a:lstStyle/>
          <a:p>
            <a:br>
              <a:rPr kumimoji="1" lang="en-US" altLang="ja-JP" b="1" u="sng" dirty="0"/>
            </a:br>
            <a:r>
              <a:rPr kumimoji="1" lang="ja-JP" altLang="en-US" dirty="0"/>
              <a:t>　食料自給率が低い日本において，現在，高齢化及び担い手不足に伴う耕作放棄地の拡大が深刻な問題となっている．</a:t>
            </a:r>
            <a:endParaRPr kumimoji="1" lang="en-US" altLang="ja-JP" dirty="0"/>
          </a:p>
          <a:p>
            <a:r>
              <a:rPr kumimoji="1" lang="ja-JP" altLang="en-US" dirty="0"/>
              <a:t>　この問題の解決のために，現状の具体的な問題点，原因などを深く理解し，県を筆頭とする様々な団体・組織が実施する新規就農者獲得と定着支援の取り組みを包括的に分析し，自分たちにもできることがないのか考える必要がある．</a:t>
            </a:r>
          </a:p>
        </p:txBody>
      </p:sp>
      <p:sp>
        <p:nvSpPr>
          <p:cNvPr id="7" name="テキスト ボックス 6">
            <a:extLst>
              <a:ext uri="{FF2B5EF4-FFF2-40B4-BE49-F238E27FC236}">
                <a16:creationId xmlns:a16="http://schemas.microsoft.com/office/drawing/2014/main" id="{29DF64FC-2826-FC3E-349C-F4C3C458DEDA}"/>
              </a:ext>
            </a:extLst>
          </p:cNvPr>
          <p:cNvSpPr txBox="1"/>
          <p:nvPr/>
        </p:nvSpPr>
        <p:spPr>
          <a:xfrm>
            <a:off x="1207482" y="5808868"/>
            <a:ext cx="9777035" cy="646331"/>
          </a:xfrm>
          <a:prstGeom prst="rect">
            <a:avLst/>
          </a:prstGeom>
          <a:noFill/>
          <a:ln w="28575">
            <a:solidFill>
              <a:schemeClr val="bg2">
                <a:lumMod val="75000"/>
              </a:schemeClr>
            </a:solidFill>
          </a:ln>
        </p:spPr>
        <p:txBody>
          <a:bodyPr wrap="square" rtlCol="0">
            <a:spAutoFit/>
          </a:bodyPr>
          <a:lstStyle/>
          <a:p>
            <a:pPr algn="ctr"/>
            <a:r>
              <a:rPr kumimoji="1" lang="ja-JP" altLang="en-US" b="1" u="sng" dirty="0"/>
              <a:t>調査方法</a:t>
            </a:r>
            <a:br>
              <a:rPr kumimoji="1" lang="en-US" altLang="ja-JP" b="1" u="sng" dirty="0"/>
            </a:br>
            <a:r>
              <a:rPr kumimoji="1" lang="ja-JP" altLang="en-US" dirty="0"/>
              <a:t>インターネットを使用し，第一次産業に関するレポートや取り組みの調査を行った．</a:t>
            </a:r>
          </a:p>
        </p:txBody>
      </p:sp>
      <p:sp>
        <p:nvSpPr>
          <p:cNvPr id="8" name="テキスト ボックス 7">
            <a:extLst>
              <a:ext uri="{FF2B5EF4-FFF2-40B4-BE49-F238E27FC236}">
                <a16:creationId xmlns:a16="http://schemas.microsoft.com/office/drawing/2014/main" id="{6D134CEC-5EF8-476E-16C0-B8580E22F6CE}"/>
              </a:ext>
            </a:extLst>
          </p:cNvPr>
          <p:cNvSpPr txBox="1"/>
          <p:nvPr/>
        </p:nvSpPr>
        <p:spPr>
          <a:xfrm>
            <a:off x="5545392" y="3641005"/>
            <a:ext cx="1101213" cy="369332"/>
          </a:xfrm>
          <a:prstGeom prst="rect">
            <a:avLst/>
          </a:prstGeom>
          <a:noFill/>
        </p:spPr>
        <p:txBody>
          <a:bodyPr wrap="square" rtlCol="0">
            <a:spAutoFit/>
          </a:bodyPr>
          <a:lstStyle/>
          <a:p>
            <a:r>
              <a:rPr kumimoji="1" lang="ja-JP" altLang="en-US" b="1" u="sng" dirty="0"/>
              <a:t>調査概要</a:t>
            </a:r>
          </a:p>
        </p:txBody>
      </p:sp>
    </p:spTree>
    <p:extLst>
      <p:ext uri="{BB962C8B-B14F-4D97-AF65-F5344CB8AC3E}">
        <p14:creationId xmlns:p14="http://schemas.microsoft.com/office/powerpoint/2010/main" val="182880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FE0A8AC-05CA-A557-DE71-2A69AEB8320E}"/>
              </a:ext>
            </a:extLst>
          </p:cNvPr>
          <p:cNvSpPr txBox="1"/>
          <p:nvPr/>
        </p:nvSpPr>
        <p:spPr>
          <a:xfrm>
            <a:off x="206478" y="226143"/>
            <a:ext cx="5801032" cy="2123658"/>
          </a:xfrm>
          <a:prstGeom prst="rect">
            <a:avLst/>
          </a:prstGeom>
          <a:noFill/>
          <a:ln w="28575">
            <a:solidFill>
              <a:schemeClr val="bg2">
                <a:lumMod val="75000"/>
              </a:schemeClr>
            </a:solidFill>
          </a:ln>
        </p:spPr>
        <p:txBody>
          <a:bodyPr wrap="square" rtlCol="0">
            <a:spAutoFit/>
          </a:bodyPr>
          <a:lstStyle/>
          <a:p>
            <a:endParaRPr kumimoji="1" lang="en-US" altLang="ja-JP" dirty="0"/>
          </a:p>
          <a:p>
            <a:r>
              <a:rPr kumimoji="1" lang="ja-JP" altLang="en-US" dirty="0"/>
              <a:t>　</a:t>
            </a:r>
            <a:r>
              <a:rPr kumimoji="1" lang="ja-JP" altLang="en-US" sz="1600" dirty="0"/>
              <a:t>日本の農業の現場では高齢化が深刻な問題となっており，熊本県も例外ではない．農業従事者の減少と高齢化の進行によって，耕作放棄地の増加や農業の担い手不足が顕在化している．</a:t>
            </a:r>
            <a:br>
              <a:rPr kumimoji="1" lang="en-US" altLang="ja-JP" sz="1600" dirty="0"/>
            </a:br>
            <a:r>
              <a:rPr kumimoji="1" lang="ja-JP" altLang="en-US" sz="1600" dirty="0"/>
              <a:t>　そこで，農業の現状と問題点を整理し，行われている取り組みについて紹介・考察することで関心を高めることを目的とする．</a:t>
            </a:r>
          </a:p>
        </p:txBody>
      </p:sp>
      <p:sp>
        <p:nvSpPr>
          <p:cNvPr id="5" name="テキスト ボックス 4">
            <a:extLst>
              <a:ext uri="{FF2B5EF4-FFF2-40B4-BE49-F238E27FC236}">
                <a16:creationId xmlns:a16="http://schemas.microsoft.com/office/drawing/2014/main" id="{E9363E3C-6D4D-FA8B-AB15-745F929CBEF1}"/>
              </a:ext>
            </a:extLst>
          </p:cNvPr>
          <p:cNvSpPr txBox="1"/>
          <p:nvPr/>
        </p:nvSpPr>
        <p:spPr>
          <a:xfrm>
            <a:off x="206478" y="226143"/>
            <a:ext cx="1826141" cy="338554"/>
          </a:xfrm>
          <a:prstGeom prst="rect">
            <a:avLst/>
          </a:prstGeom>
          <a:noFill/>
        </p:spPr>
        <p:txBody>
          <a:bodyPr wrap="none" rtlCol="0">
            <a:spAutoFit/>
          </a:bodyPr>
          <a:lstStyle/>
          <a:p>
            <a:r>
              <a:rPr kumimoji="1" lang="ja-JP" altLang="en-US" sz="1600" b="1" u="sng" dirty="0"/>
              <a:t>調査の背景・目的</a:t>
            </a:r>
          </a:p>
        </p:txBody>
      </p:sp>
      <p:sp>
        <p:nvSpPr>
          <p:cNvPr id="6" name="テキスト ボックス 5">
            <a:extLst>
              <a:ext uri="{FF2B5EF4-FFF2-40B4-BE49-F238E27FC236}">
                <a16:creationId xmlns:a16="http://schemas.microsoft.com/office/drawing/2014/main" id="{48B6CB0C-6DA3-6127-D86E-FBD25799C0C9}"/>
              </a:ext>
            </a:extLst>
          </p:cNvPr>
          <p:cNvSpPr txBox="1"/>
          <p:nvPr/>
        </p:nvSpPr>
        <p:spPr>
          <a:xfrm>
            <a:off x="206478" y="2580969"/>
            <a:ext cx="5801032" cy="2123658"/>
          </a:xfrm>
          <a:prstGeom prst="rect">
            <a:avLst/>
          </a:prstGeom>
          <a:noFill/>
          <a:ln w="28575">
            <a:solidFill>
              <a:schemeClr val="bg2">
                <a:lumMod val="75000"/>
              </a:schemeClr>
            </a:solidFill>
          </a:ln>
        </p:spPr>
        <p:txBody>
          <a:bodyPr wrap="square" rtlCol="0">
            <a:spAutoFit/>
          </a:bodyPr>
          <a:lstStyle/>
          <a:p>
            <a:endParaRPr kumimoji="1" lang="en-US" altLang="ja-JP"/>
          </a:p>
          <a:p>
            <a:r>
              <a:rPr kumimoji="1" lang="ja-JP" altLang="en-US"/>
              <a:t>　</a:t>
            </a:r>
            <a:r>
              <a:rPr kumimoji="1" lang="ja-JP" altLang="en-US" sz="1600"/>
              <a:t>熊本県の基幹的農業従事者は</a:t>
            </a:r>
            <a:r>
              <a:rPr kumimoji="1" lang="en-US" altLang="ja-JP" sz="1600"/>
              <a:t>2020</a:t>
            </a:r>
            <a:r>
              <a:rPr kumimoji="1" lang="ja-JP" altLang="en-US" sz="1600"/>
              <a:t>年調査で</a:t>
            </a:r>
            <a:r>
              <a:rPr kumimoji="1" lang="en-US" altLang="ja-JP" sz="1600"/>
              <a:t>51826</a:t>
            </a:r>
            <a:r>
              <a:rPr kumimoji="1" lang="ja-JP" altLang="en-US" sz="1600"/>
              <a:t>人と</a:t>
            </a:r>
            <a:r>
              <a:rPr kumimoji="1" lang="en-US" altLang="ja-JP" sz="1600"/>
              <a:t>5</a:t>
            </a:r>
            <a:r>
              <a:rPr kumimoji="1" lang="ja-JP" altLang="en-US" sz="1600"/>
              <a:t>年前から約</a:t>
            </a:r>
            <a:r>
              <a:rPr kumimoji="1" lang="en-US" altLang="ja-JP" sz="1600"/>
              <a:t>2</a:t>
            </a:r>
            <a:r>
              <a:rPr kumimoji="1" lang="ja-JP" altLang="en-US" sz="1600"/>
              <a:t>割減少し，そのうち</a:t>
            </a:r>
            <a:r>
              <a:rPr kumimoji="1" lang="en-US" altLang="ja-JP" sz="1600"/>
              <a:t>65</a:t>
            </a:r>
            <a:r>
              <a:rPr kumimoji="1" lang="ja-JP" altLang="en-US" sz="1600"/>
              <a:t>歳以上が</a:t>
            </a:r>
            <a:r>
              <a:rPr kumimoji="1" lang="en-US" altLang="ja-JP" sz="1600"/>
              <a:t>61.3%</a:t>
            </a:r>
            <a:r>
              <a:rPr kumimoji="1" lang="ja-JP" altLang="en-US" sz="1600"/>
              <a:t>を占めている．高齢者の比率は</a:t>
            </a:r>
            <a:r>
              <a:rPr kumimoji="1" lang="en-US" altLang="ja-JP" sz="1600"/>
              <a:t>5</a:t>
            </a:r>
            <a:r>
              <a:rPr kumimoji="1" lang="ja-JP" altLang="en-US" sz="1600"/>
              <a:t>年間で</a:t>
            </a:r>
            <a:r>
              <a:rPr kumimoji="1" lang="en-US" altLang="ja-JP" sz="1600"/>
              <a:t>4.5</a:t>
            </a:r>
            <a:r>
              <a:rPr kumimoji="1" lang="ja-JP" altLang="en-US" sz="1600"/>
              <a:t>ポイント上昇しており，担い手の高齢化はこれからも急速に進行していくと考えられる．</a:t>
            </a:r>
            <a:br>
              <a:rPr kumimoji="1" lang="en-US" altLang="ja-JP" sz="1600"/>
            </a:br>
            <a:r>
              <a:rPr kumimoji="1" lang="ja-JP" altLang="en-US" sz="1600"/>
              <a:t>　全国平均をみると，</a:t>
            </a:r>
            <a:r>
              <a:rPr kumimoji="1" lang="en-US" altLang="ja-JP" sz="1600"/>
              <a:t>2020</a:t>
            </a:r>
            <a:r>
              <a:rPr kumimoji="1" lang="ja-JP" altLang="en-US" sz="1600"/>
              <a:t>年時点で</a:t>
            </a:r>
            <a:r>
              <a:rPr kumimoji="1" lang="en-US" altLang="ja-JP" sz="1600"/>
              <a:t>65</a:t>
            </a:r>
            <a:r>
              <a:rPr kumimoji="1" lang="ja-JP" altLang="en-US" sz="1600"/>
              <a:t>歳以上の割合は</a:t>
            </a:r>
            <a:r>
              <a:rPr kumimoji="1" lang="en-US" altLang="ja-JP" sz="1600"/>
              <a:t>69.8%</a:t>
            </a:r>
            <a:r>
              <a:rPr kumimoji="1" lang="ja-JP" altLang="en-US" sz="1600"/>
              <a:t>で熊本県は全国的にはやや低いものの，全国，熊本県ともに若手層は減少傾向である．</a:t>
            </a:r>
            <a:endParaRPr kumimoji="1" lang="ja-JP" altLang="en-US" sz="1600" dirty="0"/>
          </a:p>
        </p:txBody>
      </p:sp>
      <p:sp>
        <p:nvSpPr>
          <p:cNvPr id="7" name="テキスト ボックス 6">
            <a:extLst>
              <a:ext uri="{FF2B5EF4-FFF2-40B4-BE49-F238E27FC236}">
                <a16:creationId xmlns:a16="http://schemas.microsoft.com/office/drawing/2014/main" id="{DD39E85B-E6A0-A0AE-5138-DCC51532D49F}"/>
              </a:ext>
            </a:extLst>
          </p:cNvPr>
          <p:cNvSpPr txBox="1"/>
          <p:nvPr/>
        </p:nvSpPr>
        <p:spPr>
          <a:xfrm>
            <a:off x="206478" y="2580969"/>
            <a:ext cx="2646878" cy="338554"/>
          </a:xfrm>
          <a:prstGeom prst="rect">
            <a:avLst/>
          </a:prstGeom>
          <a:noFill/>
        </p:spPr>
        <p:txBody>
          <a:bodyPr wrap="none" rtlCol="0">
            <a:spAutoFit/>
          </a:bodyPr>
          <a:lstStyle/>
          <a:p>
            <a:r>
              <a:rPr kumimoji="1" lang="ja-JP" altLang="en-US" sz="1600" b="1" u="sng" dirty="0"/>
              <a:t>熊本県における農業の現状</a:t>
            </a:r>
          </a:p>
        </p:txBody>
      </p:sp>
      <p:sp>
        <p:nvSpPr>
          <p:cNvPr id="9" name="テキスト ボックス 8">
            <a:extLst>
              <a:ext uri="{FF2B5EF4-FFF2-40B4-BE49-F238E27FC236}">
                <a16:creationId xmlns:a16="http://schemas.microsoft.com/office/drawing/2014/main" id="{440F6D94-A899-4190-3BFB-18DF572259EC}"/>
              </a:ext>
            </a:extLst>
          </p:cNvPr>
          <p:cNvSpPr txBox="1"/>
          <p:nvPr/>
        </p:nvSpPr>
        <p:spPr>
          <a:xfrm>
            <a:off x="6027174" y="6403605"/>
            <a:ext cx="6164826" cy="307777"/>
          </a:xfrm>
          <a:prstGeom prst="rect">
            <a:avLst/>
          </a:prstGeom>
          <a:noFill/>
        </p:spPr>
        <p:txBody>
          <a:bodyPr wrap="square">
            <a:spAutoFit/>
          </a:bodyPr>
          <a:lstStyle/>
          <a:p>
            <a:r>
              <a:rPr lang="ja-JP" altLang="en-US" sz="1400" dirty="0"/>
              <a:t>https://www.pref.kumamoto.jp/uploaded/life/78210_90260_misc.pdf</a:t>
            </a:r>
          </a:p>
        </p:txBody>
      </p:sp>
    </p:spTree>
    <p:extLst>
      <p:ext uri="{BB962C8B-B14F-4D97-AF65-F5344CB8AC3E}">
        <p14:creationId xmlns:p14="http://schemas.microsoft.com/office/powerpoint/2010/main" val="42542905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352</Words>
  <Application>Microsoft Office PowerPoint</Application>
  <PresentationFormat>ワイド画面</PresentationFormat>
  <Paragraphs>13</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24K5410CI:國安_熊本</dc:creator>
  <cp:lastModifiedBy>24K5410CI:國安_熊本</cp:lastModifiedBy>
  <cp:revision>1</cp:revision>
  <dcterms:created xsi:type="dcterms:W3CDTF">2025-05-01T02:34:09Z</dcterms:created>
  <dcterms:modified xsi:type="dcterms:W3CDTF">2025-05-01T03:18:34Z</dcterms:modified>
</cp:coreProperties>
</file>