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94" autoAdjust="0"/>
    <p:restoredTop sz="94660"/>
  </p:normalViewPr>
  <p:slideViewPr>
    <p:cSldViewPr snapToGrid="0">
      <p:cViewPr varScale="1">
        <p:scale>
          <a:sx n="63" d="100"/>
          <a:sy n="63" d="100"/>
        </p:scale>
        <p:origin x="82"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EB3E8-2AE5-CB19-5A5F-FAB41768BAC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4886EB3-7FA3-A14D-41C5-406BCF6F0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008F12-2C88-3678-3BD0-D95F3D9A9B7E}"/>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5" name="フッター プレースホルダー 4">
            <a:extLst>
              <a:ext uri="{FF2B5EF4-FFF2-40B4-BE49-F238E27FC236}">
                <a16:creationId xmlns:a16="http://schemas.microsoft.com/office/drawing/2014/main" id="{F8F453EB-A31D-8A3B-EFD8-73E34AA557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7E5CC3-50EC-DDD0-AEC7-7604A95ACEF3}"/>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116971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772C9-99EF-06C2-D0F7-3EAF5E25E5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69B67D-92C4-023D-7D5C-3565011F549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DA0A71-451B-19A2-C1E2-F1106F38B8EA}"/>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5" name="フッター プレースホルダー 4">
            <a:extLst>
              <a:ext uri="{FF2B5EF4-FFF2-40B4-BE49-F238E27FC236}">
                <a16:creationId xmlns:a16="http://schemas.microsoft.com/office/drawing/2014/main" id="{E77394B4-6334-26B3-043B-0EE23FE45E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0A8A98-D591-4600-B4BA-9697E2BF3769}"/>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256044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915300E-006F-3C78-A3DC-EA39F03D41F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749C43E-99CD-C2E7-96AA-9F365F641A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9AE243-76C3-B4C4-B15E-C275EC6EE76A}"/>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5" name="フッター プレースホルダー 4">
            <a:extLst>
              <a:ext uri="{FF2B5EF4-FFF2-40B4-BE49-F238E27FC236}">
                <a16:creationId xmlns:a16="http://schemas.microsoft.com/office/drawing/2014/main" id="{555E3855-5887-32D7-EC95-C57BF4B67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1EDE3C-812F-6F90-FCF0-C7483B54037A}"/>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122749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DEFBF3-C7B2-3CE0-B862-B6B9DC6779B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ADF3A5-F71E-97CA-C988-62FBD8C5A31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25C273-2082-02CE-1EBC-B0BD84C97715}"/>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5" name="フッター プレースホルダー 4">
            <a:extLst>
              <a:ext uri="{FF2B5EF4-FFF2-40B4-BE49-F238E27FC236}">
                <a16:creationId xmlns:a16="http://schemas.microsoft.com/office/drawing/2014/main" id="{3A4F5737-D046-91BB-1A58-BF1FA57397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0A6FC7-6E8D-C958-1CBD-B756632531FB}"/>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335289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A9D80-E162-6FAE-A758-3FDFDF04472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9E4BBE-C4D3-5A9B-43EA-DA847A67EF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C8CDF0-E062-9D63-A862-37783CB2F07C}"/>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5" name="フッター プレースホルダー 4">
            <a:extLst>
              <a:ext uri="{FF2B5EF4-FFF2-40B4-BE49-F238E27FC236}">
                <a16:creationId xmlns:a16="http://schemas.microsoft.com/office/drawing/2014/main" id="{2CD50C3D-BBC1-FE99-2B60-C7417DF8D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477B06-CEA0-DB38-61ED-25B5348F61C2}"/>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290174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5AAA9-2896-BCCB-30AC-FC767E6D52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80A21C-277B-189A-31EE-1971648DC7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3ACA5F-1F5E-EFB7-96C9-8E1C6DCF0E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A1C233-9B36-8212-FE20-9D7B37C895E5}"/>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6" name="フッター プレースホルダー 5">
            <a:extLst>
              <a:ext uri="{FF2B5EF4-FFF2-40B4-BE49-F238E27FC236}">
                <a16:creationId xmlns:a16="http://schemas.microsoft.com/office/drawing/2014/main" id="{62F64490-C608-0169-6D4D-7B8A33545D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632E28A-A63E-590D-8969-9A91BBE2CE50}"/>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2061087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B7E11-1622-D54B-AB5D-634EE540783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9CC818-AD51-33F9-2FD8-40C04D6932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D56A423-FEDA-F787-4ADE-694FDBC977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2C11BE9-D783-BB90-66ED-CF5DC77E2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0F2F52-2CCA-AC00-83C1-8CB06163527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7E4C756-6C13-706D-421E-DBA434384031}"/>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8" name="フッター プレースホルダー 7">
            <a:extLst>
              <a:ext uri="{FF2B5EF4-FFF2-40B4-BE49-F238E27FC236}">
                <a16:creationId xmlns:a16="http://schemas.microsoft.com/office/drawing/2014/main" id="{AB660C06-B067-2527-F13C-01B8911FE9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11FEBEC-2F2B-E980-5163-6311E9797CA4}"/>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322361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8D664-2C5B-8C94-D554-6557720427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F77121E-2002-A1B6-59A0-0E3FD85037B1}"/>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4" name="フッター プレースホルダー 3">
            <a:extLst>
              <a:ext uri="{FF2B5EF4-FFF2-40B4-BE49-F238E27FC236}">
                <a16:creationId xmlns:a16="http://schemas.microsoft.com/office/drawing/2014/main" id="{3969125D-0F1F-7F98-1ED8-55365E80308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864A8A5-2A26-7C6E-E9B4-9B5DEF92F4F3}"/>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258956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FFAECFD-4F14-B639-E6AF-04A45E617E1F}"/>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3" name="フッター プレースホルダー 2">
            <a:extLst>
              <a:ext uri="{FF2B5EF4-FFF2-40B4-BE49-F238E27FC236}">
                <a16:creationId xmlns:a16="http://schemas.microsoft.com/office/drawing/2014/main" id="{43DEDD41-DEBA-5893-CCFB-4730E03999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668BF8-2516-0CB3-A1D1-D38714C985E7}"/>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233250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7265E1-AACE-743E-8232-E550665DB34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CAFD76-73AB-39DA-D643-2688E803F8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3340DC-B583-6447-CEA4-31C45A51D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44FDF4-17BF-CF78-3E36-D1E3B7CAF3C5}"/>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6" name="フッター プレースホルダー 5">
            <a:extLst>
              <a:ext uri="{FF2B5EF4-FFF2-40B4-BE49-F238E27FC236}">
                <a16:creationId xmlns:a16="http://schemas.microsoft.com/office/drawing/2014/main" id="{5385BB21-0351-61D6-F4B4-6114E9830A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29FF95-A807-C93B-C539-D2FDDEDE1988}"/>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166571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A50435-2A65-4C10-2526-23B4F993260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316E11-FB51-6094-E9F2-EF0110F7C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7DF924-02BD-4045-5C04-DCC146E38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FE9534-4DF7-46C3-B0B7-50ED38E10D85}"/>
              </a:ext>
            </a:extLst>
          </p:cNvPr>
          <p:cNvSpPr>
            <a:spLocks noGrp="1"/>
          </p:cNvSpPr>
          <p:nvPr>
            <p:ph type="dt" sz="half" idx="10"/>
          </p:nvPr>
        </p:nvSpPr>
        <p:spPr/>
        <p:txBody>
          <a:bodyPr/>
          <a:lstStyle/>
          <a:p>
            <a:fld id="{37C5B3CD-8349-4CE1-A612-C4E480677024}" type="datetimeFigureOut">
              <a:rPr kumimoji="1" lang="ja-JP" altLang="en-US" smtClean="0"/>
              <a:t>2025/6/24</a:t>
            </a:fld>
            <a:endParaRPr kumimoji="1" lang="ja-JP" altLang="en-US"/>
          </a:p>
        </p:txBody>
      </p:sp>
      <p:sp>
        <p:nvSpPr>
          <p:cNvPr id="6" name="フッター プレースホルダー 5">
            <a:extLst>
              <a:ext uri="{FF2B5EF4-FFF2-40B4-BE49-F238E27FC236}">
                <a16:creationId xmlns:a16="http://schemas.microsoft.com/office/drawing/2014/main" id="{CF17D32C-49D9-4519-AC1E-D485E5333C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E0D9436-705F-8D3C-8DEE-0A31A1D789CB}"/>
              </a:ext>
            </a:extLst>
          </p:cNvPr>
          <p:cNvSpPr>
            <a:spLocks noGrp="1"/>
          </p:cNvSpPr>
          <p:nvPr>
            <p:ph type="sldNum" sz="quarter" idx="12"/>
          </p:nvPr>
        </p:nvSpPr>
        <p:spPr/>
        <p:txBody>
          <a:body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139096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AA3F861-2773-BE6F-3AB1-2F4389B5F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CD8E3D-8461-D169-064C-A475DF2C7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D8FF72-3160-B9F2-B0E4-96AA79F9D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C5B3CD-8349-4CE1-A612-C4E480677024}" type="datetimeFigureOut">
              <a:rPr kumimoji="1" lang="ja-JP" altLang="en-US" smtClean="0"/>
              <a:t>2025/6/24</a:t>
            </a:fld>
            <a:endParaRPr kumimoji="1" lang="ja-JP" altLang="en-US"/>
          </a:p>
        </p:txBody>
      </p:sp>
      <p:sp>
        <p:nvSpPr>
          <p:cNvPr id="5" name="フッター プレースホルダー 4">
            <a:extLst>
              <a:ext uri="{FF2B5EF4-FFF2-40B4-BE49-F238E27FC236}">
                <a16:creationId xmlns:a16="http://schemas.microsoft.com/office/drawing/2014/main" id="{A7D5FA5E-AE3E-86CA-DB04-6C87BFD5E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228A4F-8A27-C641-B7FB-2FC380697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A39F51-5D50-4EEB-B972-8571DF39CEED}" type="slidenum">
              <a:rPr kumimoji="1" lang="ja-JP" altLang="en-US" smtClean="0"/>
              <a:t>‹#›</a:t>
            </a:fld>
            <a:endParaRPr kumimoji="1" lang="ja-JP" altLang="en-US"/>
          </a:p>
        </p:txBody>
      </p:sp>
    </p:spTree>
    <p:extLst>
      <p:ext uri="{BB962C8B-B14F-4D97-AF65-F5344CB8AC3E}">
        <p14:creationId xmlns:p14="http://schemas.microsoft.com/office/powerpoint/2010/main" val="3458228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C119D6F-FCF2-54CE-9986-9EF7375A3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84" r="-1" b="-1"/>
          <a:stretch>
            <a:fillRect/>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テキスト ボックス 1">
            <a:extLst>
              <a:ext uri="{FF2B5EF4-FFF2-40B4-BE49-F238E27FC236}">
                <a16:creationId xmlns:a16="http://schemas.microsoft.com/office/drawing/2014/main" id="{770D4E64-FEF6-4BAF-2022-BB37F232DF44}"/>
              </a:ext>
            </a:extLst>
          </p:cNvPr>
          <p:cNvSpPr txBox="1"/>
          <p:nvPr/>
        </p:nvSpPr>
        <p:spPr>
          <a:xfrm>
            <a:off x="381511" y="-24384"/>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en-US" altLang="ja-JP" sz="4000" b="1" dirty="0" err="1">
                <a:latin typeface="+mj-lt"/>
                <a:ea typeface="+mj-ea"/>
                <a:cs typeface="+mj-cs"/>
              </a:rPr>
              <a:t>Inaho</a:t>
            </a:r>
            <a:r>
              <a:rPr kumimoji="1" lang="ja-JP" altLang="en-US" sz="4000" b="1" dirty="0">
                <a:latin typeface="+mj-lt"/>
                <a:ea typeface="+mj-ea"/>
                <a:cs typeface="+mj-cs"/>
              </a:rPr>
              <a:t>株式会社</a:t>
            </a:r>
          </a:p>
        </p:txBody>
      </p:sp>
      <p:sp>
        <p:nvSpPr>
          <p:cNvPr id="3" name="テキスト ボックス 2">
            <a:extLst>
              <a:ext uri="{FF2B5EF4-FFF2-40B4-BE49-F238E27FC236}">
                <a16:creationId xmlns:a16="http://schemas.microsoft.com/office/drawing/2014/main" id="{17677850-7A1C-1034-7716-16D3445C28FF}"/>
              </a:ext>
            </a:extLst>
          </p:cNvPr>
          <p:cNvSpPr txBox="1"/>
          <p:nvPr/>
        </p:nvSpPr>
        <p:spPr>
          <a:xfrm>
            <a:off x="381511" y="2074668"/>
            <a:ext cx="6731000" cy="458419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ja-JP" altLang="en-US" sz="2000" dirty="0"/>
              <a:t>企業名：</a:t>
            </a:r>
            <a:r>
              <a:rPr kumimoji="1" lang="en-US" altLang="ja-JP" sz="2000" dirty="0" err="1"/>
              <a:t>inaho</a:t>
            </a:r>
            <a:r>
              <a:rPr kumimoji="1" lang="ja-JP" altLang="en-US" sz="2000" dirty="0"/>
              <a:t>株式会社</a:t>
            </a:r>
            <a:endParaRPr kumimoji="1" lang="en-US" altLang="ja-JP" sz="2000" dirty="0"/>
          </a:p>
          <a:p>
            <a:pPr indent="-228600">
              <a:lnSpc>
                <a:spcPct val="90000"/>
              </a:lnSpc>
              <a:spcAft>
                <a:spcPts val="600"/>
              </a:spcAft>
              <a:buFont typeface="Arial" panose="020B0604020202020204" pitchFamily="34" charset="0"/>
              <a:buChar char="•"/>
            </a:pPr>
            <a:r>
              <a:rPr lang="ja-JP" altLang="en-US" sz="2000" dirty="0"/>
              <a:t>企業規模：約</a:t>
            </a:r>
            <a:r>
              <a:rPr lang="en-US" altLang="ja-JP" sz="2000" dirty="0"/>
              <a:t>20</a:t>
            </a:r>
            <a:r>
              <a:rPr lang="ja-JP" altLang="en-US" sz="2000" dirty="0"/>
              <a:t>人</a:t>
            </a:r>
            <a:endParaRPr lang="en-US" altLang="ja-JP" sz="2000" dirty="0"/>
          </a:p>
          <a:p>
            <a:pPr indent="-228600">
              <a:lnSpc>
                <a:spcPct val="90000"/>
              </a:lnSpc>
              <a:spcAft>
                <a:spcPts val="600"/>
              </a:spcAft>
              <a:buFont typeface="Arial" panose="020B0604020202020204" pitchFamily="34" charset="0"/>
              <a:buChar char="•"/>
            </a:pPr>
            <a:r>
              <a:rPr lang="ja-JP" altLang="en-US" sz="2000" dirty="0"/>
              <a:t>企業理念：</a:t>
            </a:r>
            <a:br>
              <a:rPr lang="en-US" altLang="ja-JP" sz="2000" dirty="0"/>
            </a:br>
            <a:r>
              <a:rPr lang="en-US" altLang="ja-JP" sz="2000" b="1" dirty="0"/>
              <a:t>	1</a:t>
            </a:r>
            <a:r>
              <a:rPr lang="ja-JP" altLang="en-US" sz="2000" b="1" dirty="0"/>
              <a:t>．人がやらなくて良いことはテクノロジーで</a:t>
            </a:r>
            <a:br>
              <a:rPr lang="ja-JP" altLang="en-US" sz="2000" b="1" dirty="0"/>
            </a:br>
            <a:r>
              <a:rPr lang="ja-JP" altLang="en-US" sz="2000" b="1" dirty="0"/>
              <a:t>	</a:t>
            </a:r>
            <a:r>
              <a:rPr lang="en-US" altLang="ja-JP" sz="2000" b="1" dirty="0"/>
              <a:t>2</a:t>
            </a:r>
            <a:r>
              <a:rPr lang="ja-JP" altLang="en-US" sz="2000" b="1" dirty="0"/>
              <a:t>．やりたいことができる時間をつくる</a:t>
            </a:r>
            <a:br>
              <a:rPr lang="en-US" altLang="ja-JP" sz="2000" b="1" dirty="0"/>
            </a:br>
            <a:r>
              <a:rPr lang="en-US" altLang="ja-JP" sz="2000" b="1" dirty="0"/>
              <a:t>	3</a:t>
            </a:r>
            <a:r>
              <a:rPr lang="ja-JP" altLang="en-US" sz="2000" b="1" dirty="0"/>
              <a:t>．そして農業の未来を変える</a:t>
            </a:r>
            <a:endParaRPr lang="en-US" altLang="ja-JP" sz="2000" dirty="0"/>
          </a:p>
          <a:p>
            <a:pPr indent="-228600">
              <a:lnSpc>
                <a:spcPct val="90000"/>
              </a:lnSpc>
              <a:spcAft>
                <a:spcPts val="600"/>
              </a:spcAft>
              <a:buFont typeface="Arial" panose="020B0604020202020204" pitchFamily="34" charset="0"/>
              <a:buChar char="•"/>
            </a:pPr>
            <a:r>
              <a:rPr kumimoji="1" lang="ja-JP" altLang="en-US" sz="2000" dirty="0"/>
              <a:t>資本金：</a:t>
            </a:r>
            <a:r>
              <a:rPr kumimoji="1" lang="en-US" altLang="ja-JP" sz="2000" dirty="0"/>
              <a:t>1500</a:t>
            </a:r>
            <a:r>
              <a:rPr lang="ja-JP" altLang="en-US" sz="2000" dirty="0"/>
              <a:t>万円</a:t>
            </a:r>
            <a:endParaRPr kumimoji="1" lang="en-US" altLang="ja-JP" sz="2000" dirty="0"/>
          </a:p>
          <a:p>
            <a:pPr indent="-228600">
              <a:lnSpc>
                <a:spcPct val="90000"/>
              </a:lnSpc>
              <a:spcAft>
                <a:spcPts val="600"/>
              </a:spcAft>
              <a:buFont typeface="Arial" panose="020B0604020202020204" pitchFamily="34" charset="0"/>
              <a:buChar char="•"/>
            </a:pPr>
            <a:r>
              <a:rPr lang="ja-JP" altLang="en-US" sz="2000" dirty="0"/>
              <a:t>業務内容：自動野菜収穫ロボットの開発</a:t>
            </a:r>
            <a:endParaRPr lang="en-US" altLang="ja-JP" sz="2000" dirty="0"/>
          </a:p>
          <a:p>
            <a:pPr indent="-228600">
              <a:lnSpc>
                <a:spcPct val="90000"/>
              </a:lnSpc>
              <a:spcAft>
                <a:spcPts val="600"/>
              </a:spcAft>
              <a:buFont typeface="Arial" panose="020B0604020202020204" pitchFamily="34" charset="0"/>
              <a:buChar char="•"/>
            </a:pPr>
            <a:r>
              <a:rPr lang="ja-JP" altLang="en-US" sz="2000" dirty="0"/>
              <a:t>主な製品・サービス例：</a:t>
            </a:r>
            <a:endParaRPr lang="en-US" altLang="ja-JP" sz="2000" dirty="0"/>
          </a:p>
          <a:p>
            <a:pPr indent="-228600">
              <a:lnSpc>
                <a:spcPct val="90000"/>
              </a:lnSpc>
              <a:spcAft>
                <a:spcPts val="600"/>
              </a:spcAft>
              <a:buFont typeface="Arial" panose="020B0604020202020204" pitchFamily="34" charset="0"/>
              <a:buChar char="•"/>
            </a:pPr>
            <a:r>
              <a:rPr lang="en-US" altLang="ja-JP" sz="2000" dirty="0"/>
              <a:t>①</a:t>
            </a:r>
            <a:r>
              <a:rPr lang="ja-JP" altLang="en-US" sz="2000" dirty="0"/>
              <a:t>トマト収穫ロボット</a:t>
            </a:r>
            <a:endParaRPr lang="en-US" altLang="ja-JP" sz="2000" dirty="0"/>
          </a:p>
          <a:p>
            <a:pPr indent="-228600">
              <a:lnSpc>
                <a:spcPct val="90000"/>
              </a:lnSpc>
              <a:spcAft>
                <a:spcPts val="600"/>
              </a:spcAft>
              <a:buFont typeface="Arial" panose="020B0604020202020204" pitchFamily="34" charset="0"/>
              <a:buChar char="•"/>
            </a:pPr>
            <a:r>
              <a:rPr lang="en-US" altLang="ja-JP" sz="2000" dirty="0"/>
              <a:t>②</a:t>
            </a:r>
            <a:r>
              <a:rPr lang="ja-JP" altLang="en-US" sz="2000" dirty="0"/>
              <a:t>マルチ台車ロボット</a:t>
            </a:r>
            <a:endParaRPr lang="en-US" altLang="ja-JP" sz="2000" dirty="0"/>
          </a:p>
          <a:p>
            <a:pPr indent="-228600">
              <a:lnSpc>
                <a:spcPct val="90000"/>
              </a:lnSpc>
              <a:spcAft>
                <a:spcPts val="600"/>
              </a:spcAft>
              <a:buFont typeface="Arial" panose="020B0604020202020204" pitchFamily="34" charset="0"/>
              <a:buChar char="•"/>
            </a:pPr>
            <a:r>
              <a:rPr lang="en-US" altLang="ja-JP" sz="2000" dirty="0"/>
              <a:t>③</a:t>
            </a:r>
            <a:r>
              <a:rPr lang="ja-JP" altLang="en-US" sz="2000" dirty="0"/>
              <a:t>高畝アスパラガス収穫ロボット</a:t>
            </a:r>
            <a:endParaRPr lang="en-US" altLang="ja-JP" sz="2000" dirty="0"/>
          </a:p>
        </p:txBody>
      </p:sp>
    </p:spTree>
    <p:extLst>
      <p:ext uri="{BB962C8B-B14F-4D97-AF65-F5344CB8AC3E}">
        <p14:creationId xmlns:p14="http://schemas.microsoft.com/office/powerpoint/2010/main" val="171747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152FCF-3357-D693-AB84-438C8CE15C5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FF906C8-0D7E-096F-E9A8-21E722C48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217" r="9765" b="-1"/>
          <a:stretch>
            <a:fillRect/>
          </a:stretch>
        </p:blipFill>
        <p:spPr bwMode="auto">
          <a:xfrm>
            <a:off x="4660389"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テキスト ボックス 1">
            <a:extLst>
              <a:ext uri="{FF2B5EF4-FFF2-40B4-BE49-F238E27FC236}">
                <a16:creationId xmlns:a16="http://schemas.microsoft.com/office/drawing/2014/main" id="{BAB8C46D-4F85-760F-0C43-453DE9E4066E}"/>
              </a:ext>
            </a:extLst>
          </p:cNvPr>
          <p:cNvSpPr txBox="1"/>
          <p:nvPr/>
        </p:nvSpPr>
        <p:spPr>
          <a:xfrm>
            <a:off x="385569" y="437833"/>
            <a:ext cx="9012936"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ja-JP" altLang="en-US" sz="4000" b="1" dirty="0">
                <a:latin typeface="+mj-lt"/>
                <a:ea typeface="+mj-ea"/>
                <a:cs typeface="+mj-cs"/>
              </a:rPr>
              <a:t>株式会社三越伊勢丹</a:t>
            </a:r>
            <a:endParaRPr lang="en-US" altLang="ja-JP" sz="4000" b="1" dirty="0">
              <a:latin typeface="+mj-lt"/>
              <a:ea typeface="+mj-ea"/>
              <a:cs typeface="+mj-cs"/>
            </a:endParaRPr>
          </a:p>
          <a:p>
            <a:pPr>
              <a:lnSpc>
                <a:spcPct val="90000"/>
              </a:lnSpc>
              <a:spcBef>
                <a:spcPct val="0"/>
              </a:spcBef>
              <a:spcAft>
                <a:spcPts val="600"/>
              </a:spcAft>
            </a:pPr>
            <a:r>
              <a:rPr lang="ja-JP" altLang="en-US" sz="4000" b="1" dirty="0">
                <a:latin typeface="+mj-lt"/>
                <a:ea typeface="+mj-ea"/>
                <a:cs typeface="+mj-cs"/>
              </a:rPr>
              <a:t>　　　　ホールディングス</a:t>
            </a:r>
            <a:endParaRPr kumimoji="1" lang="en-US" altLang="ja-JP" sz="4000" b="1" dirty="0">
              <a:latin typeface="+mj-lt"/>
              <a:ea typeface="+mj-ea"/>
              <a:cs typeface="+mj-cs"/>
            </a:endParaRPr>
          </a:p>
        </p:txBody>
      </p:sp>
      <p:sp>
        <p:nvSpPr>
          <p:cNvPr id="3" name="テキスト ボックス 2">
            <a:extLst>
              <a:ext uri="{FF2B5EF4-FFF2-40B4-BE49-F238E27FC236}">
                <a16:creationId xmlns:a16="http://schemas.microsoft.com/office/drawing/2014/main" id="{D9440584-CE32-12FD-5AF1-1CC3C484EDFE}"/>
              </a:ext>
            </a:extLst>
          </p:cNvPr>
          <p:cNvSpPr txBox="1"/>
          <p:nvPr/>
        </p:nvSpPr>
        <p:spPr>
          <a:xfrm>
            <a:off x="838200" y="2434201"/>
            <a:ext cx="5586984" cy="374276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kumimoji="1" lang="ja-JP" altLang="en-US" sz="2000" dirty="0"/>
              <a:t>企業名：株式会社三越伊勢丹ホールディングス</a:t>
            </a:r>
            <a:endParaRPr kumimoji="1" lang="en-US" altLang="ja-JP" sz="2000" dirty="0"/>
          </a:p>
          <a:p>
            <a:pPr indent="-228600">
              <a:lnSpc>
                <a:spcPct val="90000"/>
              </a:lnSpc>
              <a:spcAft>
                <a:spcPts val="600"/>
              </a:spcAft>
              <a:buFont typeface="Arial" panose="020B0604020202020204" pitchFamily="34" charset="0"/>
              <a:buChar char="•"/>
            </a:pPr>
            <a:r>
              <a:rPr lang="ja-JP" altLang="en-US" sz="2000" dirty="0"/>
              <a:t>企業規模：約</a:t>
            </a:r>
            <a:r>
              <a:rPr lang="en-US" altLang="ja-JP" sz="2000" dirty="0"/>
              <a:t>9,745</a:t>
            </a:r>
            <a:r>
              <a:rPr lang="ja-JP" altLang="en-US" sz="2000" dirty="0"/>
              <a:t>名（単体社員数約</a:t>
            </a:r>
            <a:r>
              <a:rPr lang="en-US" altLang="ja-JP" sz="2000" dirty="0"/>
              <a:t>400</a:t>
            </a:r>
            <a:r>
              <a:rPr lang="ja-JP" altLang="en-US" sz="2000" dirty="0"/>
              <a:t>名）</a:t>
            </a:r>
            <a:endParaRPr lang="en-US" altLang="ja-JP" sz="2000" dirty="0"/>
          </a:p>
          <a:p>
            <a:pPr indent="-228600">
              <a:lnSpc>
                <a:spcPct val="90000"/>
              </a:lnSpc>
              <a:spcAft>
                <a:spcPts val="600"/>
              </a:spcAft>
              <a:buFont typeface="Arial" panose="020B0604020202020204" pitchFamily="34" charset="0"/>
              <a:buChar char="•"/>
            </a:pPr>
            <a:r>
              <a:rPr kumimoji="1" lang="ja-JP" altLang="en-US" sz="2000" dirty="0"/>
              <a:t>資本金：</a:t>
            </a:r>
            <a:r>
              <a:rPr lang="en-US" altLang="ja-JP" sz="2000" dirty="0"/>
              <a:t>515</a:t>
            </a:r>
            <a:r>
              <a:rPr lang="ja-JP" altLang="en-US" sz="2000" dirty="0"/>
              <a:t>億円</a:t>
            </a:r>
            <a:endParaRPr lang="en-US" altLang="ja-JP" sz="2000" dirty="0"/>
          </a:p>
          <a:p>
            <a:pPr indent="-228600">
              <a:lnSpc>
                <a:spcPct val="90000"/>
              </a:lnSpc>
              <a:spcAft>
                <a:spcPts val="600"/>
              </a:spcAft>
              <a:buFont typeface="Arial" panose="020B0604020202020204" pitchFamily="34" charset="0"/>
              <a:buChar char="•"/>
            </a:pPr>
            <a:r>
              <a:rPr kumimoji="1" lang="ja-JP" altLang="en-US" sz="2000" dirty="0"/>
              <a:t>売り上げ規模：売上高</a:t>
            </a:r>
            <a:r>
              <a:rPr kumimoji="1" lang="en-US" altLang="ja-JP" sz="2000" dirty="0"/>
              <a:t>5,555</a:t>
            </a:r>
            <a:r>
              <a:rPr kumimoji="1" lang="ja-JP" altLang="en-US" sz="2000" dirty="0"/>
              <a:t>億</a:t>
            </a:r>
            <a:r>
              <a:rPr kumimoji="1" lang="en-US" altLang="ja-JP" sz="2000" dirty="0"/>
              <a:t>1,700</a:t>
            </a:r>
            <a:r>
              <a:rPr kumimoji="1" lang="ja-JP" altLang="en-US" sz="2000" dirty="0"/>
              <a:t>万円</a:t>
            </a:r>
            <a:endParaRPr kumimoji="1" lang="en-US" altLang="ja-JP" sz="2000" dirty="0"/>
          </a:p>
          <a:p>
            <a:pPr indent="-228600">
              <a:lnSpc>
                <a:spcPct val="90000"/>
              </a:lnSpc>
              <a:spcAft>
                <a:spcPts val="600"/>
              </a:spcAft>
              <a:buFont typeface="Arial" panose="020B0604020202020204" pitchFamily="34" charset="0"/>
              <a:buChar char="•"/>
            </a:pPr>
            <a:r>
              <a:rPr lang="ja-JP" altLang="en-US" sz="2000" dirty="0"/>
              <a:t>業務内容：</a:t>
            </a:r>
            <a:br>
              <a:rPr lang="en-US" altLang="ja-JP" sz="2000" dirty="0"/>
            </a:br>
            <a:r>
              <a:rPr lang="en-US" altLang="ja-JP" sz="2000" dirty="0"/>
              <a:t>①</a:t>
            </a:r>
            <a:r>
              <a:rPr lang="ja-JP" altLang="en-US" sz="2000" dirty="0"/>
              <a:t>百貨店事業（</a:t>
            </a:r>
            <a:r>
              <a:rPr lang="en-US" altLang="ja-JP" sz="2000" dirty="0"/>
              <a:t>8</a:t>
            </a:r>
            <a:r>
              <a:rPr lang="ja-JP" altLang="en-US" sz="2000" dirty="0"/>
              <a:t>割を占める．三越・伊勢丹・丸井今井・岩田屋）</a:t>
            </a:r>
            <a:endParaRPr lang="en-US" altLang="ja-JP" sz="2000" dirty="0"/>
          </a:p>
          <a:p>
            <a:pPr>
              <a:lnSpc>
                <a:spcPct val="90000"/>
              </a:lnSpc>
              <a:spcAft>
                <a:spcPts val="600"/>
              </a:spcAft>
            </a:pPr>
            <a:r>
              <a:rPr lang="en-US" altLang="ja-JP" sz="2000" dirty="0"/>
              <a:t>②</a:t>
            </a:r>
            <a:r>
              <a:rPr lang="ja-JP" altLang="en-US" sz="2000" dirty="0"/>
              <a:t>不動産事業（商業施設の開発・賃貸）</a:t>
            </a:r>
            <a:endParaRPr lang="en-US" altLang="ja-JP" sz="2000" dirty="0"/>
          </a:p>
          <a:p>
            <a:pPr>
              <a:lnSpc>
                <a:spcPct val="90000"/>
              </a:lnSpc>
              <a:spcAft>
                <a:spcPts val="600"/>
              </a:spcAft>
            </a:pPr>
            <a:r>
              <a:rPr lang="en-US" altLang="ja-JP" sz="2000" dirty="0"/>
              <a:t>③</a:t>
            </a:r>
            <a:r>
              <a:rPr lang="ja-JP" altLang="en-US" sz="2000" dirty="0"/>
              <a:t>カード・金融（エムアイカード）</a:t>
            </a:r>
            <a:endParaRPr lang="en-US" altLang="ja-JP" sz="2000" dirty="0"/>
          </a:p>
          <a:p>
            <a:pPr>
              <a:lnSpc>
                <a:spcPct val="90000"/>
              </a:lnSpc>
              <a:spcAft>
                <a:spcPts val="600"/>
              </a:spcAft>
            </a:pPr>
            <a:r>
              <a:rPr lang="en-US" altLang="ja-JP" sz="2000" dirty="0"/>
              <a:t>④</a:t>
            </a:r>
            <a:r>
              <a:rPr lang="ja-JP" altLang="en-US" sz="2000" dirty="0"/>
              <a:t>小売・専門店事業</a:t>
            </a:r>
            <a:endParaRPr lang="en-US" altLang="ja-JP" sz="2000" dirty="0"/>
          </a:p>
        </p:txBody>
      </p:sp>
    </p:spTree>
    <p:extLst>
      <p:ext uri="{BB962C8B-B14F-4D97-AF65-F5344CB8AC3E}">
        <p14:creationId xmlns:p14="http://schemas.microsoft.com/office/powerpoint/2010/main" val="73952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441E5-A5C2-EB51-8F4E-617C550D76F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6E6F50-0C9D-A160-3503-8870316206FB}"/>
              </a:ext>
            </a:extLst>
          </p:cNvPr>
          <p:cNvSpPr txBox="1"/>
          <p:nvPr/>
        </p:nvSpPr>
        <p:spPr>
          <a:xfrm>
            <a:off x="290640" y="17177"/>
            <a:ext cx="9805416"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ja-JP" altLang="en-US" sz="4000" b="1" dirty="0">
                <a:latin typeface="+mj-lt"/>
                <a:ea typeface="+mj-ea"/>
                <a:cs typeface="+mj-cs"/>
              </a:rPr>
              <a:t>株式会社三越伊勢丹ホールディングス</a:t>
            </a:r>
            <a:endParaRPr kumimoji="1" lang="ja-JP" altLang="en-US" sz="4000" b="1" dirty="0">
              <a:latin typeface="+mj-lt"/>
              <a:ea typeface="+mj-ea"/>
              <a:cs typeface="+mj-cs"/>
            </a:endParaRPr>
          </a:p>
        </p:txBody>
      </p:sp>
      <p:sp>
        <p:nvSpPr>
          <p:cNvPr id="4" name="テキスト ボックス 3">
            <a:extLst>
              <a:ext uri="{FF2B5EF4-FFF2-40B4-BE49-F238E27FC236}">
                <a16:creationId xmlns:a16="http://schemas.microsoft.com/office/drawing/2014/main" id="{2B675536-1D7F-7CE4-94EB-7AD2E3C58D1B}"/>
              </a:ext>
            </a:extLst>
          </p:cNvPr>
          <p:cNvSpPr txBox="1"/>
          <p:nvPr/>
        </p:nvSpPr>
        <p:spPr>
          <a:xfrm>
            <a:off x="290640" y="1321651"/>
            <a:ext cx="7468711" cy="646331"/>
          </a:xfrm>
          <a:prstGeom prst="rect">
            <a:avLst/>
          </a:prstGeom>
          <a:noFill/>
        </p:spPr>
        <p:txBody>
          <a:bodyPr wrap="none" rtlCol="0">
            <a:spAutoFit/>
          </a:bodyPr>
          <a:lstStyle/>
          <a:p>
            <a:r>
              <a:rPr lang="ja-JP" altLang="en-US" dirty="0"/>
              <a:t>企業理念：どのような価値提供により社会に貢献できるのか，</a:t>
            </a:r>
            <a:br>
              <a:rPr lang="en-US" altLang="ja-JP" dirty="0"/>
            </a:br>
            <a:r>
              <a:rPr lang="ja-JP" altLang="en-US" dirty="0"/>
              <a:t>　　　　　大切にする思考と行動など，</a:t>
            </a:r>
            <a:r>
              <a:rPr lang="en-US" altLang="ja-JP" dirty="0"/>
              <a:t>3</a:t>
            </a:r>
            <a:r>
              <a:rPr lang="ja-JP" altLang="en-US" dirty="0"/>
              <a:t>つの要素から構成されている</a:t>
            </a:r>
            <a:endParaRPr kumimoji="1" lang="ja-JP" altLang="en-US" dirty="0"/>
          </a:p>
        </p:txBody>
      </p:sp>
      <p:sp>
        <p:nvSpPr>
          <p:cNvPr id="6" name="楕円 5">
            <a:extLst>
              <a:ext uri="{FF2B5EF4-FFF2-40B4-BE49-F238E27FC236}">
                <a16:creationId xmlns:a16="http://schemas.microsoft.com/office/drawing/2014/main" id="{20EFD1BF-0B07-F4F4-1622-EC6BD1FBA5D2}"/>
              </a:ext>
            </a:extLst>
          </p:cNvPr>
          <p:cNvSpPr/>
          <p:nvPr/>
        </p:nvSpPr>
        <p:spPr>
          <a:xfrm>
            <a:off x="8834362" y="172617"/>
            <a:ext cx="3294888" cy="3282323"/>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6AA293D4-E520-51D9-ED4A-DB02077ED621}"/>
              </a:ext>
            </a:extLst>
          </p:cNvPr>
          <p:cNvSpPr/>
          <p:nvPr/>
        </p:nvSpPr>
        <p:spPr>
          <a:xfrm>
            <a:off x="62750" y="3426174"/>
            <a:ext cx="3294888" cy="3282323"/>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右 7">
            <a:extLst>
              <a:ext uri="{FF2B5EF4-FFF2-40B4-BE49-F238E27FC236}">
                <a16:creationId xmlns:a16="http://schemas.microsoft.com/office/drawing/2014/main" id="{816882CA-7D8C-AF09-D36F-E95585F9DCBF}"/>
              </a:ext>
            </a:extLst>
          </p:cNvPr>
          <p:cNvSpPr/>
          <p:nvPr/>
        </p:nvSpPr>
        <p:spPr>
          <a:xfrm rot="20425393">
            <a:off x="4331265" y="2326855"/>
            <a:ext cx="3633216" cy="2678213"/>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0CB3287-5206-26DB-387A-992B0F498F6C}"/>
              </a:ext>
            </a:extLst>
          </p:cNvPr>
          <p:cNvSpPr txBox="1"/>
          <p:nvPr/>
        </p:nvSpPr>
        <p:spPr>
          <a:xfrm>
            <a:off x="807543" y="3610985"/>
            <a:ext cx="1805302" cy="584775"/>
          </a:xfrm>
          <a:prstGeom prst="rect">
            <a:avLst/>
          </a:prstGeom>
          <a:noFill/>
        </p:spPr>
        <p:txBody>
          <a:bodyPr wrap="none" rtlCol="0">
            <a:spAutoFit/>
          </a:bodyPr>
          <a:lstStyle/>
          <a:p>
            <a:r>
              <a:rPr kumimoji="1" lang="en-US" altLang="ja-JP" sz="3200" b="1" u="sng" dirty="0">
                <a:latin typeface="Cambria" panose="02040503050406030204" pitchFamily="18" charset="0"/>
                <a:ea typeface="Cambria" panose="02040503050406030204" pitchFamily="18" charset="0"/>
              </a:rPr>
              <a:t>MISSION</a:t>
            </a:r>
            <a:endParaRPr kumimoji="1" lang="ja-JP" altLang="en-US" sz="3200" b="1" u="sng" dirty="0">
              <a:latin typeface="Cambria" panose="02040503050406030204" pitchFamily="18" charset="0"/>
            </a:endParaRPr>
          </a:p>
        </p:txBody>
      </p:sp>
      <p:sp>
        <p:nvSpPr>
          <p:cNvPr id="10" name="テキスト ボックス 9">
            <a:extLst>
              <a:ext uri="{FF2B5EF4-FFF2-40B4-BE49-F238E27FC236}">
                <a16:creationId xmlns:a16="http://schemas.microsoft.com/office/drawing/2014/main" id="{15E53DCD-DCCB-2B6E-615C-8CD58026E7B8}"/>
              </a:ext>
            </a:extLst>
          </p:cNvPr>
          <p:cNvSpPr txBox="1"/>
          <p:nvPr/>
        </p:nvSpPr>
        <p:spPr>
          <a:xfrm>
            <a:off x="161371" y="4576787"/>
            <a:ext cx="3416321" cy="1200329"/>
          </a:xfrm>
          <a:prstGeom prst="rect">
            <a:avLst/>
          </a:prstGeom>
          <a:noFill/>
        </p:spPr>
        <p:txBody>
          <a:bodyPr wrap="none" rtlCol="0">
            <a:spAutoFit/>
          </a:bodyPr>
          <a:lstStyle/>
          <a:p>
            <a:pPr algn="ctr"/>
            <a:r>
              <a:rPr lang="ja-JP" altLang="en-US" sz="3600" dirty="0">
                <a:latin typeface="メイリオ" panose="020B0604030504040204" pitchFamily="50" charset="-128"/>
                <a:ea typeface="メイリオ" panose="020B0604030504040204" pitchFamily="50" charset="-128"/>
              </a:rPr>
              <a:t>こころ</a:t>
            </a:r>
            <a:r>
              <a:rPr kumimoji="1" lang="ja-JP" altLang="en-US" sz="3600" dirty="0">
                <a:latin typeface="メイリオ" panose="020B0604030504040204" pitchFamily="50" charset="-128"/>
                <a:ea typeface="メイリオ" panose="020B0604030504040204" pitchFamily="50" charset="-128"/>
              </a:rPr>
              <a:t>動かす、</a:t>
            </a:r>
            <a:br>
              <a:rPr kumimoji="1" lang="en-US" altLang="ja-JP" sz="3600" dirty="0">
                <a:latin typeface="メイリオ" panose="020B0604030504040204" pitchFamily="50" charset="-128"/>
                <a:ea typeface="メイリオ" panose="020B0604030504040204" pitchFamily="50" charset="-128"/>
              </a:rPr>
            </a:br>
            <a:r>
              <a:rPr kumimoji="1" lang="ja-JP" altLang="en-US" sz="3600" dirty="0">
                <a:latin typeface="メイリオ" panose="020B0604030504040204" pitchFamily="50" charset="-128"/>
                <a:ea typeface="メイリオ" panose="020B0604030504040204" pitchFamily="50" charset="-128"/>
              </a:rPr>
              <a:t>ひとの力で。</a:t>
            </a:r>
          </a:p>
        </p:txBody>
      </p:sp>
      <p:sp>
        <p:nvSpPr>
          <p:cNvPr id="12" name="テキスト ボックス 11">
            <a:extLst>
              <a:ext uri="{FF2B5EF4-FFF2-40B4-BE49-F238E27FC236}">
                <a16:creationId xmlns:a16="http://schemas.microsoft.com/office/drawing/2014/main" id="{DE4B771F-42C9-37A0-2F7D-F421EA6AD0B7}"/>
              </a:ext>
            </a:extLst>
          </p:cNvPr>
          <p:cNvSpPr txBox="1"/>
          <p:nvPr/>
        </p:nvSpPr>
        <p:spPr>
          <a:xfrm>
            <a:off x="5289336" y="2120391"/>
            <a:ext cx="1613327" cy="584775"/>
          </a:xfrm>
          <a:prstGeom prst="rect">
            <a:avLst/>
          </a:prstGeom>
          <a:noFill/>
        </p:spPr>
        <p:txBody>
          <a:bodyPr wrap="none" rtlCol="0">
            <a:spAutoFit/>
          </a:bodyPr>
          <a:lstStyle/>
          <a:p>
            <a:r>
              <a:rPr kumimoji="1" lang="en-US" altLang="ja-JP" sz="3200" b="1" u="sng" dirty="0">
                <a:latin typeface="Cambria" panose="02040503050406030204" pitchFamily="18" charset="0"/>
              </a:rPr>
              <a:t>VALUES</a:t>
            </a:r>
            <a:endParaRPr kumimoji="1" lang="ja-JP" altLang="en-US" sz="3200" b="1" u="sng" dirty="0">
              <a:latin typeface="Cambria" panose="02040503050406030204" pitchFamily="18" charset="0"/>
            </a:endParaRPr>
          </a:p>
        </p:txBody>
      </p:sp>
      <p:sp>
        <p:nvSpPr>
          <p:cNvPr id="13" name="テキスト ボックス 12">
            <a:extLst>
              <a:ext uri="{FF2B5EF4-FFF2-40B4-BE49-F238E27FC236}">
                <a16:creationId xmlns:a16="http://schemas.microsoft.com/office/drawing/2014/main" id="{D13DE0CF-BF8A-1CBC-41F7-951209E7F55D}"/>
              </a:ext>
            </a:extLst>
          </p:cNvPr>
          <p:cNvSpPr txBox="1"/>
          <p:nvPr/>
        </p:nvSpPr>
        <p:spPr>
          <a:xfrm>
            <a:off x="3332498" y="3086193"/>
            <a:ext cx="6750566" cy="1569660"/>
          </a:xfrm>
          <a:prstGeom prst="rect">
            <a:avLst/>
          </a:prstGeom>
          <a:noFill/>
        </p:spPr>
        <p:txBody>
          <a:bodyPr wrap="none" rtlCol="0">
            <a:spAutoFit/>
          </a:bodyPr>
          <a:lstStyle/>
          <a:p>
            <a:r>
              <a:rPr kumimoji="1" lang="ja-JP" altLang="en-US" sz="1600" b="1" dirty="0">
                <a:latin typeface="+mn-ea"/>
              </a:rPr>
              <a:t>新しさに惹かれ、美しいものに感動し、それを伝えたいと思う</a:t>
            </a:r>
            <a:br>
              <a:rPr kumimoji="1" lang="en-US" altLang="ja-JP" sz="1600" b="1" dirty="0">
                <a:latin typeface="+mn-ea"/>
              </a:rPr>
            </a:br>
            <a:r>
              <a:rPr kumimoji="1" lang="ja-JP" altLang="en-US" sz="1600" b="1" dirty="0">
                <a:latin typeface="+mn-ea"/>
              </a:rPr>
              <a:t>人が好きで、あふれる笑顔を響かせ、</a:t>
            </a:r>
            <a:r>
              <a:rPr lang="ja-JP" altLang="en-US" sz="1600" b="1" dirty="0">
                <a:latin typeface="+mn-ea"/>
              </a:rPr>
              <a:t>まわりを明るくする</a:t>
            </a:r>
            <a:br>
              <a:rPr lang="en-US" altLang="ja-JP" sz="1600" b="1" dirty="0">
                <a:latin typeface="+mn-ea"/>
              </a:rPr>
            </a:br>
            <a:r>
              <a:rPr lang="ja-JP" altLang="en-US" sz="1600" b="1" dirty="0">
                <a:latin typeface="+mn-ea"/>
              </a:rPr>
              <a:t>魅力あふれる個性で、斬新なアイデアを生かし、共創をもって形にする</a:t>
            </a:r>
            <a:endParaRPr lang="en-US" altLang="ja-JP" sz="1600" b="1" dirty="0">
              <a:latin typeface="+mn-ea"/>
            </a:endParaRPr>
          </a:p>
          <a:p>
            <a:r>
              <a:rPr kumimoji="1" lang="ja-JP" altLang="en-US" sz="1600" b="1" dirty="0">
                <a:latin typeface="+mn-ea"/>
              </a:rPr>
              <a:t>あらゆる情報を駆使し、感性とともに考え抜き、オンリーワンをつくる</a:t>
            </a:r>
            <a:endParaRPr kumimoji="1" lang="en-US" altLang="ja-JP" sz="1600" b="1" dirty="0">
              <a:latin typeface="+mn-ea"/>
            </a:endParaRPr>
          </a:p>
          <a:p>
            <a:r>
              <a:rPr lang="ja-JP" altLang="en-US" sz="1600" b="1" dirty="0">
                <a:latin typeface="+mn-ea"/>
              </a:rPr>
              <a:t>常に真摯な姿勢で、健全な方法を選択し、社会的責任を果たす</a:t>
            </a:r>
            <a:endParaRPr lang="en-US" altLang="ja-JP" sz="1600" b="1" dirty="0">
              <a:latin typeface="+mn-ea"/>
            </a:endParaRPr>
          </a:p>
          <a:p>
            <a:r>
              <a:rPr kumimoji="1" lang="ja-JP" altLang="en-US" sz="1600" b="1" dirty="0">
                <a:latin typeface="+mn-ea"/>
              </a:rPr>
              <a:t>変化の先の未来を信じ、勇気をもって、挑戦と努力をしつづける</a:t>
            </a:r>
            <a:endParaRPr kumimoji="1" lang="en-US" altLang="ja-JP" sz="1600" b="1" dirty="0">
              <a:latin typeface="+mn-ea"/>
            </a:endParaRPr>
          </a:p>
        </p:txBody>
      </p:sp>
      <p:sp>
        <p:nvSpPr>
          <p:cNvPr id="14" name="テキスト ボックス 13">
            <a:extLst>
              <a:ext uri="{FF2B5EF4-FFF2-40B4-BE49-F238E27FC236}">
                <a16:creationId xmlns:a16="http://schemas.microsoft.com/office/drawing/2014/main" id="{18E0B933-864A-B236-10FB-A9EFE2199C53}"/>
              </a:ext>
            </a:extLst>
          </p:cNvPr>
          <p:cNvSpPr txBox="1"/>
          <p:nvPr/>
        </p:nvSpPr>
        <p:spPr>
          <a:xfrm>
            <a:off x="8900653" y="1329368"/>
            <a:ext cx="3262432" cy="830997"/>
          </a:xfrm>
          <a:prstGeom prst="rect">
            <a:avLst/>
          </a:prstGeom>
          <a:noFill/>
        </p:spPr>
        <p:txBody>
          <a:bodyPr wrap="none" rtlCol="0">
            <a:spAutoFit/>
          </a:bodyPr>
          <a:lstStyle/>
          <a:p>
            <a:pPr algn="ctr"/>
            <a:r>
              <a:rPr kumimoji="1" lang="ja-JP" altLang="en-US" sz="1600" b="1" dirty="0">
                <a:latin typeface="+mn-ea"/>
              </a:rPr>
              <a:t>お客さまの暮らしを豊かにする、</a:t>
            </a:r>
            <a:br>
              <a:rPr kumimoji="1" lang="en-US" altLang="ja-JP" sz="1600" b="1" dirty="0">
                <a:latin typeface="+mn-ea"/>
              </a:rPr>
            </a:br>
            <a:r>
              <a:rPr kumimoji="1" lang="ja-JP" altLang="en-US" sz="1600" b="1" dirty="0">
                <a:latin typeface="+mn-ea"/>
              </a:rPr>
              <a:t>“特別”な百貨店を中核とした</a:t>
            </a:r>
            <a:br>
              <a:rPr kumimoji="1" lang="en-US" altLang="ja-JP" sz="1600" b="1" dirty="0">
                <a:latin typeface="+mn-ea"/>
              </a:rPr>
            </a:br>
            <a:r>
              <a:rPr kumimoji="1" lang="ja-JP" altLang="en-US" sz="1600" b="1" dirty="0">
                <a:latin typeface="+mn-ea"/>
              </a:rPr>
              <a:t>小売グループ</a:t>
            </a:r>
            <a:endParaRPr lang="en-US" altLang="ja-JP" sz="1600" b="1" dirty="0">
              <a:latin typeface="+mn-ea"/>
            </a:endParaRPr>
          </a:p>
        </p:txBody>
      </p:sp>
      <p:sp>
        <p:nvSpPr>
          <p:cNvPr id="15" name="テキスト ボックス 14">
            <a:extLst>
              <a:ext uri="{FF2B5EF4-FFF2-40B4-BE49-F238E27FC236}">
                <a16:creationId xmlns:a16="http://schemas.microsoft.com/office/drawing/2014/main" id="{86BB98A6-BC61-E1E9-F37D-AEFE0865260F}"/>
              </a:ext>
            </a:extLst>
          </p:cNvPr>
          <p:cNvSpPr txBox="1"/>
          <p:nvPr/>
        </p:nvSpPr>
        <p:spPr>
          <a:xfrm>
            <a:off x="9778297" y="367790"/>
            <a:ext cx="1507144" cy="584775"/>
          </a:xfrm>
          <a:prstGeom prst="rect">
            <a:avLst/>
          </a:prstGeom>
          <a:noFill/>
        </p:spPr>
        <p:txBody>
          <a:bodyPr wrap="none" rtlCol="0">
            <a:spAutoFit/>
          </a:bodyPr>
          <a:lstStyle/>
          <a:p>
            <a:r>
              <a:rPr kumimoji="1" lang="en-US" altLang="ja-JP" sz="3200" b="1" u="sng" dirty="0">
                <a:latin typeface="Cambria" panose="02040503050406030204" pitchFamily="18" charset="0"/>
                <a:ea typeface="Cambria" panose="02040503050406030204" pitchFamily="18" charset="0"/>
              </a:rPr>
              <a:t>VISION</a:t>
            </a:r>
            <a:endParaRPr kumimoji="1" lang="ja-JP" altLang="en-US" sz="3200" b="1" u="sng" dirty="0">
              <a:latin typeface="Cambria" panose="02040503050406030204" pitchFamily="18" charset="0"/>
            </a:endParaRPr>
          </a:p>
        </p:txBody>
      </p:sp>
      <p:sp>
        <p:nvSpPr>
          <p:cNvPr id="17" name="テキスト ボックス 16">
            <a:extLst>
              <a:ext uri="{FF2B5EF4-FFF2-40B4-BE49-F238E27FC236}">
                <a16:creationId xmlns:a16="http://schemas.microsoft.com/office/drawing/2014/main" id="{0833E294-D32E-5979-8454-18B84F5F62C8}"/>
              </a:ext>
            </a:extLst>
          </p:cNvPr>
          <p:cNvSpPr txBox="1"/>
          <p:nvPr/>
        </p:nvSpPr>
        <p:spPr>
          <a:xfrm>
            <a:off x="9029244" y="2243823"/>
            <a:ext cx="3005951" cy="430887"/>
          </a:xfrm>
          <a:prstGeom prst="rect">
            <a:avLst/>
          </a:prstGeom>
          <a:noFill/>
        </p:spPr>
        <p:txBody>
          <a:bodyPr wrap="none" rtlCol="0">
            <a:spAutoFit/>
          </a:bodyPr>
          <a:lstStyle/>
          <a:p>
            <a:r>
              <a:rPr lang="ja-JP" altLang="en-US" sz="1100" b="1" dirty="0">
                <a:latin typeface="+mn-ea"/>
              </a:rPr>
              <a:t>～日本の誇り、世界への発信力を持ち、</a:t>
            </a:r>
            <a:br>
              <a:rPr lang="en-US" altLang="ja-JP" sz="1100" b="1" dirty="0">
                <a:latin typeface="+mn-ea"/>
              </a:rPr>
            </a:br>
            <a:r>
              <a:rPr lang="ja-JP" altLang="en-US" sz="1100" b="1" dirty="0">
                <a:latin typeface="+mn-ea"/>
              </a:rPr>
              <a:t>　高感度上質消費において最も支持される～</a:t>
            </a:r>
            <a:endParaRPr lang="en-US" altLang="ja-JP" sz="1100" b="1" dirty="0">
              <a:latin typeface="+mn-ea"/>
            </a:endParaRPr>
          </a:p>
        </p:txBody>
      </p:sp>
      <p:sp>
        <p:nvSpPr>
          <p:cNvPr id="18" name="テキスト ボックス 17">
            <a:extLst>
              <a:ext uri="{FF2B5EF4-FFF2-40B4-BE49-F238E27FC236}">
                <a16:creationId xmlns:a16="http://schemas.microsoft.com/office/drawing/2014/main" id="{3238D9D3-A664-8B26-1B5F-1104B17DF767}"/>
              </a:ext>
            </a:extLst>
          </p:cNvPr>
          <p:cNvSpPr txBox="1"/>
          <p:nvPr/>
        </p:nvSpPr>
        <p:spPr>
          <a:xfrm>
            <a:off x="9875279" y="886128"/>
            <a:ext cx="1313180" cy="261610"/>
          </a:xfrm>
          <a:prstGeom prst="rect">
            <a:avLst/>
          </a:prstGeom>
          <a:noFill/>
        </p:spPr>
        <p:txBody>
          <a:bodyPr wrap="none" rtlCol="0">
            <a:spAutoFit/>
          </a:bodyPr>
          <a:lstStyle/>
          <a:p>
            <a:r>
              <a:rPr lang="ja-JP" altLang="en-US" sz="1100" b="1" dirty="0">
                <a:latin typeface="+mn-ea"/>
              </a:rPr>
              <a:t>私たちが目指す姿</a:t>
            </a:r>
            <a:endParaRPr lang="en-US" altLang="ja-JP" sz="1100" b="1" dirty="0">
              <a:latin typeface="+mn-ea"/>
            </a:endParaRPr>
          </a:p>
        </p:txBody>
      </p:sp>
      <p:sp>
        <p:nvSpPr>
          <p:cNvPr id="19" name="テキスト ボックス 18">
            <a:extLst>
              <a:ext uri="{FF2B5EF4-FFF2-40B4-BE49-F238E27FC236}">
                <a16:creationId xmlns:a16="http://schemas.microsoft.com/office/drawing/2014/main" id="{26A702DE-F8A8-1801-A6B0-82120F40B9A2}"/>
              </a:ext>
            </a:extLst>
          </p:cNvPr>
          <p:cNvSpPr txBox="1"/>
          <p:nvPr/>
        </p:nvSpPr>
        <p:spPr>
          <a:xfrm>
            <a:off x="5016216" y="2631488"/>
            <a:ext cx="2159566" cy="261610"/>
          </a:xfrm>
          <a:prstGeom prst="rect">
            <a:avLst/>
          </a:prstGeom>
          <a:noFill/>
        </p:spPr>
        <p:txBody>
          <a:bodyPr wrap="none" rtlCol="0">
            <a:spAutoFit/>
          </a:bodyPr>
          <a:lstStyle/>
          <a:p>
            <a:r>
              <a:rPr lang="ja-JP" altLang="en-US" sz="1100" b="1" dirty="0">
                <a:latin typeface="+mn-ea"/>
              </a:rPr>
              <a:t>私たちが大切にする思考と行動</a:t>
            </a:r>
            <a:endParaRPr lang="en-US" altLang="ja-JP" sz="1100" b="1" dirty="0">
              <a:latin typeface="+mn-ea"/>
            </a:endParaRPr>
          </a:p>
        </p:txBody>
      </p:sp>
      <p:sp>
        <p:nvSpPr>
          <p:cNvPr id="20" name="テキスト ボックス 19">
            <a:extLst>
              <a:ext uri="{FF2B5EF4-FFF2-40B4-BE49-F238E27FC236}">
                <a16:creationId xmlns:a16="http://schemas.microsoft.com/office/drawing/2014/main" id="{05121F7E-A9AA-0B49-6DD2-FEBC6A4A1BE6}"/>
              </a:ext>
            </a:extLst>
          </p:cNvPr>
          <p:cNvSpPr txBox="1"/>
          <p:nvPr/>
        </p:nvSpPr>
        <p:spPr>
          <a:xfrm>
            <a:off x="1047756" y="4137098"/>
            <a:ext cx="1313180" cy="261610"/>
          </a:xfrm>
          <a:prstGeom prst="rect">
            <a:avLst/>
          </a:prstGeom>
          <a:noFill/>
        </p:spPr>
        <p:txBody>
          <a:bodyPr wrap="none" rtlCol="0">
            <a:spAutoFit/>
          </a:bodyPr>
          <a:lstStyle/>
          <a:p>
            <a:r>
              <a:rPr lang="ja-JP" altLang="en-US" sz="1100" b="1" dirty="0">
                <a:latin typeface="+mn-ea"/>
              </a:rPr>
              <a:t>私たちの存在意義</a:t>
            </a:r>
            <a:endParaRPr lang="en-US" altLang="ja-JP" sz="1100" b="1" dirty="0">
              <a:latin typeface="+mn-ea"/>
            </a:endParaRPr>
          </a:p>
        </p:txBody>
      </p:sp>
    </p:spTree>
    <p:extLst>
      <p:ext uri="{BB962C8B-B14F-4D97-AF65-F5344CB8AC3E}">
        <p14:creationId xmlns:p14="http://schemas.microsoft.com/office/powerpoint/2010/main" val="338070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13745-6519-81CA-B245-C8A73B28CC86}"/>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21C7BE-615B-6340-8A51-72A6A74886A8}"/>
              </a:ext>
            </a:extLst>
          </p:cNvPr>
          <p:cNvSpPr txBox="1"/>
          <p:nvPr/>
        </p:nvSpPr>
        <p:spPr>
          <a:xfrm>
            <a:off x="290640" y="17177"/>
            <a:ext cx="9805416"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4000" b="1" dirty="0">
                <a:latin typeface="+mj-lt"/>
                <a:ea typeface="+mj-ea"/>
                <a:cs typeface="+mj-cs"/>
              </a:rPr>
              <a:t>所感</a:t>
            </a:r>
          </a:p>
        </p:txBody>
      </p:sp>
      <p:sp>
        <p:nvSpPr>
          <p:cNvPr id="3" name="テキスト ボックス 2">
            <a:extLst>
              <a:ext uri="{FF2B5EF4-FFF2-40B4-BE49-F238E27FC236}">
                <a16:creationId xmlns:a16="http://schemas.microsoft.com/office/drawing/2014/main" id="{BE8CF127-7761-0DE5-7586-1A6B5EF1797A}"/>
              </a:ext>
            </a:extLst>
          </p:cNvPr>
          <p:cNvSpPr txBox="1"/>
          <p:nvPr/>
        </p:nvSpPr>
        <p:spPr>
          <a:xfrm>
            <a:off x="290640" y="1628507"/>
            <a:ext cx="11859337" cy="4708981"/>
          </a:xfrm>
          <a:prstGeom prst="rect">
            <a:avLst/>
          </a:prstGeom>
          <a:noFill/>
        </p:spPr>
        <p:txBody>
          <a:bodyPr wrap="square" rtlCol="0">
            <a:spAutoFit/>
          </a:bodyPr>
          <a:lstStyle/>
          <a:p>
            <a:r>
              <a:rPr kumimoji="1" lang="en-US" altLang="ja-JP" sz="2400" dirty="0" err="1"/>
              <a:t>Inaho</a:t>
            </a:r>
            <a:r>
              <a:rPr lang="ja-JP" altLang="en-US" sz="2400" dirty="0"/>
              <a:t>：</a:t>
            </a:r>
            <a:endParaRPr lang="en-US" altLang="ja-JP" sz="2400" dirty="0"/>
          </a:p>
          <a:p>
            <a:r>
              <a:rPr kumimoji="1" lang="ja-JP" altLang="en-US" sz="2400" dirty="0"/>
              <a:t>ディープテック系のスタートアップ企業らしく，現実的・合理的な企業理念だなと感じた．特に</a:t>
            </a:r>
            <a:endParaRPr kumimoji="1" lang="en-US" altLang="ja-JP" sz="2400" dirty="0"/>
          </a:p>
          <a:p>
            <a:endParaRPr kumimoji="1" lang="en-US" altLang="ja-JP" sz="2400" dirty="0"/>
          </a:p>
          <a:p>
            <a:r>
              <a:rPr kumimoji="1" lang="ja-JP" altLang="en-US" sz="2400" dirty="0"/>
              <a:t>「人がやらなくていいことはテクノロジーで，やりたいことができる時間をつくる」</a:t>
            </a:r>
            <a:endParaRPr kumimoji="1" lang="en-US" altLang="ja-JP" sz="2400" dirty="0"/>
          </a:p>
          <a:p>
            <a:endParaRPr lang="en-US" altLang="ja-JP" sz="2400" dirty="0"/>
          </a:p>
          <a:p>
            <a:r>
              <a:rPr kumimoji="1" lang="ja-JP" altLang="en-US" sz="2400" dirty="0"/>
              <a:t>というところが実にプログラマーっぽい．</a:t>
            </a:r>
            <a:endParaRPr kumimoji="1" lang="en-US" altLang="ja-JP" sz="2400" dirty="0"/>
          </a:p>
          <a:p>
            <a:endParaRPr kumimoji="1" lang="en-US" altLang="ja-JP" sz="2400" dirty="0"/>
          </a:p>
          <a:p>
            <a:r>
              <a:rPr lang="ja-JP" altLang="en-US" sz="2400" dirty="0"/>
              <a:t>三越伊勢丹：</a:t>
            </a:r>
            <a:endParaRPr lang="en-US" altLang="ja-JP" sz="2400" dirty="0"/>
          </a:p>
          <a:p>
            <a:r>
              <a:rPr lang="ja-JP" altLang="en-US" sz="2400" dirty="0"/>
              <a:t>百貨店経営会社らしくワクワクさせてくれるような企業理念だった．</a:t>
            </a:r>
            <a:br>
              <a:rPr lang="en-US" altLang="ja-JP" sz="2400" dirty="0"/>
            </a:br>
            <a:r>
              <a:rPr lang="ja-JP" altLang="en-US" sz="2400" dirty="0"/>
              <a:t>百貨店での買い物は“特別”で“ワクワク・感動”するものであり，それを表している．</a:t>
            </a:r>
            <a:br>
              <a:rPr lang="en-US" altLang="ja-JP" dirty="0"/>
            </a:br>
            <a:endParaRPr kumimoji="1" lang="en-US" altLang="ja-JP" dirty="0"/>
          </a:p>
          <a:p>
            <a:endParaRPr kumimoji="1" lang="ja-JP" altLang="en-US" dirty="0"/>
          </a:p>
        </p:txBody>
      </p:sp>
    </p:spTree>
    <p:extLst>
      <p:ext uri="{BB962C8B-B14F-4D97-AF65-F5344CB8AC3E}">
        <p14:creationId xmlns:p14="http://schemas.microsoft.com/office/powerpoint/2010/main" val="3593534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6A715579BBA934AB7D909188CD517CE" ma:contentTypeVersion="19" ma:contentTypeDescription="新しいドキュメントを作成します。" ma:contentTypeScope="" ma:versionID="fae9d9a7fba2ee3103c0188ea17aa262">
  <xsd:schema xmlns:xsd="http://www.w3.org/2001/XMLSchema" xmlns:xs="http://www.w3.org/2001/XMLSchema" xmlns:p="http://schemas.microsoft.com/office/2006/metadata/properties" xmlns:ns3="a81dfdc3-80c7-4b49-b527-224b1c94c342" xmlns:ns4="fd71eff9-1718-4e08-aee3-56e0aab5560d" targetNamespace="http://schemas.microsoft.com/office/2006/metadata/properties" ma:root="true" ma:fieldsID="ba68f12c5c57ec85a2fc6425f4f63536" ns3:_="" ns4:_="">
    <xsd:import namespace="a81dfdc3-80c7-4b49-b527-224b1c94c342"/>
    <xsd:import namespace="fd71eff9-1718-4e08-aee3-56e0aab5560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element ref="ns3:MediaServiceObjectDetectorVersions" minOccurs="0"/>
                <xsd:element ref="ns3:MediaServiceSearchProperties" minOccurs="0"/>
                <xsd:element ref="ns3:_activity" minOccurs="0"/>
                <xsd:element ref="ns3:MediaServiceSystemTags" minOccurs="0"/>
                <xsd:element ref="ns3: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1dfdc3-80c7-4b49-b527-224b1c94c3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_activity" ma:index="24" nillable="true" ma:displayName="_activity" ma:hidden="true" ma:internalName="_activity">
      <xsd:simpleType>
        <xsd:restriction base="dms:Note"/>
      </xsd:simpleType>
    </xsd:element>
    <xsd:element name="MediaServiceSystemTags" ma:index="25" nillable="true" ma:displayName="MediaServiceSystemTags" ma:hidden="true" ma:internalName="MediaServiceSystemTag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d71eff9-1718-4e08-aee3-56e0aab5560d" elementFormDefault="qualified">
    <xsd:import namespace="http://schemas.microsoft.com/office/2006/documentManagement/types"/>
    <xsd:import namespace="http://schemas.microsoft.com/office/infopath/2007/PartnerControls"/>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element name="SharingHintHash" ma:index="20"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81dfdc3-80c7-4b49-b527-224b1c94c342" xsi:nil="true"/>
  </documentManagement>
</p:properties>
</file>

<file path=customXml/itemProps1.xml><?xml version="1.0" encoding="utf-8"?>
<ds:datastoreItem xmlns:ds="http://schemas.openxmlformats.org/officeDocument/2006/customXml" ds:itemID="{E312E0DA-25AD-47D0-8C01-CCB46F408F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1dfdc3-80c7-4b49-b527-224b1c94c342"/>
    <ds:schemaRef ds:uri="fd71eff9-1718-4e08-aee3-56e0aab556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E93B0C-1559-4E6F-88F8-2E4D3AE12893}">
  <ds:schemaRefs>
    <ds:schemaRef ds:uri="http://schemas.microsoft.com/sharepoint/v3/contenttype/forms"/>
  </ds:schemaRefs>
</ds:datastoreItem>
</file>

<file path=customXml/itemProps3.xml><?xml version="1.0" encoding="utf-8"?>
<ds:datastoreItem xmlns:ds="http://schemas.openxmlformats.org/officeDocument/2006/customXml" ds:itemID="{E12D2727-98C0-43E6-B6A1-6D6DDBEE8CEE}">
  <ds:schemaRefs>
    <ds:schemaRef ds:uri="a81dfdc3-80c7-4b49-b527-224b1c94c342"/>
    <ds:schemaRef ds:uri="http://purl.org/dc/dcmitype/"/>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fd71eff9-1718-4e08-aee3-56e0aab5560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1367</TotalTime>
  <Words>472</Words>
  <Application>Microsoft Office PowerPoint</Application>
  <PresentationFormat>ワイド画面</PresentationFormat>
  <Paragraphs>45</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メイリオ</vt:lpstr>
      <vt:lpstr>游ゴシック</vt:lpstr>
      <vt:lpstr>游ゴシック Light</vt:lpstr>
      <vt:lpstr>Arial</vt:lpstr>
      <vt:lpstr>Cambria</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25K1808AE:國安_熊本</dc:creator>
  <cp:lastModifiedBy>24K5410CI:國安_熊本</cp:lastModifiedBy>
  <cp:revision>5</cp:revision>
  <dcterms:created xsi:type="dcterms:W3CDTF">2025-06-23T02:12:23Z</dcterms:created>
  <dcterms:modified xsi:type="dcterms:W3CDTF">2025-06-24T14:34:26Z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0x010100E6A715579BBA934AB7D909188CD517CE</vt:lpwstr>
  </property>
</Properties>
</file>