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61" r:id="rId5"/>
    <p:sldId id="264" r:id="rId6"/>
    <p:sldId id="265" r:id="rId7"/>
    <p:sldId id="25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701"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F7769-BEC0-48E2-A13A-E084BBF4BDE3}" type="datetimeFigureOut">
              <a:rPr kumimoji="1" lang="ja-JP" altLang="en-US" smtClean="0"/>
              <a:t>2025/5/8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1FFBF-DDC5-412E-BDDA-68E0609A2242}" type="slidenum">
              <a:rPr kumimoji="1" lang="ja-JP" altLang="en-US" smtClean="0"/>
              <a:t>‹#›</a:t>
            </a:fld>
            <a:endParaRPr kumimoji="1" lang="ja-JP" altLang="en-US"/>
          </a:p>
        </p:txBody>
      </p:sp>
    </p:spTree>
    <p:extLst>
      <p:ext uri="{BB962C8B-B14F-4D97-AF65-F5344CB8AC3E}">
        <p14:creationId xmlns:p14="http://schemas.microsoft.com/office/powerpoint/2010/main" val="2898440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基幹的農業従事者：普段の主な状態が農業に従事していた者</a:t>
            </a:r>
          </a:p>
        </p:txBody>
      </p:sp>
      <p:sp>
        <p:nvSpPr>
          <p:cNvPr id="4" name="スライド番号プレースホルダー 3"/>
          <p:cNvSpPr>
            <a:spLocks noGrp="1"/>
          </p:cNvSpPr>
          <p:nvPr>
            <p:ph type="sldNum" sz="quarter" idx="5"/>
          </p:nvPr>
        </p:nvSpPr>
        <p:spPr/>
        <p:txBody>
          <a:bodyPr/>
          <a:lstStyle/>
          <a:p>
            <a:fld id="{4A21FFBF-DDC5-412E-BDDA-68E0609A2242}" type="slidenum">
              <a:rPr kumimoji="1" lang="ja-JP" altLang="en-US" smtClean="0"/>
              <a:t>2</a:t>
            </a:fld>
            <a:endParaRPr kumimoji="1" lang="ja-JP" altLang="en-US"/>
          </a:p>
        </p:txBody>
      </p:sp>
    </p:spTree>
    <p:extLst>
      <p:ext uri="{BB962C8B-B14F-4D97-AF65-F5344CB8AC3E}">
        <p14:creationId xmlns:p14="http://schemas.microsoft.com/office/powerpoint/2010/main" val="1240895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4D99C-17E4-3E55-D1E0-1C58508A1EF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4E7B9F-7F5A-83A4-76DA-43882C63121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7F0E06-DE39-E7D4-6CC5-211FF1003537}"/>
              </a:ext>
            </a:extLst>
          </p:cNvPr>
          <p:cNvSpPr>
            <a:spLocks noGrp="1"/>
          </p:cNvSpPr>
          <p:nvPr>
            <p:ph type="body" idx="1"/>
          </p:nvPr>
        </p:nvSpPr>
        <p:spPr/>
        <p:txBody>
          <a:bodyPr/>
          <a:lstStyle/>
          <a:p>
            <a:r>
              <a:rPr kumimoji="1" lang="ja-JP" altLang="en-US" dirty="0"/>
              <a:t>基幹的農業従事者：普段の主な状態が農業に従事していた者</a:t>
            </a:r>
          </a:p>
        </p:txBody>
      </p:sp>
      <p:sp>
        <p:nvSpPr>
          <p:cNvPr id="4" name="スライド番号プレースホルダー 3">
            <a:extLst>
              <a:ext uri="{FF2B5EF4-FFF2-40B4-BE49-F238E27FC236}">
                <a16:creationId xmlns:a16="http://schemas.microsoft.com/office/drawing/2014/main" id="{C9A7425E-78AB-A49D-D897-D4D1B2E6047E}"/>
              </a:ext>
            </a:extLst>
          </p:cNvPr>
          <p:cNvSpPr>
            <a:spLocks noGrp="1"/>
          </p:cNvSpPr>
          <p:nvPr>
            <p:ph type="sldNum" sz="quarter" idx="5"/>
          </p:nvPr>
        </p:nvSpPr>
        <p:spPr/>
        <p:txBody>
          <a:bodyPr/>
          <a:lstStyle/>
          <a:p>
            <a:fld id="{4A21FFBF-DDC5-412E-BDDA-68E0609A2242}" type="slidenum">
              <a:rPr kumimoji="1" lang="ja-JP" altLang="en-US" smtClean="0"/>
              <a:t>3</a:t>
            </a:fld>
            <a:endParaRPr kumimoji="1" lang="ja-JP" altLang="en-US"/>
          </a:p>
        </p:txBody>
      </p:sp>
    </p:spTree>
    <p:extLst>
      <p:ext uri="{BB962C8B-B14F-4D97-AF65-F5344CB8AC3E}">
        <p14:creationId xmlns:p14="http://schemas.microsoft.com/office/powerpoint/2010/main" val="70353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F3F31-D7FB-9C82-8D85-E523FC3E4C2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251A6C4-83B7-D272-52C2-F41FB39F00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AC8178-9640-3557-0DE1-BBDE7CC9613A}"/>
              </a:ext>
            </a:extLst>
          </p:cNvPr>
          <p:cNvSpPr>
            <a:spLocks noGrp="1"/>
          </p:cNvSpPr>
          <p:nvPr>
            <p:ph type="body" idx="1"/>
          </p:nvPr>
        </p:nvSpPr>
        <p:spPr/>
        <p:txBody>
          <a:bodyPr/>
          <a:lstStyle/>
          <a:p>
            <a:r>
              <a:rPr kumimoji="1" lang="ja-JP" altLang="en-US" dirty="0"/>
              <a:t>基幹的農業従事者：普段の主な状態が農業に従事していた者</a:t>
            </a:r>
          </a:p>
        </p:txBody>
      </p:sp>
      <p:sp>
        <p:nvSpPr>
          <p:cNvPr id="4" name="スライド番号プレースホルダー 3">
            <a:extLst>
              <a:ext uri="{FF2B5EF4-FFF2-40B4-BE49-F238E27FC236}">
                <a16:creationId xmlns:a16="http://schemas.microsoft.com/office/drawing/2014/main" id="{25CB4300-2AE1-C38A-0FE2-76ACC9DD65A8}"/>
              </a:ext>
            </a:extLst>
          </p:cNvPr>
          <p:cNvSpPr>
            <a:spLocks noGrp="1"/>
          </p:cNvSpPr>
          <p:nvPr>
            <p:ph type="sldNum" sz="quarter" idx="5"/>
          </p:nvPr>
        </p:nvSpPr>
        <p:spPr/>
        <p:txBody>
          <a:bodyPr/>
          <a:lstStyle/>
          <a:p>
            <a:fld id="{4A21FFBF-DDC5-412E-BDDA-68E0609A2242}" type="slidenum">
              <a:rPr kumimoji="1" lang="ja-JP" altLang="en-US" smtClean="0"/>
              <a:t>4</a:t>
            </a:fld>
            <a:endParaRPr kumimoji="1" lang="ja-JP" altLang="en-US"/>
          </a:p>
        </p:txBody>
      </p:sp>
    </p:spTree>
    <p:extLst>
      <p:ext uri="{BB962C8B-B14F-4D97-AF65-F5344CB8AC3E}">
        <p14:creationId xmlns:p14="http://schemas.microsoft.com/office/powerpoint/2010/main" val="180846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9A3BB-18A9-19EE-1269-ED08F28678D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A4191A-7F8B-10FE-0D06-57A23F2177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301430-1008-0445-369E-138377EEBCD6}"/>
              </a:ext>
            </a:extLst>
          </p:cNvPr>
          <p:cNvSpPr>
            <a:spLocks noGrp="1"/>
          </p:cNvSpPr>
          <p:nvPr>
            <p:ph type="body" idx="1"/>
          </p:nvPr>
        </p:nvSpPr>
        <p:spPr/>
        <p:txBody>
          <a:bodyPr/>
          <a:lstStyle/>
          <a:p>
            <a:r>
              <a:rPr kumimoji="1" lang="ja-JP" altLang="en-US" dirty="0"/>
              <a:t>基幹的農業従事者：普段の主な状態が農業に従事していた者</a:t>
            </a:r>
          </a:p>
        </p:txBody>
      </p:sp>
      <p:sp>
        <p:nvSpPr>
          <p:cNvPr id="4" name="スライド番号プレースホルダー 3">
            <a:extLst>
              <a:ext uri="{FF2B5EF4-FFF2-40B4-BE49-F238E27FC236}">
                <a16:creationId xmlns:a16="http://schemas.microsoft.com/office/drawing/2014/main" id="{56FDB4C6-0B80-966A-198A-B49EA03AC37C}"/>
              </a:ext>
            </a:extLst>
          </p:cNvPr>
          <p:cNvSpPr>
            <a:spLocks noGrp="1"/>
          </p:cNvSpPr>
          <p:nvPr>
            <p:ph type="sldNum" sz="quarter" idx="5"/>
          </p:nvPr>
        </p:nvSpPr>
        <p:spPr/>
        <p:txBody>
          <a:bodyPr/>
          <a:lstStyle/>
          <a:p>
            <a:fld id="{4A21FFBF-DDC5-412E-BDDA-68E0609A2242}" type="slidenum">
              <a:rPr kumimoji="1" lang="ja-JP" altLang="en-US" smtClean="0"/>
              <a:t>5</a:t>
            </a:fld>
            <a:endParaRPr kumimoji="1" lang="ja-JP" altLang="en-US"/>
          </a:p>
        </p:txBody>
      </p:sp>
    </p:spTree>
    <p:extLst>
      <p:ext uri="{BB962C8B-B14F-4D97-AF65-F5344CB8AC3E}">
        <p14:creationId xmlns:p14="http://schemas.microsoft.com/office/powerpoint/2010/main" val="860436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D2E1C0-4493-2B91-20D6-65AC08AB162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CEC0313-FDBD-C4A8-9691-CE98369FB9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27D171-453D-0292-3957-F9E8BDF68D65}"/>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5" name="フッター プレースホルダー 4">
            <a:extLst>
              <a:ext uri="{FF2B5EF4-FFF2-40B4-BE49-F238E27FC236}">
                <a16:creationId xmlns:a16="http://schemas.microsoft.com/office/drawing/2014/main" id="{6FE47748-B798-1F0A-3EB9-F3445C25FB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96243C-6F4F-7A79-3540-F11A9472D885}"/>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17674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F779D3-A173-1A84-D22F-11B3A2062E3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49F139-B372-FB3A-52F5-D7100A4BBA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55EB8F-648A-ADDC-6E5A-249BCB947916}"/>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5" name="フッター プレースホルダー 4">
            <a:extLst>
              <a:ext uri="{FF2B5EF4-FFF2-40B4-BE49-F238E27FC236}">
                <a16:creationId xmlns:a16="http://schemas.microsoft.com/office/drawing/2014/main" id="{1CE303C3-4ACE-85BC-2604-E3DB143D44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F993D6-4AB9-6A0F-1EA5-0EEBC9F0267F}"/>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178634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9ED98C-3246-F261-D058-FA5C64E86FD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26762D-0B12-95A0-F596-7BF72B6F3B0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BB6A1C-220C-93C6-6FAA-E5DC45F39302}"/>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5" name="フッター プレースホルダー 4">
            <a:extLst>
              <a:ext uri="{FF2B5EF4-FFF2-40B4-BE49-F238E27FC236}">
                <a16:creationId xmlns:a16="http://schemas.microsoft.com/office/drawing/2014/main" id="{9567E360-AC39-FB66-C726-AEBAF2101D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EF2492-F58F-46F2-2E34-0248D490E330}"/>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398249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AD207-1B60-7166-2AD2-910A2A26DC2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C5273E-E1CF-CD83-C4DB-A4CF28C7C6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47DB47-0A62-B2D9-830B-9B6C4FF099E0}"/>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5" name="フッター プレースホルダー 4">
            <a:extLst>
              <a:ext uri="{FF2B5EF4-FFF2-40B4-BE49-F238E27FC236}">
                <a16:creationId xmlns:a16="http://schemas.microsoft.com/office/drawing/2014/main" id="{541F2700-9E61-C146-2AB8-D0FA15F887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28BA99-9E30-D913-008C-07CED893E512}"/>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128604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AC6091-FB25-5EF1-311D-82151D7874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9FB7EFE-46B2-C114-716D-A5EFBB0253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4D1FBA-BC71-558C-65FF-C0529F853FEC}"/>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5" name="フッター プレースホルダー 4">
            <a:extLst>
              <a:ext uri="{FF2B5EF4-FFF2-40B4-BE49-F238E27FC236}">
                <a16:creationId xmlns:a16="http://schemas.microsoft.com/office/drawing/2014/main" id="{0AC9A748-69BB-DA8E-F67A-5010A40E28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8E48C5-5FA3-1F62-D2C1-72A2E88422AE}"/>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316212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C6716-9822-55D3-0543-97B61A375B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03DF23-9278-375E-F620-CAA3C7E6892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983C9A9-FD5E-6131-9E3D-A986A5937B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2F6181-0C32-2440-A078-2382F9AB82C4}"/>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6" name="フッター プレースホルダー 5">
            <a:extLst>
              <a:ext uri="{FF2B5EF4-FFF2-40B4-BE49-F238E27FC236}">
                <a16:creationId xmlns:a16="http://schemas.microsoft.com/office/drawing/2014/main" id="{50868BF1-7DC2-59BD-2DBF-42BFC23D46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79F235-024F-42D3-331D-F066D6C2A779}"/>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49674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D70F1C-04C0-6615-0AF4-46687159258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FE0CF4-1FB6-243E-6B8E-575C3CEFE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A722882-6723-8A50-D9B4-91623D4595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F2B88D-DCA2-082A-AD2C-F4759DBA5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1ADA001-D983-CE3C-7AFC-28F23DE95F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F2B51-B1C4-BBEC-BA43-ADB09F3AE8DC}"/>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8" name="フッター プレースホルダー 7">
            <a:extLst>
              <a:ext uri="{FF2B5EF4-FFF2-40B4-BE49-F238E27FC236}">
                <a16:creationId xmlns:a16="http://schemas.microsoft.com/office/drawing/2014/main" id="{A87EB510-1B7F-9EB6-6F25-8259DE8AF5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E093DF4-BB8F-F94E-4635-E60246EC7522}"/>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322417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A4FCF-D6F5-ADF0-04CE-C69F0A5B990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598C32-DB98-8C3B-A761-39C9DC376596}"/>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4" name="フッター プレースホルダー 3">
            <a:extLst>
              <a:ext uri="{FF2B5EF4-FFF2-40B4-BE49-F238E27FC236}">
                <a16:creationId xmlns:a16="http://schemas.microsoft.com/office/drawing/2014/main" id="{E8605926-FC4C-EBDC-0CBA-B8506DEDDBC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059C06C-F787-92FC-507C-1167968FF6D9}"/>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022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C016FC0-CA7B-4F00-F719-4E0181F58617}"/>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3" name="フッター プレースホルダー 2">
            <a:extLst>
              <a:ext uri="{FF2B5EF4-FFF2-40B4-BE49-F238E27FC236}">
                <a16:creationId xmlns:a16="http://schemas.microsoft.com/office/drawing/2014/main" id="{D12EF94D-B9BD-03AB-8CA4-CCABA685564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5FE267-3868-D538-9363-0C0B8FB5D09B}"/>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8617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B5416-FD38-4B2F-5A00-C31C32C1C5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BE4A17-43EF-0564-5D50-5817C8B8B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5C8BFC0-5E22-330D-C25C-958775801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E00413-BD6F-E6B4-AAC9-2CB1BFD99194}"/>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6" name="フッター プレースホルダー 5">
            <a:extLst>
              <a:ext uri="{FF2B5EF4-FFF2-40B4-BE49-F238E27FC236}">
                <a16:creationId xmlns:a16="http://schemas.microsoft.com/office/drawing/2014/main" id="{15D80902-2635-0758-C929-ECDE4B710C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915A31-9879-8DA1-7758-D210876BCC17}"/>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422276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4D975-9680-B297-5190-B7A238F850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3090AE-094A-8F16-6DF3-0A47EF15F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6AD33E3-4C49-C121-1EB5-785ECB8A0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4DE82D-7D64-D3F3-206F-9E98E9B10669}"/>
              </a:ext>
            </a:extLst>
          </p:cNvPr>
          <p:cNvSpPr>
            <a:spLocks noGrp="1"/>
          </p:cNvSpPr>
          <p:nvPr>
            <p:ph type="dt" sz="half" idx="10"/>
          </p:nvPr>
        </p:nvSpPr>
        <p:spPr/>
        <p:txBody>
          <a:bodyPr/>
          <a:lstStyle/>
          <a:p>
            <a:fld id="{516F22A5-1282-4D77-9193-9014C563026A}" type="datetimeFigureOut">
              <a:rPr kumimoji="1" lang="ja-JP" altLang="en-US" smtClean="0"/>
              <a:t>2025/5/7</a:t>
            </a:fld>
            <a:endParaRPr kumimoji="1" lang="ja-JP" altLang="en-US"/>
          </a:p>
        </p:txBody>
      </p:sp>
      <p:sp>
        <p:nvSpPr>
          <p:cNvPr id="6" name="フッター プレースホルダー 5">
            <a:extLst>
              <a:ext uri="{FF2B5EF4-FFF2-40B4-BE49-F238E27FC236}">
                <a16:creationId xmlns:a16="http://schemas.microsoft.com/office/drawing/2014/main" id="{B955215B-AACF-1753-F3DA-52C2A939B0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978B1A-7A39-AFBB-FA86-882B5B4AC950}"/>
              </a:ext>
            </a:extLst>
          </p:cNvPr>
          <p:cNvSpPr>
            <a:spLocks noGrp="1"/>
          </p:cNvSpPr>
          <p:nvPr>
            <p:ph type="sldNum" sz="quarter" idx="12"/>
          </p:nvPr>
        </p:nvSpPr>
        <p:spPr/>
        <p:txBody>
          <a:body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15171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2BA12E-BACB-BD33-B927-9AABA26FC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EE102A-B03B-1E58-3467-43023A04A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D9FAE8-CB80-0B06-7C97-61E690C69A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6F22A5-1282-4D77-9193-9014C563026A}" type="datetimeFigureOut">
              <a:rPr kumimoji="1" lang="ja-JP" altLang="en-US" smtClean="0"/>
              <a:t>2025/5/7</a:t>
            </a:fld>
            <a:endParaRPr kumimoji="1" lang="ja-JP" altLang="en-US"/>
          </a:p>
        </p:txBody>
      </p:sp>
      <p:sp>
        <p:nvSpPr>
          <p:cNvPr id="5" name="フッター プレースホルダー 4">
            <a:extLst>
              <a:ext uri="{FF2B5EF4-FFF2-40B4-BE49-F238E27FC236}">
                <a16:creationId xmlns:a16="http://schemas.microsoft.com/office/drawing/2014/main" id="{A11DD6EA-0409-5B54-6195-55B66548B1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B0F32F7-1C0D-E7A0-3948-BC97659E0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1C37B-3539-42EB-812F-4E841C537E6B}" type="slidenum">
              <a:rPr kumimoji="1" lang="ja-JP" altLang="en-US" smtClean="0"/>
              <a:t>‹#›</a:t>
            </a:fld>
            <a:endParaRPr kumimoji="1" lang="ja-JP" altLang="en-US"/>
          </a:p>
        </p:txBody>
      </p:sp>
    </p:spTree>
    <p:extLst>
      <p:ext uri="{BB962C8B-B14F-4D97-AF65-F5344CB8AC3E}">
        <p14:creationId xmlns:p14="http://schemas.microsoft.com/office/powerpoint/2010/main" val="23849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tanada-navi.com/introduce/kumamura/" TargetMode="External"/><Relationship Id="rId13" Type="http://schemas.openxmlformats.org/officeDocument/2006/relationships/hyperlink" Target="https://hojyokin-portal.jp/subsidies/45912" TargetMode="External"/><Relationship Id="rId18" Type="http://schemas.openxmlformats.org/officeDocument/2006/relationships/hyperlink" Target="https://kumamotodx.jp/case/post-8869/" TargetMode="External"/><Relationship Id="rId3" Type="http://schemas.openxmlformats.org/officeDocument/2006/relationships/hyperlink" Target="https://www.reri.or.jp/wp/wp-content/uploads/2017/01/k_140217_1.pdf" TargetMode="External"/><Relationship Id="rId21" Type="http://schemas.openxmlformats.org/officeDocument/2006/relationships/hyperlink" Target="https://hinokuninet.com/wp-content/uploads/2024/03/R4NouiActivityReport_01.pdf" TargetMode="External"/><Relationship Id="rId7" Type="http://schemas.openxmlformats.org/officeDocument/2006/relationships/hyperlink" Target="https://www.pref.kumamoto.jp/uploaded/life/201198_523599_misc.pdf" TargetMode="External"/><Relationship Id="rId12" Type="http://schemas.openxmlformats.org/officeDocument/2006/relationships/hyperlink" Target="https://www.city.kumamoto.jp/kiji00344058/index.html" TargetMode="External"/><Relationship Id="rId17" Type="http://schemas.openxmlformats.org/officeDocument/2006/relationships/hyperlink" Target="https://agri.mynavi.jp/2025_03_31_304606/" TargetMode="External"/><Relationship Id="rId2" Type="http://schemas.openxmlformats.org/officeDocument/2006/relationships/hyperlink" Target="https://www.pref.kumamoto.jp/uploaded/life/78210_90260_misc.pdf" TargetMode="External"/><Relationship Id="rId16" Type="http://schemas.openxmlformats.org/officeDocument/2006/relationships/hyperlink" Target="https://www.ubuyama-v.jp/iju/1006.html" TargetMode="External"/><Relationship Id="rId20" Type="http://schemas.openxmlformats.org/officeDocument/2006/relationships/hyperlink" Target="https://www.be-farmer.jp/uploads/statistics/8jt2HcTItCybnqAZFp4V202104082043.pdf" TargetMode="External"/><Relationship Id="rId1" Type="http://schemas.openxmlformats.org/officeDocument/2006/relationships/slideLayout" Target="../slideLayouts/slideLayout2.xml"/><Relationship Id="rId6" Type="http://schemas.openxmlformats.org/officeDocument/2006/relationships/hyperlink" Target="https://farmer-hunter.com/blog/5287" TargetMode="External"/><Relationship Id="rId11" Type="http://schemas.openxmlformats.org/officeDocument/2006/relationships/hyperlink" Target="https://www.soumu.go.jp/main_sosiki/jichi_gyousei/c-gyousei/02gyosei08_03000066.html" TargetMode="External"/><Relationship Id="rId5" Type="http://schemas.openxmlformats.org/officeDocument/2006/relationships/hyperlink" Target="https://www.city.uto.lg.jp/article/view/1122/1736.html" TargetMode="External"/><Relationship Id="rId15" Type="http://schemas.openxmlformats.org/officeDocument/2006/relationships/hyperlink" Target="https://www.city.yamaga.kumamoto.jp/kiji0031522/index.html" TargetMode="External"/><Relationship Id="rId10" Type="http://schemas.openxmlformats.org/officeDocument/2006/relationships/hyperlink" Target="https://www.maff.go.jp/j/new_farmer/n_syunou/roudou.html" TargetMode="External"/><Relationship Id="rId19" Type="http://schemas.openxmlformats.org/officeDocument/2006/relationships/hyperlink" Target="https://www.pref.kochi.lg.jp/doc/2022042100195/file_contents/file_202242141760_1.pdf" TargetMode="External"/><Relationship Id="rId4" Type="http://schemas.openxmlformats.org/officeDocument/2006/relationships/hyperlink" Target="https://www.pref.kumamoto.jp/uploaded/attachment/262103.pdf" TargetMode="External"/><Relationship Id="rId9" Type="http://schemas.openxmlformats.org/officeDocument/2006/relationships/hyperlink" Target="https://www.pref.kumamoto.jp/uploaded/attachment/241107.pdf" TargetMode="External"/><Relationship Id="rId14" Type="http://schemas.openxmlformats.org/officeDocument/2006/relationships/hyperlink" Target="https://www.kuma-farm.jp/want_to/training_info/591/" TargetMode="External"/><Relationship Id="rId22" Type="http://schemas.openxmlformats.org/officeDocument/2006/relationships/hyperlink" Target="https://hinokuninet.com/wp-content/uploads/2021/02/b0da3899b06c07bfa924c95ea7c1b2ce.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A34E27-2C83-D499-8A10-A4A34CDD343D}"/>
              </a:ext>
            </a:extLst>
          </p:cNvPr>
          <p:cNvSpPr txBox="1"/>
          <p:nvPr/>
        </p:nvSpPr>
        <p:spPr>
          <a:xfrm>
            <a:off x="1207482" y="1244684"/>
            <a:ext cx="9777035" cy="769441"/>
          </a:xfrm>
          <a:prstGeom prst="rect">
            <a:avLst/>
          </a:prstGeom>
          <a:noFill/>
        </p:spPr>
        <p:txBody>
          <a:bodyPr wrap="none" rtlCol="0">
            <a:spAutoFit/>
          </a:bodyPr>
          <a:lstStyle/>
          <a:p>
            <a:r>
              <a:rPr kumimoji="1" lang="ja-JP" altLang="en-US" sz="4400" dirty="0"/>
              <a:t>農業の高齢化と就農者獲得の取り組み</a:t>
            </a:r>
          </a:p>
        </p:txBody>
      </p:sp>
      <p:sp>
        <p:nvSpPr>
          <p:cNvPr id="5" name="テキスト ボックス 4">
            <a:extLst>
              <a:ext uri="{FF2B5EF4-FFF2-40B4-BE49-F238E27FC236}">
                <a16:creationId xmlns:a16="http://schemas.microsoft.com/office/drawing/2014/main" id="{AF87A717-7499-F660-6843-1DBF1552AD97}"/>
              </a:ext>
            </a:extLst>
          </p:cNvPr>
          <p:cNvSpPr txBox="1"/>
          <p:nvPr/>
        </p:nvSpPr>
        <p:spPr>
          <a:xfrm>
            <a:off x="3776295" y="2605548"/>
            <a:ext cx="8226932" cy="461665"/>
          </a:xfrm>
          <a:prstGeom prst="rect">
            <a:avLst/>
          </a:prstGeom>
          <a:noFill/>
        </p:spPr>
        <p:txBody>
          <a:bodyPr wrap="none" rtlCol="0">
            <a:spAutoFit/>
          </a:bodyPr>
          <a:lstStyle/>
          <a:p>
            <a:r>
              <a:rPr kumimoji="1" lang="ja-JP" altLang="en-US" sz="2400" dirty="0"/>
              <a:t>熊本高等専門学校 電子情報システム工学専攻</a:t>
            </a:r>
            <a:r>
              <a:rPr kumimoji="1" lang="en-US" altLang="ja-JP" sz="2400" dirty="0"/>
              <a:t>1</a:t>
            </a:r>
            <a:r>
              <a:rPr kumimoji="1" lang="ja-JP" altLang="en-US" sz="2400" dirty="0"/>
              <a:t>年 國安柾希</a:t>
            </a:r>
          </a:p>
        </p:txBody>
      </p:sp>
      <p:sp>
        <p:nvSpPr>
          <p:cNvPr id="6" name="テキスト ボックス 5">
            <a:extLst>
              <a:ext uri="{FF2B5EF4-FFF2-40B4-BE49-F238E27FC236}">
                <a16:creationId xmlns:a16="http://schemas.microsoft.com/office/drawing/2014/main" id="{705CCA67-9829-561E-BFE1-85683EF06023}"/>
              </a:ext>
            </a:extLst>
          </p:cNvPr>
          <p:cNvSpPr txBox="1"/>
          <p:nvPr/>
        </p:nvSpPr>
        <p:spPr>
          <a:xfrm>
            <a:off x="1207482" y="3641137"/>
            <a:ext cx="9777035" cy="1754326"/>
          </a:xfrm>
          <a:prstGeom prst="rect">
            <a:avLst/>
          </a:prstGeom>
          <a:noFill/>
          <a:ln w="28575">
            <a:solidFill>
              <a:schemeClr val="bg2">
                <a:lumMod val="75000"/>
              </a:schemeClr>
            </a:solidFill>
          </a:ln>
        </p:spPr>
        <p:txBody>
          <a:bodyPr wrap="square" rtlCol="0">
            <a:spAutoFit/>
          </a:bodyPr>
          <a:lstStyle/>
          <a:p>
            <a:br>
              <a:rPr kumimoji="1" lang="en-US" altLang="ja-JP" b="1" u="sng" dirty="0"/>
            </a:br>
            <a:r>
              <a:rPr kumimoji="1" lang="ja-JP" altLang="en-US" dirty="0"/>
              <a:t>　食料自給率が低い日本において，現在，高齢化及び担い手不足に伴う耕作放棄地の拡大が深刻な問題となっている．</a:t>
            </a:r>
            <a:endParaRPr kumimoji="1" lang="en-US" altLang="ja-JP" dirty="0"/>
          </a:p>
          <a:p>
            <a:r>
              <a:rPr kumimoji="1" lang="ja-JP" altLang="en-US" dirty="0"/>
              <a:t>　この問題の解決のために，現状の具体的な問題点，原因などを深く理解し，県を筆頭とする様々な団体・組織が実施する新規就農者獲得と定着支援の取り組みを包括的に分析し，自分たちにもできることがないのか考える必要がある．</a:t>
            </a:r>
          </a:p>
        </p:txBody>
      </p:sp>
      <p:sp>
        <p:nvSpPr>
          <p:cNvPr id="7" name="テキスト ボックス 6">
            <a:extLst>
              <a:ext uri="{FF2B5EF4-FFF2-40B4-BE49-F238E27FC236}">
                <a16:creationId xmlns:a16="http://schemas.microsoft.com/office/drawing/2014/main" id="{29DF64FC-2826-FC3E-349C-F4C3C458DEDA}"/>
              </a:ext>
            </a:extLst>
          </p:cNvPr>
          <p:cNvSpPr txBox="1"/>
          <p:nvPr/>
        </p:nvSpPr>
        <p:spPr>
          <a:xfrm>
            <a:off x="1207482" y="5808868"/>
            <a:ext cx="9777035" cy="646331"/>
          </a:xfrm>
          <a:prstGeom prst="rect">
            <a:avLst/>
          </a:prstGeom>
          <a:noFill/>
          <a:ln w="28575">
            <a:solidFill>
              <a:schemeClr val="bg2">
                <a:lumMod val="75000"/>
              </a:schemeClr>
            </a:solidFill>
          </a:ln>
        </p:spPr>
        <p:txBody>
          <a:bodyPr wrap="square" rtlCol="0">
            <a:spAutoFit/>
          </a:bodyPr>
          <a:lstStyle/>
          <a:p>
            <a:pPr algn="ctr"/>
            <a:r>
              <a:rPr kumimoji="1" lang="ja-JP" altLang="en-US" b="1" u="sng" dirty="0"/>
              <a:t>調査方法</a:t>
            </a:r>
            <a:br>
              <a:rPr kumimoji="1" lang="en-US" altLang="ja-JP" b="1" u="sng" dirty="0"/>
            </a:br>
            <a:r>
              <a:rPr kumimoji="1" lang="ja-JP" altLang="en-US" dirty="0"/>
              <a:t>インターネットを使用し，第一次産業に関するレポートや取り組みの調査を行った．</a:t>
            </a:r>
          </a:p>
        </p:txBody>
      </p:sp>
      <p:sp>
        <p:nvSpPr>
          <p:cNvPr id="8" name="テキスト ボックス 7">
            <a:extLst>
              <a:ext uri="{FF2B5EF4-FFF2-40B4-BE49-F238E27FC236}">
                <a16:creationId xmlns:a16="http://schemas.microsoft.com/office/drawing/2014/main" id="{6D134CEC-5EF8-476E-16C0-B8580E22F6CE}"/>
              </a:ext>
            </a:extLst>
          </p:cNvPr>
          <p:cNvSpPr txBox="1"/>
          <p:nvPr/>
        </p:nvSpPr>
        <p:spPr>
          <a:xfrm>
            <a:off x="5545392" y="3641005"/>
            <a:ext cx="1101213" cy="369332"/>
          </a:xfrm>
          <a:prstGeom prst="rect">
            <a:avLst/>
          </a:prstGeom>
          <a:noFill/>
        </p:spPr>
        <p:txBody>
          <a:bodyPr wrap="square" rtlCol="0">
            <a:spAutoFit/>
          </a:bodyPr>
          <a:lstStyle/>
          <a:p>
            <a:r>
              <a:rPr kumimoji="1" lang="ja-JP" altLang="en-US" b="1" u="sng" dirty="0"/>
              <a:t>調査概要</a:t>
            </a:r>
          </a:p>
        </p:txBody>
      </p:sp>
    </p:spTree>
    <p:extLst>
      <p:ext uri="{BB962C8B-B14F-4D97-AF65-F5344CB8AC3E}">
        <p14:creationId xmlns:p14="http://schemas.microsoft.com/office/powerpoint/2010/main" val="182880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FE0A8AC-05CA-A557-DE71-2A69AEB8320E}"/>
              </a:ext>
            </a:extLst>
          </p:cNvPr>
          <p:cNvSpPr txBox="1"/>
          <p:nvPr/>
        </p:nvSpPr>
        <p:spPr>
          <a:xfrm>
            <a:off x="206478" y="226143"/>
            <a:ext cx="5801032" cy="2123658"/>
          </a:xfrm>
          <a:prstGeom prst="rect">
            <a:avLst/>
          </a:prstGeom>
          <a:noFill/>
          <a:ln w="28575">
            <a:solidFill>
              <a:schemeClr val="bg2">
                <a:lumMod val="75000"/>
              </a:schemeClr>
            </a:solidFill>
          </a:ln>
        </p:spPr>
        <p:txBody>
          <a:bodyPr wrap="square" rtlCol="0">
            <a:spAutoFit/>
          </a:bodyPr>
          <a:lstStyle/>
          <a:p>
            <a:endParaRPr kumimoji="1" lang="en-US" altLang="ja-JP" dirty="0"/>
          </a:p>
          <a:p>
            <a:r>
              <a:rPr kumimoji="1" lang="ja-JP" altLang="en-US" dirty="0"/>
              <a:t>　</a:t>
            </a:r>
            <a:r>
              <a:rPr kumimoji="1" lang="ja-JP" altLang="en-US" sz="1600" dirty="0"/>
              <a:t>日本の農業の現場では高齢化が深刻な問題となっており，熊本県も例外ではない．農業従事者の減少と高齢化の進行によって，耕作放棄地の増加や農業の担い手不足が顕在化している．</a:t>
            </a:r>
            <a:br>
              <a:rPr kumimoji="1" lang="en-US" altLang="ja-JP" sz="1600" dirty="0"/>
            </a:br>
            <a:r>
              <a:rPr kumimoji="1" lang="ja-JP" altLang="en-US" sz="1600" dirty="0"/>
              <a:t>　そこで，農業の現状と問題点を整理し，行われている取り組みについて紹介・考察することで関心を高めることを目的とする．</a:t>
            </a:r>
          </a:p>
        </p:txBody>
      </p:sp>
      <p:sp>
        <p:nvSpPr>
          <p:cNvPr id="5" name="テキスト ボックス 4">
            <a:extLst>
              <a:ext uri="{FF2B5EF4-FFF2-40B4-BE49-F238E27FC236}">
                <a16:creationId xmlns:a16="http://schemas.microsoft.com/office/drawing/2014/main" id="{E9363E3C-6D4D-FA8B-AB15-745F929CBEF1}"/>
              </a:ext>
            </a:extLst>
          </p:cNvPr>
          <p:cNvSpPr txBox="1"/>
          <p:nvPr/>
        </p:nvSpPr>
        <p:spPr>
          <a:xfrm>
            <a:off x="206478" y="226143"/>
            <a:ext cx="2148345" cy="338554"/>
          </a:xfrm>
          <a:prstGeom prst="rect">
            <a:avLst/>
          </a:prstGeom>
          <a:noFill/>
        </p:spPr>
        <p:txBody>
          <a:bodyPr wrap="none" rtlCol="0">
            <a:spAutoFit/>
          </a:bodyPr>
          <a:lstStyle/>
          <a:p>
            <a:r>
              <a:rPr kumimoji="1" lang="en-US" altLang="ja-JP" sz="1600" b="1" u="sng" dirty="0"/>
              <a:t>1</a:t>
            </a:r>
            <a:r>
              <a:rPr kumimoji="1" lang="ja-JP" altLang="en-US" sz="1600" b="1" u="sng" dirty="0"/>
              <a:t>．調査の背景・目的</a:t>
            </a:r>
          </a:p>
        </p:txBody>
      </p:sp>
      <p:sp>
        <p:nvSpPr>
          <p:cNvPr id="6" name="テキスト ボックス 5">
            <a:extLst>
              <a:ext uri="{FF2B5EF4-FFF2-40B4-BE49-F238E27FC236}">
                <a16:creationId xmlns:a16="http://schemas.microsoft.com/office/drawing/2014/main" id="{48B6CB0C-6DA3-6127-D86E-FBD25799C0C9}"/>
              </a:ext>
            </a:extLst>
          </p:cNvPr>
          <p:cNvSpPr txBox="1"/>
          <p:nvPr/>
        </p:nvSpPr>
        <p:spPr>
          <a:xfrm>
            <a:off x="206478" y="2580969"/>
            <a:ext cx="5801032" cy="4093428"/>
          </a:xfrm>
          <a:prstGeom prst="rect">
            <a:avLst/>
          </a:prstGeom>
          <a:noFill/>
          <a:ln w="28575">
            <a:solidFill>
              <a:schemeClr val="bg2">
                <a:lumMod val="75000"/>
              </a:schemeClr>
            </a:solidFill>
          </a:ln>
        </p:spPr>
        <p:txBody>
          <a:bodyPr wrap="square" rtlCol="0">
            <a:spAutoFit/>
          </a:bodyPr>
          <a:lstStyle/>
          <a:p>
            <a:endParaRPr kumimoji="1" lang="en-US" altLang="ja-JP" dirty="0"/>
          </a:p>
          <a:p>
            <a:r>
              <a:rPr kumimoji="1" lang="ja-JP" altLang="en-US" dirty="0"/>
              <a:t>　</a:t>
            </a:r>
            <a:r>
              <a:rPr kumimoji="1" lang="ja-JP" altLang="en-US" sz="1600" dirty="0"/>
              <a:t>熊本県の基幹的農業従事者は</a:t>
            </a:r>
            <a:r>
              <a:rPr kumimoji="1" lang="en-US" altLang="ja-JP" sz="1600" dirty="0"/>
              <a:t>2020</a:t>
            </a:r>
            <a:r>
              <a:rPr kumimoji="1" lang="ja-JP" altLang="en-US" sz="1600" dirty="0"/>
              <a:t>年調査で</a:t>
            </a:r>
            <a:r>
              <a:rPr kumimoji="1" lang="en-US" altLang="ja-JP" sz="1600" dirty="0"/>
              <a:t>51,826</a:t>
            </a:r>
            <a:r>
              <a:rPr kumimoji="1" lang="ja-JP" altLang="en-US" sz="1600" dirty="0"/>
              <a:t>人と</a:t>
            </a:r>
            <a:r>
              <a:rPr kumimoji="1" lang="en-US" altLang="ja-JP" sz="1600" dirty="0"/>
              <a:t>5</a:t>
            </a:r>
            <a:r>
              <a:rPr kumimoji="1" lang="ja-JP" altLang="en-US" sz="1600" dirty="0"/>
              <a:t>年前から約</a:t>
            </a:r>
            <a:r>
              <a:rPr kumimoji="1" lang="en-US" altLang="ja-JP" sz="1600" dirty="0"/>
              <a:t>2</a:t>
            </a:r>
            <a:r>
              <a:rPr kumimoji="1" lang="ja-JP" altLang="en-US" sz="1600" dirty="0"/>
              <a:t>割減少．うち</a:t>
            </a:r>
            <a:r>
              <a:rPr kumimoji="1" lang="en-US" altLang="ja-JP" sz="1600" dirty="0"/>
              <a:t>65</a:t>
            </a:r>
            <a:r>
              <a:rPr kumimoji="1" lang="ja-JP" altLang="en-US" sz="1600" dirty="0"/>
              <a:t>歳以上が</a:t>
            </a:r>
            <a:r>
              <a:rPr kumimoji="1" lang="en-US" altLang="ja-JP" sz="1600" dirty="0"/>
              <a:t>61.3%</a:t>
            </a:r>
            <a:r>
              <a:rPr kumimoji="1" lang="ja-JP" altLang="en-US" sz="1600" dirty="0"/>
              <a:t>．</a:t>
            </a:r>
            <a:endParaRPr kumimoji="1" lang="en-US" altLang="ja-JP" sz="1600" dirty="0"/>
          </a:p>
          <a:p>
            <a:r>
              <a:rPr lang="ja-JP" altLang="en-US" sz="1600" dirty="0"/>
              <a:t>　</a:t>
            </a:r>
            <a:r>
              <a:rPr kumimoji="1" lang="ja-JP" altLang="en-US" sz="1600" dirty="0"/>
              <a:t>高齢者の比率は</a:t>
            </a:r>
            <a:r>
              <a:rPr kumimoji="1" lang="en-US" altLang="ja-JP" sz="1600" dirty="0"/>
              <a:t>5</a:t>
            </a:r>
            <a:r>
              <a:rPr kumimoji="1" lang="ja-JP" altLang="en-US" sz="1600" dirty="0"/>
              <a:t>年間で</a:t>
            </a:r>
            <a:r>
              <a:rPr kumimoji="1" lang="en-US" altLang="ja-JP" sz="1600" dirty="0"/>
              <a:t>4.5</a:t>
            </a:r>
            <a:r>
              <a:rPr kumimoji="1" lang="ja-JP" altLang="en-US" sz="1600" dirty="0"/>
              <a:t>ポイント上昇しており，担い手の高齢化はこれからも急速に進行していくと考えられる．</a:t>
            </a:r>
            <a:r>
              <a:rPr kumimoji="1" lang="en-US" altLang="ja-JP" sz="1600" dirty="0"/>
              <a:t>[1]</a:t>
            </a:r>
          </a:p>
          <a:p>
            <a:endParaRPr lang="en-US" altLang="ja-JP" sz="1600" dirty="0"/>
          </a:p>
          <a:p>
            <a:endParaRPr lang="en-US" altLang="ja-JP" sz="1600" dirty="0"/>
          </a:p>
          <a:p>
            <a:endParaRPr lang="en-US" altLang="ja-JP" sz="1600" dirty="0"/>
          </a:p>
          <a:p>
            <a:endParaRPr lang="en-US" altLang="ja-JP" sz="1600" dirty="0"/>
          </a:p>
          <a:p>
            <a:endParaRPr kumimoji="1" lang="en-US" altLang="ja-JP" sz="1600" dirty="0"/>
          </a:p>
          <a:p>
            <a:endParaRPr lang="en-US" altLang="ja-JP" sz="1600" dirty="0"/>
          </a:p>
          <a:p>
            <a:endParaRPr kumimoji="1" lang="en-US" altLang="ja-JP" sz="1600" dirty="0"/>
          </a:p>
          <a:p>
            <a:endParaRPr lang="en-US" altLang="ja-JP" sz="1600" dirty="0"/>
          </a:p>
          <a:p>
            <a:endParaRPr kumimoji="1" lang="en-US" altLang="ja-JP" sz="1600" dirty="0"/>
          </a:p>
          <a:p>
            <a:endParaRPr kumimoji="1" lang="en-US" altLang="ja-JP" sz="1600" dirty="0"/>
          </a:p>
          <a:p>
            <a:endParaRPr kumimoji="1" lang="ja-JP" altLang="en-US" sz="1600" dirty="0"/>
          </a:p>
        </p:txBody>
      </p:sp>
      <p:sp>
        <p:nvSpPr>
          <p:cNvPr id="7" name="テキスト ボックス 6">
            <a:extLst>
              <a:ext uri="{FF2B5EF4-FFF2-40B4-BE49-F238E27FC236}">
                <a16:creationId xmlns:a16="http://schemas.microsoft.com/office/drawing/2014/main" id="{DD39E85B-E6A0-A0AE-5138-DCC51532D49F}"/>
              </a:ext>
            </a:extLst>
          </p:cNvPr>
          <p:cNvSpPr txBox="1"/>
          <p:nvPr/>
        </p:nvSpPr>
        <p:spPr>
          <a:xfrm>
            <a:off x="206478" y="2580969"/>
            <a:ext cx="3057247" cy="338554"/>
          </a:xfrm>
          <a:prstGeom prst="rect">
            <a:avLst/>
          </a:prstGeom>
          <a:noFill/>
        </p:spPr>
        <p:txBody>
          <a:bodyPr wrap="none" rtlCol="0">
            <a:spAutoFit/>
          </a:bodyPr>
          <a:lstStyle/>
          <a:p>
            <a:r>
              <a:rPr kumimoji="1" lang="en-US" altLang="ja-JP" sz="1600" b="1" u="sng" dirty="0"/>
              <a:t>2</a:t>
            </a:r>
            <a:r>
              <a:rPr kumimoji="1" lang="ja-JP" altLang="en-US" sz="1600" b="1" u="sng" dirty="0"/>
              <a:t>．熊本県における農業の現状</a:t>
            </a:r>
          </a:p>
        </p:txBody>
      </p:sp>
      <p:sp>
        <p:nvSpPr>
          <p:cNvPr id="9" name="テキスト ボックス 8">
            <a:extLst>
              <a:ext uri="{FF2B5EF4-FFF2-40B4-BE49-F238E27FC236}">
                <a16:creationId xmlns:a16="http://schemas.microsoft.com/office/drawing/2014/main" id="{440F6D94-A899-4190-3BFB-18DF572259EC}"/>
              </a:ext>
            </a:extLst>
          </p:cNvPr>
          <p:cNvSpPr txBox="1"/>
          <p:nvPr/>
        </p:nvSpPr>
        <p:spPr>
          <a:xfrm>
            <a:off x="906823" y="6066679"/>
            <a:ext cx="5031861" cy="307777"/>
          </a:xfrm>
          <a:prstGeom prst="rect">
            <a:avLst/>
          </a:prstGeom>
          <a:noFill/>
        </p:spPr>
        <p:txBody>
          <a:bodyPr wrap="square">
            <a:spAutoFit/>
          </a:bodyPr>
          <a:lstStyle/>
          <a:p>
            <a:r>
              <a:rPr lang="ja-JP" altLang="en-US" sz="1400" dirty="0"/>
              <a:t>図</a:t>
            </a:r>
            <a:r>
              <a:rPr lang="en-US" altLang="ja-JP" sz="1400" dirty="0"/>
              <a:t>1</a:t>
            </a:r>
            <a:r>
              <a:rPr lang="ja-JP" altLang="en-US" sz="1400" dirty="0"/>
              <a:t>：年齢別基幹的農業従事者数（個人経営体）の構成</a:t>
            </a:r>
            <a:r>
              <a:rPr lang="en-US" altLang="ja-JP" sz="1400" dirty="0"/>
              <a:t>[1]</a:t>
            </a:r>
            <a:endParaRPr lang="ja-JP" altLang="en-US" sz="1400" dirty="0"/>
          </a:p>
        </p:txBody>
      </p:sp>
      <p:pic>
        <p:nvPicPr>
          <p:cNvPr id="3" name="図 2">
            <a:extLst>
              <a:ext uri="{FF2B5EF4-FFF2-40B4-BE49-F238E27FC236}">
                <a16:creationId xmlns:a16="http://schemas.microsoft.com/office/drawing/2014/main" id="{BE233866-E5D2-901D-3923-70BED6657B1D}"/>
              </a:ext>
            </a:extLst>
          </p:cNvPr>
          <p:cNvPicPr>
            <a:picLocks noChangeAspect="1"/>
          </p:cNvPicPr>
          <p:nvPr/>
        </p:nvPicPr>
        <p:blipFill>
          <a:blip r:embed="rId3"/>
          <a:stretch>
            <a:fillRect/>
          </a:stretch>
        </p:blipFill>
        <p:spPr>
          <a:xfrm>
            <a:off x="370823" y="4110669"/>
            <a:ext cx="5472342" cy="1902290"/>
          </a:xfrm>
          <a:prstGeom prst="rect">
            <a:avLst/>
          </a:prstGeom>
        </p:spPr>
      </p:pic>
      <p:sp>
        <p:nvSpPr>
          <p:cNvPr id="10" name="テキスト ボックス 9">
            <a:extLst>
              <a:ext uri="{FF2B5EF4-FFF2-40B4-BE49-F238E27FC236}">
                <a16:creationId xmlns:a16="http://schemas.microsoft.com/office/drawing/2014/main" id="{428B83E2-64EF-B455-A73D-11DFC00BE4DE}"/>
              </a:ext>
            </a:extLst>
          </p:cNvPr>
          <p:cNvSpPr txBox="1"/>
          <p:nvPr/>
        </p:nvSpPr>
        <p:spPr>
          <a:xfrm>
            <a:off x="6184492" y="226143"/>
            <a:ext cx="5801032" cy="2862322"/>
          </a:xfrm>
          <a:prstGeom prst="rect">
            <a:avLst/>
          </a:prstGeom>
          <a:noFill/>
          <a:ln w="28575">
            <a:solidFill>
              <a:schemeClr val="bg2">
                <a:lumMod val="75000"/>
              </a:schemeClr>
            </a:solidFill>
          </a:ln>
        </p:spPr>
        <p:txBody>
          <a:bodyPr wrap="square" rtlCol="0">
            <a:spAutoFit/>
          </a:bodyPr>
          <a:lstStyle/>
          <a:p>
            <a:endParaRPr lang="en-US" altLang="ja-JP" dirty="0"/>
          </a:p>
          <a:p>
            <a:r>
              <a:rPr kumimoji="1" lang="ja-JP" altLang="en-US" dirty="0"/>
              <a:t>　</a:t>
            </a:r>
            <a:r>
              <a:rPr kumimoji="1" lang="ja-JP" altLang="en-US" sz="1600" dirty="0"/>
              <a:t>高齢化と離農が進んだ結果，熊本県内の耕作放棄地は約</a:t>
            </a:r>
            <a:r>
              <a:rPr kumimoji="1" lang="en-US" altLang="ja-JP" sz="1600" dirty="0"/>
              <a:t>12,000ha</a:t>
            </a:r>
            <a:r>
              <a:rPr kumimoji="1" lang="ja-JP" altLang="en-US" sz="1600" dirty="0"/>
              <a:t>に拡大し，県内でも山江村に匹敵する広さの農地が放棄されている．</a:t>
            </a:r>
            <a:r>
              <a:rPr kumimoji="1" lang="en-US" altLang="ja-JP" sz="1600" dirty="0"/>
              <a:t>[2]</a:t>
            </a:r>
          </a:p>
          <a:p>
            <a:r>
              <a:rPr kumimoji="1" lang="ja-JP" altLang="en-US" sz="1600" dirty="0"/>
              <a:t>高齢化と離農は主に以下のような問題を引き起こしている．</a:t>
            </a:r>
            <a:endParaRPr lang="en-US" altLang="ja-JP" sz="1600" dirty="0"/>
          </a:p>
          <a:p>
            <a:endParaRPr kumimoji="1" lang="en-US" altLang="ja-JP" sz="1600" dirty="0"/>
          </a:p>
          <a:p>
            <a:pPr marL="285750" indent="-285750">
              <a:buFont typeface="Arial" panose="020B0604020202020204" pitchFamily="34" charset="0"/>
              <a:buChar char="•"/>
            </a:pPr>
            <a:r>
              <a:rPr lang="ja-JP" altLang="en-US" sz="1600" dirty="0"/>
              <a:t>耕作放棄地の急増</a:t>
            </a:r>
            <a:endParaRPr lang="en-US" altLang="ja-JP" sz="1600" dirty="0"/>
          </a:p>
          <a:p>
            <a:pPr marL="285750" indent="-285750">
              <a:buFont typeface="Arial" panose="020B0604020202020204" pitchFamily="34" charset="0"/>
              <a:buChar char="•"/>
            </a:pPr>
            <a:r>
              <a:rPr lang="ja-JP" altLang="en-US" sz="1600" dirty="0"/>
              <a:t>鳥獣害の拡大</a:t>
            </a:r>
            <a:endParaRPr lang="en-US" altLang="ja-JP" sz="1600" dirty="0"/>
          </a:p>
          <a:p>
            <a:pPr marL="285750" indent="-285750">
              <a:buFont typeface="Arial" panose="020B0604020202020204" pitchFamily="34" charset="0"/>
              <a:buChar char="•"/>
            </a:pPr>
            <a:r>
              <a:rPr lang="ja-JP" altLang="en-US" sz="1600" dirty="0"/>
              <a:t>景観・農業インフラの維持困難</a:t>
            </a:r>
            <a:endParaRPr lang="en-US" altLang="ja-JP" sz="1600" dirty="0"/>
          </a:p>
          <a:p>
            <a:pPr marL="285750" indent="-285750">
              <a:buFont typeface="Arial" panose="020B0604020202020204" pitchFamily="34" charset="0"/>
              <a:buChar char="•"/>
            </a:pPr>
            <a:r>
              <a:rPr lang="ja-JP" altLang="en-US" sz="1600" dirty="0"/>
              <a:t>収穫期の人手不足</a:t>
            </a:r>
            <a:endParaRPr lang="en-US" altLang="ja-JP" sz="1600" dirty="0"/>
          </a:p>
          <a:p>
            <a:pPr marL="285750" indent="-285750">
              <a:buFont typeface="Arial" panose="020B0604020202020204" pitchFamily="34" charset="0"/>
              <a:buChar char="•"/>
            </a:pPr>
            <a:endParaRPr lang="en-US" altLang="ja-JP" sz="1600" dirty="0"/>
          </a:p>
        </p:txBody>
      </p:sp>
      <p:sp>
        <p:nvSpPr>
          <p:cNvPr id="12" name="テキスト ボックス 11">
            <a:extLst>
              <a:ext uri="{FF2B5EF4-FFF2-40B4-BE49-F238E27FC236}">
                <a16:creationId xmlns:a16="http://schemas.microsoft.com/office/drawing/2014/main" id="{B7FF8459-B281-A698-1EBF-D27F3E813345}"/>
              </a:ext>
            </a:extLst>
          </p:cNvPr>
          <p:cNvSpPr txBox="1"/>
          <p:nvPr/>
        </p:nvSpPr>
        <p:spPr>
          <a:xfrm>
            <a:off x="6184492" y="226143"/>
            <a:ext cx="2558714" cy="338554"/>
          </a:xfrm>
          <a:prstGeom prst="rect">
            <a:avLst/>
          </a:prstGeom>
          <a:noFill/>
        </p:spPr>
        <p:txBody>
          <a:bodyPr wrap="none" rtlCol="0">
            <a:spAutoFit/>
          </a:bodyPr>
          <a:lstStyle/>
          <a:p>
            <a:r>
              <a:rPr lang="en-US" altLang="ja-JP" sz="1600" b="1" u="sng" dirty="0"/>
              <a:t>3</a:t>
            </a:r>
            <a:r>
              <a:rPr lang="ja-JP" altLang="en-US" sz="1600" b="1" u="sng" dirty="0"/>
              <a:t>．高齢化がもたらす課題</a:t>
            </a:r>
            <a:endParaRPr kumimoji="1" lang="ja-JP" altLang="en-US" sz="1600" b="1" u="sng" dirty="0"/>
          </a:p>
        </p:txBody>
      </p:sp>
      <p:sp>
        <p:nvSpPr>
          <p:cNvPr id="13" name="テキスト ボックス 12">
            <a:extLst>
              <a:ext uri="{FF2B5EF4-FFF2-40B4-BE49-F238E27FC236}">
                <a16:creationId xmlns:a16="http://schemas.microsoft.com/office/drawing/2014/main" id="{5D42BCCE-4D27-E7E9-9E72-78A94CDF7BD2}"/>
              </a:ext>
            </a:extLst>
          </p:cNvPr>
          <p:cNvSpPr txBox="1"/>
          <p:nvPr/>
        </p:nvSpPr>
        <p:spPr>
          <a:xfrm>
            <a:off x="6184492" y="3168988"/>
            <a:ext cx="5801032" cy="3539430"/>
          </a:xfrm>
          <a:prstGeom prst="rect">
            <a:avLst/>
          </a:prstGeom>
          <a:noFill/>
          <a:ln w="28575">
            <a:solidFill>
              <a:schemeClr val="bg2">
                <a:lumMod val="75000"/>
              </a:schemeClr>
            </a:solidFill>
          </a:ln>
        </p:spPr>
        <p:txBody>
          <a:bodyPr wrap="square" rtlCol="0">
            <a:spAutoFit/>
          </a:bodyPr>
          <a:lstStyle/>
          <a:p>
            <a:endParaRPr lang="en-US" altLang="ja-JP" sz="1600" dirty="0"/>
          </a:p>
          <a:p>
            <a:r>
              <a:rPr lang="ja-JP" altLang="en-US" sz="1600" dirty="0"/>
              <a:t>　県内の耕作放棄地の中でも，再生が困難な農地の割合は</a:t>
            </a:r>
            <a:r>
              <a:rPr lang="en-US" altLang="ja-JP" sz="1600" dirty="0"/>
              <a:t>2/3</a:t>
            </a:r>
            <a:r>
              <a:rPr lang="ja-JP" altLang="en-US" sz="1600" dirty="0"/>
              <a:t>となっている．</a:t>
            </a:r>
            <a:br>
              <a:rPr lang="en-US" altLang="ja-JP" sz="1600" dirty="0"/>
            </a:br>
            <a:r>
              <a:rPr lang="ja-JP" altLang="en-US" sz="1600" dirty="0"/>
              <a:t>事例：宇土市大口西部地区では水田の</a:t>
            </a:r>
            <a:r>
              <a:rPr lang="en-US" altLang="ja-JP" sz="1600" dirty="0"/>
              <a:t>80%</a:t>
            </a:r>
            <a:r>
              <a:rPr lang="ja-JP" altLang="en-US" sz="1600" dirty="0"/>
              <a:t>が耕作放棄地に</a:t>
            </a:r>
            <a:r>
              <a:rPr lang="en-US" altLang="ja-JP" sz="1600" dirty="0"/>
              <a:t>[3]</a:t>
            </a:r>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p:txBody>
      </p:sp>
      <p:sp>
        <p:nvSpPr>
          <p:cNvPr id="15" name="テキスト ボックス 14">
            <a:extLst>
              <a:ext uri="{FF2B5EF4-FFF2-40B4-BE49-F238E27FC236}">
                <a16:creationId xmlns:a16="http://schemas.microsoft.com/office/drawing/2014/main" id="{7C971E16-CFA3-5889-4209-1A240DBF96FB}"/>
              </a:ext>
            </a:extLst>
          </p:cNvPr>
          <p:cNvSpPr txBox="1"/>
          <p:nvPr/>
        </p:nvSpPr>
        <p:spPr>
          <a:xfrm>
            <a:off x="6184492" y="3168988"/>
            <a:ext cx="2441694" cy="338554"/>
          </a:xfrm>
          <a:prstGeom prst="rect">
            <a:avLst/>
          </a:prstGeom>
          <a:noFill/>
        </p:spPr>
        <p:txBody>
          <a:bodyPr wrap="none" rtlCol="0">
            <a:spAutoFit/>
          </a:bodyPr>
          <a:lstStyle/>
          <a:p>
            <a:r>
              <a:rPr lang="en-US" altLang="ja-JP" sz="1600" b="1" u="sng" dirty="0"/>
              <a:t>3-1</a:t>
            </a:r>
            <a:r>
              <a:rPr lang="ja-JP" altLang="en-US" sz="1600" b="1" u="sng" dirty="0"/>
              <a:t>．耕作放棄地の増加</a:t>
            </a:r>
            <a:endParaRPr kumimoji="1" lang="ja-JP" altLang="en-US" sz="1600" b="1" u="sng" dirty="0"/>
          </a:p>
        </p:txBody>
      </p:sp>
      <p:pic>
        <p:nvPicPr>
          <p:cNvPr id="1026" name="Picture 2" descr="耕作放棄地解消に補助事業｜宇土市公式ホームページ">
            <a:extLst>
              <a:ext uri="{FF2B5EF4-FFF2-40B4-BE49-F238E27FC236}">
                <a16:creationId xmlns:a16="http://schemas.microsoft.com/office/drawing/2014/main" id="{10BCB4DF-BC32-6D0F-A012-693096888D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3924"/>
          <a:stretch/>
        </p:blipFill>
        <p:spPr bwMode="auto">
          <a:xfrm>
            <a:off x="7129516" y="4303728"/>
            <a:ext cx="3910983" cy="191683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8407C616-AB9B-22F1-E228-C210BC6C1512}"/>
              </a:ext>
            </a:extLst>
          </p:cNvPr>
          <p:cNvSpPr txBox="1"/>
          <p:nvPr/>
        </p:nvSpPr>
        <p:spPr>
          <a:xfrm>
            <a:off x="8035210" y="6289870"/>
            <a:ext cx="1836378" cy="307777"/>
          </a:xfrm>
          <a:prstGeom prst="rect">
            <a:avLst/>
          </a:prstGeom>
          <a:noFill/>
        </p:spPr>
        <p:txBody>
          <a:bodyPr wrap="square">
            <a:spAutoFit/>
          </a:bodyPr>
          <a:lstStyle/>
          <a:p>
            <a:r>
              <a:rPr lang="ja-JP" altLang="en-US" sz="1400" dirty="0"/>
              <a:t>図</a:t>
            </a:r>
            <a:r>
              <a:rPr lang="en-US" altLang="ja-JP" sz="1400" dirty="0"/>
              <a:t>2</a:t>
            </a:r>
            <a:r>
              <a:rPr lang="ja-JP" altLang="en-US" sz="1400" dirty="0"/>
              <a:t>： 耕作放棄地</a:t>
            </a:r>
            <a:r>
              <a:rPr lang="en-US" altLang="ja-JP" sz="1400" dirty="0"/>
              <a:t>[4]</a:t>
            </a:r>
            <a:endParaRPr lang="ja-JP" altLang="en-US" sz="1400" dirty="0"/>
          </a:p>
        </p:txBody>
      </p:sp>
    </p:spTree>
    <p:extLst>
      <p:ext uri="{BB962C8B-B14F-4D97-AF65-F5344CB8AC3E}">
        <p14:creationId xmlns:p14="http://schemas.microsoft.com/office/powerpoint/2010/main" val="425429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0526-09C4-7088-5A42-983C168593E5}"/>
            </a:ext>
          </a:extLst>
        </p:cNvPr>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75DF047-A6D1-EE66-39F3-225521E0B0EE}"/>
              </a:ext>
            </a:extLst>
          </p:cNvPr>
          <p:cNvSpPr txBox="1"/>
          <p:nvPr/>
        </p:nvSpPr>
        <p:spPr>
          <a:xfrm>
            <a:off x="6184492" y="247937"/>
            <a:ext cx="5801032" cy="6494085"/>
          </a:xfrm>
          <a:prstGeom prst="rect">
            <a:avLst/>
          </a:prstGeom>
          <a:noFill/>
          <a:ln w="28575">
            <a:solidFill>
              <a:schemeClr val="bg2">
                <a:lumMod val="75000"/>
              </a:schemeClr>
            </a:solidFill>
          </a:ln>
        </p:spPr>
        <p:txBody>
          <a:bodyPr wrap="square" rtlCol="0">
            <a:spAutoFit/>
          </a:bodyPr>
          <a:lstStyle/>
          <a:p>
            <a:endParaRPr lang="en-US" altLang="ja-JP" dirty="0"/>
          </a:p>
          <a:p>
            <a:r>
              <a:rPr kumimoji="1" lang="ja-JP" altLang="en-US" sz="1600" dirty="0"/>
              <a:t>　高齢化や離農者の増加によって，農村景観（棚田，茶園，野焼き等）の保全が困難になってきている．</a:t>
            </a:r>
            <a:endParaRPr kumimoji="1" lang="en-US" altLang="ja-JP" sz="1600" dirty="0"/>
          </a:p>
          <a:p>
            <a:endParaRPr lang="en-US" altLang="ja-JP" sz="1600" dirty="0"/>
          </a:p>
          <a:p>
            <a:r>
              <a:rPr kumimoji="1" lang="ja-JP" altLang="en-US" sz="1600" dirty="0"/>
              <a:t>事例：球磨村一勝地地区</a:t>
            </a:r>
            <a:endParaRPr kumimoji="1" lang="en-US" altLang="ja-JP" sz="1600" dirty="0"/>
          </a:p>
          <a:p>
            <a:r>
              <a:rPr kumimoji="1" lang="ja-JP" altLang="en-US" sz="1600" dirty="0"/>
              <a:t>高齢化・離農による農用地の保全，耕作の継続が困難に．</a:t>
            </a:r>
            <a:r>
              <a:rPr lang="ja-JP" altLang="en-US" sz="1600" dirty="0"/>
              <a:t>「つなぐ棚田遺産」認定の棚田や集落の景観が劣化．現在は草刈りなどの維持管理のみが行われている．</a:t>
            </a:r>
            <a:r>
              <a:rPr lang="en-US" altLang="ja-JP" sz="1600" dirty="0"/>
              <a:t>[6]</a:t>
            </a:r>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p:txBody>
      </p:sp>
      <p:sp>
        <p:nvSpPr>
          <p:cNvPr id="12" name="テキスト ボックス 11">
            <a:extLst>
              <a:ext uri="{FF2B5EF4-FFF2-40B4-BE49-F238E27FC236}">
                <a16:creationId xmlns:a16="http://schemas.microsoft.com/office/drawing/2014/main" id="{EDD9CE57-76F5-A813-89B2-69B2CB050501}"/>
              </a:ext>
            </a:extLst>
          </p:cNvPr>
          <p:cNvSpPr txBox="1"/>
          <p:nvPr/>
        </p:nvSpPr>
        <p:spPr>
          <a:xfrm>
            <a:off x="6184492" y="226143"/>
            <a:ext cx="3379451" cy="338554"/>
          </a:xfrm>
          <a:prstGeom prst="rect">
            <a:avLst/>
          </a:prstGeom>
          <a:noFill/>
        </p:spPr>
        <p:txBody>
          <a:bodyPr wrap="none" rtlCol="0">
            <a:spAutoFit/>
          </a:bodyPr>
          <a:lstStyle/>
          <a:p>
            <a:r>
              <a:rPr kumimoji="1" lang="en-US" altLang="ja-JP" sz="1600" b="1" u="sng" dirty="0"/>
              <a:t>3-3</a:t>
            </a:r>
            <a:r>
              <a:rPr kumimoji="1" lang="ja-JP" altLang="en-US" sz="1600" b="1" u="sng" dirty="0"/>
              <a:t>．農地・農業インフラ維持困難</a:t>
            </a:r>
            <a:endParaRPr kumimoji="1" lang="en-US" altLang="ja-JP" sz="1600" b="1" u="sng" dirty="0"/>
          </a:p>
        </p:txBody>
      </p:sp>
      <p:sp>
        <p:nvSpPr>
          <p:cNvPr id="13" name="テキスト ボックス 12">
            <a:extLst>
              <a:ext uri="{FF2B5EF4-FFF2-40B4-BE49-F238E27FC236}">
                <a16:creationId xmlns:a16="http://schemas.microsoft.com/office/drawing/2014/main" id="{ACB7226B-03E2-DBC8-9D36-1E76CCF67784}"/>
              </a:ext>
            </a:extLst>
          </p:cNvPr>
          <p:cNvSpPr txBox="1"/>
          <p:nvPr/>
        </p:nvSpPr>
        <p:spPr>
          <a:xfrm>
            <a:off x="206476" y="241531"/>
            <a:ext cx="5801032" cy="6494085"/>
          </a:xfrm>
          <a:prstGeom prst="rect">
            <a:avLst/>
          </a:prstGeom>
          <a:noFill/>
          <a:ln w="28575">
            <a:solidFill>
              <a:schemeClr val="bg2">
                <a:lumMod val="75000"/>
              </a:schemeClr>
            </a:solidFill>
          </a:ln>
        </p:spPr>
        <p:txBody>
          <a:bodyPr wrap="square" rtlCol="0">
            <a:spAutoFit/>
          </a:bodyPr>
          <a:lstStyle/>
          <a:p>
            <a:endParaRPr lang="en-US" altLang="ja-JP" dirty="0"/>
          </a:p>
          <a:p>
            <a:r>
              <a:rPr kumimoji="1" lang="ja-JP" altLang="en-US" sz="1600" dirty="0"/>
              <a:t>　耕作放棄地は藪化しイノシシなど獣の住処となる．鳥獣害の拡大につながる．</a:t>
            </a:r>
            <a:endParaRPr kumimoji="1" lang="en-US" altLang="ja-JP" sz="1600" dirty="0"/>
          </a:p>
          <a:p>
            <a:endParaRPr kumimoji="1" lang="en-US" altLang="ja-JP" sz="1600" dirty="0"/>
          </a:p>
          <a:p>
            <a:endParaRPr lang="en-US" altLang="ja-JP" sz="1600" dirty="0"/>
          </a:p>
          <a:p>
            <a:endParaRPr kumimoji="1" lang="en-US" altLang="ja-JP" sz="1600" dirty="0"/>
          </a:p>
          <a:p>
            <a:endParaRPr lang="en-US" altLang="ja-JP" sz="1600" dirty="0"/>
          </a:p>
          <a:p>
            <a:endParaRPr kumimoji="1"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kumimoji="1" lang="en-US" altLang="ja-JP" sz="1600" dirty="0"/>
          </a:p>
          <a:p>
            <a:r>
              <a:rPr lang="ja-JP" altLang="en-US" sz="1600" dirty="0"/>
              <a:t>　</a:t>
            </a:r>
            <a:r>
              <a:rPr kumimoji="1" lang="ja-JP" altLang="en-US" sz="1600" dirty="0"/>
              <a:t>宇土市：捕獲頭数 約</a:t>
            </a:r>
            <a:r>
              <a:rPr kumimoji="1" lang="en-US" altLang="ja-JP" sz="1600" dirty="0"/>
              <a:t>800</a:t>
            </a:r>
            <a:r>
              <a:rPr kumimoji="1" lang="ja-JP" altLang="en-US" sz="1600" dirty="0"/>
              <a:t>匹（</a:t>
            </a:r>
            <a:r>
              <a:rPr kumimoji="1" lang="en-US" altLang="ja-JP" sz="1600" dirty="0"/>
              <a:t>10</a:t>
            </a:r>
            <a:r>
              <a:rPr kumimoji="1" lang="ja-JP" altLang="en-US" sz="1600" dirty="0"/>
              <a:t>年前比</a:t>
            </a:r>
            <a:r>
              <a:rPr kumimoji="1" lang="en-US" altLang="ja-JP" sz="1600" dirty="0"/>
              <a:t>150%</a:t>
            </a:r>
            <a:r>
              <a:rPr kumimoji="1" lang="ja-JP" altLang="en-US" sz="1600" dirty="0"/>
              <a:t>） </a:t>
            </a:r>
            <a:r>
              <a:rPr kumimoji="1" lang="en-US" altLang="ja-JP" sz="1600" dirty="0"/>
              <a:t>[5]</a:t>
            </a:r>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r>
              <a:rPr lang="ja-JP" altLang="en-US" sz="1600" dirty="0"/>
              <a:t>負のスパイラル．</a:t>
            </a:r>
            <a:endParaRPr lang="en-US" altLang="ja-JP" sz="1600" dirty="0"/>
          </a:p>
        </p:txBody>
      </p:sp>
      <p:sp>
        <p:nvSpPr>
          <p:cNvPr id="15" name="テキスト ボックス 14">
            <a:extLst>
              <a:ext uri="{FF2B5EF4-FFF2-40B4-BE49-F238E27FC236}">
                <a16:creationId xmlns:a16="http://schemas.microsoft.com/office/drawing/2014/main" id="{CBE57A1B-61B7-FC88-B949-3A930A8BCC27}"/>
              </a:ext>
            </a:extLst>
          </p:cNvPr>
          <p:cNvSpPr txBox="1"/>
          <p:nvPr/>
        </p:nvSpPr>
        <p:spPr>
          <a:xfrm>
            <a:off x="206476" y="247937"/>
            <a:ext cx="1943161" cy="338554"/>
          </a:xfrm>
          <a:prstGeom prst="rect">
            <a:avLst/>
          </a:prstGeom>
          <a:noFill/>
        </p:spPr>
        <p:txBody>
          <a:bodyPr wrap="none" rtlCol="0">
            <a:spAutoFit/>
          </a:bodyPr>
          <a:lstStyle/>
          <a:p>
            <a:r>
              <a:rPr lang="en-US" altLang="ja-JP" sz="1600" b="1" u="sng" dirty="0"/>
              <a:t>3-2</a:t>
            </a:r>
            <a:r>
              <a:rPr lang="ja-JP" altLang="en-US" sz="1600" b="1" u="sng" dirty="0"/>
              <a:t>．鳥獣害の拡大</a:t>
            </a:r>
            <a:endParaRPr kumimoji="1" lang="ja-JP" altLang="en-US" sz="1600" b="1" u="sng" dirty="0"/>
          </a:p>
        </p:txBody>
      </p:sp>
      <p:sp>
        <p:nvSpPr>
          <p:cNvPr id="6" name="楕円 5">
            <a:extLst>
              <a:ext uri="{FF2B5EF4-FFF2-40B4-BE49-F238E27FC236}">
                <a16:creationId xmlns:a16="http://schemas.microsoft.com/office/drawing/2014/main" id="{F2280DE3-F640-4640-1699-ACC5C1F5A541}"/>
              </a:ext>
            </a:extLst>
          </p:cNvPr>
          <p:cNvSpPr/>
          <p:nvPr/>
        </p:nvSpPr>
        <p:spPr>
          <a:xfrm>
            <a:off x="3026103" y="4725304"/>
            <a:ext cx="1966454" cy="700550"/>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猪の住処</a:t>
            </a:r>
            <a:endParaRPr kumimoji="1" lang="en-US" altLang="ja-JP" sz="1400" b="1" dirty="0">
              <a:solidFill>
                <a:schemeClr val="tx1"/>
              </a:solidFill>
            </a:endParaRPr>
          </a:p>
          <a:p>
            <a:pPr algn="ctr"/>
            <a:r>
              <a:rPr kumimoji="1" lang="ja-JP" altLang="en-US" sz="1400" b="1" dirty="0">
                <a:solidFill>
                  <a:schemeClr val="tx1"/>
                </a:solidFill>
              </a:rPr>
              <a:t>獣害の増加</a:t>
            </a:r>
          </a:p>
        </p:txBody>
      </p:sp>
      <p:sp>
        <p:nvSpPr>
          <p:cNvPr id="9" name="楕円 8">
            <a:extLst>
              <a:ext uri="{FF2B5EF4-FFF2-40B4-BE49-F238E27FC236}">
                <a16:creationId xmlns:a16="http://schemas.microsoft.com/office/drawing/2014/main" id="{09AEA6F7-809D-2BE7-8915-87B1E67E0EF8}"/>
              </a:ext>
            </a:extLst>
          </p:cNvPr>
          <p:cNvSpPr/>
          <p:nvPr/>
        </p:nvSpPr>
        <p:spPr>
          <a:xfrm>
            <a:off x="1059649" y="4725304"/>
            <a:ext cx="1966454" cy="700550"/>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耕作放棄地の</a:t>
            </a:r>
            <a:endParaRPr kumimoji="1" lang="en-US" altLang="ja-JP" sz="1400" b="1" dirty="0">
              <a:solidFill>
                <a:schemeClr val="tx1"/>
              </a:solidFill>
            </a:endParaRPr>
          </a:p>
          <a:p>
            <a:pPr algn="ctr"/>
            <a:r>
              <a:rPr kumimoji="1" lang="ja-JP" altLang="en-US" sz="1400" b="1" dirty="0">
                <a:solidFill>
                  <a:schemeClr val="tx1"/>
                </a:solidFill>
              </a:rPr>
              <a:t>増加・藪化</a:t>
            </a:r>
          </a:p>
        </p:txBody>
      </p:sp>
      <p:sp>
        <p:nvSpPr>
          <p:cNvPr id="11" name="楕円 10">
            <a:extLst>
              <a:ext uri="{FF2B5EF4-FFF2-40B4-BE49-F238E27FC236}">
                <a16:creationId xmlns:a16="http://schemas.microsoft.com/office/drawing/2014/main" id="{82CC1B67-AD84-F7DA-752D-8BF15E43D31D}"/>
              </a:ext>
            </a:extLst>
          </p:cNvPr>
          <p:cNvSpPr/>
          <p:nvPr/>
        </p:nvSpPr>
        <p:spPr>
          <a:xfrm>
            <a:off x="1059649" y="5591994"/>
            <a:ext cx="1966454" cy="700550"/>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離農</a:t>
            </a:r>
          </a:p>
        </p:txBody>
      </p:sp>
      <p:sp>
        <p:nvSpPr>
          <p:cNvPr id="14" name="楕円 13">
            <a:extLst>
              <a:ext uri="{FF2B5EF4-FFF2-40B4-BE49-F238E27FC236}">
                <a16:creationId xmlns:a16="http://schemas.microsoft.com/office/drawing/2014/main" id="{334E6DDE-698E-9459-E3F7-7766C18D556A}"/>
              </a:ext>
            </a:extLst>
          </p:cNvPr>
          <p:cNvSpPr/>
          <p:nvPr/>
        </p:nvSpPr>
        <p:spPr>
          <a:xfrm>
            <a:off x="3026102" y="5591994"/>
            <a:ext cx="1966454" cy="700550"/>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営農意欲の</a:t>
            </a:r>
            <a:endParaRPr kumimoji="1" lang="en-US" altLang="ja-JP" sz="1400" b="1" dirty="0">
              <a:solidFill>
                <a:schemeClr val="tx1"/>
              </a:solidFill>
            </a:endParaRPr>
          </a:p>
          <a:p>
            <a:pPr algn="ctr"/>
            <a:r>
              <a:rPr kumimoji="1" lang="ja-JP" altLang="en-US" sz="1400" b="1" dirty="0">
                <a:solidFill>
                  <a:schemeClr val="tx1"/>
                </a:solidFill>
              </a:rPr>
              <a:t>低下</a:t>
            </a:r>
          </a:p>
        </p:txBody>
      </p:sp>
      <p:sp>
        <p:nvSpPr>
          <p:cNvPr id="16" name="矢印: 右 15">
            <a:extLst>
              <a:ext uri="{FF2B5EF4-FFF2-40B4-BE49-F238E27FC236}">
                <a16:creationId xmlns:a16="http://schemas.microsoft.com/office/drawing/2014/main" id="{645CED68-443D-E9C7-2F66-DAC0DD379982}"/>
              </a:ext>
            </a:extLst>
          </p:cNvPr>
          <p:cNvSpPr/>
          <p:nvPr/>
        </p:nvSpPr>
        <p:spPr>
          <a:xfrm rot="5400000">
            <a:off x="3835473" y="5193093"/>
            <a:ext cx="347713" cy="637745"/>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14D8841C-3DCB-1BC4-D2FA-3CEAC6C332AF}"/>
              </a:ext>
            </a:extLst>
          </p:cNvPr>
          <p:cNvSpPr/>
          <p:nvPr/>
        </p:nvSpPr>
        <p:spPr>
          <a:xfrm rot="16200000">
            <a:off x="1870291" y="5193093"/>
            <a:ext cx="347713" cy="637745"/>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C5712C6E-0829-9B2B-1CFF-EAA703F145C2}"/>
              </a:ext>
            </a:extLst>
          </p:cNvPr>
          <p:cNvSpPr/>
          <p:nvPr/>
        </p:nvSpPr>
        <p:spPr>
          <a:xfrm>
            <a:off x="2881052" y="4798180"/>
            <a:ext cx="396439" cy="559360"/>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E90D522B-ABFF-1F32-4A63-352CEBA912A7}"/>
              </a:ext>
            </a:extLst>
          </p:cNvPr>
          <p:cNvSpPr/>
          <p:nvPr/>
        </p:nvSpPr>
        <p:spPr>
          <a:xfrm rot="10800000">
            <a:off x="2825870" y="5662589"/>
            <a:ext cx="396439" cy="559360"/>
          </a:xfrm>
          <a:prstGeom prst="rightArrow">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21" name="図 20" descr="オレンジの花が咲いている植物&#10;&#10;AI によって生成されたコンテンツは間違っている可能性があります。">
            <a:extLst>
              <a:ext uri="{FF2B5EF4-FFF2-40B4-BE49-F238E27FC236}">
                <a16:creationId xmlns:a16="http://schemas.microsoft.com/office/drawing/2014/main" id="{F86DDDC0-C649-C7AE-0011-BAC8DA4E13D4}"/>
              </a:ext>
            </a:extLst>
          </p:cNvPr>
          <p:cNvPicPr>
            <a:picLocks noChangeAspect="1"/>
          </p:cNvPicPr>
          <p:nvPr/>
        </p:nvPicPr>
        <p:blipFill>
          <a:blip r:embed="rId3">
            <a:extLst>
              <a:ext uri="{28A0092B-C50C-407E-A947-70E740481C1C}">
                <a14:useLocalDpi xmlns:a14="http://schemas.microsoft.com/office/drawing/2010/main" val="0"/>
              </a:ext>
            </a:extLst>
          </a:blip>
          <a:srcRect t="-994" b="-1"/>
          <a:stretch/>
        </p:blipFill>
        <p:spPr>
          <a:xfrm>
            <a:off x="855707" y="1199296"/>
            <a:ext cx="2018507" cy="2717498"/>
          </a:xfrm>
          <a:prstGeom prst="rect">
            <a:avLst/>
          </a:prstGeom>
        </p:spPr>
      </p:pic>
      <p:pic>
        <p:nvPicPr>
          <p:cNvPr id="23" name="図 22" descr="草の上にいろいろな花&#10;&#10;AI によって生成されたコンテンツは間違っている可能性があります。">
            <a:extLst>
              <a:ext uri="{FF2B5EF4-FFF2-40B4-BE49-F238E27FC236}">
                <a16:creationId xmlns:a16="http://schemas.microsoft.com/office/drawing/2014/main" id="{AA01A372-BFE9-CCBC-80CC-E74739AC3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7022" y="1199296"/>
            <a:ext cx="2038584" cy="2717499"/>
          </a:xfrm>
          <a:prstGeom prst="rect">
            <a:avLst/>
          </a:prstGeom>
        </p:spPr>
      </p:pic>
      <p:sp>
        <p:nvSpPr>
          <p:cNvPr id="24" name="テキスト ボックス 23">
            <a:extLst>
              <a:ext uri="{FF2B5EF4-FFF2-40B4-BE49-F238E27FC236}">
                <a16:creationId xmlns:a16="http://schemas.microsoft.com/office/drawing/2014/main" id="{876E9F4E-C353-CF8A-C935-9956D297301D}"/>
              </a:ext>
            </a:extLst>
          </p:cNvPr>
          <p:cNvSpPr txBox="1"/>
          <p:nvPr/>
        </p:nvSpPr>
        <p:spPr>
          <a:xfrm>
            <a:off x="1692151" y="3987389"/>
            <a:ext cx="2774240" cy="307777"/>
          </a:xfrm>
          <a:prstGeom prst="rect">
            <a:avLst/>
          </a:prstGeom>
          <a:noFill/>
        </p:spPr>
        <p:txBody>
          <a:bodyPr wrap="square">
            <a:spAutoFit/>
          </a:bodyPr>
          <a:lstStyle/>
          <a:p>
            <a:r>
              <a:rPr lang="ja-JP" altLang="en-US" sz="1400" dirty="0"/>
              <a:t>図</a:t>
            </a:r>
            <a:r>
              <a:rPr lang="en-US" altLang="ja-JP" sz="1400" dirty="0"/>
              <a:t>3</a:t>
            </a:r>
            <a:r>
              <a:rPr lang="ja-JP" altLang="en-US" sz="1400" dirty="0"/>
              <a:t>：イノシシ害をうけたみかん</a:t>
            </a:r>
          </a:p>
        </p:txBody>
      </p:sp>
      <p:pic>
        <p:nvPicPr>
          <p:cNvPr id="2050" name="Picture 2" descr="くまむら棚田群（くまむら）｜ 熊本県球磨村 | 棚田NAVI">
            <a:extLst>
              <a:ext uri="{FF2B5EF4-FFF2-40B4-BE49-F238E27FC236}">
                <a16:creationId xmlns:a16="http://schemas.microsoft.com/office/drawing/2014/main" id="{57625261-3FA8-E175-99E0-528A74741F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225" y="2723872"/>
            <a:ext cx="4359564" cy="2788093"/>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7D105248-CCBF-8E86-EF63-2B239930FA08}"/>
              </a:ext>
            </a:extLst>
          </p:cNvPr>
          <p:cNvSpPr txBox="1"/>
          <p:nvPr/>
        </p:nvSpPr>
        <p:spPr>
          <a:xfrm>
            <a:off x="8129469" y="5591994"/>
            <a:ext cx="2086247" cy="307777"/>
          </a:xfrm>
          <a:prstGeom prst="rect">
            <a:avLst/>
          </a:prstGeom>
          <a:noFill/>
        </p:spPr>
        <p:txBody>
          <a:bodyPr wrap="square">
            <a:spAutoFit/>
          </a:bodyPr>
          <a:lstStyle/>
          <a:p>
            <a:r>
              <a:rPr lang="ja-JP" altLang="en-US" sz="1400" dirty="0"/>
              <a:t>図</a:t>
            </a:r>
            <a:r>
              <a:rPr lang="en-US" altLang="ja-JP" sz="1400" dirty="0"/>
              <a:t>4</a:t>
            </a:r>
            <a:r>
              <a:rPr lang="ja-JP" altLang="en-US" sz="1400" dirty="0"/>
              <a:t>：球磨村の棚田</a:t>
            </a:r>
            <a:r>
              <a:rPr lang="en-US" altLang="ja-JP" sz="1400" dirty="0"/>
              <a:t>[7]</a:t>
            </a:r>
            <a:endParaRPr lang="ja-JP" altLang="en-US" sz="1400" dirty="0"/>
          </a:p>
        </p:txBody>
      </p:sp>
    </p:spTree>
    <p:extLst>
      <p:ext uri="{BB962C8B-B14F-4D97-AF65-F5344CB8AC3E}">
        <p14:creationId xmlns:p14="http://schemas.microsoft.com/office/powerpoint/2010/main" val="378747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FFFBF-0C3D-3C15-748C-3FA972A8E2B1}"/>
            </a:ext>
          </a:extLst>
        </p:cNvPr>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D76E62BD-801C-5F42-ECC7-7D20E077979C}"/>
              </a:ext>
            </a:extLst>
          </p:cNvPr>
          <p:cNvSpPr txBox="1"/>
          <p:nvPr/>
        </p:nvSpPr>
        <p:spPr>
          <a:xfrm>
            <a:off x="206476" y="226143"/>
            <a:ext cx="5801032" cy="6555641"/>
          </a:xfrm>
          <a:prstGeom prst="rect">
            <a:avLst/>
          </a:prstGeom>
          <a:noFill/>
          <a:ln w="28575">
            <a:solidFill>
              <a:schemeClr val="bg2">
                <a:lumMod val="75000"/>
              </a:schemeClr>
            </a:solidFill>
          </a:ln>
        </p:spPr>
        <p:txBody>
          <a:bodyPr wrap="square" rtlCol="0">
            <a:spAutoFit/>
          </a:bodyPr>
          <a:lstStyle/>
          <a:p>
            <a:endParaRPr lang="en-US" altLang="ja-JP" dirty="0"/>
          </a:p>
          <a:p>
            <a:r>
              <a:rPr kumimoji="1" lang="ja-JP" altLang="en-US" dirty="0"/>
              <a:t>　</a:t>
            </a:r>
            <a:r>
              <a:rPr kumimoji="1" lang="ja-JP" altLang="en-US" sz="1600" dirty="0"/>
              <a:t>熊本県の新規就農者</a:t>
            </a:r>
            <a:r>
              <a:rPr lang="ja-JP" altLang="en-US" sz="1600" dirty="0"/>
              <a:t>（</a:t>
            </a:r>
            <a:r>
              <a:rPr lang="en-US" altLang="ja-JP" sz="1600" dirty="0"/>
              <a:t>2023</a:t>
            </a:r>
            <a:r>
              <a:rPr lang="ja-JP" altLang="en-US" sz="1600" dirty="0"/>
              <a:t>年度）</a:t>
            </a:r>
            <a:endParaRPr kumimoji="1" lang="en-US" altLang="ja-JP" sz="1600" dirty="0"/>
          </a:p>
          <a:p>
            <a:pPr marL="285750" indent="-285750">
              <a:buFont typeface="Arial" panose="020B0604020202020204" pitchFamily="34" charset="0"/>
              <a:buChar char="•"/>
            </a:pPr>
            <a:r>
              <a:rPr kumimoji="1" lang="ja-JP" altLang="en-US" sz="1600" dirty="0"/>
              <a:t>新規自営就農者：</a:t>
            </a:r>
            <a:r>
              <a:rPr kumimoji="1" lang="en-US" altLang="ja-JP" sz="1600" dirty="0"/>
              <a:t>220</a:t>
            </a:r>
            <a:r>
              <a:rPr kumimoji="1" lang="ja-JP" altLang="en-US" sz="1600" dirty="0"/>
              <a:t>人</a:t>
            </a:r>
            <a:endParaRPr kumimoji="1" lang="en-US" altLang="ja-JP" sz="1600" dirty="0"/>
          </a:p>
          <a:p>
            <a:pPr marL="285750" indent="-285750">
              <a:buFont typeface="Arial" panose="020B0604020202020204" pitchFamily="34" charset="0"/>
              <a:buChar char="•"/>
            </a:pPr>
            <a:r>
              <a:rPr kumimoji="1" lang="ja-JP" altLang="en-US" sz="1600" dirty="0"/>
              <a:t>新規雇用就農者：</a:t>
            </a:r>
            <a:r>
              <a:rPr lang="en-US" altLang="ja-JP" sz="1600" dirty="0"/>
              <a:t>182</a:t>
            </a:r>
            <a:r>
              <a:rPr lang="ja-JP" altLang="en-US" sz="1600" dirty="0"/>
              <a:t>人</a:t>
            </a:r>
            <a:endParaRPr lang="en-US" altLang="ja-JP" sz="1600" dirty="0"/>
          </a:p>
          <a:p>
            <a:endParaRPr lang="en-US" altLang="ja-JP" sz="1600" dirty="0"/>
          </a:p>
          <a:p>
            <a:r>
              <a:rPr lang="ja-JP" altLang="en-US" sz="1600" dirty="0"/>
              <a:t>総数　　：</a:t>
            </a:r>
            <a:r>
              <a:rPr lang="en-US" altLang="ja-JP" sz="1600" dirty="0"/>
              <a:t>6%</a:t>
            </a:r>
            <a:r>
              <a:rPr lang="ja-JP" altLang="en-US" sz="1600" dirty="0"/>
              <a:t>減（自営就農者はわずかに増加）</a:t>
            </a:r>
            <a:endParaRPr lang="en-US" altLang="ja-JP" sz="1600" dirty="0"/>
          </a:p>
          <a:p>
            <a:r>
              <a:rPr lang="ja-JP" altLang="en-US" sz="1600" dirty="0"/>
              <a:t>年齢構成：</a:t>
            </a:r>
            <a:r>
              <a:rPr lang="en-US" altLang="ja-JP" sz="1600" dirty="0"/>
              <a:t>26~40</a:t>
            </a:r>
            <a:r>
              <a:rPr lang="ja-JP" altLang="en-US" sz="1600" dirty="0"/>
              <a:t>歳が最多</a:t>
            </a:r>
            <a:endParaRPr lang="en-US" altLang="ja-JP" sz="1600" dirty="0"/>
          </a:p>
          <a:p>
            <a:endParaRPr lang="en-US" altLang="ja-JP" sz="1600" dirty="0"/>
          </a:p>
          <a:p>
            <a:r>
              <a:rPr lang="ja-JP" altLang="en-US" sz="1600" dirty="0"/>
              <a:t>非農家出身の「新規参入者」が全体の</a:t>
            </a:r>
            <a:r>
              <a:rPr lang="en-US" altLang="ja-JP" sz="1600" dirty="0"/>
              <a:t>3</a:t>
            </a:r>
            <a:r>
              <a:rPr lang="ja-JP" altLang="en-US" sz="1600" dirty="0"/>
              <a:t>割超を占める．</a:t>
            </a:r>
            <a:endParaRPr lang="en-US" altLang="ja-JP" sz="1600" dirty="0"/>
          </a:p>
          <a:p>
            <a:r>
              <a:rPr lang="ja-JP" altLang="en-US" sz="1600" dirty="0"/>
              <a:t>また，経営を軌道に乗せられず離農するケースも．資金繰り・技術習得・地域定着を支援する体制づくりが課題 ．</a:t>
            </a:r>
            <a:r>
              <a:rPr lang="en-US" altLang="ja-JP" sz="1600" dirty="0"/>
              <a:t>[8]</a:t>
            </a:r>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a:p>
            <a:endParaRPr lang="en-US" altLang="ja-JP" sz="1600" dirty="0"/>
          </a:p>
        </p:txBody>
      </p:sp>
      <p:sp>
        <p:nvSpPr>
          <p:cNvPr id="15" name="テキスト ボックス 14">
            <a:extLst>
              <a:ext uri="{FF2B5EF4-FFF2-40B4-BE49-F238E27FC236}">
                <a16:creationId xmlns:a16="http://schemas.microsoft.com/office/drawing/2014/main" id="{65ED7EE6-3C4F-18CB-1EE0-89BF68D8A569}"/>
              </a:ext>
            </a:extLst>
          </p:cNvPr>
          <p:cNvSpPr txBox="1"/>
          <p:nvPr/>
        </p:nvSpPr>
        <p:spPr>
          <a:xfrm>
            <a:off x="206476" y="247937"/>
            <a:ext cx="2763898" cy="338554"/>
          </a:xfrm>
          <a:prstGeom prst="rect">
            <a:avLst/>
          </a:prstGeom>
          <a:noFill/>
        </p:spPr>
        <p:txBody>
          <a:bodyPr wrap="none" rtlCol="0">
            <a:spAutoFit/>
          </a:bodyPr>
          <a:lstStyle/>
          <a:p>
            <a:r>
              <a:rPr kumimoji="1" lang="en-US" altLang="ja-JP" sz="1600" b="1" u="sng" dirty="0"/>
              <a:t>4</a:t>
            </a:r>
            <a:r>
              <a:rPr kumimoji="1" lang="ja-JP" altLang="en-US" sz="1600" b="1" u="sng" dirty="0"/>
              <a:t>．新規就農者の動向と課題</a:t>
            </a:r>
          </a:p>
        </p:txBody>
      </p:sp>
      <p:pic>
        <p:nvPicPr>
          <p:cNvPr id="8" name="図 7">
            <a:extLst>
              <a:ext uri="{FF2B5EF4-FFF2-40B4-BE49-F238E27FC236}">
                <a16:creationId xmlns:a16="http://schemas.microsoft.com/office/drawing/2014/main" id="{7F8FCCDF-40C8-1D0E-225A-2BE0421D5CE7}"/>
              </a:ext>
            </a:extLst>
          </p:cNvPr>
          <p:cNvPicPr>
            <a:picLocks noChangeAspect="1"/>
          </p:cNvPicPr>
          <p:nvPr/>
        </p:nvPicPr>
        <p:blipFill>
          <a:blip r:embed="rId3"/>
          <a:stretch>
            <a:fillRect/>
          </a:stretch>
        </p:blipFill>
        <p:spPr>
          <a:xfrm>
            <a:off x="394932" y="3185279"/>
            <a:ext cx="5424114" cy="3074428"/>
          </a:xfrm>
          <a:prstGeom prst="rect">
            <a:avLst/>
          </a:prstGeom>
        </p:spPr>
      </p:pic>
      <p:sp>
        <p:nvSpPr>
          <p:cNvPr id="11" name="テキスト ボックス 10">
            <a:extLst>
              <a:ext uri="{FF2B5EF4-FFF2-40B4-BE49-F238E27FC236}">
                <a16:creationId xmlns:a16="http://schemas.microsoft.com/office/drawing/2014/main" id="{3846D10C-6B5B-6B57-AAF1-FBB04D0FC3DD}"/>
              </a:ext>
            </a:extLst>
          </p:cNvPr>
          <p:cNvSpPr txBox="1"/>
          <p:nvPr/>
        </p:nvSpPr>
        <p:spPr>
          <a:xfrm>
            <a:off x="2151452" y="6259707"/>
            <a:ext cx="2115748" cy="307777"/>
          </a:xfrm>
          <a:prstGeom prst="rect">
            <a:avLst/>
          </a:prstGeom>
          <a:noFill/>
        </p:spPr>
        <p:txBody>
          <a:bodyPr wrap="square">
            <a:spAutoFit/>
          </a:bodyPr>
          <a:lstStyle/>
          <a:p>
            <a:r>
              <a:rPr lang="ja-JP" altLang="en-US" sz="1400" dirty="0"/>
              <a:t>図</a:t>
            </a:r>
            <a:r>
              <a:rPr lang="en-US" altLang="ja-JP" sz="1400" dirty="0"/>
              <a:t>5</a:t>
            </a:r>
            <a:r>
              <a:rPr lang="ja-JP" altLang="en-US" sz="1400" dirty="0"/>
              <a:t>：新規就農者数</a:t>
            </a:r>
            <a:r>
              <a:rPr lang="en-US" altLang="ja-JP" sz="1400" dirty="0"/>
              <a:t>[8]</a:t>
            </a:r>
            <a:endParaRPr lang="ja-JP" altLang="en-US" sz="1400" dirty="0"/>
          </a:p>
        </p:txBody>
      </p:sp>
      <p:sp>
        <p:nvSpPr>
          <p:cNvPr id="14" name="テキスト ボックス 13">
            <a:extLst>
              <a:ext uri="{FF2B5EF4-FFF2-40B4-BE49-F238E27FC236}">
                <a16:creationId xmlns:a16="http://schemas.microsoft.com/office/drawing/2014/main" id="{A9C02654-9AD9-B4B4-3868-AC357D9CAE6A}"/>
              </a:ext>
            </a:extLst>
          </p:cNvPr>
          <p:cNvSpPr txBox="1"/>
          <p:nvPr/>
        </p:nvSpPr>
        <p:spPr>
          <a:xfrm>
            <a:off x="6184492" y="216312"/>
            <a:ext cx="5801032" cy="3323987"/>
          </a:xfrm>
          <a:prstGeom prst="rect">
            <a:avLst/>
          </a:prstGeom>
          <a:noFill/>
          <a:ln w="28575">
            <a:solidFill>
              <a:schemeClr val="bg2">
                <a:lumMod val="75000"/>
              </a:schemeClr>
            </a:solidFill>
          </a:ln>
        </p:spPr>
        <p:txBody>
          <a:bodyPr wrap="square" rtlCol="0">
            <a:spAutoFit/>
          </a:bodyPr>
          <a:lstStyle/>
          <a:p>
            <a:endParaRPr kumimoji="1" lang="en-US" altLang="ja-JP" dirty="0"/>
          </a:p>
          <a:p>
            <a:pPr marL="285750" indent="-285750">
              <a:buFont typeface="Arial" panose="020B0604020202020204" pitchFamily="34" charset="0"/>
              <a:buChar char="•"/>
            </a:pPr>
            <a:r>
              <a:rPr lang="ja-JP" altLang="en-US" sz="1600" u="sng" dirty="0"/>
              <a:t>農業次世代人材投資事業</a:t>
            </a:r>
            <a:br>
              <a:rPr lang="en-US" altLang="ja-JP" sz="1600" dirty="0"/>
            </a:br>
            <a:r>
              <a:rPr lang="ja-JP" altLang="en-US" sz="1600" dirty="0"/>
              <a:t>研修中最長</a:t>
            </a:r>
            <a:r>
              <a:rPr lang="en-US" altLang="ja-JP" sz="1600" dirty="0"/>
              <a:t>2</a:t>
            </a:r>
            <a:r>
              <a:rPr lang="ja-JP" altLang="en-US" sz="1600" dirty="0"/>
              <a:t>年間，就農後</a:t>
            </a:r>
            <a:r>
              <a:rPr lang="en-US" altLang="ja-JP" sz="1600" dirty="0"/>
              <a:t>5</a:t>
            </a:r>
            <a:r>
              <a:rPr lang="ja-JP" altLang="en-US" sz="1600" dirty="0"/>
              <a:t>年間，年</a:t>
            </a:r>
            <a:r>
              <a:rPr lang="en-US" altLang="ja-JP" sz="1600" dirty="0"/>
              <a:t>150</a:t>
            </a:r>
            <a:r>
              <a:rPr lang="ja-JP" altLang="en-US" sz="1600" dirty="0"/>
              <a:t>万給付</a:t>
            </a:r>
            <a:r>
              <a:rPr lang="en-US" altLang="ja-JP" sz="1600" dirty="0"/>
              <a:t>[9]</a:t>
            </a:r>
            <a:r>
              <a:rPr lang="ja-JP" altLang="en-US" sz="1600" dirty="0"/>
              <a:t>．</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kumimoji="1" lang="ja-JP" altLang="en-US" sz="1600" u="sng" dirty="0"/>
              <a:t>農地中間管理機構</a:t>
            </a:r>
            <a:br>
              <a:rPr kumimoji="1" lang="en-US" altLang="ja-JP" sz="1600" dirty="0"/>
            </a:br>
            <a:r>
              <a:rPr kumimoji="1" lang="ja-JP" altLang="en-US" sz="1600" dirty="0"/>
              <a:t>高齢農家の農地を新規就農者や企業へ貸し付ける．賃料の集金・支払いを機構が代行し貸し手・借り手双方のリスクを低減．</a:t>
            </a:r>
            <a:endParaRPr kumimoji="1" lang="en-US" altLang="ja-JP" sz="1600" dirty="0"/>
          </a:p>
          <a:p>
            <a:pPr marL="285750" indent="-285750">
              <a:buFont typeface="Arial" panose="020B0604020202020204" pitchFamily="34" charset="0"/>
              <a:buChar char="•"/>
            </a:pPr>
            <a:endParaRPr kumimoji="1" lang="en-US" altLang="ja-JP" sz="1600" dirty="0"/>
          </a:p>
          <a:p>
            <a:pPr marL="285750" indent="-285750">
              <a:buFont typeface="Arial" panose="020B0604020202020204" pitchFamily="34" charset="0"/>
              <a:buChar char="•"/>
            </a:pPr>
            <a:r>
              <a:rPr lang="ja-JP" altLang="en-US" sz="1600" u="sng" dirty="0"/>
              <a:t>地域おこし協力隊</a:t>
            </a:r>
            <a:br>
              <a:rPr lang="en-US" altLang="ja-JP" sz="1600" dirty="0"/>
            </a:br>
            <a:r>
              <a:rPr lang="ja-JP" altLang="en-US" sz="1600" dirty="0"/>
              <a:t>任期中に給与を得ながら地域で研修・実務を行い，任期後に就農をめざす</a:t>
            </a:r>
            <a:r>
              <a:rPr lang="en-US" altLang="ja-JP" sz="1600" dirty="0"/>
              <a:t>[10]</a:t>
            </a:r>
            <a:r>
              <a:rPr lang="ja-JP" altLang="en-US" sz="1600" dirty="0"/>
              <a:t>．</a:t>
            </a:r>
            <a:endParaRPr lang="en-US" altLang="ja-JP" sz="1600" dirty="0"/>
          </a:p>
          <a:p>
            <a:pPr marL="285750" indent="-285750">
              <a:buFont typeface="Arial" panose="020B0604020202020204" pitchFamily="34" charset="0"/>
              <a:buChar char="•"/>
            </a:pPr>
            <a:endParaRPr kumimoji="1" lang="ja-JP" altLang="en-US" sz="1600" dirty="0"/>
          </a:p>
        </p:txBody>
      </p:sp>
      <p:sp>
        <p:nvSpPr>
          <p:cNvPr id="16" name="テキスト ボックス 15">
            <a:extLst>
              <a:ext uri="{FF2B5EF4-FFF2-40B4-BE49-F238E27FC236}">
                <a16:creationId xmlns:a16="http://schemas.microsoft.com/office/drawing/2014/main" id="{03045EF7-C46C-6225-885A-F2969ACEE9CD}"/>
              </a:ext>
            </a:extLst>
          </p:cNvPr>
          <p:cNvSpPr txBox="1"/>
          <p:nvPr/>
        </p:nvSpPr>
        <p:spPr>
          <a:xfrm>
            <a:off x="6184492" y="216312"/>
            <a:ext cx="2148345" cy="338554"/>
          </a:xfrm>
          <a:prstGeom prst="rect">
            <a:avLst/>
          </a:prstGeom>
          <a:noFill/>
        </p:spPr>
        <p:txBody>
          <a:bodyPr wrap="none" rtlCol="0">
            <a:spAutoFit/>
          </a:bodyPr>
          <a:lstStyle/>
          <a:p>
            <a:r>
              <a:rPr lang="en-US" altLang="ja-JP" sz="1600" b="1" u="sng" dirty="0"/>
              <a:t>5</a:t>
            </a:r>
            <a:r>
              <a:rPr lang="ja-JP" altLang="en-US" sz="1600" b="1" u="sng" dirty="0"/>
              <a:t>．政府による支援策</a:t>
            </a:r>
            <a:endParaRPr kumimoji="1" lang="ja-JP" altLang="en-US" sz="1600" b="1" u="sng" dirty="0"/>
          </a:p>
        </p:txBody>
      </p:sp>
      <p:sp>
        <p:nvSpPr>
          <p:cNvPr id="17" name="テキスト ボックス 16">
            <a:extLst>
              <a:ext uri="{FF2B5EF4-FFF2-40B4-BE49-F238E27FC236}">
                <a16:creationId xmlns:a16="http://schemas.microsoft.com/office/drawing/2014/main" id="{646FDE19-00DA-00AA-4330-7C2BD1561242}"/>
              </a:ext>
            </a:extLst>
          </p:cNvPr>
          <p:cNvSpPr txBox="1"/>
          <p:nvPr/>
        </p:nvSpPr>
        <p:spPr>
          <a:xfrm>
            <a:off x="6184492" y="3950240"/>
            <a:ext cx="5801032" cy="2831544"/>
          </a:xfrm>
          <a:prstGeom prst="rect">
            <a:avLst/>
          </a:prstGeom>
          <a:noFill/>
          <a:ln w="28575">
            <a:solidFill>
              <a:schemeClr val="bg2">
                <a:lumMod val="75000"/>
              </a:schemeClr>
            </a:solidFill>
          </a:ln>
        </p:spPr>
        <p:txBody>
          <a:bodyPr wrap="square" rtlCol="0">
            <a:spAutoFit/>
          </a:bodyPr>
          <a:lstStyle/>
          <a:p>
            <a:endParaRPr kumimoji="1" lang="en-US" altLang="ja-JP" dirty="0"/>
          </a:p>
          <a:p>
            <a:pPr marL="285750" indent="-285750">
              <a:buFont typeface="Arial" panose="020B0604020202020204" pitchFamily="34" charset="0"/>
              <a:buChar char="•"/>
            </a:pPr>
            <a:r>
              <a:rPr kumimoji="1" lang="ja-JP" altLang="en-US" sz="1600" u="sng" dirty="0"/>
              <a:t>熊本県農業経営・就農支援センター</a:t>
            </a:r>
            <a:br>
              <a:rPr kumimoji="1" lang="en-US" altLang="ja-JP" sz="1600" u="sng" dirty="0"/>
            </a:br>
            <a:r>
              <a:rPr kumimoji="1" lang="ja-JP" altLang="en-US" sz="1600" dirty="0"/>
              <a:t>相談・研修あっせん・補助金情報提供窓口．</a:t>
            </a:r>
            <a:endParaRPr kumimoji="1"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kumimoji="1" lang="ja-JP" altLang="en-US" sz="1600" u="sng" dirty="0"/>
              <a:t>新規就農者育成総合対策</a:t>
            </a:r>
            <a:br>
              <a:rPr kumimoji="1" lang="en-US" altLang="ja-JP" sz="1600" dirty="0"/>
            </a:br>
            <a:r>
              <a:rPr kumimoji="1" lang="en-US" altLang="ja-JP" sz="1600" dirty="0"/>
              <a:t>3</a:t>
            </a:r>
            <a:r>
              <a:rPr kumimoji="1" lang="ja-JP" altLang="en-US" sz="1600" dirty="0"/>
              <a:t>年間，年</a:t>
            </a:r>
            <a:r>
              <a:rPr kumimoji="1" lang="en-US" altLang="ja-JP" sz="1600" dirty="0"/>
              <a:t>150</a:t>
            </a:r>
            <a:r>
              <a:rPr kumimoji="1" lang="ja-JP" altLang="en-US" sz="1600" dirty="0"/>
              <a:t>万給付（</a:t>
            </a:r>
            <a:r>
              <a:rPr kumimoji="1" lang="en-US" altLang="ja-JP" sz="1600" dirty="0"/>
              <a:t>50</a:t>
            </a:r>
            <a:r>
              <a:rPr kumimoji="1" lang="ja-JP" altLang="en-US" sz="1600" dirty="0"/>
              <a:t>歳未満）国制度へ上乗せ支援</a:t>
            </a:r>
            <a:r>
              <a:rPr kumimoji="1" lang="en-US" altLang="ja-JP" sz="1600" dirty="0"/>
              <a:t>[11]</a:t>
            </a:r>
            <a:r>
              <a:rPr kumimoji="1" lang="ja-JP" altLang="en-US" sz="1600" dirty="0"/>
              <a:t>．</a:t>
            </a:r>
            <a:endParaRPr kumimoji="1"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kumimoji="1" lang="ja-JP" altLang="en-US" sz="1600" u="sng" dirty="0"/>
              <a:t>企業の農業参入トータルサポート事業</a:t>
            </a:r>
            <a:br>
              <a:rPr kumimoji="1" lang="en-US" altLang="ja-JP" sz="1600" dirty="0"/>
            </a:br>
            <a:r>
              <a:rPr kumimoji="1" lang="ja-JP" altLang="en-US" sz="1600" dirty="0"/>
              <a:t>参入</a:t>
            </a:r>
            <a:r>
              <a:rPr kumimoji="1" lang="en-US" altLang="ja-JP" sz="1600" dirty="0"/>
              <a:t>3</a:t>
            </a:r>
            <a:r>
              <a:rPr kumimoji="1" lang="ja-JP" altLang="en-US" sz="1600" dirty="0"/>
              <a:t>年以内の企業へ上限</a:t>
            </a:r>
            <a:r>
              <a:rPr kumimoji="1" lang="en-US" altLang="ja-JP" sz="1600" dirty="0"/>
              <a:t>1000</a:t>
            </a:r>
            <a:r>
              <a:rPr kumimoji="1" lang="ja-JP" altLang="en-US" sz="1600" dirty="0"/>
              <a:t>万円助成．販路開拓や人材確保のコンサル費用も別枠支援</a:t>
            </a:r>
            <a:r>
              <a:rPr kumimoji="1" lang="en-US" altLang="ja-JP" sz="1600" dirty="0"/>
              <a:t>[12]</a:t>
            </a:r>
            <a:r>
              <a:rPr kumimoji="1" lang="ja-JP" altLang="en-US" sz="1600" dirty="0"/>
              <a:t>．</a:t>
            </a:r>
            <a:endParaRPr kumimoji="1" lang="en-US" altLang="ja-JP" sz="1600" dirty="0"/>
          </a:p>
          <a:p>
            <a:pPr marL="285750" indent="-285750">
              <a:buFont typeface="Arial" panose="020B0604020202020204" pitchFamily="34" charset="0"/>
              <a:buChar char="•"/>
            </a:pPr>
            <a:endParaRPr kumimoji="1" lang="ja-JP" altLang="en-US" sz="1600" dirty="0"/>
          </a:p>
        </p:txBody>
      </p:sp>
      <p:sp>
        <p:nvSpPr>
          <p:cNvPr id="18" name="テキスト ボックス 17">
            <a:extLst>
              <a:ext uri="{FF2B5EF4-FFF2-40B4-BE49-F238E27FC236}">
                <a16:creationId xmlns:a16="http://schemas.microsoft.com/office/drawing/2014/main" id="{1C842A82-7F78-F9F2-0D13-F448B9088220}"/>
              </a:ext>
            </a:extLst>
          </p:cNvPr>
          <p:cNvSpPr txBox="1"/>
          <p:nvPr/>
        </p:nvSpPr>
        <p:spPr>
          <a:xfrm>
            <a:off x="6195964" y="3950240"/>
            <a:ext cx="2558714" cy="338554"/>
          </a:xfrm>
          <a:prstGeom prst="rect">
            <a:avLst/>
          </a:prstGeom>
          <a:noFill/>
        </p:spPr>
        <p:txBody>
          <a:bodyPr wrap="none" rtlCol="0">
            <a:spAutoFit/>
          </a:bodyPr>
          <a:lstStyle/>
          <a:p>
            <a:r>
              <a:rPr lang="en-US" altLang="ja-JP" sz="1600" b="1" u="sng" dirty="0"/>
              <a:t>6-1</a:t>
            </a:r>
            <a:r>
              <a:rPr lang="ja-JP" altLang="en-US" sz="1600" b="1" u="sng" dirty="0"/>
              <a:t>．熊本県による支援策</a:t>
            </a:r>
            <a:endParaRPr kumimoji="1" lang="ja-JP" altLang="en-US" sz="1600" b="1" u="sng" dirty="0"/>
          </a:p>
        </p:txBody>
      </p:sp>
    </p:spTree>
    <p:extLst>
      <p:ext uri="{BB962C8B-B14F-4D97-AF65-F5344CB8AC3E}">
        <p14:creationId xmlns:p14="http://schemas.microsoft.com/office/powerpoint/2010/main" val="2386828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D0FA7-23A9-ED5A-F873-8FA4C2D4B2C4}"/>
            </a:ext>
          </a:extLst>
        </p:cNvPr>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C61E1BEE-9744-605B-DFCC-3D436B60F3B7}"/>
              </a:ext>
            </a:extLst>
          </p:cNvPr>
          <p:cNvSpPr txBox="1"/>
          <p:nvPr/>
        </p:nvSpPr>
        <p:spPr>
          <a:xfrm>
            <a:off x="6096001" y="245807"/>
            <a:ext cx="5801032" cy="3600986"/>
          </a:xfrm>
          <a:prstGeom prst="rect">
            <a:avLst/>
          </a:prstGeom>
          <a:noFill/>
          <a:ln w="28575">
            <a:solidFill>
              <a:schemeClr val="bg2">
                <a:lumMod val="75000"/>
              </a:schemeClr>
            </a:solidFill>
          </a:ln>
        </p:spPr>
        <p:txBody>
          <a:bodyPr wrap="square" rtlCol="0">
            <a:spAutoFit/>
          </a:bodyPr>
          <a:lstStyle/>
          <a:p>
            <a:endParaRPr lang="en-US" altLang="ja-JP" sz="2000" dirty="0"/>
          </a:p>
          <a:p>
            <a:r>
              <a:rPr kumimoji="1" lang="ja-JP" altLang="en-US" sz="1600" dirty="0"/>
              <a:t>　市町村も就農者獲得のための取り組みを行っている．</a:t>
            </a:r>
            <a:endParaRPr kumimoji="1" lang="en-US" altLang="ja-JP" sz="1600" dirty="0"/>
          </a:p>
          <a:p>
            <a:pPr marL="285750" indent="-285750">
              <a:buFont typeface="Arial" panose="020B0604020202020204" pitchFamily="34" charset="0"/>
              <a:buChar char="•"/>
            </a:pPr>
            <a:r>
              <a:rPr lang="ja-JP" altLang="en-US" sz="1600" u="sng" dirty="0"/>
              <a:t>八代市</a:t>
            </a:r>
            <a:br>
              <a:rPr lang="en-US" altLang="ja-JP" sz="1600" dirty="0"/>
            </a:br>
            <a:r>
              <a:rPr lang="en-US" altLang="ja-JP" sz="1600" dirty="0"/>
              <a:t>JA</a:t>
            </a:r>
            <a:r>
              <a:rPr lang="ja-JP" altLang="en-US" sz="1600" dirty="0"/>
              <a:t>やつしろと連携し，</a:t>
            </a:r>
            <a:r>
              <a:rPr lang="en-US" altLang="ja-JP" sz="1600" dirty="0"/>
              <a:t>1</a:t>
            </a:r>
            <a:r>
              <a:rPr lang="ja-JP" altLang="en-US" sz="1600" dirty="0"/>
              <a:t>，</a:t>
            </a:r>
            <a:r>
              <a:rPr lang="en-US" altLang="ja-JP" sz="1600" dirty="0"/>
              <a:t>2</a:t>
            </a:r>
            <a:r>
              <a:rPr lang="ja-JP" altLang="en-US" sz="1600" dirty="0"/>
              <a:t>年の研修を自己負担なしで提供．</a:t>
            </a:r>
            <a:br>
              <a:rPr lang="en-US" altLang="ja-JP" sz="1600" dirty="0"/>
            </a:br>
            <a:r>
              <a:rPr lang="ja-JP" altLang="en-US" sz="1600" dirty="0"/>
              <a:t>経営開始資金を国制度と同条件で上乗せ支援</a:t>
            </a:r>
            <a:r>
              <a:rPr lang="en-US" altLang="ja-JP" sz="1600" dirty="0"/>
              <a:t>[13]</a:t>
            </a:r>
            <a:r>
              <a:rPr lang="ja-JP" altLang="en-US" sz="1600" dirty="0"/>
              <a:t>．</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u="sng" dirty="0"/>
              <a:t>山鹿市</a:t>
            </a:r>
            <a:br>
              <a:rPr lang="en-US" altLang="ja-JP" sz="1600" dirty="0"/>
            </a:br>
            <a:r>
              <a:rPr lang="en-US" altLang="ja-JP" sz="1600" dirty="0"/>
              <a:t>JA</a:t>
            </a:r>
            <a:r>
              <a:rPr lang="ja-JP" altLang="en-US" sz="1600" dirty="0"/>
              <a:t>鹿本と協働でスイカ・ナス等の</a:t>
            </a:r>
            <a:r>
              <a:rPr lang="en-US" altLang="ja-JP" sz="1600" dirty="0"/>
              <a:t>2</a:t>
            </a:r>
            <a:r>
              <a:rPr lang="ja-JP" altLang="en-US" sz="1600" dirty="0"/>
              <a:t>年研修を実施．</a:t>
            </a:r>
            <a:br>
              <a:rPr lang="en-US" altLang="ja-JP" sz="1600" dirty="0"/>
            </a:br>
            <a:r>
              <a:rPr lang="ja-JP" altLang="en-US" sz="1600" dirty="0"/>
              <a:t>離農ハウスを新規就農者へ譲渡（ハウスマッチング制度）</a:t>
            </a:r>
            <a:r>
              <a:rPr lang="en-US" altLang="ja-JP" sz="1600" dirty="0"/>
              <a:t>[14]</a:t>
            </a:r>
            <a:r>
              <a:rPr lang="ja-JP" altLang="en-US" sz="1600" dirty="0"/>
              <a:t>．</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u="sng" dirty="0"/>
              <a:t>産山村</a:t>
            </a:r>
            <a:br>
              <a:rPr lang="en-US" altLang="ja-JP" sz="1600" dirty="0"/>
            </a:br>
            <a:r>
              <a:rPr lang="ja-JP" altLang="en-US" sz="1600" dirty="0"/>
              <a:t>うぶやま新規就農支援事業でビニールハウス</a:t>
            </a:r>
            <a:r>
              <a:rPr lang="en-US" altLang="ja-JP" sz="1600" dirty="0"/>
              <a:t>14</a:t>
            </a:r>
            <a:r>
              <a:rPr lang="ja-JP" altLang="en-US" sz="1600" dirty="0"/>
              <a:t>棟を貸与．</a:t>
            </a:r>
            <a:br>
              <a:rPr lang="en-US" altLang="ja-JP" sz="1600" dirty="0"/>
            </a:br>
            <a:r>
              <a:rPr lang="ja-JP" altLang="en-US" sz="1600" dirty="0"/>
              <a:t>研修・住宅をセットで提供（</a:t>
            </a:r>
            <a:r>
              <a:rPr lang="en-US" altLang="ja-JP" sz="1600" dirty="0"/>
              <a:t>50</a:t>
            </a:r>
            <a:r>
              <a:rPr lang="ja-JP" altLang="en-US" sz="1600" dirty="0"/>
              <a:t>歳以下，定住意志）</a:t>
            </a:r>
            <a:r>
              <a:rPr lang="en-US" altLang="ja-JP" sz="1600" dirty="0"/>
              <a:t>[15]</a:t>
            </a:r>
            <a:r>
              <a:rPr lang="ja-JP" altLang="en-US" sz="1600" dirty="0"/>
              <a:t>．</a:t>
            </a:r>
            <a:endParaRPr lang="en-US" altLang="ja-JP" sz="1600" dirty="0"/>
          </a:p>
        </p:txBody>
      </p:sp>
      <p:sp>
        <p:nvSpPr>
          <p:cNvPr id="3" name="テキスト ボックス 2">
            <a:extLst>
              <a:ext uri="{FF2B5EF4-FFF2-40B4-BE49-F238E27FC236}">
                <a16:creationId xmlns:a16="http://schemas.microsoft.com/office/drawing/2014/main" id="{BF80F8AD-BF4A-374B-BB8F-565AB1A683E1}"/>
              </a:ext>
            </a:extLst>
          </p:cNvPr>
          <p:cNvSpPr txBox="1"/>
          <p:nvPr/>
        </p:nvSpPr>
        <p:spPr>
          <a:xfrm>
            <a:off x="6096001" y="245807"/>
            <a:ext cx="2852063" cy="338554"/>
          </a:xfrm>
          <a:prstGeom prst="rect">
            <a:avLst/>
          </a:prstGeom>
          <a:noFill/>
        </p:spPr>
        <p:txBody>
          <a:bodyPr wrap="none" rtlCol="0">
            <a:spAutoFit/>
          </a:bodyPr>
          <a:lstStyle/>
          <a:p>
            <a:r>
              <a:rPr kumimoji="1" lang="en-US" altLang="ja-JP" sz="1600" b="1" u="sng" dirty="0"/>
              <a:t>7</a:t>
            </a:r>
            <a:r>
              <a:rPr kumimoji="1" lang="ja-JP" altLang="en-US" sz="1600" b="1" u="sng" dirty="0"/>
              <a:t>．市町村レベルの取り組み</a:t>
            </a:r>
          </a:p>
        </p:txBody>
      </p:sp>
      <p:sp>
        <p:nvSpPr>
          <p:cNvPr id="6" name="テキスト ボックス 5">
            <a:extLst>
              <a:ext uri="{FF2B5EF4-FFF2-40B4-BE49-F238E27FC236}">
                <a16:creationId xmlns:a16="http://schemas.microsoft.com/office/drawing/2014/main" id="{38766BEB-B051-FC8D-B2D5-973C3402E854}"/>
              </a:ext>
            </a:extLst>
          </p:cNvPr>
          <p:cNvSpPr txBox="1"/>
          <p:nvPr/>
        </p:nvSpPr>
        <p:spPr>
          <a:xfrm>
            <a:off x="6096001" y="4006646"/>
            <a:ext cx="5801032" cy="2369880"/>
          </a:xfrm>
          <a:prstGeom prst="rect">
            <a:avLst/>
          </a:prstGeom>
          <a:noFill/>
          <a:ln w="28575">
            <a:solidFill>
              <a:schemeClr val="bg2">
                <a:lumMod val="75000"/>
              </a:schemeClr>
            </a:solidFill>
          </a:ln>
        </p:spPr>
        <p:txBody>
          <a:bodyPr wrap="square" rtlCol="0">
            <a:spAutoFit/>
          </a:bodyPr>
          <a:lstStyle/>
          <a:p>
            <a:endParaRPr lang="en-US" altLang="ja-JP" sz="2000" dirty="0"/>
          </a:p>
          <a:p>
            <a:r>
              <a:rPr kumimoji="1" lang="ja-JP" altLang="en-US" sz="1600" dirty="0"/>
              <a:t>　</a:t>
            </a:r>
            <a:endParaRPr kumimoji="1" lang="en-US" altLang="ja-JP" sz="1600" dirty="0"/>
          </a:p>
          <a:p>
            <a:pPr marL="285750" indent="-285750">
              <a:buFont typeface="Arial" panose="020B0604020202020204" pitchFamily="34" charset="0"/>
              <a:buChar char="•"/>
            </a:pPr>
            <a:r>
              <a:rPr lang="en-US" altLang="ja-JP" sz="1600" u="sng" dirty="0"/>
              <a:t>(</a:t>
            </a:r>
            <a:r>
              <a:rPr lang="ja-JP" altLang="en-US" sz="1600" u="sng" dirty="0"/>
              <a:t>株</a:t>
            </a:r>
            <a:r>
              <a:rPr lang="en-US" altLang="ja-JP" sz="1600" u="sng" dirty="0"/>
              <a:t>)New</a:t>
            </a:r>
            <a:r>
              <a:rPr lang="ja-JP" altLang="en-US" sz="1600" u="sng" dirty="0"/>
              <a:t>アグリ</a:t>
            </a:r>
            <a:br>
              <a:rPr lang="en-US" altLang="ja-JP" sz="1600" dirty="0"/>
            </a:br>
            <a:r>
              <a:rPr lang="ja-JP" altLang="en-US" sz="1600" dirty="0"/>
              <a:t>阿蘇地域にて，夏トマト・いちごの収穫繁忙期に人材の派遣．労働力不足の解消に貢献</a:t>
            </a:r>
            <a:r>
              <a:rPr lang="en-US" altLang="ja-JP" sz="1600" dirty="0"/>
              <a:t>[16]</a:t>
            </a:r>
            <a:r>
              <a:rPr lang="ja-JP" altLang="en-US" sz="1600" dirty="0"/>
              <a:t>．</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u="sng" dirty="0"/>
              <a:t>熊本</a:t>
            </a:r>
            <a:r>
              <a:rPr lang="en-US" altLang="ja-JP" sz="1600" u="sng" dirty="0"/>
              <a:t>DX</a:t>
            </a:r>
            <a:r>
              <a:rPr lang="ja-JP" altLang="en-US" sz="1600" u="sng" dirty="0"/>
              <a:t>推進コンソーシアム</a:t>
            </a:r>
            <a:br>
              <a:rPr lang="en-US" altLang="ja-JP" sz="1600" dirty="0"/>
            </a:br>
            <a:r>
              <a:rPr lang="ja-JP" altLang="en-US" sz="1600" dirty="0"/>
              <a:t>ドローン・衛星データによるサツマイモ高収量化</a:t>
            </a:r>
            <a:r>
              <a:rPr lang="en-US" altLang="ja-JP" sz="1600" dirty="0"/>
              <a:t>[17]</a:t>
            </a:r>
            <a:r>
              <a:rPr lang="ja-JP" altLang="en-US" sz="1600" dirty="0"/>
              <a:t>．</a:t>
            </a:r>
            <a:endParaRPr lang="en-US" altLang="ja-JP" sz="1600" dirty="0"/>
          </a:p>
          <a:p>
            <a:endParaRPr lang="en-US" altLang="ja-JP" sz="1600" dirty="0"/>
          </a:p>
        </p:txBody>
      </p:sp>
      <p:sp>
        <p:nvSpPr>
          <p:cNvPr id="7" name="テキスト ボックス 6">
            <a:extLst>
              <a:ext uri="{FF2B5EF4-FFF2-40B4-BE49-F238E27FC236}">
                <a16:creationId xmlns:a16="http://schemas.microsoft.com/office/drawing/2014/main" id="{D26391F5-C5AE-579A-C6F2-EBED6E47123E}"/>
              </a:ext>
            </a:extLst>
          </p:cNvPr>
          <p:cNvSpPr txBox="1"/>
          <p:nvPr/>
        </p:nvSpPr>
        <p:spPr>
          <a:xfrm>
            <a:off x="6096000" y="4006646"/>
            <a:ext cx="3106941" cy="338554"/>
          </a:xfrm>
          <a:prstGeom prst="rect">
            <a:avLst/>
          </a:prstGeom>
          <a:noFill/>
        </p:spPr>
        <p:txBody>
          <a:bodyPr wrap="none" rtlCol="0">
            <a:spAutoFit/>
          </a:bodyPr>
          <a:lstStyle/>
          <a:p>
            <a:r>
              <a:rPr lang="en-US" altLang="ja-JP" sz="1600" b="1" u="sng" dirty="0"/>
              <a:t>8</a:t>
            </a:r>
            <a:r>
              <a:rPr kumimoji="1" lang="ja-JP" altLang="en-US" sz="1600" b="1" u="sng" dirty="0"/>
              <a:t>．民間企業・</a:t>
            </a:r>
            <a:r>
              <a:rPr kumimoji="1" lang="en-US" altLang="ja-JP" sz="1600" b="1" u="sng" dirty="0"/>
              <a:t>NPO</a:t>
            </a:r>
            <a:r>
              <a:rPr kumimoji="1" lang="ja-JP" altLang="en-US" sz="1600" b="1" u="sng" dirty="0"/>
              <a:t>の取り組み</a:t>
            </a:r>
          </a:p>
        </p:txBody>
      </p:sp>
      <p:sp>
        <p:nvSpPr>
          <p:cNvPr id="16" name="テキスト ボックス 15">
            <a:extLst>
              <a:ext uri="{FF2B5EF4-FFF2-40B4-BE49-F238E27FC236}">
                <a16:creationId xmlns:a16="http://schemas.microsoft.com/office/drawing/2014/main" id="{B0B68876-2A8E-FA06-4E6D-7C8CC123386E}"/>
              </a:ext>
            </a:extLst>
          </p:cNvPr>
          <p:cNvSpPr txBox="1"/>
          <p:nvPr/>
        </p:nvSpPr>
        <p:spPr>
          <a:xfrm>
            <a:off x="127821" y="245807"/>
            <a:ext cx="5801032" cy="5293757"/>
          </a:xfrm>
          <a:prstGeom prst="rect">
            <a:avLst/>
          </a:prstGeom>
          <a:noFill/>
          <a:ln w="28575">
            <a:solidFill>
              <a:schemeClr val="bg2">
                <a:lumMod val="75000"/>
              </a:schemeClr>
            </a:solidFill>
          </a:ln>
        </p:spPr>
        <p:txBody>
          <a:bodyPr wrap="square" rtlCol="0">
            <a:spAutoFit/>
          </a:bodyPr>
          <a:lstStyle/>
          <a:p>
            <a:endParaRPr kumimoji="1" lang="en-US" altLang="ja-JP" dirty="0"/>
          </a:p>
          <a:p>
            <a:r>
              <a:rPr lang="ja-JP" altLang="en-US" sz="1600" dirty="0"/>
              <a:t>　増加する耕作放棄地を有効利用するため，熊本県は県耕作放棄地有効利用促進事業を行っている．また，県内でも様々な場所で耕作放棄地の有効利用が図られている．</a:t>
            </a:r>
            <a:endParaRPr lang="en-US" altLang="ja-JP" sz="1600" dirty="0"/>
          </a:p>
          <a:p>
            <a:endParaRPr lang="en-US" altLang="ja-JP" sz="1600" dirty="0"/>
          </a:p>
          <a:p>
            <a:r>
              <a:rPr lang="ja-JP" altLang="en-US" sz="1600" dirty="0"/>
              <a:t>事例：熊本市農業委員会</a:t>
            </a:r>
            <a:br>
              <a:rPr lang="en-US" altLang="ja-JP" sz="1600" dirty="0"/>
            </a:br>
            <a:r>
              <a:rPr lang="ja-JP" altLang="en-US" sz="1600" dirty="0"/>
              <a:t>県耕作放棄地有効利用促進事業の周知，また，独自の活動として，耕作放棄地を利用した玉ねぎ栽培を実施．</a:t>
            </a:r>
            <a:br>
              <a:rPr lang="en-US" altLang="ja-JP" sz="1600" dirty="0"/>
            </a:br>
            <a:r>
              <a:rPr lang="ja-JP" altLang="en-US" sz="1600" dirty="0"/>
              <a:t>→耕作放棄地の</a:t>
            </a:r>
            <a:r>
              <a:rPr lang="en-US" altLang="ja-JP" sz="1600" dirty="0"/>
              <a:t>5.23ha</a:t>
            </a:r>
            <a:r>
              <a:rPr lang="ja-JP" altLang="en-US" sz="1600" dirty="0"/>
              <a:t>の解消</a:t>
            </a:r>
            <a:r>
              <a:rPr lang="en-US" altLang="ja-JP" sz="1600" dirty="0"/>
              <a:t>[20]</a:t>
            </a:r>
          </a:p>
          <a:p>
            <a:endParaRPr lang="en-US" altLang="ja-JP" sz="1600" dirty="0"/>
          </a:p>
          <a:p>
            <a:r>
              <a:rPr lang="ja-JP" altLang="en-US" sz="1600" dirty="0"/>
              <a:t>事例：宇土市農業委員会</a:t>
            </a:r>
            <a:endParaRPr lang="en-US" altLang="ja-JP" sz="1600" dirty="0"/>
          </a:p>
          <a:p>
            <a:r>
              <a:rPr lang="ja-JP" altLang="en-US" sz="1600" dirty="0"/>
              <a:t>市内の農業者へ遊休農地解消の重要性を示すとともに，近隣の保育園児との耕作放棄地へのじゃがいもの植え付け．</a:t>
            </a:r>
            <a:br>
              <a:rPr lang="en-US" altLang="ja-JP" sz="1600" dirty="0"/>
            </a:br>
            <a:r>
              <a:rPr lang="ja-JP" altLang="en-US" sz="1600" dirty="0"/>
              <a:t>耕作放棄地の解消</a:t>
            </a:r>
            <a:r>
              <a:rPr lang="en-US" altLang="ja-JP" sz="1600" dirty="0"/>
              <a:t>PR</a:t>
            </a:r>
            <a:r>
              <a:rPr lang="ja-JP" altLang="en-US" sz="1600" dirty="0"/>
              <a:t>看板の設置</a:t>
            </a:r>
            <a:r>
              <a:rPr lang="en-US" altLang="ja-JP" sz="1600" dirty="0"/>
              <a:t>[21]</a:t>
            </a:r>
            <a:r>
              <a:rPr lang="ja-JP" altLang="en-US" sz="1600" dirty="0"/>
              <a:t>．</a:t>
            </a:r>
            <a:br>
              <a:rPr lang="en-US" altLang="ja-JP" sz="1600" dirty="0"/>
            </a:br>
            <a:endParaRPr lang="en-US" altLang="ja-JP" sz="1600" dirty="0"/>
          </a:p>
          <a:p>
            <a:r>
              <a:rPr kumimoji="1" lang="ja-JP" altLang="en-US" sz="1600" dirty="0"/>
              <a:t>事例：</a:t>
            </a:r>
            <a:r>
              <a:rPr lang="ja-JP" altLang="en-US" sz="1600" dirty="0"/>
              <a:t>宇土市大口西部地区</a:t>
            </a:r>
            <a:br>
              <a:rPr lang="en-US" altLang="ja-JP" sz="1600" dirty="0"/>
            </a:br>
            <a:r>
              <a:rPr lang="en-US" altLang="ja-JP" sz="1600" dirty="0"/>
              <a:t>8</a:t>
            </a:r>
            <a:r>
              <a:rPr lang="ja-JP" altLang="en-US" sz="1600" dirty="0"/>
              <a:t>割が耕作放棄地となっている例として紹介したが，県の取り組みによって整備され，地域の主要農作物である柑橘類の樹園地となっている．</a:t>
            </a:r>
            <a:endParaRPr lang="en-US" altLang="ja-JP" sz="1600" dirty="0"/>
          </a:p>
          <a:p>
            <a:r>
              <a:rPr kumimoji="1" lang="ja-JP" altLang="en-US" sz="1600" dirty="0"/>
              <a:t>→耕作放棄地の</a:t>
            </a:r>
            <a:r>
              <a:rPr kumimoji="1" lang="en-US" altLang="ja-JP" sz="1600" dirty="0"/>
              <a:t>13.8ha</a:t>
            </a:r>
            <a:r>
              <a:rPr kumimoji="1" lang="ja-JP" altLang="en-US" sz="1600" dirty="0"/>
              <a:t>の解消</a:t>
            </a:r>
            <a:r>
              <a:rPr kumimoji="1" lang="en-US" altLang="ja-JP" sz="1600" dirty="0"/>
              <a:t>[3]</a:t>
            </a:r>
          </a:p>
          <a:p>
            <a:endParaRPr kumimoji="1" lang="ja-JP" altLang="en-US" sz="1600" dirty="0"/>
          </a:p>
        </p:txBody>
      </p:sp>
      <p:sp>
        <p:nvSpPr>
          <p:cNvPr id="17" name="テキスト ボックス 16">
            <a:extLst>
              <a:ext uri="{FF2B5EF4-FFF2-40B4-BE49-F238E27FC236}">
                <a16:creationId xmlns:a16="http://schemas.microsoft.com/office/drawing/2014/main" id="{785989D2-DCA2-477B-B22C-B7DC0B6C6D47}"/>
              </a:ext>
            </a:extLst>
          </p:cNvPr>
          <p:cNvSpPr txBox="1"/>
          <p:nvPr/>
        </p:nvSpPr>
        <p:spPr>
          <a:xfrm>
            <a:off x="127821" y="245807"/>
            <a:ext cx="2412840" cy="338554"/>
          </a:xfrm>
          <a:prstGeom prst="rect">
            <a:avLst/>
          </a:prstGeom>
          <a:noFill/>
        </p:spPr>
        <p:txBody>
          <a:bodyPr wrap="none" rtlCol="0">
            <a:spAutoFit/>
          </a:bodyPr>
          <a:lstStyle/>
          <a:p>
            <a:r>
              <a:rPr lang="en-US" altLang="ja-JP" sz="1600" b="1" u="sng" dirty="0"/>
              <a:t>6-2</a:t>
            </a:r>
            <a:r>
              <a:rPr kumimoji="1" lang="ja-JP" altLang="en-US" sz="1600" b="1" u="sng" dirty="0"/>
              <a:t>．熊本県の取り組み</a:t>
            </a:r>
          </a:p>
        </p:txBody>
      </p:sp>
    </p:spTree>
    <p:extLst>
      <p:ext uri="{BB962C8B-B14F-4D97-AF65-F5344CB8AC3E}">
        <p14:creationId xmlns:p14="http://schemas.microsoft.com/office/powerpoint/2010/main" val="64654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603103-A755-E42C-BA56-C3744EA0FE15}"/>
              </a:ext>
            </a:extLst>
          </p:cNvPr>
          <p:cNvSpPr txBox="1"/>
          <p:nvPr/>
        </p:nvSpPr>
        <p:spPr>
          <a:xfrm>
            <a:off x="167150" y="294968"/>
            <a:ext cx="5801032" cy="6063198"/>
          </a:xfrm>
          <a:prstGeom prst="rect">
            <a:avLst/>
          </a:prstGeom>
          <a:noFill/>
          <a:ln w="28575">
            <a:solidFill>
              <a:schemeClr val="bg2">
                <a:lumMod val="75000"/>
              </a:schemeClr>
            </a:solidFill>
          </a:ln>
        </p:spPr>
        <p:txBody>
          <a:bodyPr wrap="square" rtlCol="0">
            <a:spAutoFit/>
          </a:bodyPr>
          <a:lstStyle/>
          <a:p>
            <a:endParaRPr lang="en-US" altLang="ja-JP" sz="2000" dirty="0"/>
          </a:p>
          <a:p>
            <a:r>
              <a:rPr kumimoji="1" lang="ja-JP" altLang="en-US" sz="1600" dirty="0"/>
              <a:t>　就農者の高齢化・新規就農者獲得は全国的な課題．全国的にさまざまな取り組みが行われている．</a:t>
            </a:r>
            <a:endParaRPr kumimoji="1" lang="en-US" altLang="ja-JP" sz="1600" dirty="0"/>
          </a:p>
          <a:p>
            <a:endParaRPr kumimoji="1" lang="en-US" altLang="ja-JP" sz="1600" dirty="0"/>
          </a:p>
          <a:p>
            <a:pPr marL="285750" indent="-285750">
              <a:buFont typeface="Arial" panose="020B0604020202020204" pitchFamily="34" charset="0"/>
              <a:buChar char="•"/>
            </a:pPr>
            <a:r>
              <a:rPr lang="ja-JP" altLang="en-US" sz="1600" dirty="0"/>
              <a:t>高知県</a:t>
            </a:r>
            <a:br>
              <a:rPr lang="en-US" altLang="ja-JP" sz="1600" dirty="0"/>
            </a:br>
            <a:r>
              <a:rPr lang="en-US" altLang="ja-JP" sz="1600" dirty="0" err="1"/>
              <a:t>IoP</a:t>
            </a:r>
            <a:r>
              <a:rPr lang="en-US" altLang="ja-JP" sz="1600" dirty="0"/>
              <a:t>(Internet of Plants)</a:t>
            </a:r>
            <a:r>
              <a:rPr lang="ja-JP" altLang="en-US" sz="1600" dirty="0"/>
              <a:t>プロジェクト．地方大学・地域産業創生交付金で開始．“環境制御温室</a:t>
            </a:r>
            <a:r>
              <a:rPr lang="en-US" altLang="ja-JP" sz="1600" dirty="0"/>
              <a:t>×IoT</a:t>
            </a:r>
            <a:r>
              <a:rPr lang="ja-JP" altLang="en-US" sz="1600" dirty="0"/>
              <a:t>・</a:t>
            </a:r>
            <a:r>
              <a:rPr lang="en-US" altLang="ja-JP" sz="1600" dirty="0"/>
              <a:t>AI</a:t>
            </a:r>
            <a:r>
              <a:rPr lang="ja-JP" altLang="en-US" sz="1600" dirty="0"/>
              <a:t>”を産学官で一体推進．年一回の</a:t>
            </a:r>
            <a:r>
              <a:rPr lang="en-US" altLang="ja-JP" sz="1600" dirty="0" err="1"/>
              <a:t>IoP</a:t>
            </a:r>
            <a:r>
              <a:rPr lang="ja-JP" altLang="en-US" sz="1600" dirty="0"/>
              <a:t>国際シンポジウムの開催．法人農家への就農を積極的にアピール．</a:t>
            </a:r>
            <a:br>
              <a:rPr lang="en-US" altLang="ja-JP" sz="1600" dirty="0"/>
            </a:br>
            <a:r>
              <a:rPr lang="ja-JP" altLang="en-US" sz="1600" dirty="0"/>
              <a:t>→次世代温室</a:t>
            </a:r>
            <a:r>
              <a:rPr lang="en-US" altLang="ja-JP" sz="1600" dirty="0"/>
              <a:t>137ha</a:t>
            </a:r>
            <a:r>
              <a:rPr lang="ja-JP" altLang="en-US" sz="1600" dirty="0"/>
              <a:t>整備</a:t>
            </a:r>
            <a:br>
              <a:rPr lang="en-US" altLang="ja-JP" sz="1600" dirty="0"/>
            </a:br>
            <a:r>
              <a:rPr lang="ja-JP" altLang="en-US" sz="1600" dirty="0"/>
              <a:t>→新規雇用就農者累計</a:t>
            </a:r>
            <a:r>
              <a:rPr lang="en-US" altLang="ja-JP" sz="1600" dirty="0"/>
              <a:t>340</a:t>
            </a:r>
            <a:r>
              <a:rPr lang="ja-JP" altLang="en-US" sz="1600" dirty="0"/>
              <a:t>人</a:t>
            </a:r>
            <a:r>
              <a:rPr lang="en-US" altLang="ja-JP" sz="1600" dirty="0"/>
              <a:t>[18]</a:t>
            </a:r>
            <a:br>
              <a:rPr lang="en-US" altLang="ja-JP" sz="1600" dirty="0"/>
            </a:br>
            <a:endParaRPr lang="en-US" altLang="ja-JP" sz="1600" dirty="0"/>
          </a:p>
          <a:p>
            <a:pPr marL="285750" indent="-285750">
              <a:buFont typeface="Arial" panose="020B0604020202020204" pitchFamily="34" charset="0"/>
              <a:buChar char="•"/>
            </a:pPr>
            <a:r>
              <a:rPr lang="ja-JP" altLang="en-US" sz="1600" dirty="0"/>
              <a:t>北海道・栗山町</a:t>
            </a:r>
            <a:br>
              <a:rPr lang="en-US" altLang="ja-JP" sz="1600" dirty="0"/>
            </a:br>
            <a:r>
              <a:rPr lang="ja-JP" altLang="en-US" sz="1600" dirty="0"/>
              <a:t>他自治体では特定品目の生産希望者のみ受け入れの中，品目問わず受け入れ．</a:t>
            </a:r>
            <a:br>
              <a:rPr lang="en-US" altLang="ja-JP" sz="1600" dirty="0"/>
            </a:br>
            <a:r>
              <a:rPr lang="ja-JP" altLang="en-US" sz="1600" dirty="0"/>
              <a:t>農地の斡旋，農機具・ハウス等の導入支援，販路開拓支援．</a:t>
            </a:r>
            <a:br>
              <a:rPr lang="en-US" altLang="ja-JP" sz="1600" dirty="0"/>
            </a:br>
            <a:r>
              <a:rPr lang="ja-JP" altLang="en-US" sz="1600" dirty="0"/>
              <a:t>→耕作放棄地率は</a:t>
            </a:r>
            <a:r>
              <a:rPr lang="en-US" altLang="ja-JP" sz="1600" dirty="0"/>
              <a:t>10</a:t>
            </a:r>
            <a:r>
              <a:rPr lang="ja-JP" altLang="en-US" sz="1600" dirty="0"/>
              <a:t>年で</a:t>
            </a:r>
            <a:r>
              <a:rPr lang="en-US" altLang="ja-JP" sz="1600" dirty="0"/>
              <a:t>8.9</a:t>
            </a:r>
            <a:r>
              <a:rPr lang="ja-JP" altLang="en-US" sz="1600" dirty="0"/>
              <a:t>ポイント減少</a:t>
            </a:r>
            <a:br>
              <a:rPr lang="en-US" altLang="ja-JP" sz="1600" dirty="0"/>
            </a:br>
            <a:r>
              <a:rPr lang="ja-JP" altLang="en-US" sz="1600" dirty="0"/>
              <a:t>→</a:t>
            </a:r>
            <a:r>
              <a:rPr lang="en-US" altLang="ja-JP" sz="1600" dirty="0"/>
              <a:t>28</a:t>
            </a:r>
            <a:r>
              <a:rPr lang="ja-JP" altLang="en-US" sz="1600" dirty="0"/>
              <a:t>名の新規就農者排出</a:t>
            </a:r>
            <a:r>
              <a:rPr lang="en-US" altLang="ja-JP" sz="1600" dirty="0"/>
              <a:t>[19]</a:t>
            </a:r>
          </a:p>
          <a:p>
            <a:pPr marL="285750" indent="-285750">
              <a:buFont typeface="Arial" panose="020B0604020202020204" pitchFamily="34" charset="0"/>
              <a:buChar char="•"/>
            </a:pPr>
            <a:endParaRPr lang="en-US" altLang="ja-JP" sz="1600" dirty="0"/>
          </a:p>
          <a:p>
            <a:br>
              <a:rPr lang="en-US" altLang="ja-JP" sz="1600" dirty="0"/>
            </a:b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endParaRPr lang="en-US" altLang="ja-JP" sz="1600" dirty="0"/>
          </a:p>
        </p:txBody>
      </p:sp>
      <p:sp>
        <p:nvSpPr>
          <p:cNvPr id="5" name="テキスト ボックス 4">
            <a:extLst>
              <a:ext uri="{FF2B5EF4-FFF2-40B4-BE49-F238E27FC236}">
                <a16:creationId xmlns:a16="http://schemas.microsoft.com/office/drawing/2014/main" id="{2ABB53D3-4AFC-ADAB-40F9-9655785EBE83}"/>
              </a:ext>
            </a:extLst>
          </p:cNvPr>
          <p:cNvSpPr txBox="1"/>
          <p:nvPr/>
        </p:nvSpPr>
        <p:spPr>
          <a:xfrm>
            <a:off x="167150" y="294968"/>
            <a:ext cx="1737976" cy="338554"/>
          </a:xfrm>
          <a:prstGeom prst="rect">
            <a:avLst/>
          </a:prstGeom>
          <a:noFill/>
        </p:spPr>
        <p:txBody>
          <a:bodyPr wrap="none" rtlCol="0">
            <a:spAutoFit/>
          </a:bodyPr>
          <a:lstStyle/>
          <a:p>
            <a:r>
              <a:rPr kumimoji="1" lang="en-US" altLang="ja-JP" sz="1600" b="1" u="sng" dirty="0"/>
              <a:t>9</a:t>
            </a:r>
            <a:r>
              <a:rPr kumimoji="1" lang="ja-JP" altLang="en-US" sz="1600" b="1" u="sng" dirty="0"/>
              <a:t>．全国先進事例</a:t>
            </a:r>
          </a:p>
        </p:txBody>
      </p:sp>
      <p:pic>
        <p:nvPicPr>
          <p:cNvPr id="6" name="図 5">
            <a:extLst>
              <a:ext uri="{FF2B5EF4-FFF2-40B4-BE49-F238E27FC236}">
                <a16:creationId xmlns:a16="http://schemas.microsoft.com/office/drawing/2014/main" id="{D98D0000-B280-EF1E-69F1-23B8FDF6198A}"/>
              </a:ext>
            </a:extLst>
          </p:cNvPr>
          <p:cNvPicPr>
            <a:picLocks noChangeAspect="1"/>
          </p:cNvPicPr>
          <p:nvPr/>
        </p:nvPicPr>
        <p:blipFill>
          <a:blip r:embed="rId2"/>
          <a:stretch>
            <a:fillRect/>
          </a:stretch>
        </p:blipFill>
        <p:spPr>
          <a:xfrm>
            <a:off x="512160" y="5026912"/>
            <a:ext cx="5111011" cy="783897"/>
          </a:xfrm>
          <a:prstGeom prst="rect">
            <a:avLst/>
          </a:prstGeom>
        </p:spPr>
      </p:pic>
      <p:sp>
        <p:nvSpPr>
          <p:cNvPr id="7" name="テキスト ボックス 6">
            <a:extLst>
              <a:ext uri="{FF2B5EF4-FFF2-40B4-BE49-F238E27FC236}">
                <a16:creationId xmlns:a16="http://schemas.microsoft.com/office/drawing/2014/main" id="{45CA61E0-B94B-8A08-421D-CADC42762241}"/>
              </a:ext>
            </a:extLst>
          </p:cNvPr>
          <p:cNvSpPr txBox="1"/>
          <p:nvPr/>
        </p:nvSpPr>
        <p:spPr>
          <a:xfrm>
            <a:off x="1530015" y="5810809"/>
            <a:ext cx="3297624" cy="307777"/>
          </a:xfrm>
          <a:prstGeom prst="rect">
            <a:avLst/>
          </a:prstGeom>
          <a:noFill/>
        </p:spPr>
        <p:txBody>
          <a:bodyPr wrap="square">
            <a:spAutoFit/>
          </a:bodyPr>
          <a:lstStyle/>
          <a:p>
            <a:r>
              <a:rPr lang="ja-JP" altLang="en-US" sz="1400" dirty="0"/>
              <a:t>図</a:t>
            </a:r>
            <a:r>
              <a:rPr lang="en-US" altLang="ja-JP" sz="1400" dirty="0"/>
              <a:t>6</a:t>
            </a:r>
            <a:r>
              <a:rPr lang="ja-JP" altLang="en-US" sz="1400" dirty="0"/>
              <a:t>：栗山町における耕作放棄地率</a:t>
            </a:r>
            <a:r>
              <a:rPr lang="en-US" altLang="ja-JP" sz="1400" dirty="0"/>
              <a:t>[19]</a:t>
            </a:r>
            <a:endParaRPr lang="ja-JP" altLang="en-US" sz="1400" dirty="0"/>
          </a:p>
        </p:txBody>
      </p:sp>
      <p:sp>
        <p:nvSpPr>
          <p:cNvPr id="13" name="テキスト ボックス 12">
            <a:extLst>
              <a:ext uri="{FF2B5EF4-FFF2-40B4-BE49-F238E27FC236}">
                <a16:creationId xmlns:a16="http://schemas.microsoft.com/office/drawing/2014/main" id="{0156BFEA-2FE3-29E3-6117-9ADE328052B5}"/>
              </a:ext>
            </a:extLst>
          </p:cNvPr>
          <p:cNvSpPr txBox="1"/>
          <p:nvPr/>
        </p:nvSpPr>
        <p:spPr>
          <a:xfrm>
            <a:off x="6223818" y="294968"/>
            <a:ext cx="5801032" cy="3570208"/>
          </a:xfrm>
          <a:prstGeom prst="rect">
            <a:avLst/>
          </a:prstGeom>
          <a:noFill/>
          <a:ln w="28575">
            <a:solidFill>
              <a:schemeClr val="bg2">
                <a:lumMod val="75000"/>
              </a:schemeClr>
            </a:solidFill>
          </a:ln>
        </p:spPr>
        <p:txBody>
          <a:bodyPr wrap="square" rtlCol="0">
            <a:spAutoFit/>
          </a:bodyPr>
          <a:lstStyle/>
          <a:p>
            <a:endParaRPr lang="en-US" altLang="ja-JP" dirty="0"/>
          </a:p>
          <a:p>
            <a:pPr marL="285750" indent="-285750">
              <a:buFont typeface="Arial" panose="020B0604020202020204" pitchFamily="34" charset="0"/>
              <a:buChar char="•"/>
            </a:pPr>
            <a:r>
              <a:rPr lang="ja-JP" altLang="en-US" sz="1600" dirty="0"/>
              <a:t>現状</a:t>
            </a:r>
            <a:br>
              <a:rPr lang="en-US" altLang="ja-JP" sz="1600" dirty="0"/>
            </a:br>
            <a:r>
              <a:rPr lang="ja-JP" altLang="en-US" sz="1600" dirty="0"/>
              <a:t>熊本県も含め，全国的に就農者の高齢化，離農が急速に進んでいる．</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課題</a:t>
            </a:r>
            <a:br>
              <a:rPr lang="en-US" altLang="ja-JP" sz="1600" dirty="0"/>
            </a:br>
            <a:r>
              <a:rPr lang="ja-JP" altLang="en-US" sz="1600" dirty="0"/>
              <a:t>就農者の高齢化により，深刻な人手不足・耕作放棄地の増加・鳥獣被害の増加・農村景観の維持管理の困難化など，様々な問題が顕在化．</a:t>
            </a:r>
            <a:endParaRPr lang="en-US" altLang="ja-JP" sz="1600" dirty="0"/>
          </a:p>
          <a:p>
            <a:pPr marL="285750" indent="-285750">
              <a:buFont typeface="Arial" panose="020B0604020202020204" pitchFamily="34" charset="0"/>
              <a:buChar char="•"/>
            </a:pPr>
            <a:endParaRPr lang="en-US" altLang="ja-JP" sz="1600" dirty="0"/>
          </a:p>
          <a:p>
            <a:pPr marL="285750" indent="-285750">
              <a:buFont typeface="Arial" panose="020B0604020202020204" pitchFamily="34" charset="0"/>
              <a:buChar char="•"/>
            </a:pPr>
            <a:r>
              <a:rPr lang="ja-JP" altLang="en-US" sz="1600" dirty="0"/>
              <a:t>対策</a:t>
            </a:r>
            <a:br>
              <a:rPr lang="en-US" altLang="ja-JP" sz="1600" dirty="0"/>
            </a:br>
            <a:r>
              <a:rPr lang="ja-JP" altLang="en-US" sz="1600" dirty="0"/>
              <a:t>さまざまな組織が，給付金，研修制度や農地・ハウス，住宅の支援などを行い，新規就農者の獲得を目指している．</a:t>
            </a:r>
            <a:br>
              <a:rPr lang="en-US" altLang="ja-JP" sz="1600" dirty="0"/>
            </a:br>
            <a:r>
              <a:rPr lang="ja-JP" altLang="en-US" sz="1600" dirty="0"/>
              <a:t>また，耕作放棄地の有効利用のための活動も行われている．</a:t>
            </a:r>
            <a:endParaRPr lang="en-US" altLang="ja-JP" sz="1600" dirty="0"/>
          </a:p>
        </p:txBody>
      </p:sp>
      <p:sp>
        <p:nvSpPr>
          <p:cNvPr id="15" name="テキスト ボックス 14">
            <a:extLst>
              <a:ext uri="{FF2B5EF4-FFF2-40B4-BE49-F238E27FC236}">
                <a16:creationId xmlns:a16="http://schemas.microsoft.com/office/drawing/2014/main" id="{E5D4DBE4-5C3A-5724-083E-3ECAFFAFC7DD}"/>
              </a:ext>
            </a:extLst>
          </p:cNvPr>
          <p:cNvSpPr txBox="1"/>
          <p:nvPr/>
        </p:nvSpPr>
        <p:spPr>
          <a:xfrm>
            <a:off x="6223818" y="316762"/>
            <a:ext cx="1444626" cy="338554"/>
          </a:xfrm>
          <a:prstGeom prst="rect">
            <a:avLst/>
          </a:prstGeom>
          <a:noFill/>
        </p:spPr>
        <p:txBody>
          <a:bodyPr wrap="none" rtlCol="0">
            <a:spAutoFit/>
          </a:bodyPr>
          <a:lstStyle/>
          <a:p>
            <a:r>
              <a:rPr lang="en-US" altLang="ja-JP" sz="1600" b="1" u="sng" dirty="0"/>
              <a:t>10</a:t>
            </a:r>
            <a:r>
              <a:rPr lang="ja-JP" altLang="en-US" sz="1600" b="1" u="sng" dirty="0"/>
              <a:t>．調査結果</a:t>
            </a:r>
            <a:endParaRPr kumimoji="1" lang="ja-JP" altLang="en-US" sz="1600" b="1" u="sng" dirty="0"/>
          </a:p>
        </p:txBody>
      </p:sp>
      <p:sp>
        <p:nvSpPr>
          <p:cNvPr id="8" name="テキスト ボックス 7">
            <a:extLst>
              <a:ext uri="{FF2B5EF4-FFF2-40B4-BE49-F238E27FC236}">
                <a16:creationId xmlns:a16="http://schemas.microsoft.com/office/drawing/2014/main" id="{E300D35A-E8D8-6E95-FC75-7663B10A18B7}"/>
              </a:ext>
            </a:extLst>
          </p:cNvPr>
          <p:cNvSpPr txBox="1"/>
          <p:nvPr/>
        </p:nvSpPr>
        <p:spPr>
          <a:xfrm>
            <a:off x="6223818" y="4062663"/>
            <a:ext cx="5801032" cy="2092881"/>
          </a:xfrm>
          <a:prstGeom prst="rect">
            <a:avLst/>
          </a:prstGeom>
          <a:noFill/>
          <a:ln w="28575">
            <a:solidFill>
              <a:schemeClr val="bg2">
                <a:lumMod val="75000"/>
              </a:schemeClr>
            </a:solidFill>
          </a:ln>
        </p:spPr>
        <p:txBody>
          <a:bodyPr wrap="square" rtlCol="0">
            <a:spAutoFit/>
          </a:bodyPr>
          <a:lstStyle/>
          <a:p>
            <a:endParaRPr lang="en-US" altLang="ja-JP" dirty="0"/>
          </a:p>
          <a:p>
            <a:r>
              <a:rPr kumimoji="1" lang="ja-JP" altLang="en-US" sz="1600" dirty="0"/>
              <a:t>　全国的に就農者の高齢化という問題は国内の高齢化がすすむ限り止められる問題ではない．また，個人の就農者に対するサポートも限界があるように感じる．よってこれからは，個人の農家だけでなく，法人農家のサポートを強化することで就農者の確保，農業全体の</a:t>
            </a:r>
            <a:r>
              <a:rPr kumimoji="1" lang="en-US" altLang="ja-JP" sz="1600" dirty="0"/>
              <a:t>IT</a:t>
            </a:r>
            <a:r>
              <a:rPr kumimoji="1" lang="ja-JP" altLang="en-US" sz="1600" dirty="0"/>
              <a:t>活用を効率的に進められると感じた．雇用による就農は新規就農の初期費用が掛からないため，現代の若年層も取り込みやすいのではないかと思う．</a:t>
            </a:r>
            <a:endParaRPr lang="en-US" altLang="ja-JP" sz="1600" dirty="0"/>
          </a:p>
        </p:txBody>
      </p:sp>
      <p:sp>
        <p:nvSpPr>
          <p:cNvPr id="9" name="テキスト ボックス 8">
            <a:extLst>
              <a:ext uri="{FF2B5EF4-FFF2-40B4-BE49-F238E27FC236}">
                <a16:creationId xmlns:a16="http://schemas.microsoft.com/office/drawing/2014/main" id="{62D80BBD-A6D5-9E64-89D0-428FDE3A7592}"/>
              </a:ext>
            </a:extLst>
          </p:cNvPr>
          <p:cNvSpPr txBox="1"/>
          <p:nvPr/>
        </p:nvSpPr>
        <p:spPr>
          <a:xfrm>
            <a:off x="6223818" y="4062663"/>
            <a:ext cx="1034257" cy="338554"/>
          </a:xfrm>
          <a:prstGeom prst="rect">
            <a:avLst/>
          </a:prstGeom>
          <a:noFill/>
        </p:spPr>
        <p:txBody>
          <a:bodyPr wrap="none" rtlCol="0">
            <a:spAutoFit/>
          </a:bodyPr>
          <a:lstStyle/>
          <a:p>
            <a:r>
              <a:rPr kumimoji="1" lang="en-US" altLang="ja-JP" sz="1600" b="1" u="sng" dirty="0"/>
              <a:t>11</a:t>
            </a:r>
            <a:r>
              <a:rPr kumimoji="1" lang="ja-JP" altLang="en-US" sz="1600" b="1" u="sng" dirty="0"/>
              <a:t>．所感</a:t>
            </a:r>
          </a:p>
        </p:txBody>
      </p:sp>
    </p:spTree>
    <p:extLst>
      <p:ext uri="{BB962C8B-B14F-4D97-AF65-F5344CB8AC3E}">
        <p14:creationId xmlns:p14="http://schemas.microsoft.com/office/powerpoint/2010/main" val="341379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4051EEA-8A1E-4CEF-9BEB-8D9CFD3B372F}"/>
              </a:ext>
            </a:extLst>
          </p:cNvPr>
          <p:cNvSpPr txBox="1"/>
          <p:nvPr/>
        </p:nvSpPr>
        <p:spPr>
          <a:xfrm>
            <a:off x="167150" y="210869"/>
            <a:ext cx="5801032" cy="6247864"/>
          </a:xfrm>
          <a:prstGeom prst="rect">
            <a:avLst/>
          </a:prstGeom>
          <a:noFill/>
          <a:ln w="28575">
            <a:solidFill>
              <a:schemeClr val="bg2">
                <a:lumMod val="75000"/>
              </a:schemeClr>
            </a:solidFill>
          </a:ln>
        </p:spPr>
        <p:txBody>
          <a:bodyPr wrap="square" rtlCol="0">
            <a:spAutoFit/>
          </a:bodyPr>
          <a:lstStyle/>
          <a:p>
            <a:endParaRPr kumimoji="1" lang="en-US" altLang="ja-JP" sz="1400" dirty="0"/>
          </a:p>
          <a:p>
            <a:endParaRPr lang="en-US" altLang="ja-JP" sz="1400" dirty="0"/>
          </a:p>
          <a:p>
            <a:r>
              <a:rPr kumimoji="1" lang="en-US" altLang="ja-JP" sz="1200" dirty="0"/>
              <a:t>[1]</a:t>
            </a:r>
            <a:r>
              <a:rPr lang="ja-JP" altLang="en-US" sz="1200" dirty="0"/>
              <a:t>２０２０年農林業センサス結果の概要，熊本県，</a:t>
            </a:r>
            <a:r>
              <a:rPr kumimoji="1" lang="en-US" altLang="ja-JP" sz="1200" dirty="0">
                <a:hlinkClick r:id="rId2"/>
              </a:rPr>
              <a:t>https://www.pref.kumamoto.jp/uploaded/life/78210_90260_misc.pdf</a:t>
            </a:r>
            <a:endParaRPr kumimoji="1" lang="en-US" altLang="ja-JP" sz="1200" dirty="0"/>
          </a:p>
          <a:p>
            <a:r>
              <a:rPr kumimoji="1" lang="en-US" altLang="ja-JP" sz="1200" dirty="0"/>
              <a:t>[2] </a:t>
            </a:r>
            <a:r>
              <a:rPr kumimoji="1" lang="ja-JP" altLang="en-US" sz="1200" dirty="0"/>
              <a:t>熊本の農業の強みを引き出す</a:t>
            </a:r>
            <a:r>
              <a:rPr kumimoji="1" lang="en-US" altLang="ja-JP" sz="1200" dirty="0"/>
              <a:t>ICT</a:t>
            </a:r>
            <a:r>
              <a:rPr kumimoji="1" lang="ja-JP" altLang="en-US" sz="1200" dirty="0"/>
              <a:t>，地方経済総合研究所，</a:t>
            </a:r>
            <a:r>
              <a:rPr kumimoji="1" lang="en-US" altLang="ja-JP" sz="1200" dirty="0">
                <a:hlinkClick r:id="rId3"/>
              </a:rPr>
              <a:t>https://www.reri.or.jp/wp/wp-content/uploads/2017/01/k_140217_1.pdf</a:t>
            </a:r>
            <a:endParaRPr kumimoji="1" lang="en-US" altLang="ja-JP" sz="1200" dirty="0"/>
          </a:p>
          <a:p>
            <a:r>
              <a:rPr kumimoji="1" lang="en-US" altLang="ja-JP" sz="1200" dirty="0"/>
              <a:t>[</a:t>
            </a:r>
            <a:r>
              <a:rPr lang="en-US" altLang="ja-JP" sz="1200" dirty="0"/>
              <a:t>3] </a:t>
            </a:r>
            <a:r>
              <a:rPr lang="ja-JP" altLang="en-US" sz="1200" dirty="0"/>
              <a:t>第</a:t>
            </a:r>
            <a:r>
              <a:rPr lang="en-US" altLang="ja-JP" sz="1200" dirty="0"/>
              <a:t>1</a:t>
            </a:r>
            <a:r>
              <a:rPr lang="ja-JP" altLang="en-US" sz="1200" dirty="0"/>
              <a:t>章 令和</a:t>
            </a:r>
            <a:r>
              <a:rPr lang="en-US" altLang="ja-JP" sz="1200" dirty="0"/>
              <a:t>5</a:t>
            </a:r>
            <a:r>
              <a:rPr lang="ja-JP" altLang="en-US" sz="1200" dirty="0"/>
              <a:t>年（</a:t>
            </a:r>
            <a:r>
              <a:rPr lang="en-US" altLang="ja-JP" sz="1200" dirty="0"/>
              <a:t>2023</a:t>
            </a:r>
            <a:r>
              <a:rPr lang="ja-JP" altLang="en-US" sz="1200" dirty="0"/>
              <a:t>年）の主な取組み，熊本県，</a:t>
            </a:r>
            <a:r>
              <a:rPr lang="en-US" altLang="ja-JP" sz="1200" dirty="0">
                <a:hlinkClick r:id="rId4"/>
              </a:rPr>
              <a:t>https://www.pref.kumamoto.jp/uploaded/attachment/262103.pdf</a:t>
            </a:r>
            <a:endParaRPr lang="en-US" altLang="ja-JP" sz="1200" dirty="0"/>
          </a:p>
          <a:p>
            <a:r>
              <a:rPr lang="en-US" altLang="ja-JP" sz="1200" dirty="0"/>
              <a:t>[4] </a:t>
            </a:r>
            <a:r>
              <a:rPr lang="ja-JP" altLang="en-US" sz="1200" dirty="0"/>
              <a:t>耕作放棄地解消に補助事業，宇土市，</a:t>
            </a:r>
            <a:r>
              <a:rPr lang="en-US" altLang="ja-JP" sz="1200" dirty="0">
                <a:hlinkClick r:id="rId5"/>
              </a:rPr>
              <a:t>https://www.city.uto.lg.jp/article/view/1122/1736.html</a:t>
            </a:r>
            <a:endParaRPr lang="en-US" altLang="ja-JP" sz="1200" dirty="0"/>
          </a:p>
          <a:p>
            <a:r>
              <a:rPr lang="en-US" altLang="ja-JP" sz="1200" dirty="0"/>
              <a:t>[5]</a:t>
            </a:r>
            <a:r>
              <a:rPr lang="ja-JP" altLang="en-US" sz="1200" dirty="0"/>
              <a:t> 害獣対策マップづくり，クマモト☆農家ハンター，</a:t>
            </a:r>
            <a:endParaRPr lang="en-US" altLang="ja-JP" sz="1200" dirty="0"/>
          </a:p>
          <a:p>
            <a:r>
              <a:rPr lang="en-US" altLang="ja-JP" sz="1200" dirty="0">
                <a:hlinkClick r:id="rId6"/>
              </a:rPr>
              <a:t>https://farmer-hunter.com/blog/5287</a:t>
            </a:r>
            <a:endParaRPr lang="en-US" altLang="ja-JP" sz="1200" dirty="0"/>
          </a:p>
          <a:p>
            <a:r>
              <a:rPr lang="en-US" altLang="ja-JP" sz="1200" dirty="0"/>
              <a:t>[6] </a:t>
            </a:r>
            <a:r>
              <a:rPr lang="ja-JP" altLang="en-US" sz="1200" dirty="0"/>
              <a:t>私たちの「むら」を次世代へつなぐ農村</a:t>
            </a:r>
            <a:r>
              <a:rPr lang="en-US" altLang="ja-JP" sz="1200" dirty="0"/>
              <a:t>RMO</a:t>
            </a:r>
            <a:r>
              <a:rPr lang="ja-JP" altLang="en-US" sz="1200" dirty="0"/>
              <a:t>，熊本県，</a:t>
            </a:r>
            <a:endParaRPr lang="en-US" altLang="ja-JP" sz="1200" dirty="0"/>
          </a:p>
          <a:p>
            <a:r>
              <a:rPr lang="en-US" altLang="ja-JP" sz="1200" dirty="0">
                <a:hlinkClick r:id="rId7"/>
              </a:rPr>
              <a:t>https://www.pref.kumamoto.jp/uploaded/life/201198_523599_misc.pdf</a:t>
            </a:r>
            <a:endParaRPr lang="en-US" altLang="ja-JP" sz="1200" dirty="0"/>
          </a:p>
          <a:p>
            <a:r>
              <a:rPr lang="en-US" altLang="ja-JP" sz="1200" dirty="0"/>
              <a:t>[7]</a:t>
            </a:r>
            <a:r>
              <a:rPr lang="ja-JP" altLang="en-US" sz="1200" dirty="0"/>
              <a:t> くまむら棚田群，棚田</a:t>
            </a:r>
            <a:r>
              <a:rPr lang="en-US" altLang="ja-JP" sz="1200" dirty="0"/>
              <a:t>NAVI</a:t>
            </a:r>
            <a:r>
              <a:rPr lang="ja-JP" altLang="en-US" sz="1200" dirty="0"/>
              <a:t>，</a:t>
            </a:r>
            <a:endParaRPr lang="en-US" altLang="ja-JP" sz="1200" dirty="0"/>
          </a:p>
          <a:p>
            <a:r>
              <a:rPr lang="en-US" altLang="ja-JP" sz="1200" dirty="0">
                <a:hlinkClick r:id="rId8"/>
              </a:rPr>
              <a:t>https://tanada-navi.com/introduce/kumamura/</a:t>
            </a:r>
            <a:endParaRPr lang="en-US" altLang="ja-JP" sz="1200" dirty="0"/>
          </a:p>
          <a:p>
            <a:r>
              <a:rPr lang="en-US" altLang="ja-JP" sz="1200" dirty="0"/>
              <a:t>[8] </a:t>
            </a:r>
            <a:r>
              <a:rPr lang="ja-JP" altLang="en-US" sz="1200" dirty="0"/>
              <a:t>農林水産常任委員会報告資料，熊本県農林水産部，</a:t>
            </a:r>
            <a:r>
              <a:rPr lang="en-US" altLang="ja-JP" sz="1200" dirty="0">
                <a:hlinkClick r:id="rId9"/>
              </a:rPr>
              <a:t>https://www.pref.kumamoto.jp/uploaded/attachment/241107.pdf</a:t>
            </a:r>
            <a:endParaRPr lang="en-US" altLang="ja-JP" sz="1200" dirty="0"/>
          </a:p>
          <a:p>
            <a:r>
              <a:rPr lang="en-US" altLang="ja-JP" sz="1200" dirty="0"/>
              <a:t>[9] </a:t>
            </a:r>
            <a:r>
              <a:rPr lang="ja-JP" altLang="en-US" sz="1200" dirty="0"/>
              <a:t>就農準備資金・経営開始資金，農林水産省，</a:t>
            </a:r>
            <a:endParaRPr lang="en-US" altLang="ja-JP" sz="1200" dirty="0"/>
          </a:p>
          <a:p>
            <a:r>
              <a:rPr lang="en-US" altLang="ja-JP" sz="1200" dirty="0">
                <a:hlinkClick r:id="rId10"/>
              </a:rPr>
              <a:t>https://www.maff.go.jp/j/new_farmer/n_syunou/roudou.html</a:t>
            </a:r>
            <a:endParaRPr lang="en-US" altLang="ja-JP" sz="1200" dirty="0"/>
          </a:p>
          <a:p>
            <a:r>
              <a:rPr lang="en-US" altLang="ja-JP" sz="1200" dirty="0"/>
              <a:t>[10] </a:t>
            </a:r>
            <a:r>
              <a:rPr lang="ja-JP" altLang="en-US" sz="1200" dirty="0"/>
              <a:t>地域おこし協力隊，総務省，</a:t>
            </a:r>
            <a:endParaRPr lang="en-US" altLang="ja-JP" sz="1200" dirty="0"/>
          </a:p>
          <a:p>
            <a:r>
              <a:rPr lang="en-US" altLang="ja-JP" sz="1200" dirty="0">
                <a:hlinkClick r:id="rId11"/>
              </a:rPr>
              <a:t>https://www.soumu.go.jp/main_sosiki/jichi_gyousei/c-gyousei/02gyosei08_03000066.html</a:t>
            </a:r>
            <a:endParaRPr lang="en-US" altLang="ja-JP" sz="1200" dirty="0"/>
          </a:p>
          <a:p>
            <a:r>
              <a:rPr lang="en-US" altLang="ja-JP" sz="1200" dirty="0"/>
              <a:t>[11] </a:t>
            </a:r>
            <a:r>
              <a:rPr lang="ja-JP" altLang="en-US" sz="1200" dirty="0"/>
              <a:t>農業を始める方を応援します，熊本市，</a:t>
            </a:r>
            <a:br>
              <a:rPr lang="en-US" altLang="ja-JP" sz="1200" dirty="0"/>
            </a:br>
            <a:r>
              <a:rPr lang="en-US" altLang="ja-JP" sz="1200" dirty="0">
                <a:hlinkClick r:id="rId12"/>
              </a:rPr>
              <a:t>https://www.city.kumamoto.jp/kiji00344058/index.html</a:t>
            </a:r>
            <a:endParaRPr lang="en-US" altLang="ja-JP" sz="1200" dirty="0"/>
          </a:p>
          <a:p>
            <a:r>
              <a:rPr lang="en-US" altLang="ja-JP" sz="1200" dirty="0"/>
              <a:t>[12] </a:t>
            </a:r>
            <a:r>
              <a:rPr lang="ja-JP" altLang="en-US" sz="1200" dirty="0"/>
              <a:t>熊本県：「企業の農業参入トータルサポート事業」，補助金ポータル，</a:t>
            </a:r>
            <a:r>
              <a:rPr lang="en-US" altLang="ja-JP" sz="1200" dirty="0">
                <a:hlinkClick r:id="rId13"/>
              </a:rPr>
              <a:t>https://hojyokin-portal.jp/subsidies/45912</a:t>
            </a:r>
            <a:endParaRPr lang="en-US" altLang="ja-JP" sz="1200" dirty="0"/>
          </a:p>
          <a:p>
            <a:r>
              <a:rPr lang="en-US" altLang="ja-JP" sz="1200" dirty="0"/>
              <a:t>[13] </a:t>
            </a:r>
            <a:r>
              <a:rPr lang="ja-JP" altLang="en-US" sz="1200" dirty="0"/>
              <a:t>研修機関のご案内，熊本県農業経営・就農支援センター，</a:t>
            </a:r>
            <a:endParaRPr lang="en-US" altLang="ja-JP" sz="1200" dirty="0"/>
          </a:p>
          <a:p>
            <a:r>
              <a:rPr lang="en-US" altLang="ja-JP" sz="1200" dirty="0">
                <a:hlinkClick r:id="rId14"/>
              </a:rPr>
              <a:t>https://www.kuma-farm.jp/want_to/training_info/591/</a:t>
            </a:r>
            <a:endParaRPr lang="en-US" altLang="ja-JP" sz="1200" dirty="0"/>
          </a:p>
          <a:p>
            <a:r>
              <a:rPr lang="en-US" altLang="ja-JP" sz="1200" dirty="0"/>
              <a:t>[14] </a:t>
            </a:r>
            <a:r>
              <a:rPr lang="ja-JP" altLang="en-US" sz="1200" dirty="0"/>
              <a:t>山鹿市担い手育成総合支援協議会，山鹿市，</a:t>
            </a:r>
            <a:br>
              <a:rPr lang="en-US" altLang="ja-JP" sz="1200" dirty="0"/>
            </a:br>
            <a:r>
              <a:rPr lang="en-US" altLang="ja-JP" sz="1200" dirty="0">
                <a:hlinkClick r:id="rId15"/>
              </a:rPr>
              <a:t>https://www.city.yamaga.kumamoto.jp/kiji0031522/index.html</a:t>
            </a:r>
            <a:endParaRPr lang="en-US" altLang="ja-JP" sz="1200" dirty="0"/>
          </a:p>
          <a:p>
            <a:r>
              <a:rPr lang="en-US" altLang="ja-JP" sz="1200" dirty="0"/>
              <a:t>[15] </a:t>
            </a:r>
            <a:r>
              <a:rPr lang="ja-JP" altLang="en-US" sz="1200" dirty="0"/>
              <a:t>うぶやま新規就農支援事業，産山村，</a:t>
            </a:r>
            <a:endParaRPr lang="en-US" altLang="ja-JP" sz="1200" dirty="0"/>
          </a:p>
          <a:p>
            <a:r>
              <a:rPr lang="en-US" altLang="ja-JP" sz="1200" dirty="0">
                <a:hlinkClick r:id="rId16"/>
              </a:rPr>
              <a:t>https://www.ubuyama-v.jp/iju/1006.html</a:t>
            </a:r>
            <a:endParaRPr lang="en-US" altLang="ja-JP" sz="1200" dirty="0"/>
          </a:p>
        </p:txBody>
      </p:sp>
      <p:sp>
        <p:nvSpPr>
          <p:cNvPr id="5" name="テキスト ボックス 4">
            <a:extLst>
              <a:ext uri="{FF2B5EF4-FFF2-40B4-BE49-F238E27FC236}">
                <a16:creationId xmlns:a16="http://schemas.microsoft.com/office/drawing/2014/main" id="{3FA23F72-FAE3-F990-2EC7-42140A59C8D7}"/>
              </a:ext>
            </a:extLst>
          </p:cNvPr>
          <p:cNvSpPr txBox="1"/>
          <p:nvPr/>
        </p:nvSpPr>
        <p:spPr>
          <a:xfrm>
            <a:off x="6223818" y="210869"/>
            <a:ext cx="5801032" cy="3600986"/>
          </a:xfrm>
          <a:prstGeom prst="rect">
            <a:avLst/>
          </a:prstGeom>
          <a:noFill/>
          <a:ln w="28575">
            <a:solidFill>
              <a:schemeClr val="bg2">
                <a:lumMod val="75000"/>
              </a:schemeClr>
            </a:solidFill>
          </a:ln>
        </p:spPr>
        <p:txBody>
          <a:bodyPr wrap="square" rtlCol="0">
            <a:spAutoFit/>
          </a:bodyPr>
          <a:lstStyle/>
          <a:p>
            <a:r>
              <a:rPr lang="en-US" altLang="ja-JP" sz="1200" dirty="0"/>
              <a:t>[16]</a:t>
            </a:r>
            <a:r>
              <a:rPr lang="ja-JP" altLang="en-US" sz="1200" dirty="0"/>
              <a:t>即戦力となる人材を繁忙期の産地に派遣。密なサポートと育成で人手不足解消に挑む</a:t>
            </a:r>
            <a:r>
              <a:rPr lang="en-US" altLang="ja-JP" sz="1200" dirty="0"/>
              <a:t>New</a:t>
            </a:r>
            <a:r>
              <a:rPr lang="ja-JP" altLang="en-US" sz="1200" dirty="0"/>
              <a:t>アグリの取り組み，マイナビ農業，</a:t>
            </a:r>
            <a:endParaRPr lang="en-US" altLang="ja-JP" sz="1200" dirty="0"/>
          </a:p>
          <a:p>
            <a:r>
              <a:rPr lang="en-US" altLang="ja-JP" sz="1200" dirty="0">
                <a:hlinkClick r:id="rId17"/>
              </a:rPr>
              <a:t>https://agri.mynavi.jp/2025_03_31_304606/</a:t>
            </a:r>
            <a:endParaRPr lang="en-US" altLang="ja-JP" sz="1200" dirty="0"/>
          </a:p>
          <a:p>
            <a:r>
              <a:rPr lang="en-US" altLang="ja-JP" sz="1200" dirty="0"/>
              <a:t>[17]</a:t>
            </a:r>
            <a:r>
              <a:rPr lang="ja-JP" altLang="en-US" sz="1200" dirty="0"/>
              <a:t>ドローンや衛星データを活用したサツマイモの 高品質化・高収量化・管理省力化 ，くまもと</a:t>
            </a:r>
            <a:r>
              <a:rPr lang="en-US" altLang="ja-JP" sz="1200" dirty="0"/>
              <a:t>DX</a:t>
            </a:r>
            <a:r>
              <a:rPr lang="ja-JP" altLang="en-US" sz="1200" dirty="0"/>
              <a:t>推進コンソーシアム，</a:t>
            </a:r>
            <a:endParaRPr lang="en-US" altLang="ja-JP" sz="1200" dirty="0"/>
          </a:p>
          <a:p>
            <a:r>
              <a:rPr lang="en-US" altLang="ja-JP" sz="1200" dirty="0">
                <a:hlinkClick r:id="rId18"/>
              </a:rPr>
              <a:t>https://kumamotodx.jp/case/post-8869/</a:t>
            </a:r>
            <a:endParaRPr lang="en-US" altLang="ja-JP" sz="1200" dirty="0"/>
          </a:p>
          <a:p>
            <a:r>
              <a:rPr lang="en-US" altLang="ja-JP" sz="1200" dirty="0"/>
              <a:t>[18] </a:t>
            </a:r>
            <a:r>
              <a:rPr lang="en-US" altLang="ja-JP" sz="1200" dirty="0" err="1"/>
              <a:t>IoP</a:t>
            </a:r>
            <a:r>
              <a:rPr lang="ja-JP" altLang="en-US" sz="1200" dirty="0"/>
              <a:t>概要説明資料</a:t>
            </a:r>
            <a:r>
              <a:rPr lang="en-US" altLang="ja-JP" sz="1200" dirty="0"/>
              <a:t>【R4</a:t>
            </a:r>
            <a:r>
              <a:rPr lang="ja-JP" altLang="en-US" sz="1200" dirty="0"/>
              <a:t>年度</a:t>
            </a:r>
            <a:r>
              <a:rPr lang="en-US" altLang="ja-JP" sz="1200" dirty="0"/>
              <a:t>】</a:t>
            </a:r>
            <a:r>
              <a:rPr lang="ja-JP" altLang="en-US" sz="1200" dirty="0"/>
              <a:t>，高知県，</a:t>
            </a:r>
            <a:br>
              <a:rPr lang="en-US" altLang="ja-JP" sz="1200" dirty="0"/>
            </a:br>
            <a:r>
              <a:rPr lang="en-US" altLang="ja-JP" sz="1200" dirty="0">
                <a:hlinkClick r:id="rId19"/>
              </a:rPr>
              <a:t>https://www.pref.kochi.lg.jp/doc/2022042100195/file_contents/file_202242141760_1.pdf</a:t>
            </a:r>
            <a:endParaRPr lang="en-US" altLang="ja-JP" sz="1200" dirty="0"/>
          </a:p>
          <a:p>
            <a:r>
              <a:rPr lang="en-US" altLang="ja-JP" sz="1200" dirty="0"/>
              <a:t>[19]</a:t>
            </a:r>
            <a:r>
              <a:rPr lang="ja-JP" altLang="en-US" sz="1200" dirty="0"/>
              <a:t>地域における新規就農者の受入体制に関する事例調査報告書，農林水産省，</a:t>
            </a:r>
            <a:endParaRPr lang="en-US" altLang="ja-JP" sz="1200" dirty="0"/>
          </a:p>
          <a:p>
            <a:r>
              <a:rPr lang="en-US" altLang="ja-JP" sz="1200" dirty="0">
                <a:hlinkClick r:id="rId20"/>
              </a:rPr>
              <a:t>https://www.be-farmer.jp/uploads/statistics/8jt2HcTItCybnqAZFp4V202104082043.pdf</a:t>
            </a:r>
            <a:endParaRPr lang="en-US" altLang="ja-JP" sz="1200" dirty="0"/>
          </a:p>
          <a:p>
            <a:r>
              <a:rPr lang="en-US" altLang="ja-JP" sz="1200" dirty="0"/>
              <a:t>[20]</a:t>
            </a:r>
            <a:r>
              <a:rPr lang="ja-JP" altLang="en-US" sz="1200" dirty="0"/>
              <a:t>耕作放棄地解消活動，熊本市農業委員会，</a:t>
            </a:r>
            <a:endParaRPr lang="en-US" altLang="ja-JP" sz="1200" dirty="0"/>
          </a:p>
          <a:p>
            <a:r>
              <a:rPr lang="en-US" altLang="ja-JP" sz="1200" dirty="0">
                <a:hlinkClick r:id="rId21"/>
              </a:rPr>
              <a:t>https://hinokuninet.com/wp-content/uploads/2024/03/R4NouiActivityReport_01.pdf</a:t>
            </a:r>
            <a:endParaRPr lang="en-US" altLang="ja-JP" sz="1200" dirty="0"/>
          </a:p>
          <a:p>
            <a:r>
              <a:rPr lang="en-US" altLang="ja-JP" sz="1200" dirty="0"/>
              <a:t>[21] </a:t>
            </a:r>
            <a:r>
              <a:rPr lang="ja-JP" altLang="en-US" sz="1200" dirty="0"/>
              <a:t>うと耕作放棄地解消活動，宇土市農業委員会，</a:t>
            </a:r>
            <a:endParaRPr lang="en-US" altLang="ja-JP" sz="1200" dirty="0"/>
          </a:p>
          <a:p>
            <a:r>
              <a:rPr lang="en-US" altLang="ja-JP" sz="1200" dirty="0">
                <a:hlinkClick r:id="rId22"/>
              </a:rPr>
              <a:t>https://hinokuninet.com/wp-content/uploads/2021/02/b0da3899b06c07bfa924c95ea7c1b2ce.pdf</a:t>
            </a:r>
            <a:endParaRPr lang="en-US" altLang="ja-JP" sz="1200" dirty="0"/>
          </a:p>
          <a:p>
            <a:endParaRPr lang="en-US" altLang="ja-JP" sz="1200" dirty="0"/>
          </a:p>
        </p:txBody>
      </p:sp>
      <p:sp>
        <p:nvSpPr>
          <p:cNvPr id="6" name="テキスト ボックス 5">
            <a:extLst>
              <a:ext uri="{FF2B5EF4-FFF2-40B4-BE49-F238E27FC236}">
                <a16:creationId xmlns:a16="http://schemas.microsoft.com/office/drawing/2014/main" id="{60D25268-AB3E-B1A7-BC8D-64EE7D8B2731}"/>
              </a:ext>
            </a:extLst>
          </p:cNvPr>
          <p:cNvSpPr txBox="1"/>
          <p:nvPr/>
        </p:nvSpPr>
        <p:spPr>
          <a:xfrm>
            <a:off x="167150" y="294968"/>
            <a:ext cx="1415772" cy="338554"/>
          </a:xfrm>
          <a:prstGeom prst="rect">
            <a:avLst/>
          </a:prstGeom>
          <a:noFill/>
        </p:spPr>
        <p:txBody>
          <a:bodyPr wrap="none" rtlCol="0">
            <a:spAutoFit/>
          </a:bodyPr>
          <a:lstStyle/>
          <a:p>
            <a:r>
              <a:rPr kumimoji="1" lang="ja-JP" altLang="en-US" sz="1600" b="1" u="sng" dirty="0"/>
              <a:t>参考資料一覧</a:t>
            </a:r>
          </a:p>
        </p:txBody>
      </p:sp>
    </p:spTree>
    <p:extLst>
      <p:ext uri="{BB962C8B-B14F-4D97-AF65-F5344CB8AC3E}">
        <p14:creationId xmlns:p14="http://schemas.microsoft.com/office/powerpoint/2010/main" val="211295815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2031</TotalTime>
  <Words>2375</Words>
  <Application>Microsoft Office PowerPoint</Application>
  <PresentationFormat>ワイド画面</PresentationFormat>
  <Paragraphs>228</Paragraphs>
  <Slides>7</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24K5410CI:國安_熊本</dc:creator>
  <cp:lastModifiedBy>24K5410CI:國安_熊本</cp:lastModifiedBy>
  <cp:revision>3</cp:revision>
  <dcterms:created xsi:type="dcterms:W3CDTF">2025-05-01T02:34:09Z</dcterms:created>
  <dcterms:modified xsi:type="dcterms:W3CDTF">2025-05-08T10:17:02Z</dcterms:modified>
</cp:coreProperties>
</file>