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86" r:id="rId2"/>
    <p:sldId id="258" r:id="rId3"/>
    <p:sldId id="260" r:id="rId4"/>
    <p:sldId id="259" r:id="rId5"/>
    <p:sldId id="290" r:id="rId6"/>
    <p:sldId id="265" r:id="rId7"/>
    <p:sldId id="291" r:id="rId8"/>
    <p:sldId id="295" r:id="rId9"/>
    <p:sldId id="296" r:id="rId10"/>
    <p:sldId id="294" r:id="rId11"/>
    <p:sldId id="297" r:id="rId12"/>
    <p:sldId id="329" r:id="rId13"/>
    <p:sldId id="330" r:id="rId14"/>
    <p:sldId id="331" r:id="rId15"/>
    <p:sldId id="332" r:id="rId16"/>
    <p:sldId id="269" r:id="rId17"/>
    <p:sldId id="270" r:id="rId18"/>
    <p:sldId id="298" r:id="rId19"/>
    <p:sldId id="299" r:id="rId20"/>
    <p:sldId id="300" r:id="rId21"/>
    <p:sldId id="302" r:id="rId22"/>
    <p:sldId id="304" r:id="rId23"/>
    <p:sldId id="303" r:id="rId24"/>
    <p:sldId id="305" r:id="rId25"/>
    <p:sldId id="274" r:id="rId26"/>
    <p:sldId id="333" r:id="rId27"/>
    <p:sldId id="334" r:id="rId28"/>
    <p:sldId id="301" r:id="rId29"/>
    <p:sldId id="335" r:id="rId30"/>
    <p:sldId id="278" r:id="rId31"/>
    <p:sldId id="293" r:id="rId32"/>
    <p:sldId id="292" r:id="rId33"/>
    <p:sldId id="282" r:id="rId34"/>
  </p:sldIdLst>
  <p:sldSz cx="9144000" cy="5143500" type="screen16x9"/>
  <p:notesSz cx="6858000" cy="9144000"/>
  <p:custDataLst>
    <p:tags r:id="rId3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坤甫 韩" initials="坤甫"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718D"/>
    <a:srgbClr val="335B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2" autoAdjust="0"/>
    <p:restoredTop sz="94660"/>
  </p:normalViewPr>
  <p:slideViewPr>
    <p:cSldViewPr snapToGrid="0">
      <p:cViewPr varScale="1">
        <p:scale>
          <a:sx n="164" d="100"/>
          <a:sy n="164" d="100"/>
        </p:scale>
        <p:origin x="1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8696E4-E96D-4B3D-BECE-4E0846A49964}" type="datetimeFigureOut">
              <a:rPr lang="zh-CN" altLang="en-US" smtClean="0"/>
              <a:t>2024/12/27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1F86CB-CDC0-4E06-A333-C2E5844E769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9B230D-9559-457B-E67E-B89DA4F29C5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4984162-1E78-30CB-17A5-A9226882C80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4763583-FCA7-4D8A-3FBB-AF3850BC96E5}"/>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00079F71-F11F-E6E3-7E5E-AEC1D2AB33DC}"/>
              </a:ext>
            </a:extLst>
          </p:cNvPr>
          <p:cNvSpPr>
            <a:spLocks noGrp="1"/>
          </p:cNvSpPr>
          <p:nvPr>
            <p:ph type="sldNum" sz="quarter" idx="10"/>
          </p:nvPr>
        </p:nvSpPr>
        <p:spPr/>
        <p:txBody>
          <a:bodyPr/>
          <a:lstStyle/>
          <a:p>
            <a:fld id="{521F86CB-CDC0-4E06-A333-C2E5844E769C}" type="slidenum">
              <a:rPr lang="zh-CN" altLang="en-US" smtClean="0"/>
              <a:t>26</a:t>
            </a:fld>
            <a:endParaRPr lang="zh-CN" altLang="en-US"/>
          </a:p>
        </p:txBody>
      </p:sp>
    </p:spTree>
    <p:extLst>
      <p:ext uri="{BB962C8B-B14F-4D97-AF65-F5344CB8AC3E}">
        <p14:creationId xmlns:p14="http://schemas.microsoft.com/office/powerpoint/2010/main" val="35951912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9FF2DA-4EF3-B035-9D1A-490B85121D2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FF5F266-7952-DAF1-A23F-531F8E6AAE9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501CD18-46C8-CFAC-692D-409A3718727A}"/>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2147DB3A-F3DA-093C-278E-E346D185686E}"/>
              </a:ext>
            </a:extLst>
          </p:cNvPr>
          <p:cNvSpPr>
            <a:spLocks noGrp="1"/>
          </p:cNvSpPr>
          <p:nvPr>
            <p:ph type="sldNum" sz="quarter" idx="10"/>
          </p:nvPr>
        </p:nvSpPr>
        <p:spPr/>
        <p:txBody>
          <a:bodyPr/>
          <a:lstStyle/>
          <a:p>
            <a:fld id="{521F86CB-CDC0-4E06-A333-C2E5844E769C}" type="slidenum">
              <a:rPr lang="zh-CN" altLang="en-US" smtClean="0"/>
              <a:t>27</a:t>
            </a:fld>
            <a:endParaRPr lang="zh-CN" altLang="en-US"/>
          </a:p>
        </p:txBody>
      </p:sp>
    </p:spTree>
    <p:extLst>
      <p:ext uri="{BB962C8B-B14F-4D97-AF65-F5344CB8AC3E}">
        <p14:creationId xmlns:p14="http://schemas.microsoft.com/office/powerpoint/2010/main" val="41761534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2140BB-745A-E618-5FE8-84A227BC653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A1FAA07-9F93-6ED7-678F-2AFEB426CD4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EB2707C-BC8F-BE1D-5397-766D80AF5706}"/>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9CA89090-723A-C7FB-7E60-EE5539CF8B15}"/>
              </a:ext>
            </a:extLst>
          </p:cNvPr>
          <p:cNvSpPr>
            <a:spLocks noGrp="1"/>
          </p:cNvSpPr>
          <p:nvPr>
            <p:ph type="sldNum" sz="quarter" idx="10"/>
          </p:nvPr>
        </p:nvSpPr>
        <p:spPr/>
        <p:txBody>
          <a:bodyPr/>
          <a:lstStyle/>
          <a:p>
            <a:fld id="{521F86CB-CDC0-4E06-A333-C2E5844E769C}" type="slidenum">
              <a:rPr lang="zh-CN" altLang="en-US" smtClean="0"/>
              <a:t>29</a:t>
            </a:fld>
            <a:endParaRPr lang="zh-CN" altLang="en-US"/>
          </a:p>
        </p:txBody>
      </p:sp>
    </p:spTree>
    <p:extLst>
      <p:ext uri="{BB962C8B-B14F-4D97-AF65-F5344CB8AC3E}">
        <p14:creationId xmlns:p14="http://schemas.microsoft.com/office/powerpoint/2010/main" val="3304987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33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t>2024/12/27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t>2024/12/27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t>2024/12/27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t>2024/12/27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05F1550-273F-4C78-8324-1DB8623B4730}" type="datetimeFigureOut">
              <a:rPr lang="zh-CN" altLang="en-US" smtClean="0"/>
              <a:t>2024/12/27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05F1550-273F-4C78-8324-1DB8623B4730}" type="datetimeFigureOut">
              <a:rPr lang="zh-CN" altLang="en-US" smtClean="0"/>
              <a:t>2024/12/27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185AAB-E8F4-4A98-A711-E7C44768F2FD}"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hasCustomPrompt="1"/>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05F1550-273F-4C78-8324-1DB8623B4730}" type="datetimeFigureOut">
              <a:rPr lang="zh-CN" altLang="en-US" smtClean="0"/>
              <a:t>2024/12/27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F185AAB-E8F4-4A98-A711-E7C44768F2FD}"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05F1550-273F-4C78-8324-1DB8623B4730}" type="datetimeFigureOut">
              <a:rPr lang="zh-CN" altLang="en-US" smtClean="0"/>
              <a:t>2024/12/27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F185AAB-E8F4-4A98-A711-E7C44768F2FD}"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5F1550-273F-4C78-8324-1DB8623B4730}" type="datetimeFigureOut">
              <a:rPr lang="zh-CN" altLang="en-US" smtClean="0"/>
              <a:t>2024/12/27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F185AAB-E8F4-4A98-A711-E7C44768F2FD}"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E05F1550-273F-4C78-8324-1DB8623B4730}" type="datetimeFigureOut">
              <a:rPr lang="zh-CN" altLang="en-US" smtClean="0"/>
              <a:t>2024/12/27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185AAB-E8F4-4A98-A711-E7C44768F2FD}"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E05F1550-273F-4C78-8324-1DB8623B4730}" type="datetimeFigureOut">
              <a:rPr lang="zh-CN" altLang="en-US" smtClean="0"/>
              <a:t>2024/12/27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185AAB-E8F4-4A98-A711-E7C44768F2FD}"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E05F1550-273F-4C78-8324-1DB8623B4730}" type="datetimeFigureOut">
              <a:rPr lang="zh-CN" altLang="en-US" smtClean="0"/>
              <a:t>2024/12/27</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F185AAB-E8F4-4A98-A711-E7C44768F2F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notesSlide" Target="../notesSlides/notesSlide32.xml"/><Relationship Id="rId3" Type="http://schemas.openxmlformats.org/officeDocument/2006/relationships/tags" Target="../tags/tag4.xml"/><Relationship Id="rId21" Type="http://schemas.openxmlformats.org/officeDocument/2006/relationships/tags" Target="../tags/tag22.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slideLayout" Target="../slideLayouts/slideLayout6.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直角三角形 8"/>
          <p:cNvSpPr/>
          <p:nvPr/>
        </p:nvSpPr>
        <p:spPr>
          <a:xfrm>
            <a:off x="6520815" y="3514725"/>
            <a:ext cx="643890" cy="913448"/>
          </a:xfrm>
          <a:prstGeom prst="rtTriangle">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直角三角形 4"/>
          <p:cNvSpPr/>
          <p:nvPr/>
        </p:nvSpPr>
        <p:spPr>
          <a:xfrm>
            <a:off x="5615940" y="139542"/>
            <a:ext cx="491014" cy="714851"/>
          </a:xfrm>
          <a:prstGeom prst="rtTriangle">
            <a:avLst/>
          </a:prstGeom>
          <a:solidFill>
            <a:srgbClr val="517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3" name="图片 2" descr="33af44c9fe23df8286f99d06e678fd1b"/>
          <p:cNvPicPr>
            <a:picLocks noChangeAspect="1"/>
          </p:cNvPicPr>
          <p:nvPr/>
        </p:nvPicPr>
        <p:blipFill>
          <a:blip r:embed="rId3">
            <a:duotone>
              <a:prstClr val="black"/>
              <a:schemeClr val="accent4">
                <a:tint val="45000"/>
                <a:satMod val="400000"/>
              </a:schemeClr>
            </a:duotone>
          </a:blip>
          <a:stretch>
            <a:fillRect/>
          </a:stretch>
        </p:blipFill>
        <p:spPr>
          <a:xfrm rot="10800000">
            <a:off x="5718334" y="-37623"/>
            <a:ext cx="4018121" cy="3860006"/>
          </a:xfrm>
          <a:prstGeom prst="rect">
            <a:avLst/>
          </a:prstGeom>
        </p:spPr>
      </p:pic>
      <p:sp>
        <p:nvSpPr>
          <p:cNvPr id="4" name="等腰三角形 3"/>
          <p:cNvSpPr/>
          <p:nvPr/>
        </p:nvSpPr>
        <p:spPr>
          <a:xfrm rot="10800000">
            <a:off x="5539264" y="1907857"/>
            <a:ext cx="702945" cy="433388"/>
          </a:xfrm>
          <a:prstGeom prst="triangle">
            <a:avLst/>
          </a:prstGeom>
          <a:noFill/>
          <a:ln>
            <a:solidFill>
              <a:schemeClr val="bg2">
                <a:lumMod val="75000"/>
              </a:schemeClr>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直角三角形 5"/>
          <p:cNvSpPr/>
          <p:nvPr/>
        </p:nvSpPr>
        <p:spPr>
          <a:xfrm rot="10800000">
            <a:off x="5429250" y="2809875"/>
            <a:ext cx="289084" cy="434340"/>
          </a:xfrm>
          <a:prstGeom prst="rtTriangle">
            <a:avLst/>
          </a:prstGeom>
          <a:solidFill>
            <a:srgbClr val="335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等腰三角形 6"/>
          <p:cNvSpPr/>
          <p:nvPr/>
        </p:nvSpPr>
        <p:spPr>
          <a:xfrm rot="10800000">
            <a:off x="5737860" y="3529489"/>
            <a:ext cx="504349" cy="292894"/>
          </a:xfrm>
          <a:prstGeom prst="triangle">
            <a:avLst/>
          </a:prstGeom>
          <a:noFill/>
          <a:ln>
            <a:solidFill>
              <a:schemeClr val="bg2">
                <a:lumMod val="75000"/>
              </a:schemeClr>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直角三角形 7"/>
          <p:cNvSpPr/>
          <p:nvPr/>
        </p:nvSpPr>
        <p:spPr>
          <a:xfrm>
            <a:off x="6812757" y="3822383"/>
            <a:ext cx="289084" cy="434340"/>
          </a:xfrm>
          <a:prstGeom prst="rtTriangle">
            <a:avLst/>
          </a:prstGeom>
          <a:solidFill>
            <a:srgbClr val="335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文本框 9"/>
          <p:cNvSpPr txBox="1"/>
          <p:nvPr/>
        </p:nvSpPr>
        <p:spPr>
          <a:xfrm>
            <a:off x="571499" y="1140619"/>
            <a:ext cx="6593206" cy="769441"/>
          </a:xfrm>
          <a:prstGeom prst="rect">
            <a:avLst/>
          </a:prstGeom>
          <a:noFill/>
        </p:spPr>
        <p:txBody>
          <a:bodyPr wrap="square" rtlCol="0">
            <a:spAutoFit/>
          </a:bodyPr>
          <a:lstStyle/>
          <a:p>
            <a:r>
              <a:rPr lang="zh-CN" altLang="en-US" sz="4400" b="1" dirty="0">
                <a:solidFill>
                  <a:srgbClr val="335B74"/>
                </a:solidFill>
                <a:latin typeface="方正正大黑简体" panose="02000000000000000000" pitchFamily="2" charset="-122"/>
                <a:ea typeface="方正正大黑简体" panose="02000000000000000000" pitchFamily="2" charset="-122"/>
              </a:rPr>
              <a:t>编译原理 期末项目</a:t>
            </a:r>
            <a:endParaRPr lang="en-US" altLang="zh-CN" sz="4400" b="1" dirty="0">
              <a:solidFill>
                <a:srgbClr val="335B74"/>
              </a:solidFill>
              <a:latin typeface="方正正大黑简体" panose="02000000000000000000" pitchFamily="2" charset="-122"/>
              <a:ea typeface="方正正大黑简体" panose="02000000000000000000" pitchFamily="2" charset="-122"/>
            </a:endParaRPr>
          </a:p>
        </p:txBody>
      </p:sp>
      <p:sp>
        <p:nvSpPr>
          <p:cNvPr id="11" name="文本框 10"/>
          <p:cNvSpPr txBox="1"/>
          <p:nvPr/>
        </p:nvSpPr>
        <p:spPr>
          <a:xfrm>
            <a:off x="571499" y="2124550"/>
            <a:ext cx="5102543" cy="584775"/>
          </a:xfrm>
          <a:prstGeom prst="rect">
            <a:avLst/>
          </a:prstGeom>
          <a:noFill/>
        </p:spPr>
        <p:txBody>
          <a:bodyPr wrap="square" rtlCol="0">
            <a:spAutoFit/>
          </a:bodyPr>
          <a:lstStyle/>
          <a:p>
            <a:r>
              <a:rPr lang="zh-CN" altLang="en-US" sz="3200" b="1" dirty="0">
                <a:solidFill>
                  <a:srgbClr val="51718D"/>
                </a:solidFill>
                <a:latin typeface="微软雅黑" panose="020B0503020204020204" pitchFamily="34" charset="-122"/>
                <a:ea typeface="微软雅黑" panose="020B0503020204020204" pitchFamily="34" charset="-122"/>
              </a:rPr>
              <a:t>答辩</a:t>
            </a:r>
            <a:r>
              <a:rPr lang="en-US" altLang="zh-CN" sz="3200" b="1" dirty="0">
                <a:solidFill>
                  <a:srgbClr val="51718D"/>
                </a:solidFill>
                <a:latin typeface="微软雅黑" panose="020B0503020204020204" pitchFamily="34" charset="-122"/>
                <a:ea typeface="微软雅黑" panose="020B0503020204020204" pitchFamily="34" charset="-122"/>
              </a:rPr>
              <a:t>PPT</a:t>
            </a:r>
            <a:endParaRPr lang="zh-CN" altLang="en-US" sz="3200" b="1" dirty="0">
              <a:solidFill>
                <a:srgbClr val="51718D"/>
              </a:solidFill>
              <a:latin typeface="微软雅黑" panose="020B0503020204020204" pitchFamily="34" charset="-122"/>
              <a:ea typeface="微软雅黑" panose="020B0503020204020204" pitchFamily="34" charset="-122"/>
            </a:endParaRPr>
          </a:p>
        </p:txBody>
      </p:sp>
      <p:sp>
        <p:nvSpPr>
          <p:cNvPr id="13" name="矩形 12"/>
          <p:cNvSpPr/>
          <p:nvPr/>
        </p:nvSpPr>
        <p:spPr>
          <a:xfrm>
            <a:off x="620555" y="2885005"/>
            <a:ext cx="3565148" cy="1077218"/>
          </a:xfrm>
          <a:prstGeom prst="rect">
            <a:avLst/>
          </a:prstGeom>
          <a:solidFill>
            <a:srgbClr val="335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等腰三角形 1"/>
          <p:cNvSpPr/>
          <p:nvPr/>
        </p:nvSpPr>
        <p:spPr>
          <a:xfrm rot="10800000">
            <a:off x="4697730" y="79534"/>
            <a:ext cx="1234440" cy="834390"/>
          </a:xfrm>
          <a:prstGeom prst="triangle">
            <a:avLst/>
          </a:prstGeom>
          <a:noFill/>
          <a:ln>
            <a:solidFill>
              <a:srgbClr val="51718D"/>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矩形 29"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655239" y="2923815"/>
            <a:ext cx="3393548" cy="1076325"/>
          </a:xfrm>
          <a:prstGeom prst="rect">
            <a:avLst/>
          </a:prstGeom>
        </p:spPr>
        <p:txBody>
          <a:bodyPr wrap="square">
            <a:spAutoFit/>
          </a:bodyPr>
          <a:lstStyle/>
          <a:p>
            <a:r>
              <a:rPr lang="zh-CN" altLang="en-US" sz="1600" dirty="0">
                <a:solidFill>
                  <a:schemeClr val="bg1"/>
                </a:solidFill>
                <a:latin typeface="宋体" panose="02010600030101010101" pitchFamily="2" charset="-122"/>
                <a:ea typeface="宋体" panose="02010600030101010101" pitchFamily="2" charset="-122"/>
              </a:rPr>
              <a:t>答辩人：</a:t>
            </a:r>
            <a:r>
              <a:rPr lang="en-US" altLang="zh-CN" sz="1600" dirty="0">
                <a:solidFill>
                  <a:schemeClr val="bg1"/>
                </a:solidFill>
                <a:latin typeface="宋体" panose="02010600030101010101" pitchFamily="2" charset="-122"/>
                <a:ea typeface="宋体" panose="02010600030101010101" pitchFamily="2" charset="-122"/>
              </a:rPr>
              <a:t>2254300</a:t>
            </a:r>
            <a:r>
              <a:rPr lang="zh-CN" altLang="en-US" sz="1600" dirty="0">
                <a:solidFill>
                  <a:schemeClr val="bg1"/>
                </a:solidFill>
                <a:latin typeface="宋体" panose="02010600030101010101" pitchFamily="2" charset="-122"/>
                <a:ea typeface="宋体" panose="02010600030101010101" pitchFamily="2" charset="-122"/>
              </a:rPr>
              <a:t> 王捷</a:t>
            </a:r>
            <a:endParaRPr lang="en-US" altLang="zh-CN" sz="1600" dirty="0">
              <a:solidFill>
                <a:schemeClr val="bg1"/>
              </a:solidFill>
              <a:latin typeface="宋体" panose="02010600030101010101" pitchFamily="2" charset="-122"/>
              <a:ea typeface="宋体" panose="02010600030101010101" pitchFamily="2" charset="-122"/>
            </a:endParaRPr>
          </a:p>
          <a:p>
            <a:r>
              <a:rPr lang="en-US" altLang="zh-CN" sz="1600" dirty="0">
                <a:solidFill>
                  <a:schemeClr val="bg1"/>
                </a:solidFill>
                <a:latin typeface="宋体" panose="02010600030101010101" pitchFamily="2" charset="-122"/>
                <a:ea typeface="宋体" panose="02010600030101010101" pitchFamily="2" charset="-122"/>
              </a:rPr>
              <a:t>        2251225 </a:t>
            </a:r>
            <a:r>
              <a:rPr lang="zh-CN" altLang="en-US" sz="1600" dirty="0">
                <a:solidFill>
                  <a:schemeClr val="bg1"/>
                </a:solidFill>
                <a:latin typeface="宋体" panose="02010600030101010101" pitchFamily="2" charset="-122"/>
                <a:ea typeface="宋体" panose="02010600030101010101" pitchFamily="2" charset="-122"/>
              </a:rPr>
              <a:t>王铭乾</a:t>
            </a:r>
            <a:endParaRPr lang="en-US" altLang="zh-CN" sz="1600" dirty="0">
              <a:solidFill>
                <a:schemeClr val="bg1"/>
              </a:solidFill>
              <a:latin typeface="宋体" panose="02010600030101010101" pitchFamily="2" charset="-122"/>
              <a:ea typeface="宋体" panose="02010600030101010101" pitchFamily="2" charset="-122"/>
            </a:endParaRPr>
          </a:p>
          <a:p>
            <a:r>
              <a:rPr lang="en-US" altLang="zh-CN" sz="1600" dirty="0">
                <a:solidFill>
                  <a:schemeClr val="bg1"/>
                </a:solidFill>
                <a:latin typeface="宋体" panose="02010600030101010101" pitchFamily="2" charset="-122"/>
                <a:ea typeface="宋体" panose="02010600030101010101" pitchFamily="2" charset="-122"/>
              </a:rPr>
              <a:t>        2253718 </a:t>
            </a:r>
            <a:r>
              <a:rPr lang="zh-CN" altLang="en-US" sz="1600" dirty="0">
                <a:solidFill>
                  <a:schemeClr val="bg1"/>
                </a:solidFill>
                <a:latin typeface="宋体" panose="02010600030101010101" pitchFamily="2" charset="-122"/>
                <a:ea typeface="宋体" panose="02010600030101010101" pitchFamily="2" charset="-122"/>
              </a:rPr>
              <a:t>黄辰宇</a:t>
            </a:r>
            <a:endParaRPr lang="en-US" altLang="zh-CN" sz="1600" dirty="0">
              <a:solidFill>
                <a:schemeClr val="bg1"/>
              </a:solidFill>
              <a:latin typeface="宋体" panose="02010600030101010101" pitchFamily="2" charset="-122"/>
              <a:ea typeface="宋体" panose="02010600030101010101" pitchFamily="2" charset="-122"/>
            </a:endParaRPr>
          </a:p>
          <a:p>
            <a:r>
              <a:rPr lang="en-US" altLang="zh-CN" sz="1600" dirty="0">
                <a:solidFill>
                  <a:schemeClr val="bg1"/>
                </a:solidFill>
                <a:latin typeface="宋体" panose="02010600030101010101" pitchFamily="2" charset="-122"/>
                <a:ea typeface="宋体" panose="02010600030101010101" pitchFamily="2" charset="-122"/>
              </a:rPr>
              <a:t>        2252721 </a:t>
            </a:r>
            <a:r>
              <a:rPr lang="zh-CN" altLang="en-US" sz="1600" dirty="0">
                <a:solidFill>
                  <a:schemeClr val="bg1"/>
                </a:solidFill>
                <a:latin typeface="宋体" panose="02010600030101010101" pitchFamily="2" charset="-122"/>
                <a:ea typeface="宋体" panose="02010600030101010101" pitchFamily="2" charset="-122"/>
              </a:rPr>
              <a:t>韩坤甫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linds(horizontal)">
                                      <p:cBhvr>
                                        <p:cTn id="16" dur="500"/>
                                        <p:tgtEl>
                                          <p:spTgt spid="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linds(horizontal)">
                                      <p:cBhvr>
                                        <p:cTn id="19" dur="500"/>
                                        <p:tgtEl>
                                          <p:spTgt spid="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linds(horizontal)">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linds(horizontal)">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blinds(horizontal)">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blinds(horizontal)">
                                      <p:cBhvr>
                                        <p:cTn id="43" dur="500"/>
                                        <p:tgtEl>
                                          <p:spTgt spid="30"/>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blinds(horizontal)">
                                      <p:cBhvr>
                                        <p:cTn id="4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P spid="4" grpId="0" animBg="1"/>
      <p:bldP spid="6" grpId="0" animBg="1"/>
      <p:bldP spid="7" grpId="0" animBg="1"/>
      <p:bldP spid="8" grpId="0" animBg="1"/>
      <p:bldP spid="10" grpId="0"/>
      <p:bldP spid="11" grpId="0"/>
      <p:bldP spid="13" grpId="0" animBg="1"/>
      <p:bldP spid="2" grpId="0" animBg="1"/>
      <p:bldP spid="3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2</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09</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439463" y="697230"/>
            <a:ext cx="2562898" cy="461665"/>
          </a:xfrm>
          <a:prstGeom prst="rect">
            <a:avLst/>
          </a:prstGeom>
          <a:noFill/>
        </p:spPr>
        <p:txBody>
          <a:bodyPr wrap="square" rtlCol="0">
            <a:spAutoFit/>
          </a:bodyPr>
          <a:lstStyle/>
          <a:p>
            <a:pPr marL="285750" indent="-285750">
              <a:buFont typeface="Wingdings" panose="05000000000000000000" pitchFamily="2" charset="2"/>
              <a:buChar char="p"/>
            </a:pPr>
            <a:r>
              <a:rPr lang="en-US" altLang="zh-CN" sz="2400" b="1" dirty="0">
                <a:solidFill>
                  <a:schemeClr val="accent4"/>
                </a:solidFill>
                <a:latin typeface="微软雅黑" panose="020B0503020204020204" pitchFamily="34" charset="-122"/>
                <a:ea typeface="微软雅黑" panose="020B0503020204020204" pitchFamily="34" charset="-122"/>
              </a:rPr>
              <a:t>NFA-&gt;DFA</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sp>
        <p:nvSpPr>
          <p:cNvPr id="18" name="矩形 17"/>
          <p:cNvSpPr/>
          <p:nvPr/>
        </p:nvSpPr>
        <p:spPr>
          <a:xfrm>
            <a:off x="707275" y="154364"/>
            <a:ext cx="121058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词法分析</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2762711" y="186810"/>
            <a:ext cx="2172390"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(Lexical Analysis)</a:t>
            </a:r>
            <a:endParaRPr lang="zh-CN" altLang="en-US" dirty="0">
              <a:solidFill>
                <a:schemeClr val="bg1"/>
              </a:solidFill>
            </a:endParaRPr>
          </a:p>
        </p:txBody>
      </p:sp>
      <p:sp>
        <p:nvSpPr>
          <p:cNvPr id="55" name="TextBox 19"/>
          <p:cNvSpPr txBox="1"/>
          <p:nvPr/>
        </p:nvSpPr>
        <p:spPr>
          <a:xfrm>
            <a:off x="248388" y="1136127"/>
            <a:ext cx="2823665" cy="281940"/>
          </a:xfrm>
          <a:prstGeom prst="rect">
            <a:avLst/>
          </a:prstGeom>
          <a:noFill/>
        </p:spPr>
        <p:txBody>
          <a:bodyPr wrap="square" lIns="72000" tIns="0" rIns="72000" bIns="0" anchor="ctr" anchorCtr="0">
            <a:noAutofit/>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1.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用一个点集的数组来保存所有的子集</a:t>
            </a:r>
          </a:p>
        </p:txBody>
      </p:sp>
      <p:pic>
        <p:nvPicPr>
          <p:cNvPr id="21" name="图片 20"/>
          <p:cNvPicPr>
            <a:picLocks noChangeAspect="1"/>
          </p:cNvPicPr>
          <p:nvPr/>
        </p:nvPicPr>
        <p:blipFill>
          <a:blip r:embed="rId3"/>
          <a:stretch>
            <a:fillRect/>
          </a:stretch>
        </p:blipFill>
        <p:spPr>
          <a:xfrm>
            <a:off x="135704" y="1458072"/>
            <a:ext cx="2936349" cy="365352"/>
          </a:xfrm>
          <a:prstGeom prst="rect">
            <a:avLst/>
          </a:prstGeom>
        </p:spPr>
      </p:pic>
      <p:sp>
        <p:nvSpPr>
          <p:cNvPr id="58" name="TextBox 19"/>
          <p:cNvSpPr txBox="1"/>
          <p:nvPr/>
        </p:nvSpPr>
        <p:spPr>
          <a:xfrm>
            <a:off x="247058" y="1762616"/>
            <a:ext cx="3025792" cy="687785"/>
          </a:xfrm>
          <a:prstGeom prst="rect">
            <a:avLst/>
          </a:prstGeom>
          <a:noFill/>
        </p:spPr>
        <p:txBody>
          <a:bodyPr wrap="square" lIns="72000" tIns="0" rIns="72000" bIns="0" anchor="ctr" anchorCtr="0">
            <a:noAutofit/>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先寻找起点的所有等价状态的集合，作为接下来循环的起点。</a:t>
            </a:r>
          </a:p>
        </p:txBody>
      </p:sp>
      <p:pic>
        <p:nvPicPr>
          <p:cNvPr id="26" name="图片 25"/>
          <p:cNvPicPr>
            <a:picLocks noChangeAspect="1"/>
          </p:cNvPicPr>
          <p:nvPr/>
        </p:nvPicPr>
        <p:blipFill rotWithShape="1">
          <a:blip r:embed="rId4"/>
          <a:srcRect b="24611"/>
          <a:stretch>
            <a:fillRect/>
          </a:stretch>
        </p:blipFill>
        <p:spPr>
          <a:xfrm>
            <a:off x="102521" y="2334745"/>
            <a:ext cx="4075726" cy="749065"/>
          </a:xfrm>
          <a:prstGeom prst="rect">
            <a:avLst/>
          </a:prstGeom>
        </p:spPr>
      </p:pic>
      <p:sp>
        <p:nvSpPr>
          <p:cNvPr id="61" name="TextBox 19"/>
          <p:cNvSpPr txBox="1"/>
          <p:nvPr/>
        </p:nvSpPr>
        <p:spPr>
          <a:xfrm>
            <a:off x="247058" y="3162262"/>
            <a:ext cx="3483890" cy="810740"/>
          </a:xfrm>
          <a:prstGeom prst="rect">
            <a:avLst/>
          </a:prstGeom>
          <a:noFill/>
        </p:spPr>
        <p:txBody>
          <a:bodyPr wrap="square" lIns="72000" tIns="0" rIns="72000" bIns="0" anchor="ctr" anchorCtr="0">
            <a:noAutofit/>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3.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进入循环，结束条件为指针指向数组的末尾，指针所指为本次运算处理的点集。</a:t>
            </a:r>
          </a:p>
        </p:txBody>
      </p:sp>
      <p:pic>
        <p:nvPicPr>
          <p:cNvPr id="30" name="图片 29"/>
          <p:cNvPicPr>
            <a:picLocks noChangeAspect="1"/>
          </p:cNvPicPr>
          <p:nvPr/>
        </p:nvPicPr>
        <p:blipFill rotWithShape="1">
          <a:blip r:embed="rId5"/>
          <a:srcRect t="25723" r="15405"/>
          <a:stretch>
            <a:fillRect/>
          </a:stretch>
        </p:blipFill>
        <p:spPr>
          <a:xfrm>
            <a:off x="102521" y="3975558"/>
            <a:ext cx="3575186" cy="438075"/>
          </a:xfrm>
          <a:prstGeom prst="rect">
            <a:avLst/>
          </a:prstGeom>
        </p:spPr>
      </p:pic>
      <p:sp>
        <p:nvSpPr>
          <p:cNvPr id="64" name="TextBox 19"/>
          <p:cNvSpPr txBox="1"/>
          <p:nvPr/>
        </p:nvSpPr>
        <p:spPr>
          <a:xfrm>
            <a:off x="4572000" y="669557"/>
            <a:ext cx="3578613" cy="551863"/>
          </a:xfrm>
          <a:prstGeom prst="rect">
            <a:avLst/>
          </a:prstGeom>
          <a:noFill/>
        </p:spPr>
        <p:txBody>
          <a:bodyPr wrap="square" lIns="72000" tIns="0" rIns="72000" bIns="0" anchor="ctr" anchorCtr="0">
            <a:noAutofit/>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4.</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对于该点集，先遍历所有的可识别字符，计算能抵达的状态的集合；再计算集合的等价状态的集合。</a:t>
            </a:r>
          </a:p>
        </p:txBody>
      </p:sp>
      <p:pic>
        <p:nvPicPr>
          <p:cNvPr id="32" name="图片 31"/>
          <p:cNvPicPr>
            <a:picLocks noChangeAspect="1"/>
          </p:cNvPicPr>
          <p:nvPr/>
        </p:nvPicPr>
        <p:blipFill>
          <a:blip r:embed="rId6"/>
          <a:stretch>
            <a:fillRect/>
          </a:stretch>
        </p:blipFill>
        <p:spPr>
          <a:xfrm>
            <a:off x="5130518" y="1221420"/>
            <a:ext cx="2355846" cy="1032562"/>
          </a:xfrm>
          <a:prstGeom prst="rect">
            <a:avLst/>
          </a:prstGeom>
        </p:spPr>
      </p:pic>
      <p:sp>
        <p:nvSpPr>
          <p:cNvPr id="67" name="TextBox 19"/>
          <p:cNvSpPr txBox="1"/>
          <p:nvPr/>
        </p:nvSpPr>
        <p:spPr>
          <a:xfrm>
            <a:off x="4572000" y="2538936"/>
            <a:ext cx="4170906" cy="687785"/>
          </a:xfrm>
          <a:prstGeom prst="rect">
            <a:avLst/>
          </a:prstGeom>
          <a:noFill/>
        </p:spPr>
        <p:txBody>
          <a:bodyPr wrap="square" lIns="72000" tIns="0" rIns="72000" bIns="0" anchor="ctr" anchorCtr="0">
            <a:noAutofit/>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5.</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检查该集合是否是已知集合数组中某个集合的子集，是则构建一条由当前正计算的状态到该状态的边，否则将该集合插入数组中，同时检查集合中是否包含终态，是则构建终态到该集合对应关系。</a:t>
            </a:r>
          </a:p>
        </p:txBody>
      </p:sp>
      <p:pic>
        <p:nvPicPr>
          <p:cNvPr id="35" name="图片 34"/>
          <p:cNvPicPr>
            <a:picLocks noChangeAspect="1"/>
          </p:cNvPicPr>
          <p:nvPr/>
        </p:nvPicPr>
        <p:blipFill>
          <a:blip r:embed="rId7"/>
          <a:stretch>
            <a:fillRect/>
          </a:stretch>
        </p:blipFill>
        <p:spPr>
          <a:xfrm>
            <a:off x="4980808" y="3378785"/>
            <a:ext cx="3015857" cy="127379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randombar(horizontal)">
                                      <p:cBhvr>
                                        <p:cTn id="19" dur="500"/>
                                        <p:tgtEl>
                                          <p:spTgt spid="18"/>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0" grpId="0"/>
      <p:bldP spid="18" grpId="0"/>
      <p:bldP spid="4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2</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10</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375895" y="708833"/>
            <a:ext cx="2562898" cy="461665"/>
          </a:xfrm>
          <a:prstGeom prst="rect">
            <a:avLst/>
          </a:prstGeom>
          <a:noFill/>
        </p:spPr>
        <p:txBody>
          <a:bodyPr wrap="square" rtlCol="0">
            <a:spAutoFit/>
          </a:bodyPr>
          <a:lstStyle/>
          <a:p>
            <a:pPr marL="285750" indent="-285750">
              <a:buFont typeface="Wingdings" panose="05000000000000000000" pitchFamily="2" charset="2"/>
              <a:buChar char="p"/>
            </a:pPr>
            <a:r>
              <a:rPr lang="en-US" altLang="zh-CN" sz="2400" b="1" dirty="0">
                <a:solidFill>
                  <a:schemeClr val="accent4"/>
                </a:solidFill>
                <a:latin typeface="微软雅黑" panose="020B0503020204020204" pitchFamily="34" charset="-122"/>
                <a:ea typeface="微软雅黑" panose="020B0503020204020204" pitchFamily="34" charset="-122"/>
              </a:rPr>
              <a:t>DFA</a:t>
            </a:r>
            <a:r>
              <a:rPr lang="zh-CN" altLang="en-US" sz="2400" b="1" dirty="0">
                <a:solidFill>
                  <a:schemeClr val="accent4"/>
                </a:solidFill>
                <a:latin typeface="微软雅黑" panose="020B0503020204020204" pitchFamily="34" charset="-122"/>
                <a:ea typeface="微软雅黑" panose="020B0503020204020204" pitchFamily="34" charset="-122"/>
              </a:rPr>
              <a:t>化简</a:t>
            </a:r>
          </a:p>
        </p:txBody>
      </p:sp>
      <p:sp>
        <p:nvSpPr>
          <p:cNvPr id="18" name="矩形 17"/>
          <p:cNvSpPr/>
          <p:nvPr/>
        </p:nvSpPr>
        <p:spPr>
          <a:xfrm>
            <a:off x="707275" y="154364"/>
            <a:ext cx="121058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词法分析</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2762711" y="186810"/>
            <a:ext cx="2172390"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(Lexical Analysis)</a:t>
            </a:r>
            <a:endParaRPr lang="zh-CN" altLang="en-US" dirty="0">
              <a:solidFill>
                <a:schemeClr val="bg1"/>
              </a:solidFill>
            </a:endParaRPr>
          </a:p>
        </p:txBody>
      </p:sp>
      <p:sp>
        <p:nvSpPr>
          <p:cNvPr id="55" name="TextBox 19"/>
          <p:cNvSpPr txBox="1"/>
          <p:nvPr/>
        </p:nvSpPr>
        <p:spPr>
          <a:xfrm>
            <a:off x="247118" y="1237092"/>
            <a:ext cx="2823665" cy="281940"/>
          </a:xfrm>
          <a:prstGeom prst="rect">
            <a:avLst/>
          </a:prstGeom>
          <a:noFill/>
        </p:spPr>
        <p:txBody>
          <a:bodyPr wrap="square" lIns="72000" tIns="0" rIns="72000" bIns="0" anchor="ctr" anchorCtr="0">
            <a:noAutofit/>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1.</a:t>
            </a:r>
            <a:r>
              <a:rPr sz="1200" dirty="0">
                <a:solidFill>
                  <a:schemeClr val="tx1">
                    <a:lumMod val="65000"/>
                    <a:lumOff val="35000"/>
                  </a:schemeClr>
                </a:solidFill>
                <a:latin typeface="微软雅黑" panose="020B0503020204020204" pitchFamily="34" charset="-122"/>
                <a:ea typeface="微软雅黑" panose="020B0503020204020204" pitchFamily="34" charset="-122"/>
              </a:rPr>
              <a:t>首先，从化简前的DFA中记录所有发生转移的字符和所有状态。</a:t>
            </a:r>
          </a:p>
        </p:txBody>
      </p:sp>
      <p:sp>
        <p:nvSpPr>
          <p:cNvPr id="58" name="TextBox 19"/>
          <p:cNvSpPr txBox="1"/>
          <p:nvPr/>
        </p:nvSpPr>
        <p:spPr>
          <a:xfrm>
            <a:off x="4032885" y="894080"/>
            <a:ext cx="3528695" cy="687705"/>
          </a:xfrm>
          <a:prstGeom prst="rect">
            <a:avLst/>
          </a:prstGeom>
          <a:noFill/>
        </p:spPr>
        <p:txBody>
          <a:bodyPr wrap="square" lIns="72000" tIns="0" rIns="72000" bIns="0" anchor="ctr" anchorCtr="0">
            <a:noAutofit/>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将初始的状态集合分成终态集和非终态集。其中若有多个不同含义的终态，也应划分为不同的集合。用一个集合数组存储所有划分后的状态集合。</a:t>
            </a:r>
          </a:p>
        </p:txBody>
      </p:sp>
      <p:pic>
        <p:nvPicPr>
          <p:cNvPr id="2" name="图片 1"/>
          <p:cNvPicPr>
            <a:picLocks noChangeAspect="1"/>
          </p:cNvPicPr>
          <p:nvPr/>
        </p:nvPicPr>
        <p:blipFill>
          <a:blip r:embed="rId3"/>
          <a:stretch>
            <a:fillRect/>
          </a:stretch>
        </p:blipFill>
        <p:spPr>
          <a:xfrm>
            <a:off x="375920" y="1684020"/>
            <a:ext cx="2956560" cy="2432050"/>
          </a:xfrm>
          <a:prstGeom prst="rect">
            <a:avLst/>
          </a:prstGeom>
        </p:spPr>
      </p:pic>
      <p:pic>
        <p:nvPicPr>
          <p:cNvPr id="5" name="图片 4"/>
          <p:cNvPicPr>
            <a:picLocks noChangeAspect="1"/>
          </p:cNvPicPr>
          <p:nvPr/>
        </p:nvPicPr>
        <p:blipFill>
          <a:blip r:embed="rId4"/>
          <a:stretch>
            <a:fillRect/>
          </a:stretch>
        </p:blipFill>
        <p:spPr>
          <a:xfrm>
            <a:off x="4032885" y="1662430"/>
            <a:ext cx="4018915" cy="303403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randombar(horizontal)">
                                      <p:cBhvr>
                                        <p:cTn id="19" dur="500"/>
                                        <p:tgtEl>
                                          <p:spTgt spid="18"/>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0" grpId="0"/>
      <p:bldP spid="18" grpId="0"/>
      <p:bldP spid="4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2</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10</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375895" y="708833"/>
            <a:ext cx="2562898" cy="461665"/>
          </a:xfrm>
          <a:prstGeom prst="rect">
            <a:avLst/>
          </a:prstGeom>
          <a:noFill/>
        </p:spPr>
        <p:txBody>
          <a:bodyPr wrap="square" rtlCol="0">
            <a:spAutoFit/>
          </a:bodyPr>
          <a:lstStyle/>
          <a:p>
            <a:pPr marL="285750" indent="-285750">
              <a:buFont typeface="Wingdings" panose="05000000000000000000" pitchFamily="2" charset="2"/>
              <a:buChar char="p"/>
            </a:pPr>
            <a:r>
              <a:rPr lang="en-US" altLang="zh-CN" sz="2400" b="1" dirty="0">
                <a:solidFill>
                  <a:schemeClr val="accent4"/>
                </a:solidFill>
                <a:latin typeface="微软雅黑" panose="020B0503020204020204" pitchFamily="34" charset="-122"/>
                <a:ea typeface="微软雅黑" panose="020B0503020204020204" pitchFamily="34" charset="-122"/>
              </a:rPr>
              <a:t>DFA</a:t>
            </a:r>
            <a:r>
              <a:rPr lang="zh-CN" altLang="en-US" sz="2400" b="1" dirty="0">
                <a:solidFill>
                  <a:schemeClr val="accent4"/>
                </a:solidFill>
                <a:latin typeface="微软雅黑" panose="020B0503020204020204" pitchFamily="34" charset="-122"/>
                <a:ea typeface="微软雅黑" panose="020B0503020204020204" pitchFamily="34" charset="-122"/>
              </a:rPr>
              <a:t>化简</a:t>
            </a:r>
          </a:p>
        </p:txBody>
      </p:sp>
      <p:sp>
        <p:nvSpPr>
          <p:cNvPr id="18" name="矩形 17"/>
          <p:cNvSpPr/>
          <p:nvPr/>
        </p:nvSpPr>
        <p:spPr>
          <a:xfrm>
            <a:off x="707275" y="154364"/>
            <a:ext cx="121058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词法分析</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2762711" y="186810"/>
            <a:ext cx="2172390"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(Lexical Analysis)</a:t>
            </a:r>
            <a:endParaRPr lang="zh-CN" altLang="en-US" dirty="0">
              <a:solidFill>
                <a:schemeClr val="bg1"/>
              </a:solidFill>
            </a:endParaRPr>
          </a:p>
        </p:txBody>
      </p:sp>
      <p:sp>
        <p:nvSpPr>
          <p:cNvPr id="55" name="TextBox 19"/>
          <p:cNvSpPr txBox="1"/>
          <p:nvPr/>
        </p:nvSpPr>
        <p:spPr>
          <a:xfrm>
            <a:off x="247118" y="1237092"/>
            <a:ext cx="2823665" cy="281940"/>
          </a:xfrm>
          <a:prstGeom prst="rect">
            <a:avLst/>
          </a:prstGeom>
          <a:noFill/>
        </p:spPr>
        <p:txBody>
          <a:bodyPr wrap="square" lIns="72000" tIns="0" rIns="72000" bIns="0" anchor="ctr" anchorCtr="0">
            <a:noAutofit/>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3.</a:t>
            </a:r>
            <a:r>
              <a:rPr sz="1200" dirty="0">
                <a:solidFill>
                  <a:schemeClr val="tx1">
                    <a:lumMod val="65000"/>
                    <a:lumOff val="35000"/>
                  </a:schemeClr>
                </a:solidFill>
                <a:latin typeface="微软雅黑" panose="020B0503020204020204" pitchFamily="34" charset="-122"/>
                <a:ea typeface="微软雅黑" panose="020B0503020204020204" pitchFamily="34" charset="-122"/>
              </a:rPr>
              <a:t>记录所有状态所在集合的下标，为划分集合做准备。</a:t>
            </a:r>
          </a:p>
        </p:txBody>
      </p:sp>
      <p:sp>
        <p:nvSpPr>
          <p:cNvPr id="58" name="TextBox 19"/>
          <p:cNvSpPr txBox="1"/>
          <p:nvPr/>
        </p:nvSpPr>
        <p:spPr>
          <a:xfrm>
            <a:off x="4032885" y="894080"/>
            <a:ext cx="3528695" cy="687705"/>
          </a:xfrm>
          <a:prstGeom prst="rect">
            <a:avLst/>
          </a:prstGeom>
          <a:noFill/>
        </p:spPr>
        <p:txBody>
          <a:bodyPr wrap="square" lIns="72000" tIns="0" rIns="72000" bIns="0" anchor="ctr" anchorCtr="0">
            <a:noAutofit/>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4.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进入循环，结束条件为状态集合数不再增长，每次处理集合数组中的一个状态集合。</a:t>
            </a:r>
          </a:p>
        </p:txBody>
      </p:sp>
      <p:pic>
        <p:nvPicPr>
          <p:cNvPr id="6" name="图片 5"/>
          <p:cNvPicPr>
            <a:picLocks noChangeAspect="1"/>
          </p:cNvPicPr>
          <p:nvPr/>
        </p:nvPicPr>
        <p:blipFill>
          <a:blip r:embed="rId3"/>
          <a:stretch>
            <a:fillRect/>
          </a:stretch>
        </p:blipFill>
        <p:spPr>
          <a:xfrm>
            <a:off x="375920" y="1591945"/>
            <a:ext cx="2759710" cy="1916430"/>
          </a:xfrm>
          <a:prstGeom prst="rect">
            <a:avLst/>
          </a:prstGeom>
        </p:spPr>
      </p:pic>
      <p:pic>
        <p:nvPicPr>
          <p:cNvPr id="19" name="图片 18"/>
          <p:cNvPicPr>
            <a:picLocks noChangeAspect="1"/>
          </p:cNvPicPr>
          <p:nvPr/>
        </p:nvPicPr>
        <p:blipFill>
          <a:blip r:embed="rId4"/>
          <a:stretch>
            <a:fillRect/>
          </a:stretch>
        </p:blipFill>
        <p:spPr>
          <a:xfrm>
            <a:off x="4098290" y="1461135"/>
            <a:ext cx="3280410" cy="2113915"/>
          </a:xfrm>
          <a:prstGeom prst="rect">
            <a:avLst/>
          </a:prstGeom>
        </p:spPr>
      </p:pic>
      <p:sp>
        <p:nvSpPr>
          <p:cNvPr id="20" name="TextBox 19"/>
          <p:cNvSpPr txBox="1"/>
          <p:nvPr/>
        </p:nvSpPr>
        <p:spPr>
          <a:xfrm>
            <a:off x="247015" y="3812540"/>
            <a:ext cx="2889250" cy="687705"/>
          </a:xfrm>
          <a:prstGeom prst="rect">
            <a:avLst/>
          </a:prstGeom>
          <a:noFill/>
        </p:spPr>
        <p:txBody>
          <a:bodyPr wrap="square" lIns="72000" tIns="0" rIns="72000" bIns="0" anchor="ctr" anchorCtr="0">
            <a:noAutofit/>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5.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对于该状态集合，遍历所有发生转移的字符，对集合内所有状态进行一次转移，然后记录所有状态分别转移到了什么状态，分别在哪些子集中。</a:t>
            </a:r>
          </a:p>
        </p:txBody>
      </p:sp>
      <p:pic>
        <p:nvPicPr>
          <p:cNvPr id="21" name="图片 20"/>
          <p:cNvPicPr>
            <a:picLocks noChangeAspect="1"/>
          </p:cNvPicPr>
          <p:nvPr/>
        </p:nvPicPr>
        <p:blipFill>
          <a:blip r:embed="rId5"/>
          <a:stretch>
            <a:fillRect/>
          </a:stretch>
        </p:blipFill>
        <p:spPr>
          <a:xfrm>
            <a:off x="3279140" y="3714750"/>
            <a:ext cx="5323205" cy="88392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randombar(horizontal)">
                                      <p:cBhvr>
                                        <p:cTn id="19" dur="500"/>
                                        <p:tgtEl>
                                          <p:spTgt spid="18"/>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7" grpId="0" bldLvl="0" animBg="1"/>
      <p:bldP spid="10" grpId="0"/>
      <p:bldP spid="18" grpId="0"/>
      <p:bldP spid="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2</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10</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375895" y="708833"/>
            <a:ext cx="2562898" cy="461665"/>
          </a:xfrm>
          <a:prstGeom prst="rect">
            <a:avLst/>
          </a:prstGeom>
          <a:noFill/>
        </p:spPr>
        <p:txBody>
          <a:bodyPr wrap="square" rtlCol="0">
            <a:spAutoFit/>
          </a:bodyPr>
          <a:lstStyle/>
          <a:p>
            <a:pPr marL="285750" indent="-285750">
              <a:buFont typeface="Wingdings" panose="05000000000000000000" pitchFamily="2" charset="2"/>
              <a:buChar char="p"/>
            </a:pPr>
            <a:r>
              <a:rPr lang="en-US" altLang="zh-CN" sz="2400" b="1" dirty="0">
                <a:solidFill>
                  <a:schemeClr val="accent4"/>
                </a:solidFill>
                <a:latin typeface="微软雅黑" panose="020B0503020204020204" pitchFamily="34" charset="-122"/>
                <a:ea typeface="微软雅黑" panose="020B0503020204020204" pitchFamily="34" charset="-122"/>
              </a:rPr>
              <a:t>DFA</a:t>
            </a:r>
            <a:r>
              <a:rPr lang="zh-CN" altLang="en-US" sz="2400" b="1" dirty="0">
                <a:solidFill>
                  <a:schemeClr val="accent4"/>
                </a:solidFill>
                <a:latin typeface="微软雅黑" panose="020B0503020204020204" pitchFamily="34" charset="-122"/>
                <a:ea typeface="微软雅黑" panose="020B0503020204020204" pitchFamily="34" charset="-122"/>
              </a:rPr>
              <a:t>化简</a:t>
            </a:r>
          </a:p>
        </p:txBody>
      </p:sp>
      <p:sp>
        <p:nvSpPr>
          <p:cNvPr id="18" name="矩形 17"/>
          <p:cNvSpPr/>
          <p:nvPr/>
        </p:nvSpPr>
        <p:spPr>
          <a:xfrm>
            <a:off x="707275" y="154364"/>
            <a:ext cx="121058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词法分析</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2762711" y="186810"/>
            <a:ext cx="2172390"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(Lexical Analysis)</a:t>
            </a:r>
            <a:endParaRPr lang="zh-CN" altLang="en-US" dirty="0">
              <a:solidFill>
                <a:schemeClr val="bg1"/>
              </a:solidFill>
            </a:endParaRPr>
          </a:p>
        </p:txBody>
      </p:sp>
      <p:sp>
        <p:nvSpPr>
          <p:cNvPr id="55" name="TextBox 19"/>
          <p:cNvSpPr txBox="1"/>
          <p:nvPr/>
        </p:nvSpPr>
        <p:spPr>
          <a:xfrm>
            <a:off x="114935" y="1391920"/>
            <a:ext cx="3798570" cy="281940"/>
          </a:xfrm>
          <a:prstGeom prst="rect">
            <a:avLst/>
          </a:prstGeom>
          <a:noFill/>
        </p:spPr>
        <p:txBody>
          <a:bodyPr wrap="square" lIns="72000" tIns="0" rIns="72000" bIns="0" anchor="ctr" anchorCtr="0">
            <a:noAutofit/>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6.</a:t>
            </a:r>
            <a:r>
              <a:rPr sz="1200" dirty="0">
                <a:solidFill>
                  <a:schemeClr val="tx1">
                    <a:lumMod val="65000"/>
                    <a:lumOff val="35000"/>
                  </a:schemeClr>
                </a:solidFill>
                <a:latin typeface="微软雅黑" panose="020B0503020204020204" pitchFamily="34" charset="-122"/>
                <a:ea typeface="微软雅黑" panose="020B0503020204020204" pitchFamily="34" charset="-122"/>
              </a:rPr>
              <a:t>如果到达状态出现在两个以上的不同子集中，那么将原集合划分为相应数量的集合，插入</a:t>
            </a:r>
            <a:r>
              <a:rPr lang="zh-CN" sz="1200" dirty="0">
                <a:solidFill>
                  <a:schemeClr val="tx1">
                    <a:lumMod val="65000"/>
                    <a:lumOff val="35000"/>
                  </a:schemeClr>
                </a:solidFill>
                <a:latin typeface="微软雅黑" panose="020B0503020204020204" pitchFamily="34" charset="-122"/>
                <a:ea typeface="微软雅黑" panose="020B0503020204020204" pitchFamily="34" charset="-122"/>
              </a:rPr>
              <a:t>回</a:t>
            </a:r>
            <a:r>
              <a:rPr sz="1200" dirty="0">
                <a:solidFill>
                  <a:schemeClr val="tx1">
                    <a:lumMod val="65000"/>
                    <a:lumOff val="35000"/>
                  </a:schemeClr>
                </a:solidFill>
                <a:latin typeface="微软雅黑" panose="020B0503020204020204" pitchFamily="34" charset="-122"/>
                <a:ea typeface="微软雅黑" panose="020B0503020204020204" pitchFamily="34" charset="-122"/>
              </a:rPr>
              <a:t>集合数组中，进行下一次划分，同时清空被划分的集合；如果到达状态均在同一个子集中，那么不进行划分。</a:t>
            </a:r>
          </a:p>
        </p:txBody>
      </p:sp>
      <p:sp>
        <p:nvSpPr>
          <p:cNvPr id="58" name="TextBox 19"/>
          <p:cNvSpPr txBox="1"/>
          <p:nvPr/>
        </p:nvSpPr>
        <p:spPr>
          <a:xfrm>
            <a:off x="4281170" y="894080"/>
            <a:ext cx="3528695" cy="687705"/>
          </a:xfrm>
          <a:prstGeom prst="rect">
            <a:avLst/>
          </a:prstGeom>
          <a:noFill/>
        </p:spPr>
        <p:txBody>
          <a:bodyPr wrap="square" lIns="72000" tIns="0" rIns="72000" bIns="0" anchor="ctr" anchorCtr="0">
            <a:noAutofit/>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7.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去除空集，化简前DFA初态所在的集合作为新自动机的初态，化简前自动机终态所在的集合为新DFA的终态。之后再根据化简前DFA的状态转移情况（边），构造出化简后的DFA。</a:t>
            </a:r>
          </a:p>
        </p:txBody>
      </p:sp>
      <p:pic>
        <p:nvPicPr>
          <p:cNvPr id="6" name="图片 5"/>
          <p:cNvPicPr>
            <a:picLocks noChangeAspect="1"/>
          </p:cNvPicPr>
          <p:nvPr/>
        </p:nvPicPr>
        <p:blipFill>
          <a:blip r:embed="rId3"/>
          <a:stretch>
            <a:fillRect/>
          </a:stretch>
        </p:blipFill>
        <p:spPr>
          <a:xfrm>
            <a:off x="485775" y="1962150"/>
            <a:ext cx="2300605" cy="2842260"/>
          </a:xfrm>
          <a:prstGeom prst="rect">
            <a:avLst/>
          </a:prstGeom>
        </p:spPr>
      </p:pic>
      <p:pic>
        <p:nvPicPr>
          <p:cNvPr id="19" name="图片 18"/>
          <p:cNvPicPr>
            <a:picLocks noChangeAspect="1"/>
          </p:cNvPicPr>
          <p:nvPr/>
        </p:nvPicPr>
        <p:blipFill>
          <a:blip r:embed="rId4"/>
          <a:stretch>
            <a:fillRect/>
          </a:stretch>
        </p:blipFill>
        <p:spPr>
          <a:xfrm>
            <a:off x="4795520" y="1632585"/>
            <a:ext cx="3256915" cy="888365"/>
          </a:xfrm>
          <a:prstGeom prst="rect">
            <a:avLst/>
          </a:prstGeom>
        </p:spPr>
      </p:pic>
      <p:pic>
        <p:nvPicPr>
          <p:cNvPr id="20" name="图片 19"/>
          <p:cNvPicPr>
            <a:picLocks noChangeAspect="1"/>
          </p:cNvPicPr>
          <p:nvPr/>
        </p:nvPicPr>
        <p:blipFill>
          <a:blip r:embed="rId5"/>
          <a:stretch>
            <a:fillRect/>
          </a:stretch>
        </p:blipFill>
        <p:spPr>
          <a:xfrm>
            <a:off x="3162300" y="2571750"/>
            <a:ext cx="3683000" cy="977900"/>
          </a:xfrm>
          <a:prstGeom prst="rect">
            <a:avLst/>
          </a:prstGeom>
        </p:spPr>
      </p:pic>
      <p:pic>
        <p:nvPicPr>
          <p:cNvPr id="21" name="图片 20"/>
          <p:cNvPicPr>
            <a:picLocks noChangeAspect="1"/>
          </p:cNvPicPr>
          <p:nvPr/>
        </p:nvPicPr>
        <p:blipFill>
          <a:blip r:embed="rId6"/>
          <a:stretch>
            <a:fillRect/>
          </a:stretch>
        </p:blipFill>
        <p:spPr>
          <a:xfrm>
            <a:off x="5968365" y="3107055"/>
            <a:ext cx="2842895" cy="165735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randombar(horizontal)">
                                      <p:cBhvr>
                                        <p:cTn id="19" dur="500"/>
                                        <p:tgtEl>
                                          <p:spTgt spid="18"/>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7" grpId="0" bldLvl="0" animBg="1"/>
      <p:bldP spid="10" grpId="0"/>
      <p:bldP spid="18" grpId="0"/>
      <p:bldP spid="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2</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10</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375895" y="708833"/>
            <a:ext cx="2562898" cy="460375"/>
          </a:xfrm>
          <a:prstGeom prst="rect">
            <a:avLst/>
          </a:prstGeom>
          <a:noFill/>
        </p:spPr>
        <p:txBody>
          <a:bodyPr wrap="square" rtlCol="0">
            <a:spAutoFit/>
          </a:bodyPr>
          <a:lstStyle/>
          <a:p>
            <a:pPr marL="285750" indent="-285750">
              <a:buFont typeface="Wingdings" panose="05000000000000000000" pitchFamily="2" charset="2"/>
              <a:buChar char="p"/>
            </a:pPr>
            <a:r>
              <a:rPr lang="en-US" sz="2400" b="1" dirty="0">
                <a:solidFill>
                  <a:schemeClr val="accent4"/>
                </a:solidFill>
                <a:latin typeface="微软雅黑" panose="020B0503020204020204" pitchFamily="34" charset="-122"/>
                <a:ea typeface="微软雅黑" panose="020B0503020204020204" pitchFamily="34" charset="-122"/>
              </a:rPr>
              <a:t>readNext</a:t>
            </a:r>
            <a:r>
              <a:rPr lang="zh-CN" altLang="en-US" sz="2400" b="1" dirty="0">
                <a:solidFill>
                  <a:schemeClr val="accent4"/>
                </a:solidFill>
                <a:latin typeface="微软雅黑" panose="020B0503020204020204" pitchFamily="34" charset="-122"/>
                <a:ea typeface="微软雅黑" panose="020B0503020204020204" pitchFamily="34" charset="-122"/>
              </a:rPr>
              <a:t>函数</a:t>
            </a:r>
          </a:p>
        </p:txBody>
      </p:sp>
      <p:sp>
        <p:nvSpPr>
          <p:cNvPr id="18" name="矩形 17"/>
          <p:cNvSpPr/>
          <p:nvPr/>
        </p:nvSpPr>
        <p:spPr>
          <a:xfrm>
            <a:off x="707275" y="154364"/>
            <a:ext cx="121058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词法分析</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2762711" y="186810"/>
            <a:ext cx="2172390"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(Lexical Analysis)</a:t>
            </a:r>
            <a:endParaRPr lang="zh-CN" altLang="en-US" dirty="0">
              <a:solidFill>
                <a:schemeClr val="bg1"/>
              </a:solidFill>
            </a:endParaRPr>
          </a:p>
        </p:txBody>
      </p:sp>
      <p:sp>
        <p:nvSpPr>
          <p:cNvPr id="55" name="TextBox 19"/>
          <p:cNvSpPr txBox="1"/>
          <p:nvPr/>
        </p:nvSpPr>
        <p:spPr>
          <a:xfrm>
            <a:off x="247118" y="1237092"/>
            <a:ext cx="2823665" cy="281940"/>
          </a:xfrm>
          <a:prstGeom prst="rect">
            <a:avLst/>
          </a:prstGeom>
          <a:noFill/>
        </p:spPr>
        <p:txBody>
          <a:bodyPr wrap="square" lIns="72000" tIns="0" rIns="72000" bIns="0" anchor="ctr" anchorCtr="0">
            <a:noAutofit/>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1.</a:t>
            </a:r>
            <a:r>
              <a:rPr sz="1200" dirty="0">
                <a:solidFill>
                  <a:schemeClr val="tx1">
                    <a:lumMod val="65000"/>
                    <a:lumOff val="35000"/>
                  </a:schemeClr>
                </a:solidFill>
                <a:latin typeface="微软雅黑" panose="020B0503020204020204" pitchFamily="34" charset="-122"/>
                <a:ea typeface="微软雅黑" panose="020B0503020204020204" pitchFamily="34" charset="-122"/>
              </a:rPr>
              <a:t>从输入的代码文件路径中提取出每一行的字符串。</a:t>
            </a:r>
          </a:p>
        </p:txBody>
      </p:sp>
      <p:sp>
        <p:nvSpPr>
          <p:cNvPr id="58" name="TextBox 19"/>
          <p:cNvSpPr txBox="1"/>
          <p:nvPr/>
        </p:nvSpPr>
        <p:spPr>
          <a:xfrm>
            <a:off x="4145280" y="743585"/>
            <a:ext cx="3528695" cy="687705"/>
          </a:xfrm>
          <a:prstGeom prst="rect">
            <a:avLst/>
          </a:prstGeom>
          <a:noFill/>
        </p:spPr>
        <p:txBody>
          <a:bodyPr wrap="square" lIns="72000" tIns="0" rIns="72000" bIns="0" anchor="ctr" anchorCtr="0">
            <a:noAutofit/>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进入循环，指针所指为将要扫描的字符，结束条件为指针位置超过了本行的长度。</a:t>
            </a:r>
          </a:p>
        </p:txBody>
      </p:sp>
      <p:pic>
        <p:nvPicPr>
          <p:cNvPr id="6" name="图片 5"/>
          <p:cNvPicPr>
            <a:picLocks noChangeAspect="1"/>
          </p:cNvPicPr>
          <p:nvPr/>
        </p:nvPicPr>
        <p:blipFill>
          <a:blip r:embed="rId3"/>
          <a:stretch>
            <a:fillRect/>
          </a:stretch>
        </p:blipFill>
        <p:spPr>
          <a:xfrm>
            <a:off x="375920" y="1722755"/>
            <a:ext cx="2637790" cy="1922780"/>
          </a:xfrm>
          <a:prstGeom prst="rect">
            <a:avLst/>
          </a:prstGeom>
        </p:spPr>
      </p:pic>
      <p:pic>
        <p:nvPicPr>
          <p:cNvPr id="19" name="图片 18"/>
          <p:cNvPicPr>
            <a:picLocks noChangeAspect="1"/>
          </p:cNvPicPr>
          <p:nvPr/>
        </p:nvPicPr>
        <p:blipFill>
          <a:blip r:embed="rId4"/>
          <a:stretch>
            <a:fillRect/>
          </a:stretch>
        </p:blipFill>
        <p:spPr>
          <a:xfrm>
            <a:off x="3731260" y="1366520"/>
            <a:ext cx="4428490" cy="1790700"/>
          </a:xfrm>
          <a:prstGeom prst="rect">
            <a:avLst/>
          </a:prstGeom>
        </p:spPr>
      </p:pic>
      <p:sp>
        <p:nvSpPr>
          <p:cNvPr id="20" name="文本框 19"/>
          <p:cNvSpPr txBox="1"/>
          <p:nvPr/>
        </p:nvSpPr>
        <p:spPr>
          <a:xfrm>
            <a:off x="375920" y="3933190"/>
            <a:ext cx="4029710" cy="829945"/>
          </a:xfrm>
          <a:prstGeom prst="rect">
            <a:avLst/>
          </a:prstGeom>
        </p:spPr>
        <p:txBody>
          <a:bodyPr wrap="square">
            <a:spAutoFit/>
          </a:bodyPr>
          <a:lstStyle/>
          <a:p>
            <a:pPr marL="0" algn="l" defTabSz="457200" fontAlgn="ctr">
              <a:buClrTx/>
              <a:buSzTx/>
              <a:buFontTx/>
            </a:pP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3.对于每个扫描到的字符，检查自动机当前状态能否接受这个字符</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。如果可以接受，那么将这个字符添加到识别出的词字符串的尾部，状态更新为转移到的新状态，同时指针后移。</a:t>
            </a:r>
          </a:p>
        </p:txBody>
      </p:sp>
      <p:pic>
        <p:nvPicPr>
          <p:cNvPr id="21" name="图片 20"/>
          <p:cNvPicPr>
            <a:picLocks noChangeAspect="1"/>
          </p:cNvPicPr>
          <p:nvPr/>
        </p:nvPicPr>
        <p:blipFill>
          <a:blip r:embed="rId5"/>
          <a:stretch>
            <a:fillRect/>
          </a:stretch>
        </p:blipFill>
        <p:spPr>
          <a:xfrm>
            <a:off x="4405630" y="3094990"/>
            <a:ext cx="4624070" cy="166941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randombar(horizontal)">
                                      <p:cBhvr>
                                        <p:cTn id="19" dur="500"/>
                                        <p:tgtEl>
                                          <p:spTgt spid="18"/>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7" grpId="0" bldLvl="0" animBg="1"/>
      <p:bldP spid="10" grpId="0"/>
      <p:bldP spid="18" grpId="0"/>
      <p:bldP spid="4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2</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10</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375895" y="708833"/>
            <a:ext cx="2562898" cy="460375"/>
          </a:xfrm>
          <a:prstGeom prst="rect">
            <a:avLst/>
          </a:prstGeom>
          <a:noFill/>
        </p:spPr>
        <p:txBody>
          <a:bodyPr wrap="square" rtlCol="0">
            <a:spAutoFit/>
          </a:bodyPr>
          <a:lstStyle/>
          <a:p>
            <a:pPr marL="285750" indent="-285750">
              <a:buFont typeface="Wingdings" panose="05000000000000000000" pitchFamily="2" charset="2"/>
              <a:buChar char="p"/>
            </a:pPr>
            <a:r>
              <a:rPr lang="en-US" sz="2400" b="1" dirty="0">
                <a:solidFill>
                  <a:schemeClr val="accent4"/>
                </a:solidFill>
                <a:latin typeface="微软雅黑" panose="020B0503020204020204" pitchFamily="34" charset="-122"/>
                <a:ea typeface="微软雅黑" panose="020B0503020204020204" pitchFamily="34" charset="-122"/>
              </a:rPr>
              <a:t>readNext</a:t>
            </a:r>
            <a:r>
              <a:rPr lang="zh-CN" altLang="en-US" sz="2400" b="1" dirty="0">
                <a:solidFill>
                  <a:schemeClr val="accent4"/>
                </a:solidFill>
                <a:latin typeface="微软雅黑" panose="020B0503020204020204" pitchFamily="34" charset="-122"/>
                <a:ea typeface="微软雅黑" panose="020B0503020204020204" pitchFamily="34" charset="-122"/>
              </a:rPr>
              <a:t>函数</a:t>
            </a:r>
          </a:p>
        </p:txBody>
      </p:sp>
      <p:sp>
        <p:nvSpPr>
          <p:cNvPr id="18" name="矩形 17"/>
          <p:cNvSpPr/>
          <p:nvPr/>
        </p:nvSpPr>
        <p:spPr>
          <a:xfrm>
            <a:off x="707275" y="154364"/>
            <a:ext cx="121058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词法分析</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2762711" y="186810"/>
            <a:ext cx="2172390"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(Lexical Analysis)</a:t>
            </a:r>
            <a:endParaRPr lang="zh-CN" altLang="en-US" dirty="0">
              <a:solidFill>
                <a:schemeClr val="bg1"/>
              </a:solidFill>
            </a:endParaRPr>
          </a:p>
        </p:txBody>
      </p:sp>
      <p:sp>
        <p:nvSpPr>
          <p:cNvPr id="55" name="TextBox 19"/>
          <p:cNvSpPr txBox="1"/>
          <p:nvPr/>
        </p:nvSpPr>
        <p:spPr>
          <a:xfrm>
            <a:off x="3070963" y="798307"/>
            <a:ext cx="2823665" cy="281940"/>
          </a:xfrm>
          <a:prstGeom prst="rect">
            <a:avLst/>
          </a:prstGeom>
          <a:noFill/>
        </p:spPr>
        <p:txBody>
          <a:bodyPr wrap="square" lIns="72000" tIns="0" rIns="72000" bIns="0" anchor="ctr" anchorCtr="0">
            <a:noAutofit/>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4.</a:t>
            </a:r>
            <a:r>
              <a:rPr sz="1200" dirty="0">
                <a:solidFill>
                  <a:schemeClr val="tx1">
                    <a:lumMod val="65000"/>
                    <a:lumOff val="35000"/>
                  </a:schemeClr>
                </a:solidFill>
                <a:latin typeface="微软雅黑" panose="020B0503020204020204" pitchFamily="34" charset="-122"/>
                <a:ea typeface="微软雅黑" panose="020B0503020204020204" pitchFamily="34" charset="-122"/>
              </a:rPr>
              <a:t>如果不能接受，分为以下</a:t>
            </a:r>
            <a:r>
              <a:rPr lang="en-US" sz="1200" dirty="0">
                <a:solidFill>
                  <a:schemeClr val="tx1">
                    <a:lumMod val="65000"/>
                    <a:lumOff val="35000"/>
                  </a:schemeClr>
                </a:solidFill>
                <a:latin typeface="微软雅黑" panose="020B0503020204020204" pitchFamily="34" charset="-122"/>
                <a:ea typeface="微软雅黑" panose="020B0503020204020204" pitchFamily="34" charset="-122"/>
              </a:rPr>
              <a:t>4</a:t>
            </a:r>
            <a:r>
              <a:rPr sz="1200" dirty="0">
                <a:solidFill>
                  <a:schemeClr val="tx1">
                    <a:lumMod val="65000"/>
                    <a:lumOff val="35000"/>
                  </a:schemeClr>
                </a:solidFill>
                <a:latin typeface="微软雅黑" panose="020B0503020204020204" pitchFamily="34" charset="-122"/>
                <a:ea typeface="微软雅黑" panose="020B0503020204020204" pitchFamily="34" charset="-122"/>
              </a:rPr>
              <a:t>种情况</a:t>
            </a:r>
          </a:p>
        </p:txBody>
      </p:sp>
      <p:sp>
        <p:nvSpPr>
          <p:cNvPr id="2" name="TextBox 19"/>
          <p:cNvSpPr txBox="1"/>
          <p:nvPr/>
        </p:nvSpPr>
        <p:spPr>
          <a:xfrm>
            <a:off x="247118" y="1215502"/>
            <a:ext cx="2823665" cy="281940"/>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情况</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1.</a:t>
            </a:r>
            <a:r>
              <a:rPr sz="1200" dirty="0">
                <a:solidFill>
                  <a:schemeClr val="tx1">
                    <a:lumMod val="65000"/>
                    <a:lumOff val="35000"/>
                  </a:schemeClr>
                </a:solidFill>
                <a:latin typeface="微软雅黑" panose="020B0503020204020204" pitchFamily="34" charset="-122"/>
                <a:ea typeface="微软雅黑" panose="020B0503020204020204" pitchFamily="34" charset="-122"/>
              </a:rPr>
              <a:t>当前自动机处于初态，扫描到了空格字符：指针后移；</a:t>
            </a:r>
          </a:p>
        </p:txBody>
      </p:sp>
      <p:pic>
        <p:nvPicPr>
          <p:cNvPr id="5" name="图片 4"/>
          <p:cNvPicPr>
            <a:picLocks noChangeAspect="1"/>
          </p:cNvPicPr>
          <p:nvPr/>
        </p:nvPicPr>
        <p:blipFill>
          <a:blip r:embed="rId3"/>
          <a:stretch>
            <a:fillRect/>
          </a:stretch>
        </p:blipFill>
        <p:spPr>
          <a:xfrm>
            <a:off x="302260" y="1632585"/>
            <a:ext cx="2636520" cy="1226820"/>
          </a:xfrm>
          <a:prstGeom prst="rect">
            <a:avLst/>
          </a:prstGeom>
        </p:spPr>
      </p:pic>
      <p:sp>
        <p:nvSpPr>
          <p:cNvPr id="22" name="TextBox 19"/>
          <p:cNvSpPr txBox="1"/>
          <p:nvPr/>
        </p:nvSpPr>
        <p:spPr>
          <a:xfrm>
            <a:off x="247118" y="2994772"/>
            <a:ext cx="2823665" cy="281940"/>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情况</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a:t>
            </a:r>
            <a:r>
              <a:rPr sz="1200" dirty="0">
                <a:solidFill>
                  <a:schemeClr val="tx1">
                    <a:lumMod val="65000"/>
                    <a:lumOff val="35000"/>
                  </a:schemeClr>
                </a:solidFill>
                <a:latin typeface="微软雅黑" panose="020B0503020204020204" pitchFamily="34" charset="-122"/>
                <a:ea typeface="微软雅黑" panose="020B0503020204020204" pitchFamily="34" charset="-122"/>
              </a:rPr>
              <a:t>当前自动机处于初态，扫描到了可识别字符：指针后移，返回识别的字符；</a:t>
            </a:r>
          </a:p>
        </p:txBody>
      </p:sp>
      <p:pic>
        <p:nvPicPr>
          <p:cNvPr id="23" name="图片 22"/>
          <p:cNvPicPr>
            <a:picLocks noChangeAspect="1"/>
          </p:cNvPicPr>
          <p:nvPr/>
        </p:nvPicPr>
        <p:blipFill>
          <a:blip r:embed="rId4"/>
          <a:stretch>
            <a:fillRect/>
          </a:stretch>
        </p:blipFill>
        <p:spPr>
          <a:xfrm>
            <a:off x="302260" y="3444240"/>
            <a:ext cx="3314065" cy="1435100"/>
          </a:xfrm>
          <a:prstGeom prst="rect">
            <a:avLst/>
          </a:prstGeom>
        </p:spPr>
      </p:pic>
      <p:sp>
        <p:nvSpPr>
          <p:cNvPr id="24" name="TextBox 19"/>
          <p:cNvSpPr txBox="1"/>
          <p:nvPr/>
        </p:nvSpPr>
        <p:spPr>
          <a:xfrm>
            <a:off x="3616325" y="1322070"/>
            <a:ext cx="5060950" cy="281940"/>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情况</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3.</a:t>
            </a:r>
            <a:r>
              <a:rPr sz="1200" dirty="0">
                <a:solidFill>
                  <a:schemeClr val="tx1">
                    <a:lumMod val="65000"/>
                    <a:lumOff val="35000"/>
                  </a:schemeClr>
                </a:solidFill>
                <a:latin typeface="微软雅黑" panose="020B0503020204020204" pitchFamily="34" charset="-122"/>
                <a:ea typeface="微软雅黑" panose="020B0503020204020204" pitchFamily="34" charset="-122"/>
              </a:rPr>
              <a:t>当前自动机处于终态：将识别出的词字符串作为名字，在名字表中查找是否已有该名字，若已有，则返回已有名字及其信息；若没有，则作为新名字插入名字表中。之后，返回识别到的名字。</a:t>
            </a:r>
          </a:p>
        </p:txBody>
      </p:sp>
      <p:pic>
        <p:nvPicPr>
          <p:cNvPr id="25" name="图片 24"/>
          <p:cNvPicPr>
            <a:picLocks noChangeAspect="1"/>
          </p:cNvPicPr>
          <p:nvPr/>
        </p:nvPicPr>
        <p:blipFill>
          <a:blip r:embed="rId5"/>
          <a:stretch>
            <a:fillRect/>
          </a:stretch>
        </p:blipFill>
        <p:spPr>
          <a:xfrm>
            <a:off x="3616325" y="1762760"/>
            <a:ext cx="4838700" cy="2258695"/>
          </a:xfrm>
          <a:prstGeom prst="rect">
            <a:avLst/>
          </a:prstGeom>
        </p:spPr>
      </p:pic>
      <p:sp>
        <p:nvSpPr>
          <p:cNvPr id="26" name="TextBox 19"/>
          <p:cNvSpPr txBox="1"/>
          <p:nvPr/>
        </p:nvSpPr>
        <p:spPr>
          <a:xfrm>
            <a:off x="3616325" y="4251960"/>
            <a:ext cx="5060950" cy="281940"/>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情况</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4.</a:t>
            </a:r>
            <a:r>
              <a:rPr sz="1200" dirty="0">
                <a:solidFill>
                  <a:schemeClr val="tx1">
                    <a:lumMod val="65000"/>
                    <a:lumOff val="35000"/>
                  </a:schemeClr>
                </a:solidFill>
                <a:latin typeface="微软雅黑" panose="020B0503020204020204" pitchFamily="34" charset="-122"/>
                <a:ea typeface="微软雅黑" panose="020B0503020204020204" pitchFamily="34" charset="-122"/>
              </a:rPr>
              <a:t>当前自动机不处于初态：报错，并输出具体报错信息。</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randombar(horizontal)">
                                      <p:cBhvr>
                                        <p:cTn id="19" dur="500"/>
                                        <p:tgtEl>
                                          <p:spTgt spid="18"/>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7" grpId="0" bldLvl="0" animBg="1"/>
      <p:bldP spid="10" grpId="0"/>
      <p:bldP spid="18" grpId="0"/>
      <p:bldP spid="4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4"/>
          <p:cNvSpPr txBox="1"/>
          <p:nvPr/>
        </p:nvSpPr>
        <p:spPr>
          <a:xfrm>
            <a:off x="6322516" y="664727"/>
            <a:ext cx="1675130" cy="1731244"/>
          </a:xfrm>
          <a:prstGeom prst="rect">
            <a:avLst/>
          </a:prstGeom>
          <a:noFill/>
        </p:spPr>
        <p:txBody>
          <a:bodyPr wrap="square" anchor="ctr">
            <a:normAutofit/>
          </a:bodyPr>
          <a:lstStyle/>
          <a:p>
            <a:pPr algn="ctr"/>
            <a:r>
              <a:rPr lang="en-US" altLang="zh-CN" sz="7200" b="1" dirty="0">
                <a:solidFill>
                  <a:schemeClr val="accent6"/>
                </a:solidFill>
                <a:latin typeface="微软雅黑" panose="020B0503020204020204" pitchFamily="34" charset="-122"/>
                <a:ea typeface="微软雅黑" panose="020B0503020204020204" pitchFamily="34" charset="-122"/>
              </a:rPr>
              <a:t>03</a:t>
            </a:r>
            <a:endParaRPr lang="zh-CN" altLang="en-US" sz="7200" b="1" dirty="0">
              <a:solidFill>
                <a:schemeClr val="accent6"/>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1887427" y="2554681"/>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整体设计图</a:t>
            </a:r>
          </a:p>
        </p:txBody>
      </p:sp>
      <p:sp>
        <p:nvSpPr>
          <p:cNvPr id="20" name="文本框 19"/>
          <p:cNvSpPr txBox="1"/>
          <p:nvPr/>
        </p:nvSpPr>
        <p:spPr>
          <a:xfrm>
            <a:off x="1887427" y="3057822"/>
            <a:ext cx="2725213"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语法设计类介绍</a:t>
            </a:r>
          </a:p>
        </p:txBody>
      </p:sp>
      <p:sp>
        <p:nvSpPr>
          <p:cNvPr id="21" name="文本框 20"/>
          <p:cNvSpPr txBox="1"/>
          <p:nvPr/>
        </p:nvSpPr>
        <p:spPr>
          <a:xfrm>
            <a:off x="1887428" y="3560963"/>
            <a:ext cx="2847132"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语法分析类实现</a:t>
            </a:r>
          </a:p>
        </p:txBody>
      </p:sp>
      <p:sp>
        <p:nvSpPr>
          <p:cNvPr id="2" name="矩形 1"/>
          <p:cNvSpPr/>
          <p:nvPr/>
        </p:nvSpPr>
        <p:spPr>
          <a:xfrm>
            <a:off x="1265945" y="1530349"/>
            <a:ext cx="3145658" cy="923330"/>
          </a:xfrm>
          <a:prstGeom prst="rect">
            <a:avLst/>
          </a:prstGeom>
        </p:spPr>
        <p:txBody>
          <a:bodyPr wrap="square">
            <a:spAutoFit/>
          </a:bodyPr>
          <a:lstStyle/>
          <a:p>
            <a:r>
              <a:rPr lang="zh-CN" altLang="en-US" sz="3600" b="1" dirty="0">
                <a:solidFill>
                  <a:schemeClr val="accent4"/>
                </a:solidFill>
                <a:latin typeface="微软雅黑" panose="020B0503020204020204" pitchFamily="34" charset="-122"/>
                <a:ea typeface="微软雅黑" panose="020B0503020204020204" pitchFamily="34" charset="-122"/>
              </a:rPr>
              <a:t>     语法分析</a:t>
            </a:r>
            <a:endParaRPr lang="en-US" altLang="zh-CN" sz="3600" b="1" dirty="0">
              <a:solidFill>
                <a:schemeClr val="accent4"/>
              </a:solidFill>
              <a:latin typeface="微软雅黑" panose="020B0503020204020204" pitchFamily="34" charset="-122"/>
              <a:ea typeface="微软雅黑" panose="020B0503020204020204" pitchFamily="34" charset="-122"/>
            </a:endParaRPr>
          </a:p>
          <a:p>
            <a:r>
              <a:rPr lang="en-US" altLang="zh-CN" b="1" dirty="0">
                <a:solidFill>
                  <a:schemeClr val="accent4"/>
                </a:solidFill>
                <a:latin typeface="微软雅黑" panose="020B0503020204020204" pitchFamily="34" charset="-122"/>
                <a:ea typeface="微软雅黑" panose="020B0503020204020204" pitchFamily="34" charset="-122"/>
              </a:rPr>
              <a:t>    (</a:t>
            </a:r>
            <a:r>
              <a:rPr lang="en-US" altLang="zh-CN" sz="1800" b="1" dirty="0">
                <a:solidFill>
                  <a:schemeClr val="accent4"/>
                </a:solidFill>
                <a:latin typeface="微软雅黑" panose="020B0503020204020204" pitchFamily="34" charset="-122"/>
                <a:ea typeface="微软雅黑" panose="020B0503020204020204" pitchFamily="34" charset="-122"/>
              </a:rPr>
              <a:t>grammatical analysis</a:t>
            </a:r>
            <a:r>
              <a:rPr lang="en-US" altLang="zh-CN" b="1" dirty="0">
                <a:solidFill>
                  <a:schemeClr val="accent4"/>
                </a:solidFill>
                <a:latin typeface="微软雅黑" panose="020B0503020204020204" pitchFamily="34" charset="-122"/>
                <a:ea typeface="微软雅黑" panose="020B0503020204020204" pitchFamily="34" charset="-122"/>
              </a:rPr>
              <a:t>)</a:t>
            </a:r>
            <a:endParaRPr lang="zh-CN" altLang="en-US" b="1" dirty="0">
              <a:solidFill>
                <a:schemeClr val="accent4"/>
              </a:solidFill>
              <a:latin typeface="微软雅黑" panose="020B0503020204020204" pitchFamily="34" charset="-122"/>
              <a:ea typeface="微软雅黑" panose="020B0503020204020204" pitchFamily="34" charset="-122"/>
            </a:endParaRPr>
          </a:p>
        </p:txBody>
      </p:sp>
      <p:pic>
        <p:nvPicPr>
          <p:cNvPr id="22" name="图片 21" descr="33af44c9fe23df8286f99d06e678fd1b"/>
          <p:cNvPicPr>
            <a:picLocks noChangeAspect="1"/>
          </p:cNvPicPr>
          <p:nvPr/>
        </p:nvPicPr>
        <p:blipFill>
          <a:blip r:embed="rId3"/>
          <a:stretch>
            <a:fillRect/>
          </a:stretch>
        </p:blipFill>
        <p:spPr>
          <a:xfrm rot="13505325">
            <a:off x="6246011" y="1327153"/>
            <a:ext cx="6233981" cy="5988671"/>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3</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313253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12</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5" name="矩形 4"/>
          <p:cNvSpPr/>
          <p:nvPr/>
        </p:nvSpPr>
        <p:spPr>
          <a:xfrm>
            <a:off x="631868" y="171421"/>
            <a:ext cx="121058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语法分析</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3180531" y="213598"/>
            <a:ext cx="2712602"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grammatical analysis)</a:t>
            </a:r>
            <a:endParaRPr lang="zh-CN" altLang="en-US" dirty="0">
              <a:solidFill>
                <a:schemeClr val="bg1"/>
              </a:solidFill>
            </a:endParaRPr>
          </a:p>
        </p:txBody>
      </p:sp>
      <p:pic>
        <p:nvPicPr>
          <p:cNvPr id="30" name="图片 29"/>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41" y="755134"/>
            <a:ext cx="8618697" cy="3884929"/>
          </a:xfrm>
          <a:prstGeom prst="rect">
            <a:avLst/>
          </a:prstGeom>
          <a:noFill/>
          <a:ln>
            <a:noFill/>
          </a:ln>
        </p:spPr>
      </p:pic>
      <p:sp>
        <p:nvSpPr>
          <p:cNvPr id="45" name="文本框 44"/>
          <p:cNvSpPr txBox="1"/>
          <p:nvPr/>
        </p:nvSpPr>
        <p:spPr>
          <a:xfrm>
            <a:off x="439462" y="697230"/>
            <a:ext cx="2359617"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整体设计图</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0-#ppt_w/2"/>
                                          </p:val>
                                        </p:tav>
                                        <p:tav tm="100000">
                                          <p:val>
                                            <p:strVal val="#ppt_x"/>
                                          </p:val>
                                        </p:tav>
                                      </p:tavLst>
                                    </p:anim>
                                    <p:anim calcmode="lin" valueType="num">
                                      <p:cBhvr additive="base">
                                        <p:cTn id="32"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5" grpId="0"/>
      <p:bldP spid="6" grpId="0"/>
      <p:bldP spid="4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3</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313253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13</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5" name="矩形 4"/>
          <p:cNvSpPr/>
          <p:nvPr/>
        </p:nvSpPr>
        <p:spPr>
          <a:xfrm>
            <a:off x="631868" y="171421"/>
            <a:ext cx="121058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语法分析</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3180531" y="213598"/>
            <a:ext cx="2712602"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grammatical analysis)</a:t>
            </a:r>
            <a:endParaRPr lang="zh-CN" altLang="en-US" dirty="0">
              <a:solidFill>
                <a:schemeClr val="bg1"/>
              </a:solidFill>
            </a:endParaRPr>
          </a:p>
        </p:txBody>
      </p:sp>
      <p:sp>
        <p:nvSpPr>
          <p:cNvPr id="45" name="文本框 44"/>
          <p:cNvSpPr txBox="1"/>
          <p:nvPr/>
        </p:nvSpPr>
        <p:spPr>
          <a:xfrm>
            <a:off x="439462" y="697230"/>
            <a:ext cx="2872698"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语法设计类介绍</a:t>
            </a:r>
          </a:p>
        </p:txBody>
      </p:sp>
      <p:grpSp>
        <p:nvGrpSpPr>
          <p:cNvPr id="18" name="Group 3"/>
          <p:cNvGrpSpPr/>
          <p:nvPr/>
        </p:nvGrpSpPr>
        <p:grpSpPr bwMode="auto">
          <a:xfrm rot="6300000">
            <a:off x="521928" y="2173062"/>
            <a:ext cx="622078" cy="1043182"/>
            <a:chOff x="2761515" y="2286000"/>
            <a:chExt cx="1645174" cy="2760228"/>
          </a:xfrm>
          <a:solidFill>
            <a:schemeClr val="accent1"/>
          </a:solidFill>
        </p:grpSpPr>
        <p:sp>
          <p:nvSpPr>
            <p:cNvPr id="19" name="Oval 4"/>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20" name="Oval 5"/>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21" name="Oval 6"/>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22" name="Oval 7"/>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23" name="Oval 8"/>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24" name="Freeform: Shape 9"/>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25" name="Group 10"/>
          <p:cNvGrpSpPr/>
          <p:nvPr/>
        </p:nvGrpSpPr>
        <p:grpSpPr bwMode="auto">
          <a:xfrm rot="15300000" flipV="1">
            <a:off x="1038620" y="2632276"/>
            <a:ext cx="622078" cy="1043182"/>
            <a:chOff x="2761515" y="2286000"/>
            <a:chExt cx="1645174" cy="2760228"/>
          </a:xfrm>
          <a:solidFill>
            <a:schemeClr val="accent1">
              <a:lumMod val="75000"/>
            </a:schemeClr>
          </a:solidFill>
        </p:grpSpPr>
        <p:sp>
          <p:nvSpPr>
            <p:cNvPr id="26" name="Oval 11"/>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27" name="Oval 12"/>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28" name="Oval 13"/>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29" name="Oval 14"/>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31" name="Oval 15"/>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32" name="Freeform: Shape 16"/>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33" name="Group 17"/>
          <p:cNvGrpSpPr/>
          <p:nvPr/>
        </p:nvGrpSpPr>
        <p:grpSpPr bwMode="auto">
          <a:xfrm rot="6300000">
            <a:off x="2167329" y="2153731"/>
            <a:ext cx="678416" cy="1138186"/>
            <a:chOff x="2761515" y="2286000"/>
            <a:chExt cx="1645174" cy="2760228"/>
          </a:xfrm>
          <a:solidFill>
            <a:schemeClr val="accent2"/>
          </a:solidFill>
        </p:grpSpPr>
        <p:sp>
          <p:nvSpPr>
            <p:cNvPr id="34" name="Oval 18"/>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35" name="Oval 19"/>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36" name="Oval 20"/>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37" name="Oval 21"/>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38" name="Oval 22"/>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39" name="Freeform: Shape 23"/>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40" name="Group 24"/>
          <p:cNvGrpSpPr/>
          <p:nvPr/>
        </p:nvGrpSpPr>
        <p:grpSpPr bwMode="auto">
          <a:xfrm rot="15300000" flipV="1">
            <a:off x="2682186" y="2581194"/>
            <a:ext cx="678416" cy="1138186"/>
            <a:chOff x="2761515" y="2286000"/>
            <a:chExt cx="1645174" cy="2760228"/>
          </a:xfrm>
          <a:solidFill>
            <a:schemeClr val="accent2">
              <a:lumMod val="75000"/>
            </a:schemeClr>
          </a:solidFill>
        </p:grpSpPr>
        <p:sp>
          <p:nvSpPr>
            <p:cNvPr id="41" name="Oval 25"/>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42" name="Oval 26"/>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43" name="Oval 27"/>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44" name="Oval 28"/>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46" name="Oval 29"/>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47" name="Freeform: Shape 30"/>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48" name="Group 31"/>
          <p:cNvGrpSpPr/>
          <p:nvPr/>
        </p:nvGrpSpPr>
        <p:grpSpPr bwMode="auto">
          <a:xfrm rot="6300000">
            <a:off x="3692411" y="1987172"/>
            <a:ext cx="758551" cy="1272841"/>
            <a:chOff x="2761515" y="2286000"/>
            <a:chExt cx="1645174" cy="2760228"/>
          </a:xfrm>
          <a:solidFill>
            <a:schemeClr val="accent3"/>
          </a:solidFill>
        </p:grpSpPr>
        <p:sp>
          <p:nvSpPr>
            <p:cNvPr id="49" name="Oval 32"/>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50" name="Oval 33"/>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51" name="Oval 34"/>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52" name="Oval 35"/>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53" name="Oval 36"/>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54" name="Freeform: Shape 37"/>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55" name="Group 38"/>
          <p:cNvGrpSpPr/>
          <p:nvPr/>
        </p:nvGrpSpPr>
        <p:grpSpPr bwMode="auto">
          <a:xfrm rot="15300000" flipV="1">
            <a:off x="4322856" y="2547132"/>
            <a:ext cx="758551" cy="1272841"/>
            <a:chOff x="2761515" y="2286000"/>
            <a:chExt cx="1645174" cy="2760228"/>
          </a:xfrm>
          <a:solidFill>
            <a:schemeClr val="accent3">
              <a:lumMod val="75000"/>
            </a:schemeClr>
          </a:solidFill>
        </p:grpSpPr>
        <p:sp>
          <p:nvSpPr>
            <p:cNvPr id="56" name="Oval 39"/>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57" name="Oval 40"/>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58" name="Oval 41"/>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59" name="Oval 42"/>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60" name="Oval 43"/>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61" name="Freeform: Shape 44"/>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62" name="Group 45"/>
          <p:cNvGrpSpPr/>
          <p:nvPr/>
        </p:nvGrpSpPr>
        <p:grpSpPr bwMode="auto">
          <a:xfrm rot="6300000">
            <a:off x="5485806" y="1890181"/>
            <a:ext cx="859323" cy="1440711"/>
            <a:chOff x="2761515" y="2286000"/>
            <a:chExt cx="1645174" cy="2760228"/>
          </a:xfrm>
          <a:solidFill>
            <a:schemeClr val="accent4"/>
          </a:solidFill>
        </p:grpSpPr>
        <p:sp>
          <p:nvSpPr>
            <p:cNvPr id="63" name="Oval 46"/>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64" name="Oval 47"/>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65" name="Oval 48"/>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66" name="Oval 49"/>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67" name="Oval 50"/>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68" name="Freeform: Shape 51"/>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69" name="Group 52"/>
          <p:cNvGrpSpPr/>
          <p:nvPr/>
        </p:nvGrpSpPr>
        <p:grpSpPr bwMode="auto">
          <a:xfrm rot="15300000" flipV="1">
            <a:off x="6199399" y="2524525"/>
            <a:ext cx="859323" cy="1440711"/>
            <a:chOff x="2761515" y="2286000"/>
            <a:chExt cx="1645174" cy="2760228"/>
          </a:xfrm>
          <a:solidFill>
            <a:schemeClr val="accent4">
              <a:lumMod val="75000"/>
            </a:schemeClr>
          </a:solidFill>
        </p:grpSpPr>
        <p:sp>
          <p:nvSpPr>
            <p:cNvPr id="70" name="Oval 53"/>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71" name="Oval 54"/>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72" name="Oval 55"/>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73" name="Oval 56"/>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74" name="Oval 57"/>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75" name="Freeform: Shape 58"/>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cxnSp>
        <p:nvCxnSpPr>
          <p:cNvPr id="76" name="Straight Connector 60"/>
          <p:cNvCxnSpPr/>
          <p:nvPr/>
        </p:nvCxnSpPr>
        <p:spPr>
          <a:xfrm>
            <a:off x="1076720" y="3434168"/>
            <a:ext cx="0" cy="529610"/>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77" name="Rectangle 61"/>
          <p:cNvSpPr/>
          <p:nvPr/>
        </p:nvSpPr>
        <p:spPr bwMode="auto">
          <a:xfrm>
            <a:off x="709057" y="3964497"/>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符号表类</a:t>
            </a:r>
          </a:p>
        </p:txBody>
      </p:sp>
      <p:cxnSp>
        <p:nvCxnSpPr>
          <p:cNvPr id="78" name="Straight Connector 63"/>
          <p:cNvCxnSpPr/>
          <p:nvPr/>
        </p:nvCxnSpPr>
        <p:spPr>
          <a:xfrm flipV="1">
            <a:off x="927999" y="2158028"/>
            <a:ext cx="2" cy="222403"/>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79" name="Rectangle 64"/>
          <p:cNvSpPr/>
          <p:nvPr/>
        </p:nvSpPr>
        <p:spPr bwMode="auto">
          <a:xfrm>
            <a:off x="548509" y="1867048"/>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en-US" altLang="zh-CN" sz="1600" b="1" dirty="0">
                <a:solidFill>
                  <a:schemeClr val="accent1"/>
                </a:solidFill>
                <a:latin typeface="微软雅黑" panose="020B0503020204020204" pitchFamily="34" charset="-122"/>
                <a:ea typeface="微软雅黑" panose="020B0503020204020204" pitchFamily="34" charset="-122"/>
              </a:rPr>
              <a:t>	</a:t>
            </a:r>
            <a:r>
              <a:rPr lang="zh-CN" altLang="en-US" sz="1600" b="1" dirty="0">
                <a:solidFill>
                  <a:schemeClr val="accent1"/>
                </a:solidFill>
                <a:latin typeface="微软雅黑" panose="020B0503020204020204" pitchFamily="34" charset="-122"/>
                <a:ea typeface="微软雅黑" panose="020B0503020204020204" pitchFamily="34" charset="-122"/>
              </a:rPr>
              <a:t>语法分析类</a:t>
            </a:r>
          </a:p>
        </p:txBody>
      </p:sp>
      <p:cxnSp>
        <p:nvCxnSpPr>
          <p:cNvPr id="80" name="Straight Connector 66"/>
          <p:cNvCxnSpPr/>
          <p:nvPr/>
        </p:nvCxnSpPr>
        <p:spPr>
          <a:xfrm>
            <a:off x="2799450" y="3502253"/>
            <a:ext cx="0" cy="469143"/>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81" name="Rectangle 67"/>
          <p:cNvSpPr/>
          <p:nvPr/>
        </p:nvSpPr>
        <p:spPr bwMode="auto">
          <a:xfrm>
            <a:off x="2431788" y="3959251"/>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2">
                    <a:lumMod val="75000"/>
                  </a:schemeClr>
                </a:solidFill>
                <a:latin typeface="微软雅黑" panose="020B0503020204020204" pitchFamily="34" charset="-122"/>
                <a:ea typeface="微软雅黑" panose="020B0503020204020204" pitchFamily="34" charset="-122"/>
              </a:rPr>
              <a:t>符号类</a:t>
            </a:r>
          </a:p>
        </p:txBody>
      </p:sp>
      <p:cxnSp>
        <p:nvCxnSpPr>
          <p:cNvPr id="82" name="Straight Connector 69"/>
          <p:cNvCxnSpPr/>
          <p:nvPr/>
        </p:nvCxnSpPr>
        <p:spPr>
          <a:xfrm flipV="1">
            <a:off x="2575691" y="1936856"/>
            <a:ext cx="0" cy="442344"/>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83" name="Rectangle 70"/>
          <p:cNvSpPr/>
          <p:nvPr/>
        </p:nvSpPr>
        <p:spPr bwMode="auto">
          <a:xfrm>
            <a:off x="2208031" y="1708738"/>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2"/>
                </a:solidFill>
                <a:latin typeface="微软雅黑" panose="020B0503020204020204" pitchFamily="34" charset="-122"/>
                <a:ea typeface="微软雅黑" panose="020B0503020204020204" pitchFamily="34" charset="-122"/>
              </a:rPr>
              <a:t>产生式类</a:t>
            </a:r>
          </a:p>
        </p:txBody>
      </p:sp>
      <p:cxnSp>
        <p:nvCxnSpPr>
          <p:cNvPr id="84" name="Straight Connector 72"/>
          <p:cNvCxnSpPr/>
          <p:nvPr/>
        </p:nvCxnSpPr>
        <p:spPr>
          <a:xfrm>
            <a:off x="4586735" y="3531943"/>
            <a:ext cx="0" cy="437867"/>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85" name="Rectangle 73"/>
          <p:cNvSpPr/>
          <p:nvPr/>
        </p:nvSpPr>
        <p:spPr bwMode="auto">
          <a:xfrm>
            <a:off x="4219072" y="3964497"/>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3">
                    <a:lumMod val="75000"/>
                  </a:schemeClr>
                </a:solidFill>
                <a:latin typeface="微软雅黑" panose="020B0503020204020204" pitchFamily="34" charset="-122"/>
                <a:ea typeface="微软雅黑" panose="020B0503020204020204" pitchFamily="34" charset="-122"/>
              </a:rPr>
              <a:t>有限自动机节点类</a:t>
            </a:r>
          </a:p>
        </p:txBody>
      </p:sp>
      <p:cxnSp>
        <p:nvCxnSpPr>
          <p:cNvPr id="86" name="Straight Connector 75"/>
          <p:cNvCxnSpPr/>
          <p:nvPr/>
        </p:nvCxnSpPr>
        <p:spPr>
          <a:xfrm flipV="1">
            <a:off x="4127699" y="1936856"/>
            <a:ext cx="0" cy="344039"/>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87" name="Rectangle 76"/>
          <p:cNvSpPr/>
          <p:nvPr/>
        </p:nvSpPr>
        <p:spPr bwMode="auto">
          <a:xfrm>
            <a:off x="3760041" y="1708738"/>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en-US" altLang="zh-CN" sz="1600" b="1" dirty="0">
                <a:solidFill>
                  <a:schemeClr val="accent3"/>
                </a:solidFill>
                <a:latin typeface="微软雅黑" panose="020B0503020204020204" pitchFamily="34" charset="-122"/>
                <a:ea typeface="微软雅黑" panose="020B0503020204020204" pitchFamily="34" charset="-122"/>
              </a:rPr>
              <a:t>	</a:t>
            </a:r>
            <a:r>
              <a:rPr lang="zh-CN" altLang="en-US" sz="1600" b="1" dirty="0">
                <a:solidFill>
                  <a:schemeClr val="accent3"/>
                </a:solidFill>
                <a:latin typeface="微软雅黑" panose="020B0503020204020204" pitchFamily="34" charset="-122"/>
                <a:ea typeface="微软雅黑" panose="020B0503020204020204" pitchFamily="34" charset="-122"/>
              </a:rPr>
              <a:t>有限自动机类</a:t>
            </a:r>
          </a:p>
        </p:txBody>
      </p:sp>
      <p:cxnSp>
        <p:nvCxnSpPr>
          <p:cNvPr id="88" name="Straight Connector 78"/>
          <p:cNvCxnSpPr/>
          <p:nvPr/>
        </p:nvCxnSpPr>
        <p:spPr>
          <a:xfrm>
            <a:off x="6456872" y="3617494"/>
            <a:ext cx="0" cy="344039"/>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89" name="Rectangle 79"/>
          <p:cNvSpPr/>
          <p:nvPr/>
        </p:nvSpPr>
        <p:spPr bwMode="auto">
          <a:xfrm>
            <a:off x="6089208" y="3964497"/>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en-US" altLang="zh-CN" sz="1600" b="1" dirty="0">
                <a:solidFill>
                  <a:schemeClr val="accent4">
                    <a:lumMod val="75000"/>
                  </a:schemeClr>
                </a:solidFill>
                <a:latin typeface="微软雅黑" panose="020B0503020204020204" pitchFamily="34" charset="-122"/>
                <a:ea typeface="微软雅黑" panose="020B0503020204020204" pitchFamily="34" charset="-122"/>
              </a:rPr>
              <a:t>	</a:t>
            </a:r>
            <a:r>
              <a:rPr lang="zh-CN" altLang="en-US" sz="1600" b="1" dirty="0">
                <a:solidFill>
                  <a:schemeClr val="accent4">
                    <a:lumMod val="75000"/>
                  </a:schemeClr>
                </a:solidFill>
                <a:latin typeface="微软雅黑" panose="020B0503020204020204" pitchFamily="34" charset="-122"/>
                <a:ea typeface="微软雅黑" panose="020B0503020204020204" pitchFamily="34" charset="-122"/>
              </a:rPr>
              <a:t>节点产生式类</a:t>
            </a:r>
          </a:p>
        </p:txBody>
      </p:sp>
      <p:cxnSp>
        <p:nvCxnSpPr>
          <p:cNvPr id="90" name="Straight Connector 81"/>
          <p:cNvCxnSpPr/>
          <p:nvPr/>
        </p:nvCxnSpPr>
        <p:spPr>
          <a:xfrm flipV="1">
            <a:off x="5997834" y="1936856"/>
            <a:ext cx="0" cy="281486"/>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91" name="Rectangle 82"/>
          <p:cNvSpPr/>
          <p:nvPr/>
        </p:nvSpPr>
        <p:spPr bwMode="auto">
          <a:xfrm>
            <a:off x="5630179" y="1708734"/>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4"/>
                </a:solidFill>
                <a:latin typeface="微软雅黑" panose="020B0503020204020204" pitchFamily="34" charset="-122"/>
                <a:ea typeface="微软雅黑" panose="020B0503020204020204" pitchFamily="34" charset="-122"/>
              </a:rPr>
              <a:t>有限自动机转移类</a:t>
            </a:r>
          </a:p>
        </p:txBody>
      </p:sp>
      <p:grpSp>
        <p:nvGrpSpPr>
          <p:cNvPr id="93" name="Group 45"/>
          <p:cNvGrpSpPr/>
          <p:nvPr/>
        </p:nvGrpSpPr>
        <p:grpSpPr bwMode="auto">
          <a:xfrm rot="6300000">
            <a:off x="7423188" y="1848734"/>
            <a:ext cx="859323" cy="1440711"/>
            <a:chOff x="2761515" y="2286000"/>
            <a:chExt cx="1645174" cy="2760228"/>
          </a:xfrm>
          <a:solidFill>
            <a:schemeClr val="accent4"/>
          </a:solidFill>
        </p:grpSpPr>
        <p:sp>
          <p:nvSpPr>
            <p:cNvPr id="94" name="Oval 46"/>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95" name="Oval 47"/>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96" name="Oval 48"/>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97" name="Oval 49"/>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98" name="Oval 50"/>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99" name="Freeform: Shape 51"/>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cxnSp>
        <p:nvCxnSpPr>
          <p:cNvPr id="109" name="Straight Connector 81"/>
          <p:cNvCxnSpPr/>
          <p:nvPr/>
        </p:nvCxnSpPr>
        <p:spPr>
          <a:xfrm flipV="1">
            <a:off x="7935216" y="1895409"/>
            <a:ext cx="0" cy="281486"/>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110" name="Rectangle 82"/>
          <p:cNvSpPr/>
          <p:nvPr/>
        </p:nvSpPr>
        <p:spPr bwMode="auto">
          <a:xfrm>
            <a:off x="7567561" y="1667287"/>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en-US" altLang="zh-CN" sz="1600" b="1" dirty="0">
                <a:solidFill>
                  <a:schemeClr val="accent4"/>
                </a:solidFill>
                <a:latin typeface="微软雅黑" panose="020B0503020204020204" pitchFamily="34" charset="-122"/>
                <a:ea typeface="微软雅黑" panose="020B0503020204020204" pitchFamily="34" charset="-122"/>
              </a:rPr>
              <a:t>	LR</a:t>
            </a:r>
            <a:r>
              <a:rPr lang="zh-CN" altLang="en-US" sz="1600" b="1" dirty="0">
                <a:solidFill>
                  <a:schemeClr val="accent4"/>
                </a:solidFill>
                <a:latin typeface="微软雅黑" panose="020B0503020204020204" pitchFamily="34" charset="-122"/>
                <a:ea typeface="微软雅黑" panose="020B0503020204020204" pitchFamily="34" charset="-122"/>
              </a:rPr>
              <a:t>分析表类</a:t>
            </a:r>
          </a:p>
        </p:txBody>
      </p:sp>
      <p:sp>
        <p:nvSpPr>
          <p:cNvPr id="111" name="TextBox 19"/>
          <p:cNvSpPr txBox="1"/>
          <p:nvPr/>
        </p:nvSpPr>
        <p:spPr>
          <a:xfrm>
            <a:off x="1983395" y="4231741"/>
            <a:ext cx="1569614" cy="361418"/>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存储语法分析过程中的符号</a:t>
            </a:r>
          </a:p>
        </p:txBody>
      </p:sp>
      <p:sp>
        <p:nvSpPr>
          <p:cNvPr id="112" name="TextBox 19"/>
          <p:cNvSpPr txBox="1"/>
          <p:nvPr/>
        </p:nvSpPr>
        <p:spPr>
          <a:xfrm>
            <a:off x="250023" y="4317806"/>
            <a:ext cx="1569614" cy="361418"/>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存储语法分析过程中所有出现的符号的信息</a:t>
            </a:r>
          </a:p>
        </p:txBody>
      </p:sp>
      <p:sp>
        <p:nvSpPr>
          <p:cNvPr id="113" name="TextBox 19"/>
          <p:cNvSpPr txBox="1"/>
          <p:nvPr/>
        </p:nvSpPr>
        <p:spPr>
          <a:xfrm>
            <a:off x="1838803" y="1305956"/>
            <a:ext cx="1569614" cy="361418"/>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存储产生式的信息</a:t>
            </a:r>
          </a:p>
        </p:txBody>
      </p:sp>
      <p:sp>
        <p:nvSpPr>
          <p:cNvPr id="114" name="TextBox 19"/>
          <p:cNvSpPr txBox="1"/>
          <p:nvPr/>
        </p:nvSpPr>
        <p:spPr>
          <a:xfrm>
            <a:off x="116089" y="1416197"/>
            <a:ext cx="1569614" cy="361418"/>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语法分析的主类，协调各个类完成语法分析工作</a:t>
            </a:r>
          </a:p>
        </p:txBody>
      </p:sp>
      <p:sp>
        <p:nvSpPr>
          <p:cNvPr id="115" name="TextBox 19"/>
          <p:cNvSpPr txBox="1"/>
          <p:nvPr/>
        </p:nvSpPr>
        <p:spPr>
          <a:xfrm>
            <a:off x="3545521" y="1269259"/>
            <a:ext cx="1169503" cy="361418"/>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存储语法有限自动机的信息</a:t>
            </a:r>
          </a:p>
        </p:txBody>
      </p:sp>
      <p:sp>
        <p:nvSpPr>
          <p:cNvPr id="116" name="TextBox 19"/>
          <p:cNvSpPr txBox="1"/>
          <p:nvPr/>
        </p:nvSpPr>
        <p:spPr>
          <a:xfrm>
            <a:off x="4070493" y="4277661"/>
            <a:ext cx="1128222" cy="361418"/>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存储有限自动机的节点信息</a:t>
            </a:r>
          </a:p>
        </p:txBody>
      </p:sp>
      <p:sp>
        <p:nvSpPr>
          <p:cNvPr id="117" name="TextBox 19"/>
          <p:cNvSpPr txBox="1"/>
          <p:nvPr/>
        </p:nvSpPr>
        <p:spPr>
          <a:xfrm>
            <a:off x="5392048" y="1272002"/>
            <a:ext cx="1152479" cy="361418"/>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存储有限自动机的转移信息</a:t>
            </a:r>
          </a:p>
        </p:txBody>
      </p:sp>
      <p:sp>
        <p:nvSpPr>
          <p:cNvPr id="118" name="TextBox 19"/>
          <p:cNvSpPr txBox="1"/>
          <p:nvPr/>
        </p:nvSpPr>
        <p:spPr>
          <a:xfrm>
            <a:off x="5803865" y="4277661"/>
            <a:ext cx="1404676" cy="361418"/>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存储有限自动机中节点的产生式信息</a:t>
            </a:r>
          </a:p>
        </p:txBody>
      </p:sp>
      <p:sp>
        <p:nvSpPr>
          <p:cNvPr id="119" name="TextBox 19"/>
          <p:cNvSpPr txBox="1"/>
          <p:nvPr/>
        </p:nvSpPr>
        <p:spPr>
          <a:xfrm>
            <a:off x="7316231" y="1230084"/>
            <a:ext cx="1120274" cy="361418"/>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存储</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LR</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分析表的信息</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0-#ppt_w/2"/>
                                          </p:val>
                                        </p:tav>
                                        <p:tav tm="100000">
                                          <p:val>
                                            <p:strVal val="#ppt_x"/>
                                          </p:val>
                                        </p:tav>
                                      </p:tavLst>
                                    </p:anim>
                                    <p:anim calcmode="lin" valueType="num">
                                      <p:cBhvr additive="base">
                                        <p:cTn id="32" dur="500" fill="hold"/>
                                        <p:tgtEl>
                                          <p:spTgt spid="45"/>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10" presetClass="entr" presetSubtype="0"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par>
                                <p:cTn id="37" presetID="22" presetClass="entr" presetSubtype="4" fill="hold" nodeType="withEffect">
                                  <p:stCondLst>
                                    <p:cond delay="250"/>
                                  </p:stCondLst>
                                  <p:childTnLst>
                                    <p:set>
                                      <p:cBhvr>
                                        <p:cTn id="38" dur="1" fill="hold">
                                          <p:stCondLst>
                                            <p:cond delay="0"/>
                                          </p:stCondLst>
                                        </p:cTn>
                                        <p:tgtEl>
                                          <p:spTgt spid="78"/>
                                        </p:tgtEl>
                                        <p:attrNameLst>
                                          <p:attrName>style.visibility</p:attrName>
                                        </p:attrNameLst>
                                      </p:cBhvr>
                                      <p:to>
                                        <p:strVal val="visible"/>
                                      </p:to>
                                    </p:set>
                                    <p:animEffect transition="in" filter="wipe(down)">
                                      <p:cBhvr>
                                        <p:cTn id="39" dur="500"/>
                                        <p:tgtEl>
                                          <p:spTgt spid="78"/>
                                        </p:tgtEl>
                                      </p:cBhvr>
                                    </p:animEffect>
                                  </p:childTnLst>
                                </p:cTn>
                              </p:par>
                              <p:par>
                                <p:cTn id="40" presetID="14" presetClass="entr" presetSubtype="10" fill="hold" grpId="0" nodeType="withEffect">
                                  <p:stCondLst>
                                    <p:cond delay="500"/>
                                  </p:stCondLst>
                                  <p:childTnLst>
                                    <p:set>
                                      <p:cBhvr>
                                        <p:cTn id="41" dur="1" fill="hold">
                                          <p:stCondLst>
                                            <p:cond delay="0"/>
                                          </p:stCondLst>
                                        </p:cTn>
                                        <p:tgtEl>
                                          <p:spTgt spid="79"/>
                                        </p:tgtEl>
                                        <p:attrNameLst>
                                          <p:attrName>style.visibility</p:attrName>
                                        </p:attrNameLst>
                                      </p:cBhvr>
                                      <p:to>
                                        <p:strVal val="visible"/>
                                      </p:to>
                                    </p:set>
                                    <p:animEffect transition="in" filter="randombar(horizontal)">
                                      <p:cBhvr>
                                        <p:cTn id="42" dur="500"/>
                                        <p:tgtEl>
                                          <p:spTgt spid="79"/>
                                        </p:tgtEl>
                                      </p:cBhvr>
                                    </p:animEffect>
                                  </p:childTnLst>
                                </p:cTn>
                              </p:par>
                              <p:par>
                                <p:cTn id="43" presetID="10" presetClass="entr" presetSubtype="0" fill="hold" nodeType="withEffect">
                                  <p:stCondLst>
                                    <p:cond delay="75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par>
                                <p:cTn id="46" presetID="22" presetClass="entr" presetSubtype="1" fill="hold" nodeType="withEffect">
                                  <p:stCondLst>
                                    <p:cond delay="1000"/>
                                  </p:stCondLst>
                                  <p:childTnLst>
                                    <p:set>
                                      <p:cBhvr>
                                        <p:cTn id="47" dur="1" fill="hold">
                                          <p:stCondLst>
                                            <p:cond delay="0"/>
                                          </p:stCondLst>
                                        </p:cTn>
                                        <p:tgtEl>
                                          <p:spTgt spid="76"/>
                                        </p:tgtEl>
                                        <p:attrNameLst>
                                          <p:attrName>style.visibility</p:attrName>
                                        </p:attrNameLst>
                                      </p:cBhvr>
                                      <p:to>
                                        <p:strVal val="visible"/>
                                      </p:to>
                                    </p:set>
                                    <p:animEffect transition="in" filter="wipe(up)">
                                      <p:cBhvr>
                                        <p:cTn id="48" dur="500"/>
                                        <p:tgtEl>
                                          <p:spTgt spid="76"/>
                                        </p:tgtEl>
                                      </p:cBhvr>
                                    </p:animEffect>
                                  </p:childTnLst>
                                </p:cTn>
                              </p:par>
                              <p:par>
                                <p:cTn id="49" presetID="14" presetClass="entr" presetSubtype="10" fill="hold" grpId="0" nodeType="withEffect">
                                  <p:stCondLst>
                                    <p:cond delay="1250"/>
                                  </p:stCondLst>
                                  <p:childTnLst>
                                    <p:set>
                                      <p:cBhvr>
                                        <p:cTn id="50" dur="1" fill="hold">
                                          <p:stCondLst>
                                            <p:cond delay="0"/>
                                          </p:stCondLst>
                                        </p:cTn>
                                        <p:tgtEl>
                                          <p:spTgt spid="77"/>
                                        </p:tgtEl>
                                        <p:attrNameLst>
                                          <p:attrName>style.visibility</p:attrName>
                                        </p:attrNameLst>
                                      </p:cBhvr>
                                      <p:to>
                                        <p:strVal val="visible"/>
                                      </p:to>
                                    </p:set>
                                    <p:animEffect transition="in" filter="randombar(horizontal)">
                                      <p:cBhvr>
                                        <p:cTn id="51" dur="500"/>
                                        <p:tgtEl>
                                          <p:spTgt spid="77"/>
                                        </p:tgtEl>
                                      </p:cBhvr>
                                    </p:animEffect>
                                  </p:childTnLst>
                                </p:cTn>
                              </p:par>
                              <p:par>
                                <p:cTn id="52" presetID="10" presetClass="entr" presetSubtype="0" fill="hold" nodeType="withEffect">
                                  <p:stCondLst>
                                    <p:cond delay="1500"/>
                                  </p:stCondLst>
                                  <p:childTnLst>
                                    <p:set>
                                      <p:cBhvr>
                                        <p:cTn id="53" dur="1" fill="hold">
                                          <p:stCondLst>
                                            <p:cond delay="0"/>
                                          </p:stCondLst>
                                        </p:cTn>
                                        <p:tgtEl>
                                          <p:spTgt spid="33"/>
                                        </p:tgtEl>
                                        <p:attrNameLst>
                                          <p:attrName>style.visibility</p:attrName>
                                        </p:attrNameLst>
                                      </p:cBhvr>
                                      <p:to>
                                        <p:strVal val="visible"/>
                                      </p:to>
                                    </p:set>
                                    <p:animEffect transition="in" filter="fade">
                                      <p:cBhvr>
                                        <p:cTn id="54" dur="500"/>
                                        <p:tgtEl>
                                          <p:spTgt spid="33"/>
                                        </p:tgtEl>
                                      </p:cBhvr>
                                    </p:animEffect>
                                  </p:childTnLst>
                                </p:cTn>
                              </p:par>
                              <p:par>
                                <p:cTn id="55" presetID="22" presetClass="entr" presetSubtype="4" fill="hold" nodeType="withEffect">
                                  <p:stCondLst>
                                    <p:cond delay="1750"/>
                                  </p:stCondLst>
                                  <p:childTnLst>
                                    <p:set>
                                      <p:cBhvr>
                                        <p:cTn id="56" dur="1" fill="hold">
                                          <p:stCondLst>
                                            <p:cond delay="0"/>
                                          </p:stCondLst>
                                        </p:cTn>
                                        <p:tgtEl>
                                          <p:spTgt spid="82"/>
                                        </p:tgtEl>
                                        <p:attrNameLst>
                                          <p:attrName>style.visibility</p:attrName>
                                        </p:attrNameLst>
                                      </p:cBhvr>
                                      <p:to>
                                        <p:strVal val="visible"/>
                                      </p:to>
                                    </p:set>
                                    <p:animEffect transition="in" filter="wipe(down)">
                                      <p:cBhvr>
                                        <p:cTn id="57" dur="500"/>
                                        <p:tgtEl>
                                          <p:spTgt spid="82"/>
                                        </p:tgtEl>
                                      </p:cBhvr>
                                    </p:animEffect>
                                  </p:childTnLst>
                                </p:cTn>
                              </p:par>
                              <p:par>
                                <p:cTn id="58" presetID="14" presetClass="entr" presetSubtype="10" fill="hold" grpId="0" nodeType="withEffect">
                                  <p:stCondLst>
                                    <p:cond delay="2000"/>
                                  </p:stCondLst>
                                  <p:childTnLst>
                                    <p:set>
                                      <p:cBhvr>
                                        <p:cTn id="59" dur="1" fill="hold">
                                          <p:stCondLst>
                                            <p:cond delay="0"/>
                                          </p:stCondLst>
                                        </p:cTn>
                                        <p:tgtEl>
                                          <p:spTgt spid="83"/>
                                        </p:tgtEl>
                                        <p:attrNameLst>
                                          <p:attrName>style.visibility</p:attrName>
                                        </p:attrNameLst>
                                      </p:cBhvr>
                                      <p:to>
                                        <p:strVal val="visible"/>
                                      </p:to>
                                    </p:set>
                                    <p:animEffect transition="in" filter="randombar(horizontal)">
                                      <p:cBhvr>
                                        <p:cTn id="60" dur="500"/>
                                        <p:tgtEl>
                                          <p:spTgt spid="83"/>
                                        </p:tgtEl>
                                      </p:cBhvr>
                                    </p:animEffect>
                                  </p:childTnLst>
                                </p:cTn>
                              </p:par>
                              <p:par>
                                <p:cTn id="61" presetID="10" presetClass="entr" presetSubtype="0" fill="hold" nodeType="withEffect">
                                  <p:stCondLst>
                                    <p:cond delay="225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childTnLst>
                                </p:cTn>
                              </p:par>
                              <p:par>
                                <p:cTn id="64" presetID="22" presetClass="entr" presetSubtype="1" fill="hold" nodeType="withEffect">
                                  <p:stCondLst>
                                    <p:cond delay="2500"/>
                                  </p:stCondLst>
                                  <p:childTnLst>
                                    <p:set>
                                      <p:cBhvr>
                                        <p:cTn id="65" dur="1" fill="hold">
                                          <p:stCondLst>
                                            <p:cond delay="0"/>
                                          </p:stCondLst>
                                        </p:cTn>
                                        <p:tgtEl>
                                          <p:spTgt spid="80"/>
                                        </p:tgtEl>
                                        <p:attrNameLst>
                                          <p:attrName>style.visibility</p:attrName>
                                        </p:attrNameLst>
                                      </p:cBhvr>
                                      <p:to>
                                        <p:strVal val="visible"/>
                                      </p:to>
                                    </p:set>
                                    <p:animEffect transition="in" filter="wipe(up)">
                                      <p:cBhvr>
                                        <p:cTn id="66" dur="500"/>
                                        <p:tgtEl>
                                          <p:spTgt spid="80"/>
                                        </p:tgtEl>
                                      </p:cBhvr>
                                    </p:animEffect>
                                  </p:childTnLst>
                                </p:cTn>
                              </p:par>
                              <p:par>
                                <p:cTn id="67" presetID="14" presetClass="entr" presetSubtype="10" fill="hold" grpId="0" nodeType="withEffect">
                                  <p:stCondLst>
                                    <p:cond delay="2750"/>
                                  </p:stCondLst>
                                  <p:childTnLst>
                                    <p:set>
                                      <p:cBhvr>
                                        <p:cTn id="68" dur="1" fill="hold">
                                          <p:stCondLst>
                                            <p:cond delay="0"/>
                                          </p:stCondLst>
                                        </p:cTn>
                                        <p:tgtEl>
                                          <p:spTgt spid="81"/>
                                        </p:tgtEl>
                                        <p:attrNameLst>
                                          <p:attrName>style.visibility</p:attrName>
                                        </p:attrNameLst>
                                      </p:cBhvr>
                                      <p:to>
                                        <p:strVal val="visible"/>
                                      </p:to>
                                    </p:set>
                                    <p:animEffect transition="in" filter="randombar(horizontal)">
                                      <p:cBhvr>
                                        <p:cTn id="69" dur="500"/>
                                        <p:tgtEl>
                                          <p:spTgt spid="81"/>
                                        </p:tgtEl>
                                      </p:cBhvr>
                                    </p:animEffect>
                                  </p:childTnLst>
                                </p:cTn>
                              </p:par>
                              <p:par>
                                <p:cTn id="70" presetID="10" presetClass="entr" presetSubtype="0" fill="hold" nodeType="withEffect">
                                  <p:stCondLst>
                                    <p:cond delay="3000"/>
                                  </p:stCondLst>
                                  <p:childTnLst>
                                    <p:set>
                                      <p:cBhvr>
                                        <p:cTn id="71" dur="1" fill="hold">
                                          <p:stCondLst>
                                            <p:cond delay="0"/>
                                          </p:stCondLst>
                                        </p:cTn>
                                        <p:tgtEl>
                                          <p:spTgt spid="48"/>
                                        </p:tgtEl>
                                        <p:attrNameLst>
                                          <p:attrName>style.visibility</p:attrName>
                                        </p:attrNameLst>
                                      </p:cBhvr>
                                      <p:to>
                                        <p:strVal val="visible"/>
                                      </p:to>
                                    </p:set>
                                    <p:animEffect transition="in" filter="fade">
                                      <p:cBhvr>
                                        <p:cTn id="72" dur="500"/>
                                        <p:tgtEl>
                                          <p:spTgt spid="48"/>
                                        </p:tgtEl>
                                      </p:cBhvr>
                                    </p:animEffect>
                                  </p:childTnLst>
                                </p:cTn>
                              </p:par>
                              <p:par>
                                <p:cTn id="73" presetID="22" presetClass="entr" presetSubtype="4" fill="hold" nodeType="withEffect">
                                  <p:stCondLst>
                                    <p:cond delay="3250"/>
                                  </p:stCondLst>
                                  <p:childTnLst>
                                    <p:set>
                                      <p:cBhvr>
                                        <p:cTn id="74" dur="1" fill="hold">
                                          <p:stCondLst>
                                            <p:cond delay="0"/>
                                          </p:stCondLst>
                                        </p:cTn>
                                        <p:tgtEl>
                                          <p:spTgt spid="86"/>
                                        </p:tgtEl>
                                        <p:attrNameLst>
                                          <p:attrName>style.visibility</p:attrName>
                                        </p:attrNameLst>
                                      </p:cBhvr>
                                      <p:to>
                                        <p:strVal val="visible"/>
                                      </p:to>
                                    </p:set>
                                    <p:animEffect transition="in" filter="wipe(down)">
                                      <p:cBhvr>
                                        <p:cTn id="75" dur="500"/>
                                        <p:tgtEl>
                                          <p:spTgt spid="86"/>
                                        </p:tgtEl>
                                      </p:cBhvr>
                                    </p:animEffect>
                                  </p:childTnLst>
                                </p:cTn>
                              </p:par>
                              <p:par>
                                <p:cTn id="76" presetID="14" presetClass="entr" presetSubtype="10" fill="hold" grpId="0" nodeType="withEffect">
                                  <p:stCondLst>
                                    <p:cond delay="3500"/>
                                  </p:stCondLst>
                                  <p:childTnLst>
                                    <p:set>
                                      <p:cBhvr>
                                        <p:cTn id="77" dur="1" fill="hold">
                                          <p:stCondLst>
                                            <p:cond delay="0"/>
                                          </p:stCondLst>
                                        </p:cTn>
                                        <p:tgtEl>
                                          <p:spTgt spid="87"/>
                                        </p:tgtEl>
                                        <p:attrNameLst>
                                          <p:attrName>style.visibility</p:attrName>
                                        </p:attrNameLst>
                                      </p:cBhvr>
                                      <p:to>
                                        <p:strVal val="visible"/>
                                      </p:to>
                                    </p:set>
                                    <p:animEffect transition="in" filter="randombar(horizontal)">
                                      <p:cBhvr>
                                        <p:cTn id="78" dur="500"/>
                                        <p:tgtEl>
                                          <p:spTgt spid="87"/>
                                        </p:tgtEl>
                                      </p:cBhvr>
                                    </p:animEffect>
                                  </p:childTnLst>
                                </p:cTn>
                              </p:par>
                              <p:par>
                                <p:cTn id="79" presetID="10" presetClass="entr" presetSubtype="0" fill="hold" nodeType="withEffect">
                                  <p:stCondLst>
                                    <p:cond delay="3750"/>
                                  </p:stCondLst>
                                  <p:childTnLst>
                                    <p:set>
                                      <p:cBhvr>
                                        <p:cTn id="80" dur="1" fill="hold">
                                          <p:stCondLst>
                                            <p:cond delay="0"/>
                                          </p:stCondLst>
                                        </p:cTn>
                                        <p:tgtEl>
                                          <p:spTgt spid="55"/>
                                        </p:tgtEl>
                                        <p:attrNameLst>
                                          <p:attrName>style.visibility</p:attrName>
                                        </p:attrNameLst>
                                      </p:cBhvr>
                                      <p:to>
                                        <p:strVal val="visible"/>
                                      </p:to>
                                    </p:set>
                                    <p:animEffect transition="in" filter="fade">
                                      <p:cBhvr>
                                        <p:cTn id="81" dur="500"/>
                                        <p:tgtEl>
                                          <p:spTgt spid="55"/>
                                        </p:tgtEl>
                                      </p:cBhvr>
                                    </p:animEffect>
                                  </p:childTnLst>
                                </p:cTn>
                              </p:par>
                              <p:par>
                                <p:cTn id="82" presetID="22" presetClass="entr" presetSubtype="1" fill="hold" nodeType="withEffect">
                                  <p:stCondLst>
                                    <p:cond delay="4000"/>
                                  </p:stCondLst>
                                  <p:childTnLst>
                                    <p:set>
                                      <p:cBhvr>
                                        <p:cTn id="83" dur="1" fill="hold">
                                          <p:stCondLst>
                                            <p:cond delay="0"/>
                                          </p:stCondLst>
                                        </p:cTn>
                                        <p:tgtEl>
                                          <p:spTgt spid="84"/>
                                        </p:tgtEl>
                                        <p:attrNameLst>
                                          <p:attrName>style.visibility</p:attrName>
                                        </p:attrNameLst>
                                      </p:cBhvr>
                                      <p:to>
                                        <p:strVal val="visible"/>
                                      </p:to>
                                    </p:set>
                                    <p:animEffect transition="in" filter="wipe(up)">
                                      <p:cBhvr>
                                        <p:cTn id="84" dur="500"/>
                                        <p:tgtEl>
                                          <p:spTgt spid="84"/>
                                        </p:tgtEl>
                                      </p:cBhvr>
                                    </p:animEffect>
                                  </p:childTnLst>
                                </p:cTn>
                              </p:par>
                              <p:par>
                                <p:cTn id="85" presetID="14" presetClass="entr" presetSubtype="10" fill="hold" grpId="0" nodeType="withEffect">
                                  <p:stCondLst>
                                    <p:cond delay="4250"/>
                                  </p:stCondLst>
                                  <p:childTnLst>
                                    <p:set>
                                      <p:cBhvr>
                                        <p:cTn id="86" dur="1" fill="hold">
                                          <p:stCondLst>
                                            <p:cond delay="0"/>
                                          </p:stCondLst>
                                        </p:cTn>
                                        <p:tgtEl>
                                          <p:spTgt spid="85"/>
                                        </p:tgtEl>
                                        <p:attrNameLst>
                                          <p:attrName>style.visibility</p:attrName>
                                        </p:attrNameLst>
                                      </p:cBhvr>
                                      <p:to>
                                        <p:strVal val="visible"/>
                                      </p:to>
                                    </p:set>
                                    <p:animEffect transition="in" filter="randombar(horizontal)">
                                      <p:cBhvr>
                                        <p:cTn id="87" dur="500"/>
                                        <p:tgtEl>
                                          <p:spTgt spid="85"/>
                                        </p:tgtEl>
                                      </p:cBhvr>
                                    </p:animEffect>
                                  </p:childTnLst>
                                </p:cTn>
                              </p:par>
                              <p:par>
                                <p:cTn id="88" presetID="10" presetClass="entr" presetSubtype="0" fill="hold" nodeType="withEffect">
                                  <p:stCondLst>
                                    <p:cond delay="4500"/>
                                  </p:stCondLst>
                                  <p:childTnLst>
                                    <p:set>
                                      <p:cBhvr>
                                        <p:cTn id="89" dur="1" fill="hold">
                                          <p:stCondLst>
                                            <p:cond delay="0"/>
                                          </p:stCondLst>
                                        </p:cTn>
                                        <p:tgtEl>
                                          <p:spTgt spid="62"/>
                                        </p:tgtEl>
                                        <p:attrNameLst>
                                          <p:attrName>style.visibility</p:attrName>
                                        </p:attrNameLst>
                                      </p:cBhvr>
                                      <p:to>
                                        <p:strVal val="visible"/>
                                      </p:to>
                                    </p:set>
                                    <p:animEffect transition="in" filter="fade">
                                      <p:cBhvr>
                                        <p:cTn id="90" dur="500"/>
                                        <p:tgtEl>
                                          <p:spTgt spid="62"/>
                                        </p:tgtEl>
                                      </p:cBhvr>
                                    </p:animEffect>
                                  </p:childTnLst>
                                </p:cTn>
                              </p:par>
                              <p:par>
                                <p:cTn id="91" presetID="22" presetClass="entr" presetSubtype="4" fill="hold" nodeType="withEffect">
                                  <p:stCondLst>
                                    <p:cond delay="4750"/>
                                  </p:stCondLst>
                                  <p:childTnLst>
                                    <p:set>
                                      <p:cBhvr>
                                        <p:cTn id="92" dur="1" fill="hold">
                                          <p:stCondLst>
                                            <p:cond delay="0"/>
                                          </p:stCondLst>
                                        </p:cTn>
                                        <p:tgtEl>
                                          <p:spTgt spid="90"/>
                                        </p:tgtEl>
                                        <p:attrNameLst>
                                          <p:attrName>style.visibility</p:attrName>
                                        </p:attrNameLst>
                                      </p:cBhvr>
                                      <p:to>
                                        <p:strVal val="visible"/>
                                      </p:to>
                                    </p:set>
                                    <p:animEffect transition="in" filter="wipe(down)">
                                      <p:cBhvr>
                                        <p:cTn id="93" dur="500"/>
                                        <p:tgtEl>
                                          <p:spTgt spid="90"/>
                                        </p:tgtEl>
                                      </p:cBhvr>
                                    </p:animEffect>
                                  </p:childTnLst>
                                </p:cTn>
                              </p:par>
                              <p:par>
                                <p:cTn id="94" presetID="14" presetClass="entr" presetSubtype="10" fill="hold" grpId="0" nodeType="withEffect">
                                  <p:stCondLst>
                                    <p:cond delay="5000"/>
                                  </p:stCondLst>
                                  <p:childTnLst>
                                    <p:set>
                                      <p:cBhvr>
                                        <p:cTn id="95" dur="1" fill="hold">
                                          <p:stCondLst>
                                            <p:cond delay="0"/>
                                          </p:stCondLst>
                                        </p:cTn>
                                        <p:tgtEl>
                                          <p:spTgt spid="91"/>
                                        </p:tgtEl>
                                        <p:attrNameLst>
                                          <p:attrName>style.visibility</p:attrName>
                                        </p:attrNameLst>
                                      </p:cBhvr>
                                      <p:to>
                                        <p:strVal val="visible"/>
                                      </p:to>
                                    </p:set>
                                    <p:animEffect transition="in" filter="randombar(horizontal)">
                                      <p:cBhvr>
                                        <p:cTn id="96" dur="500"/>
                                        <p:tgtEl>
                                          <p:spTgt spid="91"/>
                                        </p:tgtEl>
                                      </p:cBhvr>
                                    </p:animEffect>
                                  </p:childTnLst>
                                </p:cTn>
                              </p:par>
                              <p:par>
                                <p:cTn id="97" presetID="10" presetClass="entr" presetSubtype="0" fill="hold" nodeType="withEffect">
                                  <p:stCondLst>
                                    <p:cond delay="5250"/>
                                  </p:stCondLst>
                                  <p:childTnLst>
                                    <p:set>
                                      <p:cBhvr>
                                        <p:cTn id="98" dur="1" fill="hold">
                                          <p:stCondLst>
                                            <p:cond delay="0"/>
                                          </p:stCondLst>
                                        </p:cTn>
                                        <p:tgtEl>
                                          <p:spTgt spid="69"/>
                                        </p:tgtEl>
                                        <p:attrNameLst>
                                          <p:attrName>style.visibility</p:attrName>
                                        </p:attrNameLst>
                                      </p:cBhvr>
                                      <p:to>
                                        <p:strVal val="visible"/>
                                      </p:to>
                                    </p:set>
                                    <p:animEffect transition="in" filter="fade">
                                      <p:cBhvr>
                                        <p:cTn id="99" dur="500"/>
                                        <p:tgtEl>
                                          <p:spTgt spid="69"/>
                                        </p:tgtEl>
                                      </p:cBhvr>
                                    </p:animEffect>
                                  </p:childTnLst>
                                </p:cTn>
                              </p:par>
                              <p:par>
                                <p:cTn id="100" presetID="22" presetClass="entr" presetSubtype="1" fill="hold" nodeType="withEffect">
                                  <p:stCondLst>
                                    <p:cond delay="5500"/>
                                  </p:stCondLst>
                                  <p:childTnLst>
                                    <p:set>
                                      <p:cBhvr>
                                        <p:cTn id="101" dur="1" fill="hold">
                                          <p:stCondLst>
                                            <p:cond delay="0"/>
                                          </p:stCondLst>
                                        </p:cTn>
                                        <p:tgtEl>
                                          <p:spTgt spid="88"/>
                                        </p:tgtEl>
                                        <p:attrNameLst>
                                          <p:attrName>style.visibility</p:attrName>
                                        </p:attrNameLst>
                                      </p:cBhvr>
                                      <p:to>
                                        <p:strVal val="visible"/>
                                      </p:to>
                                    </p:set>
                                    <p:animEffect transition="in" filter="wipe(up)">
                                      <p:cBhvr>
                                        <p:cTn id="102" dur="500"/>
                                        <p:tgtEl>
                                          <p:spTgt spid="88"/>
                                        </p:tgtEl>
                                      </p:cBhvr>
                                    </p:animEffect>
                                  </p:childTnLst>
                                </p:cTn>
                              </p:par>
                              <p:par>
                                <p:cTn id="103" presetID="14" presetClass="entr" presetSubtype="10" fill="hold" grpId="0" nodeType="withEffect">
                                  <p:stCondLst>
                                    <p:cond delay="5750"/>
                                  </p:stCondLst>
                                  <p:childTnLst>
                                    <p:set>
                                      <p:cBhvr>
                                        <p:cTn id="104" dur="1" fill="hold">
                                          <p:stCondLst>
                                            <p:cond delay="0"/>
                                          </p:stCondLst>
                                        </p:cTn>
                                        <p:tgtEl>
                                          <p:spTgt spid="89"/>
                                        </p:tgtEl>
                                        <p:attrNameLst>
                                          <p:attrName>style.visibility</p:attrName>
                                        </p:attrNameLst>
                                      </p:cBhvr>
                                      <p:to>
                                        <p:strVal val="visible"/>
                                      </p:to>
                                    </p:set>
                                    <p:animEffect transition="in" filter="randombar(horizontal)">
                                      <p:cBhvr>
                                        <p:cTn id="105" dur="500"/>
                                        <p:tgtEl>
                                          <p:spTgt spid="89"/>
                                        </p:tgtEl>
                                      </p:cBhvr>
                                    </p:animEffect>
                                  </p:childTnLst>
                                </p:cTn>
                              </p:par>
                              <p:par>
                                <p:cTn id="106" presetID="10" presetClass="entr" presetSubtype="0" fill="hold" nodeType="withEffect">
                                  <p:stCondLst>
                                    <p:cond delay="4500"/>
                                  </p:stCondLst>
                                  <p:childTnLst>
                                    <p:set>
                                      <p:cBhvr>
                                        <p:cTn id="107" dur="1" fill="hold">
                                          <p:stCondLst>
                                            <p:cond delay="0"/>
                                          </p:stCondLst>
                                        </p:cTn>
                                        <p:tgtEl>
                                          <p:spTgt spid="93"/>
                                        </p:tgtEl>
                                        <p:attrNameLst>
                                          <p:attrName>style.visibility</p:attrName>
                                        </p:attrNameLst>
                                      </p:cBhvr>
                                      <p:to>
                                        <p:strVal val="visible"/>
                                      </p:to>
                                    </p:set>
                                    <p:animEffect transition="in" filter="fade">
                                      <p:cBhvr>
                                        <p:cTn id="108" dur="500"/>
                                        <p:tgtEl>
                                          <p:spTgt spid="93"/>
                                        </p:tgtEl>
                                      </p:cBhvr>
                                    </p:animEffect>
                                  </p:childTnLst>
                                </p:cTn>
                              </p:par>
                              <p:par>
                                <p:cTn id="109" presetID="22" presetClass="entr" presetSubtype="4" fill="hold" nodeType="withEffect">
                                  <p:stCondLst>
                                    <p:cond delay="4750"/>
                                  </p:stCondLst>
                                  <p:childTnLst>
                                    <p:set>
                                      <p:cBhvr>
                                        <p:cTn id="110" dur="1" fill="hold">
                                          <p:stCondLst>
                                            <p:cond delay="0"/>
                                          </p:stCondLst>
                                        </p:cTn>
                                        <p:tgtEl>
                                          <p:spTgt spid="109"/>
                                        </p:tgtEl>
                                        <p:attrNameLst>
                                          <p:attrName>style.visibility</p:attrName>
                                        </p:attrNameLst>
                                      </p:cBhvr>
                                      <p:to>
                                        <p:strVal val="visible"/>
                                      </p:to>
                                    </p:set>
                                    <p:animEffect transition="in" filter="wipe(down)">
                                      <p:cBhvr>
                                        <p:cTn id="111" dur="500"/>
                                        <p:tgtEl>
                                          <p:spTgt spid="109"/>
                                        </p:tgtEl>
                                      </p:cBhvr>
                                    </p:animEffect>
                                  </p:childTnLst>
                                </p:cTn>
                              </p:par>
                              <p:par>
                                <p:cTn id="112" presetID="14" presetClass="entr" presetSubtype="10" fill="hold" grpId="0" nodeType="withEffect">
                                  <p:stCondLst>
                                    <p:cond delay="5000"/>
                                  </p:stCondLst>
                                  <p:childTnLst>
                                    <p:set>
                                      <p:cBhvr>
                                        <p:cTn id="113" dur="1" fill="hold">
                                          <p:stCondLst>
                                            <p:cond delay="0"/>
                                          </p:stCondLst>
                                        </p:cTn>
                                        <p:tgtEl>
                                          <p:spTgt spid="110"/>
                                        </p:tgtEl>
                                        <p:attrNameLst>
                                          <p:attrName>style.visibility</p:attrName>
                                        </p:attrNameLst>
                                      </p:cBhvr>
                                      <p:to>
                                        <p:strVal val="visible"/>
                                      </p:to>
                                    </p:set>
                                    <p:animEffect transition="in" filter="randombar(horizontal)">
                                      <p:cBhvr>
                                        <p:cTn id="114"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5" grpId="0"/>
      <p:bldP spid="6" grpId="0"/>
      <p:bldP spid="45" grpId="0"/>
      <p:bldP spid="77" grpId="0"/>
      <p:bldP spid="79" grpId="0"/>
      <p:bldP spid="81" grpId="0"/>
      <p:bldP spid="83" grpId="0"/>
      <p:bldP spid="85" grpId="0"/>
      <p:bldP spid="87" grpId="0"/>
      <p:bldP spid="89" grpId="0"/>
      <p:bldP spid="91" grpId="0"/>
      <p:bldP spid="1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8" name="组合 217"/>
          <p:cNvGrpSpPr/>
          <p:nvPr/>
        </p:nvGrpSpPr>
        <p:grpSpPr>
          <a:xfrm>
            <a:off x="7140505" y="2228318"/>
            <a:ext cx="1479115" cy="1298989"/>
            <a:chOff x="6277996" y="1420122"/>
            <a:chExt cx="2068222" cy="1771453"/>
          </a:xfrm>
        </p:grpSpPr>
        <p:sp>
          <p:nvSpPr>
            <p:cNvPr id="219" name="Freeform: Shape 1"/>
            <p:cNvSpPr/>
            <p:nvPr/>
          </p:nvSpPr>
          <p:spPr bwMode="auto">
            <a:xfrm>
              <a:off x="6277996" y="1420122"/>
              <a:ext cx="2068222" cy="1771453"/>
            </a:xfrm>
            <a:custGeom>
              <a:avLst/>
              <a:gdLst>
                <a:gd name="T0" fmla="*/ 317 w 332"/>
                <a:gd name="T1" fmla="*/ 168 h 282"/>
                <a:gd name="T2" fmla="*/ 317 w 332"/>
                <a:gd name="T3" fmla="*/ 114 h 282"/>
                <a:gd name="T4" fmla="*/ 218 w 332"/>
                <a:gd name="T5" fmla="*/ 15 h 282"/>
                <a:gd name="T6" fmla="*/ 191 w 332"/>
                <a:gd name="T7" fmla="*/ 26 h 282"/>
                <a:gd name="T8" fmla="*/ 191 w 332"/>
                <a:gd name="T9" fmla="*/ 26 h 282"/>
                <a:gd name="T10" fmla="*/ 153 w 332"/>
                <a:gd name="T11" fmla="*/ 65 h 282"/>
                <a:gd name="T12" fmla="*/ 38 w 332"/>
                <a:gd name="T13" fmla="*/ 65 h 282"/>
                <a:gd name="T14" fmla="*/ 0 w 332"/>
                <a:gd name="T15" fmla="*/ 103 h 282"/>
                <a:gd name="T16" fmla="*/ 0 w 332"/>
                <a:gd name="T17" fmla="*/ 179 h 282"/>
                <a:gd name="T18" fmla="*/ 38 w 332"/>
                <a:gd name="T19" fmla="*/ 218 h 282"/>
                <a:gd name="T20" fmla="*/ 153 w 332"/>
                <a:gd name="T21" fmla="*/ 218 h 282"/>
                <a:gd name="T22" fmla="*/ 191 w 332"/>
                <a:gd name="T23" fmla="*/ 256 h 282"/>
                <a:gd name="T24" fmla="*/ 191 w 332"/>
                <a:gd name="T25" fmla="*/ 256 h 282"/>
                <a:gd name="T26" fmla="*/ 218 w 332"/>
                <a:gd name="T27" fmla="*/ 267 h 282"/>
                <a:gd name="T28" fmla="*/ 317 w 332"/>
                <a:gd name="T29" fmla="*/ 16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2" h="282">
                  <a:moveTo>
                    <a:pt x="317" y="168"/>
                  </a:moveTo>
                  <a:cubicBezTo>
                    <a:pt x="332" y="153"/>
                    <a:pt x="332" y="129"/>
                    <a:pt x="317" y="114"/>
                  </a:cubicBezTo>
                  <a:cubicBezTo>
                    <a:pt x="218" y="15"/>
                    <a:pt x="218" y="15"/>
                    <a:pt x="218" y="15"/>
                  </a:cubicBezTo>
                  <a:cubicBezTo>
                    <a:pt x="203" y="0"/>
                    <a:pt x="191" y="5"/>
                    <a:pt x="191" y="26"/>
                  </a:cubicBezTo>
                  <a:cubicBezTo>
                    <a:pt x="191" y="26"/>
                    <a:pt x="191" y="26"/>
                    <a:pt x="191" y="26"/>
                  </a:cubicBezTo>
                  <a:cubicBezTo>
                    <a:pt x="191" y="47"/>
                    <a:pt x="174" y="65"/>
                    <a:pt x="153" y="65"/>
                  </a:cubicBezTo>
                  <a:cubicBezTo>
                    <a:pt x="38" y="65"/>
                    <a:pt x="38" y="65"/>
                    <a:pt x="38" y="65"/>
                  </a:cubicBezTo>
                  <a:cubicBezTo>
                    <a:pt x="17" y="65"/>
                    <a:pt x="0" y="82"/>
                    <a:pt x="0" y="103"/>
                  </a:cubicBezTo>
                  <a:cubicBezTo>
                    <a:pt x="0" y="179"/>
                    <a:pt x="0" y="179"/>
                    <a:pt x="0" y="179"/>
                  </a:cubicBezTo>
                  <a:cubicBezTo>
                    <a:pt x="0" y="200"/>
                    <a:pt x="17" y="218"/>
                    <a:pt x="38" y="218"/>
                  </a:cubicBezTo>
                  <a:cubicBezTo>
                    <a:pt x="153" y="218"/>
                    <a:pt x="153" y="218"/>
                    <a:pt x="153" y="218"/>
                  </a:cubicBezTo>
                  <a:cubicBezTo>
                    <a:pt x="174" y="218"/>
                    <a:pt x="191" y="235"/>
                    <a:pt x="191" y="256"/>
                  </a:cubicBezTo>
                  <a:cubicBezTo>
                    <a:pt x="191" y="256"/>
                    <a:pt x="191" y="256"/>
                    <a:pt x="191" y="256"/>
                  </a:cubicBezTo>
                  <a:cubicBezTo>
                    <a:pt x="191" y="277"/>
                    <a:pt x="203" y="282"/>
                    <a:pt x="218" y="267"/>
                  </a:cubicBezTo>
                  <a:lnTo>
                    <a:pt x="317" y="168"/>
                  </a:lnTo>
                  <a:close/>
                </a:path>
              </a:pathLst>
            </a:custGeom>
            <a:solidFill>
              <a:schemeClr val="accent5"/>
            </a:solidFill>
            <a:ln>
              <a:noFill/>
            </a:ln>
            <a:effectLst/>
          </p:spPr>
          <p:txBody>
            <a:bodyPr anchor="ctr"/>
            <a:lstStyle/>
            <a:p>
              <a:pPr algn="ctr"/>
              <a:endParaRPr>
                <a:latin typeface="微软雅黑" panose="020B0503020204020204" pitchFamily="34" charset="-122"/>
                <a:ea typeface="微软雅黑" panose="020B0503020204020204" pitchFamily="34" charset="-122"/>
              </a:endParaRPr>
            </a:p>
          </p:txBody>
        </p:sp>
        <p:grpSp>
          <p:nvGrpSpPr>
            <p:cNvPr id="220" name="组合 219"/>
            <p:cNvGrpSpPr/>
            <p:nvPr/>
          </p:nvGrpSpPr>
          <p:grpSpPr>
            <a:xfrm>
              <a:off x="7218114" y="2060925"/>
              <a:ext cx="486439" cy="486439"/>
              <a:chOff x="7218114" y="2060925"/>
              <a:chExt cx="486439" cy="486439"/>
            </a:xfrm>
          </p:grpSpPr>
          <p:sp>
            <p:nvSpPr>
              <p:cNvPr id="221" name="Oval 18"/>
              <p:cNvSpPr/>
              <p:nvPr/>
            </p:nvSpPr>
            <p:spPr>
              <a:xfrm>
                <a:off x="7218114" y="2060925"/>
                <a:ext cx="486439" cy="486439"/>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222" name="Freeform: Shape 19"/>
              <p:cNvSpPr/>
              <p:nvPr/>
            </p:nvSpPr>
            <p:spPr bwMode="auto">
              <a:xfrm>
                <a:off x="7369419" y="2231247"/>
                <a:ext cx="183828" cy="145795"/>
              </a:xfrm>
              <a:custGeom>
                <a:avLst/>
                <a:gdLst>
                  <a:gd name="T0" fmla="*/ 200 w 400"/>
                  <a:gd name="T1" fmla="*/ 120 h 320"/>
                  <a:gd name="T2" fmla="*/ 140 w 400"/>
                  <a:gd name="T3" fmla="*/ 180 h 320"/>
                  <a:gd name="T4" fmla="*/ 200 w 400"/>
                  <a:gd name="T5" fmla="*/ 240 h 320"/>
                  <a:gd name="T6" fmla="*/ 260 w 400"/>
                  <a:gd name="T7" fmla="*/ 180 h 320"/>
                  <a:gd name="T8" fmla="*/ 200 w 400"/>
                  <a:gd name="T9" fmla="*/ 120 h 320"/>
                  <a:gd name="T10" fmla="*/ 360 w 400"/>
                  <a:gd name="T11" fmla="*/ 60 h 320"/>
                  <a:gd name="T12" fmla="*/ 312 w 400"/>
                  <a:gd name="T13" fmla="*/ 60 h 320"/>
                  <a:gd name="T14" fmla="*/ 296 w 400"/>
                  <a:gd name="T15" fmla="*/ 49 h 320"/>
                  <a:gd name="T16" fmla="*/ 284 w 400"/>
                  <a:gd name="T17" fmla="*/ 11 h 320"/>
                  <a:gd name="T18" fmla="*/ 268 w 400"/>
                  <a:gd name="T19" fmla="*/ 0 h 320"/>
                  <a:gd name="T20" fmla="*/ 132 w 400"/>
                  <a:gd name="T21" fmla="*/ 0 h 320"/>
                  <a:gd name="T22" fmla="*/ 116 w 400"/>
                  <a:gd name="T23" fmla="*/ 11 h 320"/>
                  <a:gd name="T24" fmla="*/ 104 w 400"/>
                  <a:gd name="T25" fmla="*/ 49 h 320"/>
                  <a:gd name="T26" fmla="*/ 88 w 400"/>
                  <a:gd name="T27" fmla="*/ 60 h 320"/>
                  <a:gd name="T28" fmla="*/ 40 w 400"/>
                  <a:gd name="T29" fmla="*/ 60 h 320"/>
                  <a:gd name="T30" fmla="*/ 0 w 400"/>
                  <a:gd name="T31" fmla="*/ 100 h 320"/>
                  <a:gd name="T32" fmla="*/ 0 w 400"/>
                  <a:gd name="T33" fmla="*/ 280 h 320"/>
                  <a:gd name="T34" fmla="*/ 40 w 400"/>
                  <a:gd name="T35" fmla="*/ 320 h 320"/>
                  <a:gd name="T36" fmla="*/ 360 w 400"/>
                  <a:gd name="T37" fmla="*/ 320 h 320"/>
                  <a:gd name="T38" fmla="*/ 400 w 400"/>
                  <a:gd name="T39" fmla="*/ 280 h 320"/>
                  <a:gd name="T40" fmla="*/ 400 w 400"/>
                  <a:gd name="T41" fmla="*/ 100 h 320"/>
                  <a:gd name="T42" fmla="*/ 360 w 400"/>
                  <a:gd name="T43" fmla="*/ 60 h 320"/>
                  <a:gd name="T44" fmla="*/ 200 w 400"/>
                  <a:gd name="T45" fmla="*/ 280 h 320"/>
                  <a:gd name="T46" fmla="*/ 100 w 400"/>
                  <a:gd name="T47" fmla="*/ 180 h 320"/>
                  <a:gd name="T48" fmla="*/ 200 w 400"/>
                  <a:gd name="T49" fmla="*/ 80 h 320"/>
                  <a:gd name="T50" fmla="*/ 300 w 400"/>
                  <a:gd name="T51" fmla="*/ 180 h 320"/>
                  <a:gd name="T52" fmla="*/ 200 w 400"/>
                  <a:gd name="T53" fmla="*/ 280 h 320"/>
                  <a:gd name="T54" fmla="*/ 346 w 400"/>
                  <a:gd name="T55" fmla="*/ 128 h 320"/>
                  <a:gd name="T56" fmla="*/ 332 w 400"/>
                  <a:gd name="T57" fmla="*/ 114 h 320"/>
                  <a:gd name="T58" fmla="*/ 346 w 400"/>
                  <a:gd name="T59" fmla="*/ 100 h 320"/>
                  <a:gd name="T60" fmla="*/ 360 w 400"/>
                  <a:gd name="T61" fmla="*/ 114 h 320"/>
                  <a:gd name="T62" fmla="*/ 346 w 400"/>
                  <a:gd name="T63" fmla="*/ 12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320">
                    <a:moveTo>
                      <a:pt x="200" y="120"/>
                    </a:moveTo>
                    <a:cubicBezTo>
                      <a:pt x="167" y="120"/>
                      <a:pt x="140" y="147"/>
                      <a:pt x="140" y="180"/>
                    </a:cubicBezTo>
                    <a:cubicBezTo>
                      <a:pt x="140" y="213"/>
                      <a:pt x="167" y="240"/>
                      <a:pt x="200" y="240"/>
                    </a:cubicBezTo>
                    <a:cubicBezTo>
                      <a:pt x="233" y="240"/>
                      <a:pt x="260" y="213"/>
                      <a:pt x="260" y="180"/>
                    </a:cubicBezTo>
                    <a:cubicBezTo>
                      <a:pt x="260" y="147"/>
                      <a:pt x="233" y="120"/>
                      <a:pt x="200" y="120"/>
                    </a:cubicBezTo>
                    <a:close/>
                    <a:moveTo>
                      <a:pt x="360" y="60"/>
                    </a:moveTo>
                    <a:cubicBezTo>
                      <a:pt x="312" y="60"/>
                      <a:pt x="312" y="60"/>
                      <a:pt x="312" y="60"/>
                    </a:cubicBezTo>
                    <a:cubicBezTo>
                      <a:pt x="305" y="60"/>
                      <a:pt x="298" y="55"/>
                      <a:pt x="296" y="49"/>
                    </a:cubicBezTo>
                    <a:cubicBezTo>
                      <a:pt x="284" y="11"/>
                      <a:pt x="284" y="11"/>
                      <a:pt x="284" y="11"/>
                    </a:cubicBezTo>
                    <a:cubicBezTo>
                      <a:pt x="281" y="5"/>
                      <a:pt x="274" y="0"/>
                      <a:pt x="268" y="0"/>
                    </a:cubicBezTo>
                    <a:cubicBezTo>
                      <a:pt x="132" y="0"/>
                      <a:pt x="132" y="0"/>
                      <a:pt x="132" y="0"/>
                    </a:cubicBezTo>
                    <a:cubicBezTo>
                      <a:pt x="125" y="0"/>
                      <a:pt x="118" y="5"/>
                      <a:pt x="116" y="11"/>
                    </a:cubicBezTo>
                    <a:cubicBezTo>
                      <a:pt x="104" y="49"/>
                      <a:pt x="104" y="49"/>
                      <a:pt x="104" y="49"/>
                    </a:cubicBezTo>
                    <a:cubicBezTo>
                      <a:pt x="101" y="55"/>
                      <a:pt x="94" y="60"/>
                      <a:pt x="88" y="60"/>
                    </a:cubicBezTo>
                    <a:cubicBezTo>
                      <a:pt x="40" y="60"/>
                      <a:pt x="40" y="60"/>
                      <a:pt x="40" y="60"/>
                    </a:cubicBezTo>
                    <a:cubicBezTo>
                      <a:pt x="18" y="60"/>
                      <a:pt x="0" y="78"/>
                      <a:pt x="0" y="10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100"/>
                      <a:pt x="400" y="100"/>
                      <a:pt x="400" y="100"/>
                    </a:cubicBezTo>
                    <a:cubicBezTo>
                      <a:pt x="400" y="78"/>
                      <a:pt x="382" y="60"/>
                      <a:pt x="360" y="60"/>
                    </a:cubicBezTo>
                    <a:close/>
                    <a:moveTo>
                      <a:pt x="200" y="280"/>
                    </a:moveTo>
                    <a:cubicBezTo>
                      <a:pt x="145" y="280"/>
                      <a:pt x="100" y="235"/>
                      <a:pt x="100" y="180"/>
                    </a:cubicBezTo>
                    <a:cubicBezTo>
                      <a:pt x="100" y="125"/>
                      <a:pt x="145" y="80"/>
                      <a:pt x="200" y="80"/>
                    </a:cubicBezTo>
                    <a:cubicBezTo>
                      <a:pt x="255" y="80"/>
                      <a:pt x="300" y="125"/>
                      <a:pt x="300" y="180"/>
                    </a:cubicBezTo>
                    <a:cubicBezTo>
                      <a:pt x="300" y="235"/>
                      <a:pt x="255" y="280"/>
                      <a:pt x="200" y="280"/>
                    </a:cubicBezTo>
                    <a:close/>
                    <a:moveTo>
                      <a:pt x="346" y="128"/>
                    </a:moveTo>
                    <a:cubicBezTo>
                      <a:pt x="338" y="128"/>
                      <a:pt x="332" y="122"/>
                      <a:pt x="332" y="114"/>
                    </a:cubicBezTo>
                    <a:cubicBezTo>
                      <a:pt x="332" y="106"/>
                      <a:pt x="338" y="100"/>
                      <a:pt x="346" y="100"/>
                    </a:cubicBezTo>
                    <a:cubicBezTo>
                      <a:pt x="354" y="100"/>
                      <a:pt x="360" y="106"/>
                      <a:pt x="360" y="114"/>
                    </a:cubicBezTo>
                    <a:cubicBezTo>
                      <a:pt x="360" y="122"/>
                      <a:pt x="354" y="128"/>
                      <a:pt x="346" y="128"/>
                    </a:cubicBezTo>
                    <a:close/>
                  </a:path>
                </a:pathLst>
              </a:custGeom>
              <a:solidFill>
                <a:schemeClr val="accent5"/>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grpSp>
      </p:grpSp>
      <p:grpSp>
        <p:nvGrpSpPr>
          <p:cNvPr id="223" name="组合 222"/>
          <p:cNvGrpSpPr/>
          <p:nvPr/>
        </p:nvGrpSpPr>
        <p:grpSpPr>
          <a:xfrm>
            <a:off x="5735289" y="2235275"/>
            <a:ext cx="1479115" cy="1298989"/>
            <a:chOff x="4845707" y="1420122"/>
            <a:chExt cx="2068222" cy="1771453"/>
          </a:xfrm>
        </p:grpSpPr>
        <p:sp>
          <p:nvSpPr>
            <p:cNvPr id="229" name="Freeform: Shape 3"/>
            <p:cNvSpPr/>
            <p:nvPr/>
          </p:nvSpPr>
          <p:spPr bwMode="auto">
            <a:xfrm>
              <a:off x="4845707" y="1420122"/>
              <a:ext cx="2068222" cy="1771453"/>
            </a:xfrm>
            <a:custGeom>
              <a:avLst/>
              <a:gdLst>
                <a:gd name="T0" fmla="*/ 317 w 332"/>
                <a:gd name="T1" fmla="*/ 168 h 282"/>
                <a:gd name="T2" fmla="*/ 317 w 332"/>
                <a:gd name="T3" fmla="*/ 114 h 282"/>
                <a:gd name="T4" fmla="*/ 219 w 332"/>
                <a:gd name="T5" fmla="*/ 15 h 282"/>
                <a:gd name="T6" fmla="*/ 191 w 332"/>
                <a:gd name="T7" fmla="*/ 26 h 282"/>
                <a:gd name="T8" fmla="*/ 191 w 332"/>
                <a:gd name="T9" fmla="*/ 26 h 282"/>
                <a:gd name="T10" fmla="*/ 153 w 332"/>
                <a:gd name="T11" fmla="*/ 65 h 282"/>
                <a:gd name="T12" fmla="*/ 39 w 332"/>
                <a:gd name="T13" fmla="*/ 65 h 282"/>
                <a:gd name="T14" fmla="*/ 0 w 332"/>
                <a:gd name="T15" fmla="*/ 103 h 282"/>
                <a:gd name="T16" fmla="*/ 0 w 332"/>
                <a:gd name="T17" fmla="*/ 179 h 282"/>
                <a:gd name="T18" fmla="*/ 39 w 332"/>
                <a:gd name="T19" fmla="*/ 218 h 282"/>
                <a:gd name="T20" fmla="*/ 153 w 332"/>
                <a:gd name="T21" fmla="*/ 218 h 282"/>
                <a:gd name="T22" fmla="*/ 191 w 332"/>
                <a:gd name="T23" fmla="*/ 256 h 282"/>
                <a:gd name="T24" fmla="*/ 191 w 332"/>
                <a:gd name="T25" fmla="*/ 256 h 282"/>
                <a:gd name="T26" fmla="*/ 219 w 332"/>
                <a:gd name="T27" fmla="*/ 267 h 282"/>
                <a:gd name="T28" fmla="*/ 317 w 332"/>
                <a:gd name="T29" fmla="*/ 16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2" h="282">
                  <a:moveTo>
                    <a:pt x="317" y="168"/>
                  </a:moveTo>
                  <a:cubicBezTo>
                    <a:pt x="332" y="153"/>
                    <a:pt x="332" y="129"/>
                    <a:pt x="317" y="114"/>
                  </a:cubicBezTo>
                  <a:cubicBezTo>
                    <a:pt x="219" y="15"/>
                    <a:pt x="219" y="15"/>
                    <a:pt x="219" y="15"/>
                  </a:cubicBezTo>
                  <a:cubicBezTo>
                    <a:pt x="204" y="0"/>
                    <a:pt x="191" y="5"/>
                    <a:pt x="191" y="26"/>
                  </a:cubicBezTo>
                  <a:cubicBezTo>
                    <a:pt x="191" y="26"/>
                    <a:pt x="191" y="26"/>
                    <a:pt x="191" y="26"/>
                  </a:cubicBezTo>
                  <a:cubicBezTo>
                    <a:pt x="191" y="47"/>
                    <a:pt x="174" y="65"/>
                    <a:pt x="153" y="65"/>
                  </a:cubicBezTo>
                  <a:cubicBezTo>
                    <a:pt x="39" y="65"/>
                    <a:pt x="39" y="65"/>
                    <a:pt x="39" y="65"/>
                  </a:cubicBezTo>
                  <a:cubicBezTo>
                    <a:pt x="18" y="65"/>
                    <a:pt x="0" y="82"/>
                    <a:pt x="0" y="103"/>
                  </a:cubicBezTo>
                  <a:cubicBezTo>
                    <a:pt x="0" y="179"/>
                    <a:pt x="0" y="179"/>
                    <a:pt x="0" y="179"/>
                  </a:cubicBezTo>
                  <a:cubicBezTo>
                    <a:pt x="0" y="200"/>
                    <a:pt x="18" y="218"/>
                    <a:pt x="39" y="218"/>
                  </a:cubicBezTo>
                  <a:cubicBezTo>
                    <a:pt x="153" y="218"/>
                    <a:pt x="153" y="218"/>
                    <a:pt x="153" y="218"/>
                  </a:cubicBezTo>
                  <a:cubicBezTo>
                    <a:pt x="174" y="218"/>
                    <a:pt x="191" y="235"/>
                    <a:pt x="191" y="256"/>
                  </a:cubicBezTo>
                  <a:cubicBezTo>
                    <a:pt x="191" y="256"/>
                    <a:pt x="191" y="256"/>
                    <a:pt x="191" y="256"/>
                  </a:cubicBezTo>
                  <a:cubicBezTo>
                    <a:pt x="191" y="277"/>
                    <a:pt x="204" y="282"/>
                    <a:pt x="219" y="267"/>
                  </a:cubicBezTo>
                  <a:lnTo>
                    <a:pt x="317" y="168"/>
                  </a:lnTo>
                  <a:close/>
                </a:path>
              </a:pathLst>
            </a:custGeom>
            <a:solidFill>
              <a:schemeClr val="accent4"/>
            </a:solidFill>
            <a:ln>
              <a:noFill/>
            </a:ln>
            <a:effectLst/>
          </p:spPr>
          <p:txBody>
            <a:bodyPr anchor="ctr"/>
            <a:lstStyle/>
            <a:p>
              <a:pPr algn="ctr"/>
              <a:endParaRPr>
                <a:latin typeface="微软雅黑" panose="020B0503020204020204" pitchFamily="34" charset="-122"/>
                <a:ea typeface="微软雅黑" panose="020B0503020204020204" pitchFamily="34" charset="-122"/>
              </a:endParaRPr>
            </a:p>
          </p:txBody>
        </p:sp>
        <p:grpSp>
          <p:nvGrpSpPr>
            <p:cNvPr id="225" name="组合 224"/>
            <p:cNvGrpSpPr/>
            <p:nvPr/>
          </p:nvGrpSpPr>
          <p:grpSpPr>
            <a:xfrm>
              <a:off x="5791556" y="2060925"/>
              <a:ext cx="486439" cy="486439"/>
              <a:chOff x="5791556" y="2060925"/>
              <a:chExt cx="486439" cy="486439"/>
            </a:xfrm>
          </p:grpSpPr>
          <p:sp>
            <p:nvSpPr>
              <p:cNvPr id="226" name="Oval 16"/>
              <p:cNvSpPr/>
              <p:nvPr/>
            </p:nvSpPr>
            <p:spPr>
              <a:xfrm>
                <a:off x="5791556" y="2060925"/>
                <a:ext cx="486439" cy="486439"/>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227" name="Freeform: Shape 17"/>
              <p:cNvSpPr/>
              <p:nvPr/>
            </p:nvSpPr>
            <p:spPr bwMode="auto">
              <a:xfrm>
                <a:off x="5942862" y="2230455"/>
                <a:ext cx="183828" cy="147379"/>
              </a:xfrm>
              <a:custGeom>
                <a:avLst/>
                <a:gdLst>
                  <a:gd name="T0" fmla="*/ 339 w 399"/>
                  <a:gd name="T1" fmla="*/ 60 h 320"/>
                  <a:gd name="T2" fmla="*/ 319 w 399"/>
                  <a:gd name="T3" fmla="*/ 40 h 320"/>
                  <a:gd name="T4" fmla="*/ 80 w 399"/>
                  <a:gd name="T5" fmla="*/ 40 h 320"/>
                  <a:gd name="T6" fmla="*/ 60 w 399"/>
                  <a:gd name="T7" fmla="*/ 60 h 320"/>
                  <a:gd name="T8" fmla="*/ 60 w 399"/>
                  <a:gd name="T9" fmla="*/ 80 h 320"/>
                  <a:gd name="T10" fmla="*/ 339 w 399"/>
                  <a:gd name="T11" fmla="*/ 80 h 320"/>
                  <a:gd name="T12" fmla="*/ 339 w 399"/>
                  <a:gd name="T13" fmla="*/ 60 h 320"/>
                  <a:gd name="T14" fmla="*/ 279 w 399"/>
                  <a:gd name="T15" fmla="*/ 0 h 320"/>
                  <a:gd name="T16" fmla="*/ 120 w 399"/>
                  <a:gd name="T17" fmla="*/ 0 h 320"/>
                  <a:gd name="T18" fmla="*/ 100 w 399"/>
                  <a:gd name="T19" fmla="*/ 20 h 320"/>
                  <a:gd name="T20" fmla="*/ 299 w 399"/>
                  <a:gd name="T21" fmla="*/ 20 h 320"/>
                  <a:gd name="T22" fmla="*/ 279 w 399"/>
                  <a:gd name="T23" fmla="*/ 0 h 320"/>
                  <a:gd name="T24" fmla="*/ 379 w 399"/>
                  <a:gd name="T25" fmla="*/ 80 h 320"/>
                  <a:gd name="T26" fmla="*/ 367 w 399"/>
                  <a:gd name="T27" fmla="*/ 68 h 320"/>
                  <a:gd name="T28" fmla="*/ 367 w 399"/>
                  <a:gd name="T29" fmla="*/ 100 h 320"/>
                  <a:gd name="T30" fmla="*/ 32 w 399"/>
                  <a:gd name="T31" fmla="*/ 100 h 320"/>
                  <a:gd name="T32" fmla="*/ 32 w 399"/>
                  <a:gd name="T33" fmla="*/ 68 h 320"/>
                  <a:gd name="T34" fmla="*/ 21 w 399"/>
                  <a:gd name="T35" fmla="*/ 80 h 320"/>
                  <a:gd name="T36" fmla="*/ 5 w 399"/>
                  <a:gd name="T37" fmla="*/ 120 h 320"/>
                  <a:gd name="T38" fmla="*/ 36 w 399"/>
                  <a:gd name="T39" fmla="*/ 300 h 320"/>
                  <a:gd name="T40" fmla="*/ 60 w 399"/>
                  <a:gd name="T41" fmla="*/ 320 h 320"/>
                  <a:gd name="T42" fmla="*/ 339 w 399"/>
                  <a:gd name="T43" fmla="*/ 320 h 320"/>
                  <a:gd name="T44" fmla="*/ 363 w 399"/>
                  <a:gd name="T45" fmla="*/ 300 h 320"/>
                  <a:gd name="T46" fmla="*/ 394 w 399"/>
                  <a:gd name="T47" fmla="*/ 120 h 320"/>
                  <a:gd name="T48" fmla="*/ 379 w 399"/>
                  <a:gd name="T49" fmla="*/ 80 h 320"/>
                  <a:gd name="T50" fmla="*/ 279 w 399"/>
                  <a:gd name="T51" fmla="*/ 188 h 320"/>
                  <a:gd name="T52" fmla="*/ 259 w 399"/>
                  <a:gd name="T53" fmla="*/ 208 h 320"/>
                  <a:gd name="T54" fmla="*/ 140 w 399"/>
                  <a:gd name="T55" fmla="*/ 208 h 320"/>
                  <a:gd name="T56" fmla="*/ 120 w 399"/>
                  <a:gd name="T57" fmla="*/ 188 h 320"/>
                  <a:gd name="T58" fmla="*/ 120 w 399"/>
                  <a:gd name="T59" fmla="*/ 148 h 320"/>
                  <a:gd name="T60" fmla="*/ 148 w 399"/>
                  <a:gd name="T61" fmla="*/ 148 h 320"/>
                  <a:gd name="T62" fmla="*/ 148 w 399"/>
                  <a:gd name="T63" fmla="*/ 180 h 320"/>
                  <a:gd name="T64" fmla="*/ 251 w 399"/>
                  <a:gd name="T65" fmla="*/ 180 h 320"/>
                  <a:gd name="T66" fmla="*/ 251 w 399"/>
                  <a:gd name="T67" fmla="*/ 148 h 320"/>
                  <a:gd name="T68" fmla="*/ 279 w 399"/>
                  <a:gd name="T69" fmla="*/ 148 h 320"/>
                  <a:gd name="T70" fmla="*/ 279 w 399"/>
                  <a:gd name="T71" fmla="*/ 18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9" h="320">
                    <a:moveTo>
                      <a:pt x="339" y="60"/>
                    </a:moveTo>
                    <a:cubicBezTo>
                      <a:pt x="339" y="40"/>
                      <a:pt x="319" y="40"/>
                      <a:pt x="319" y="40"/>
                    </a:cubicBezTo>
                    <a:cubicBezTo>
                      <a:pt x="80" y="40"/>
                      <a:pt x="80" y="40"/>
                      <a:pt x="80" y="40"/>
                    </a:cubicBezTo>
                    <a:cubicBezTo>
                      <a:pt x="80" y="40"/>
                      <a:pt x="60" y="40"/>
                      <a:pt x="60" y="60"/>
                    </a:cubicBezTo>
                    <a:cubicBezTo>
                      <a:pt x="60" y="80"/>
                      <a:pt x="60" y="80"/>
                      <a:pt x="60" y="80"/>
                    </a:cubicBezTo>
                    <a:cubicBezTo>
                      <a:pt x="339" y="80"/>
                      <a:pt x="339" y="80"/>
                      <a:pt x="339" y="80"/>
                    </a:cubicBezTo>
                    <a:lnTo>
                      <a:pt x="339" y="60"/>
                    </a:lnTo>
                    <a:close/>
                    <a:moveTo>
                      <a:pt x="279" y="0"/>
                    </a:moveTo>
                    <a:cubicBezTo>
                      <a:pt x="120" y="0"/>
                      <a:pt x="120" y="0"/>
                      <a:pt x="120" y="0"/>
                    </a:cubicBezTo>
                    <a:cubicBezTo>
                      <a:pt x="120" y="0"/>
                      <a:pt x="100" y="0"/>
                      <a:pt x="100" y="20"/>
                    </a:cubicBezTo>
                    <a:cubicBezTo>
                      <a:pt x="299" y="20"/>
                      <a:pt x="299" y="20"/>
                      <a:pt x="299" y="20"/>
                    </a:cubicBezTo>
                    <a:cubicBezTo>
                      <a:pt x="299" y="0"/>
                      <a:pt x="279" y="0"/>
                      <a:pt x="279" y="0"/>
                    </a:cubicBezTo>
                    <a:close/>
                    <a:moveTo>
                      <a:pt x="379" y="80"/>
                    </a:moveTo>
                    <a:cubicBezTo>
                      <a:pt x="367" y="68"/>
                      <a:pt x="367" y="68"/>
                      <a:pt x="367" y="68"/>
                    </a:cubicBezTo>
                    <a:cubicBezTo>
                      <a:pt x="367" y="100"/>
                      <a:pt x="367" y="100"/>
                      <a:pt x="367" y="100"/>
                    </a:cubicBezTo>
                    <a:cubicBezTo>
                      <a:pt x="32" y="100"/>
                      <a:pt x="32" y="100"/>
                      <a:pt x="32" y="100"/>
                    </a:cubicBezTo>
                    <a:cubicBezTo>
                      <a:pt x="32" y="68"/>
                      <a:pt x="32" y="68"/>
                      <a:pt x="32" y="68"/>
                    </a:cubicBezTo>
                    <a:cubicBezTo>
                      <a:pt x="32" y="68"/>
                      <a:pt x="32" y="68"/>
                      <a:pt x="21" y="80"/>
                    </a:cubicBezTo>
                    <a:cubicBezTo>
                      <a:pt x="9" y="92"/>
                      <a:pt x="0" y="95"/>
                      <a:pt x="5" y="120"/>
                    </a:cubicBezTo>
                    <a:cubicBezTo>
                      <a:pt x="10" y="145"/>
                      <a:pt x="33" y="281"/>
                      <a:pt x="36" y="300"/>
                    </a:cubicBezTo>
                    <a:cubicBezTo>
                      <a:pt x="40" y="320"/>
                      <a:pt x="60" y="320"/>
                      <a:pt x="60" y="320"/>
                    </a:cubicBezTo>
                    <a:cubicBezTo>
                      <a:pt x="339" y="320"/>
                      <a:pt x="339" y="320"/>
                      <a:pt x="339" y="320"/>
                    </a:cubicBezTo>
                    <a:cubicBezTo>
                      <a:pt x="339" y="320"/>
                      <a:pt x="360" y="320"/>
                      <a:pt x="363" y="300"/>
                    </a:cubicBezTo>
                    <a:cubicBezTo>
                      <a:pt x="367" y="281"/>
                      <a:pt x="390" y="145"/>
                      <a:pt x="394" y="120"/>
                    </a:cubicBezTo>
                    <a:cubicBezTo>
                      <a:pt x="399" y="95"/>
                      <a:pt x="391" y="92"/>
                      <a:pt x="379" y="80"/>
                    </a:cubicBezTo>
                    <a:close/>
                    <a:moveTo>
                      <a:pt x="279" y="188"/>
                    </a:moveTo>
                    <a:cubicBezTo>
                      <a:pt x="279" y="188"/>
                      <a:pt x="279" y="208"/>
                      <a:pt x="259" y="208"/>
                    </a:cubicBezTo>
                    <a:cubicBezTo>
                      <a:pt x="140" y="208"/>
                      <a:pt x="140" y="208"/>
                      <a:pt x="140" y="208"/>
                    </a:cubicBezTo>
                    <a:cubicBezTo>
                      <a:pt x="120" y="208"/>
                      <a:pt x="120" y="188"/>
                      <a:pt x="120" y="188"/>
                    </a:cubicBezTo>
                    <a:cubicBezTo>
                      <a:pt x="120" y="148"/>
                      <a:pt x="120" y="148"/>
                      <a:pt x="120" y="148"/>
                    </a:cubicBezTo>
                    <a:cubicBezTo>
                      <a:pt x="148" y="148"/>
                      <a:pt x="148" y="148"/>
                      <a:pt x="148" y="148"/>
                    </a:cubicBezTo>
                    <a:cubicBezTo>
                      <a:pt x="148" y="180"/>
                      <a:pt x="148" y="180"/>
                      <a:pt x="148" y="180"/>
                    </a:cubicBezTo>
                    <a:cubicBezTo>
                      <a:pt x="251" y="180"/>
                      <a:pt x="251" y="180"/>
                      <a:pt x="251" y="180"/>
                    </a:cubicBezTo>
                    <a:cubicBezTo>
                      <a:pt x="251" y="148"/>
                      <a:pt x="251" y="148"/>
                      <a:pt x="251" y="148"/>
                    </a:cubicBezTo>
                    <a:cubicBezTo>
                      <a:pt x="279" y="148"/>
                      <a:pt x="279" y="148"/>
                      <a:pt x="279" y="148"/>
                    </a:cubicBezTo>
                    <a:lnTo>
                      <a:pt x="279" y="188"/>
                    </a:lnTo>
                    <a:close/>
                  </a:path>
                </a:pathLst>
              </a:custGeom>
              <a:solidFill>
                <a:schemeClr val="accent4"/>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grpSp>
      </p:grpSp>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3</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313253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14</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5" name="矩形 4"/>
          <p:cNvSpPr/>
          <p:nvPr/>
        </p:nvSpPr>
        <p:spPr>
          <a:xfrm>
            <a:off x="631868" y="171421"/>
            <a:ext cx="121058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语法分析</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3180531" y="213598"/>
            <a:ext cx="2712602"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grammatical analysis)</a:t>
            </a:r>
            <a:endParaRPr lang="zh-CN" altLang="en-US" dirty="0">
              <a:solidFill>
                <a:schemeClr val="bg1"/>
              </a:solidFill>
            </a:endParaRPr>
          </a:p>
        </p:txBody>
      </p:sp>
      <p:sp>
        <p:nvSpPr>
          <p:cNvPr id="45" name="文本框 44"/>
          <p:cNvSpPr txBox="1"/>
          <p:nvPr/>
        </p:nvSpPr>
        <p:spPr>
          <a:xfrm>
            <a:off x="287061" y="663178"/>
            <a:ext cx="7317937"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语法分析类实现：</a:t>
            </a:r>
            <a:r>
              <a:rPr lang="en-US" altLang="zh-CN" sz="2400" b="1" dirty="0">
                <a:solidFill>
                  <a:schemeClr val="accent4"/>
                </a:solidFill>
                <a:latin typeface="微软雅黑" panose="020B0503020204020204" pitchFamily="34" charset="-122"/>
                <a:ea typeface="微软雅黑" panose="020B0503020204020204" pitchFamily="34" charset="-122"/>
              </a:rPr>
              <a:t>1.	</a:t>
            </a:r>
            <a:r>
              <a:rPr lang="zh-CN" altLang="en-US" sz="2400" b="1" dirty="0">
                <a:solidFill>
                  <a:schemeClr val="accent4"/>
                </a:solidFill>
                <a:latin typeface="微软雅黑" panose="020B0503020204020204" pitchFamily="34" charset="-122"/>
                <a:ea typeface="微软雅黑" panose="020B0503020204020204" pitchFamily="34" charset="-122"/>
              </a:rPr>
              <a:t>语法分析总体流程</a:t>
            </a:r>
          </a:p>
        </p:txBody>
      </p:sp>
      <p:grpSp>
        <p:nvGrpSpPr>
          <p:cNvPr id="175" name="组合 174"/>
          <p:cNvGrpSpPr/>
          <p:nvPr/>
        </p:nvGrpSpPr>
        <p:grpSpPr>
          <a:xfrm>
            <a:off x="4302751" y="2230023"/>
            <a:ext cx="1479115" cy="1298989"/>
            <a:chOff x="4845707" y="1420122"/>
            <a:chExt cx="2068222" cy="1771453"/>
          </a:xfrm>
        </p:grpSpPr>
        <p:sp>
          <p:nvSpPr>
            <p:cNvPr id="181" name="Freeform: Shape 3"/>
            <p:cNvSpPr/>
            <p:nvPr/>
          </p:nvSpPr>
          <p:spPr bwMode="auto">
            <a:xfrm>
              <a:off x="4845707" y="1420122"/>
              <a:ext cx="2068222" cy="1771453"/>
            </a:xfrm>
            <a:custGeom>
              <a:avLst/>
              <a:gdLst>
                <a:gd name="T0" fmla="*/ 317 w 332"/>
                <a:gd name="T1" fmla="*/ 168 h 282"/>
                <a:gd name="T2" fmla="*/ 317 w 332"/>
                <a:gd name="T3" fmla="*/ 114 h 282"/>
                <a:gd name="T4" fmla="*/ 219 w 332"/>
                <a:gd name="T5" fmla="*/ 15 h 282"/>
                <a:gd name="T6" fmla="*/ 191 w 332"/>
                <a:gd name="T7" fmla="*/ 26 h 282"/>
                <a:gd name="T8" fmla="*/ 191 w 332"/>
                <a:gd name="T9" fmla="*/ 26 h 282"/>
                <a:gd name="T10" fmla="*/ 153 w 332"/>
                <a:gd name="T11" fmla="*/ 65 h 282"/>
                <a:gd name="T12" fmla="*/ 39 w 332"/>
                <a:gd name="T13" fmla="*/ 65 h 282"/>
                <a:gd name="T14" fmla="*/ 0 w 332"/>
                <a:gd name="T15" fmla="*/ 103 h 282"/>
                <a:gd name="T16" fmla="*/ 0 w 332"/>
                <a:gd name="T17" fmla="*/ 179 h 282"/>
                <a:gd name="T18" fmla="*/ 39 w 332"/>
                <a:gd name="T19" fmla="*/ 218 h 282"/>
                <a:gd name="T20" fmla="*/ 153 w 332"/>
                <a:gd name="T21" fmla="*/ 218 h 282"/>
                <a:gd name="T22" fmla="*/ 191 w 332"/>
                <a:gd name="T23" fmla="*/ 256 h 282"/>
                <a:gd name="T24" fmla="*/ 191 w 332"/>
                <a:gd name="T25" fmla="*/ 256 h 282"/>
                <a:gd name="T26" fmla="*/ 219 w 332"/>
                <a:gd name="T27" fmla="*/ 267 h 282"/>
                <a:gd name="T28" fmla="*/ 317 w 332"/>
                <a:gd name="T29" fmla="*/ 16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2" h="282">
                  <a:moveTo>
                    <a:pt x="317" y="168"/>
                  </a:moveTo>
                  <a:cubicBezTo>
                    <a:pt x="332" y="153"/>
                    <a:pt x="332" y="129"/>
                    <a:pt x="317" y="114"/>
                  </a:cubicBezTo>
                  <a:cubicBezTo>
                    <a:pt x="219" y="15"/>
                    <a:pt x="219" y="15"/>
                    <a:pt x="219" y="15"/>
                  </a:cubicBezTo>
                  <a:cubicBezTo>
                    <a:pt x="204" y="0"/>
                    <a:pt x="191" y="5"/>
                    <a:pt x="191" y="26"/>
                  </a:cubicBezTo>
                  <a:cubicBezTo>
                    <a:pt x="191" y="26"/>
                    <a:pt x="191" y="26"/>
                    <a:pt x="191" y="26"/>
                  </a:cubicBezTo>
                  <a:cubicBezTo>
                    <a:pt x="191" y="47"/>
                    <a:pt x="174" y="65"/>
                    <a:pt x="153" y="65"/>
                  </a:cubicBezTo>
                  <a:cubicBezTo>
                    <a:pt x="39" y="65"/>
                    <a:pt x="39" y="65"/>
                    <a:pt x="39" y="65"/>
                  </a:cubicBezTo>
                  <a:cubicBezTo>
                    <a:pt x="18" y="65"/>
                    <a:pt x="0" y="82"/>
                    <a:pt x="0" y="103"/>
                  </a:cubicBezTo>
                  <a:cubicBezTo>
                    <a:pt x="0" y="179"/>
                    <a:pt x="0" y="179"/>
                    <a:pt x="0" y="179"/>
                  </a:cubicBezTo>
                  <a:cubicBezTo>
                    <a:pt x="0" y="200"/>
                    <a:pt x="18" y="218"/>
                    <a:pt x="39" y="218"/>
                  </a:cubicBezTo>
                  <a:cubicBezTo>
                    <a:pt x="153" y="218"/>
                    <a:pt x="153" y="218"/>
                    <a:pt x="153" y="218"/>
                  </a:cubicBezTo>
                  <a:cubicBezTo>
                    <a:pt x="174" y="218"/>
                    <a:pt x="191" y="235"/>
                    <a:pt x="191" y="256"/>
                  </a:cubicBezTo>
                  <a:cubicBezTo>
                    <a:pt x="191" y="256"/>
                    <a:pt x="191" y="256"/>
                    <a:pt x="191" y="256"/>
                  </a:cubicBezTo>
                  <a:cubicBezTo>
                    <a:pt x="191" y="277"/>
                    <a:pt x="204" y="282"/>
                    <a:pt x="219" y="267"/>
                  </a:cubicBezTo>
                  <a:lnTo>
                    <a:pt x="317" y="168"/>
                  </a:lnTo>
                  <a:close/>
                </a:path>
              </a:pathLst>
            </a:custGeom>
            <a:solidFill>
              <a:schemeClr val="accent4"/>
            </a:solidFill>
            <a:ln>
              <a:noFill/>
            </a:ln>
            <a:effectLst/>
          </p:spPr>
          <p:txBody>
            <a:bodyPr anchor="ctr"/>
            <a:lstStyle/>
            <a:p>
              <a:pPr algn="ctr"/>
              <a:endParaRPr>
                <a:latin typeface="微软雅黑" panose="020B0503020204020204" pitchFamily="34" charset="-122"/>
                <a:ea typeface="微软雅黑" panose="020B0503020204020204" pitchFamily="34" charset="-122"/>
              </a:endParaRPr>
            </a:p>
          </p:txBody>
        </p:sp>
        <p:grpSp>
          <p:nvGrpSpPr>
            <p:cNvPr id="177" name="组合 176"/>
            <p:cNvGrpSpPr/>
            <p:nvPr/>
          </p:nvGrpSpPr>
          <p:grpSpPr>
            <a:xfrm>
              <a:off x="5791556" y="2060925"/>
              <a:ext cx="486439" cy="486439"/>
              <a:chOff x="5791556" y="2060925"/>
              <a:chExt cx="486439" cy="486439"/>
            </a:xfrm>
          </p:grpSpPr>
          <p:sp>
            <p:nvSpPr>
              <p:cNvPr id="178" name="Oval 16"/>
              <p:cNvSpPr/>
              <p:nvPr/>
            </p:nvSpPr>
            <p:spPr>
              <a:xfrm>
                <a:off x="5791556" y="2060925"/>
                <a:ext cx="486439" cy="486439"/>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179" name="Freeform: Shape 17"/>
              <p:cNvSpPr/>
              <p:nvPr/>
            </p:nvSpPr>
            <p:spPr bwMode="auto">
              <a:xfrm>
                <a:off x="5942862" y="2230455"/>
                <a:ext cx="183828" cy="147379"/>
              </a:xfrm>
              <a:custGeom>
                <a:avLst/>
                <a:gdLst>
                  <a:gd name="T0" fmla="*/ 339 w 399"/>
                  <a:gd name="T1" fmla="*/ 60 h 320"/>
                  <a:gd name="T2" fmla="*/ 319 w 399"/>
                  <a:gd name="T3" fmla="*/ 40 h 320"/>
                  <a:gd name="T4" fmla="*/ 80 w 399"/>
                  <a:gd name="T5" fmla="*/ 40 h 320"/>
                  <a:gd name="T6" fmla="*/ 60 w 399"/>
                  <a:gd name="T7" fmla="*/ 60 h 320"/>
                  <a:gd name="T8" fmla="*/ 60 w 399"/>
                  <a:gd name="T9" fmla="*/ 80 h 320"/>
                  <a:gd name="T10" fmla="*/ 339 w 399"/>
                  <a:gd name="T11" fmla="*/ 80 h 320"/>
                  <a:gd name="T12" fmla="*/ 339 w 399"/>
                  <a:gd name="T13" fmla="*/ 60 h 320"/>
                  <a:gd name="T14" fmla="*/ 279 w 399"/>
                  <a:gd name="T15" fmla="*/ 0 h 320"/>
                  <a:gd name="T16" fmla="*/ 120 w 399"/>
                  <a:gd name="T17" fmla="*/ 0 h 320"/>
                  <a:gd name="T18" fmla="*/ 100 w 399"/>
                  <a:gd name="T19" fmla="*/ 20 h 320"/>
                  <a:gd name="T20" fmla="*/ 299 w 399"/>
                  <a:gd name="T21" fmla="*/ 20 h 320"/>
                  <a:gd name="T22" fmla="*/ 279 w 399"/>
                  <a:gd name="T23" fmla="*/ 0 h 320"/>
                  <a:gd name="T24" fmla="*/ 379 w 399"/>
                  <a:gd name="T25" fmla="*/ 80 h 320"/>
                  <a:gd name="T26" fmla="*/ 367 w 399"/>
                  <a:gd name="T27" fmla="*/ 68 h 320"/>
                  <a:gd name="T28" fmla="*/ 367 w 399"/>
                  <a:gd name="T29" fmla="*/ 100 h 320"/>
                  <a:gd name="T30" fmla="*/ 32 w 399"/>
                  <a:gd name="T31" fmla="*/ 100 h 320"/>
                  <a:gd name="T32" fmla="*/ 32 w 399"/>
                  <a:gd name="T33" fmla="*/ 68 h 320"/>
                  <a:gd name="T34" fmla="*/ 21 w 399"/>
                  <a:gd name="T35" fmla="*/ 80 h 320"/>
                  <a:gd name="T36" fmla="*/ 5 w 399"/>
                  <a:gd name="T37" fmla="*/ 120 h 320"/>
                  <a:gd name="T38" fmla="*/ 36 w 399"/>
                  <a:gd name="T39" fmla="*/ 300 h 320"/>
                  <a:gd name="T40" fmla="*/ 60 w 399"/>
                  <a:gd name="T41" fmla="*/ 320 h 320"/>
                  <a:gd name="T42" fmla="*/ 339 w 399"/>
                  <a:gd name="T43" fmla="*/ 320 h 320"/>
                  <a:gd name="T44" fmla="*/ 363 w 399"/>
                  <a:gd name="T45" fmla="*/ 300 h 320"/>
                  <a:gd name="T46" fmla="*/ 394 w 399"/>
                  <a:gd name="T47" fmla="*/ 120 h 320"/>
                  <a:gd name="T48" fmla="*/ 379 w 399"/>
                  <a:gd name="T49" fmla="*/ 80 h 320"/>
                  <a:gd name="T50" fmla="*/ 279 w 399"/>
                  <a:gd name="T51" fmla="*/ 188 h 320"/>
                  <a:gd name="T52" fmla="*/ 259 w 399"/>
                  <a:gd name="T53" fmla="*/ 208 h 320"/>
                  <a:gd name="T54" fmla="*/ 140 w 399"/>
                  <a:gd name="T55" fmla="*/ 208 h 320"/>
                  <a:gd name="T56" fmla="*/ 120 w 399"/>
                  <a:gd name="T57" fmla="*/ 188 h 320"/>
                  <a:gd name="T58" fmla="*/ 120 w 399"/>
                  <a:gd name="T59" fmla="*/ 148 h 320"/>
                  <a:gd name="T60" fmla="*/ 148 w 399"/>
                  <a:gd name="T61" fmla="*/ 148 h 320"/>
                  <a:gd name="T62" fmla="*/ 148 w 399"/>
                  <a:gd name="T63" fmla="*/ 180 h 320"/>
                  <a:gd name="T64" fmla="*/ 251 w 399"/>
                  <a:gd name="T65" fmla="*/ 180 h 320"/>
                  <a:gd name="T66" fmla="*/ 251 w 399"/>
                  <a:gd name="T67" fmla="*/ 148 h 320"/>
                  <a:gd name="T68" fmla="*/ 279 w 399"/>
                  <a:gd name="T69" fmla="*/ 148 h 320"/>
                  <a:gd name="T70" fmla="*/ 279 w 399"/>
                  <a:gd name="T71" fmla="*/ 18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9" h="320">
                    <a:moveTo>
                      <a:pt x="339" y="60"/>
                    </a:moveTo>
                    <a:cubicBezTo>
                      <a:pt x="339" y="40"/>
                      <a:pt x="319" y="40"/>
                      <a:pt x="319" y="40"/>
                    </a:cubicBezTo>
                    <a:cubicBezTo>
                      <a:pt x="80" y="40"/>
                      <a:pt x="80" y="40"/>
                      <a:pt x="80" y="40"/>
                    </a:cubicBezTo>
                    <a:cubicBezTo>
                      <a:pt x="80" y="40"/>
                      <a:pt x="60" y="40"/>
                      <a:pt x="60" y="60"/>
                    </a:cubicBezTo>
                    <a:cubicBezTo>
                      <a:pt x="60" y="80"/>
                      <a:pt x="60" y="80"/>
                      <a:pt x="60" y="80"/>
                    </a:cubicBezTo>
                    <a:cubicBezTo>
                      <a:pt x="339" y="80"/>
                      <a:pt x="339" y="80"/>
                      <a:pt x="339" y="80"/>
                    </a:cubicBezTo>
                    <a:lnTo>
                      <a:pt x="339" y="60"/>
                    </a:lnTo>
                    <a:close/>
                    <a:moveTo>
                      <a:pt x="279" y="0"/>
                    </a:moveTo>
                    <a:cubicBezTo>
                      <a:pt x="120" y="0"/>
                      <a:pt x="120" y="0"/>
                      <a:pt x="120" y="0"/>
                    </a:cubicBezTo>
                    <a:cubicBezTo>
                      <a:pt x="120" y="0"/>
                      <a:pt x="100" y="0"/>
                      <a:pt x="100" y="20"/>
                    </a:cubicBezTo>
                    <a:cubicBezTo>
                      <a:pt x="299" y="20"/>
                      <a:pt x="299" y="20"/>
                      <a:pt x="299" y="20"/>
                    </a:cubicBezTo>
                    <a:cubicBezTo>
                      <a:pt x="299" y="0"/>
                      <a:pt x="279" y="0"/>
                      <a:pt x="279" y="0"/>
                    </a:cubicBezTo>
                    <a:close/>
                    <a:moveTo>
                      <a:pt x="379" y="80"/>
                    </a:moveTo>
                    <a:cubicBezTo>
                      <a:pt x="367" y="68"/>
                      <a:pt x="367" y="68"/>
                      <a:pt x="367" y="68"/>
                    </a:cubicBezTo>
                    <a:cubicBezTo>
                      <a:pt x="367" y="100"/>
                      <a:pt x="367" y="100"/>
                      <a:pt x="367" y="100"/>
                    </a:cubicBezTo>
                    <a:cubicBezTo>
                      <a:pt x="32" y="100"/>
                      <a:pt x="32" y="100"/>
                      <a:pt x="32" y="100"/>
                    </a:cubicBezTo>
                    <a:cubicBezTo>
                      <a:pt x="32" y="68"/>
                      <a:pt x="32" y="68"/>
                      <a:pt x="32" y="68"/>
                    </a:cubicBezTo>
                    <a:cubicBezTo>
                      <a:pt x="32" y="68"/>
                      <a:pt x="32" y="68"/>
                      <a:pt x="21" y="80"/>
                    </a:cubicBezTo>
                    <a:cubicBezTo>
                      <a:pt x="9" y="92"/>
                      <a:pt x="0" y="95"/>
                      <a:pt x="5" y="120"/>
                    </a:cubicBezTo>
                    <a:cubicBezTo>
                      <a:pt x="10" y="145"/>
                      <a:pt x="33" y="281"/>
                      <a:pt x="36" y="300"/>
                    </a:cubicBezTo>
                    <a:cubicBezTo>
                      <a:pt x="40" y="320"/>
                      <a:pt x="60" y="320"/>
                      <a:pt x="60" y="320"/>
                    </a:cubicBezTo>
                    <a:cubicBezTo>
                      <a:pt x="339" y="320"/>
                      <a:pt x="339" y="320"/>
                      <a:pt x="339" y="320"/>
                    </a:cubicBezTo>
                    <a:cubicBezTo>
                      <a:pt x="339" y="320"/>
                      <a:pt x="360" y="320"/>
                      <a:pt x="363" y="300"/>
                    </a:cubicBezTo>
                    <a:cubicBezTo>
                      <a:pt x="367" y="281"/>
                      <a:pt x="390" y="145"/>
                      <a:pt x="394" y="120"/>
                    </a:cubicBezTo>
                    <a:cubicBezTo>
                      <a:pt x="399" y="95"/>
                      <a:pt x="391" y="92"/>
                      <a:pt x="379" y="80"/>
                    </a:cubicBezTo>
                    <a:close/>
                    <a:moveTo>
                      <a:pt x="279" y="188"/>
                    </a:moveTo>
                    <a:cubicBezTo>
                      <a:pt x="279" y="188"/>
                      <a:pt x="279" y="208"/>
                      <a:pt x="259" y="208"/>
                    </a:cubicBezTo>
                    <a:cubicBezTo>
                      <a:pt x="140" y="208"/>
                      <a:pt x="140" y="208"/>
                      <a:pt x="140" y="208"/>
                    </a:cubicBezTo>
                    <a:cubicBezTo>
                      <a:pt x="120" y="208"/>
                      <a:pt x="120" y="188"/>
                      <a:pt x="120" y="188"/>
                    </a:cubicBezTo>
                    <a:cubicBezTo>
                      <a:pt x="120" y="148"/>
                      <a:pt x="120" y="148"/>
                      <a:pt x="120" y="148"/>
                    </a:cubicBezTo>
                    <a:cubicBezTo>
                      <a:pt x="148" y="148"/>
                      <a:pt x="148" y="148"/>
                      <a:pt x="148" y="148"/>
                    </a:cubicBezTo>
                    <a:cubicBezTo>
                      <a:pt x="148" y="180"/>
                      <a:pt x="148" y="180"/>
                      <a:pt x="148" y="180"/>
                    </a:cubicBezTo>
                    <a:cubicBezTo>
                      <a:pt x="251" y="180"/>
                      <a:pt x="251" y="180"/>
                      <a:pt x="251" y="180"/>
                    </a:cubicBezTo>
                    <a:cubicBezTo>
                      <a:pt x="251" y="148"/>
                      <a:pt x="251" y="148"/>
                      <a:pt x="251" y="148"/>
                    </a:cubicBezTo>
                    <a:cubicBezTo>
                      <a:pt x="279" y="148"/>
                      <a:pt x="279" y="148"/>
                      <a:pt x="279" y="148"/>
                    </a:cubicBezTo>
                    <a:lnTo>
                      <a:pt x="279" y="188"/>
                    </a:lnTo>
                    <a:close/>
                  </a:path>
                </a:pathLst>
              </a:custGeom>
              <a:solidFill>
                <a:schemeClr val="accent4"/>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grpSp>
      </p:grpSp>
      <p:sp>
        <p:nvSpPr>
          <p:cNvPr id="184" name="TextBox 35"/>
          <p:cNvSpPr txBox="1"/>
          <p:nvPr/>
        </p:nvSpPr>
        <p:spPr bwMode="auto">
          <a:xfrm>
            <a:off x="172489" y="3781501"/>
            <a:ext cx="1382554" cy="430672"/>
          </a:xfrm>
          <a:prstGeom prst="roundRect">
            <a:avLst/>
          </a:prstGeom>
          <a:noFill/>
          <a:ln w="9525">
            <a:solidFill>
              <a:schemeClr val="tx1"/>
            </a:solidFill>
            <a:miter lim="800000"/>
          </a:ln>
        </p:spPr>
        <p:txBody>
          <a:bodyPr wrap="square" lIns="0" tIns="0" rIns="0" bIns="0" anchor="ctr" anchorCtr="1">
            <a:noAutofit/>
            <a:scene3d>
              <a:camera prst="orthographicFront"/>
              <a:lightRig rig="threePt" dir="t"/>
            </a:scene3d>
            <a:sp3d>
              <a:bevelT w="0" h="0"/>
            </a:sp3d>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1.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读取用户输入</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87" name="TextBox 33"/>
          <p:cNvSpPr txBox="1"/>
          <p:nvPr/>
        </p:nvSpPr>
        <p:spPr bwMode="auto">
          <a:xfrm>
            <a:off x="1268922" y="1481854"/>
            <a:ext cx="1826787" cy="734446"/>
          </a:xfrm>
          <a:prstGeom prst="roundRect">
            <a:avLst/>
          </a:prstGeom>
          <a:noFill/>
          <a:ln w="9525">
            <a:solidFill>
              <a:schemeClr val="tx1"/>
            </a:solidFill>
            <a:miter lim="800000"/>
          </a:ln>
        </p:spPr>
        <p:txBody>
          <a:bodyPr wrap="square" lIns="0" tIns="0" rIns="0" bIns="0" anchor="ctr" anchorCtr="1">
            <a:noAutofit/>
            <a:scene3d>
              <a:camera prst="orthographicFront"/>
              <a:lightRig rig="threePt" dir="t"/>
            </a:scene3d>
            <a:sp3d>
              <a:bevelT w="0" h="0"/>
            </a:sp3d>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构建产生式数组，根据识别出的终结符与非终结符元素构建符号表</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90" name="TextBox 31"/>
          <p:cNvSpPr txBox="1"/>
          <p:nvPr/>
        </p:nvSpPr>
        <p:spPr bwMode="auto">
          <a:xfrm>
            <a:off x="2532343" y="3738782"/>
            <a:ext cx="2374132" cy="696184"/>
          </a:xfrm>
          <a:prstGeom prst="roundRect">
            <a:avLst/>
          </a:prstGeom>
          <a:noFill/>
          <a:ln w="9525">
            <a:solidFill>
              <a:schemeClr val="tx1"/>
            </a:solidFill>
            <a:miter lim="800000"/>
          </a:ln>
        </p:spPr>
        <p:txBody>
          <a:bodyPr wrap="square" lIns="0" tIns="0" rIns="0" bIns="0" anchor="ctr" anchorCtr="1">
            <a:noAutofit/>
            <a:scene3d>
              <a:camera prst="orthographicFront"/>
              <a:lightRig rig="threePt" dir="t"/>
            </a:scene3d>
            <a:sp3d>
              <a:bevelT w="0" h="0"/>
            </a:sp3d>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3.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对产生式进行处理，将产生式按照左侧的非终结符进行分类</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93" name="TextBox 29"/>
          <p:cNvSpPr txBox="1"/>
          <p:nvPr/>
        </p:nvSpPr>
        <p:spPr bwMode="auto">
          <a:xfrm>
            <a:off x="4289789" y="1478834"/>
            <a:ext cx="1505038" cy="628878"/>
          </a:xfrm>
          <a:prstGeom prst="roundRect">
            <a:avLst/>
          </a:prstGeom>
          <a:noFill/>
          <a:ln w="9525">
            <a:solidFill>
              <a:schemeClr val="tx1"/>
            </a:solidFill>
            <a:miter lim="800000"/>
          </a:ln>
        </p:spPr>
        <p:txBody>
          <a:bodyPr wrap="square" lIns="0" tIns="0" rIns="0" bIns="0" anchor="ctr" anchorCtr="1">
            <a:noAutofit/>
            <a:scene3d>
              <a:camera prst="orthographicFront"/>
              <a:lightRig rig="threePt" dir="t"/>
            </a:scene3d>
            <a:sp3d>
              <a:bevelT w="0" h="0"/>
            </a:sp3d>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4.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计算符号表每个元素的</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FIRST</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集合</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96" name="TextBox 27"/>
          <p:cNvSpPr txBox="1"/>
          <p:nvPr/>
        </p:nvSpPr>
        <p:spPr bwMode="auto">
          <a:xfrm>
            <a:off x="5557724" y="3670122"/>
            <a:ext cx="1924418" cy="682637"/>
          </a:xfrm>
          <a:prstGeom prst="roundRect">
            <a:avLst/>
          </a:prstGeom>
          <a:noFill/>
          <a:ln w="9525">
            <a:solidFill>
              <a:schemeClr val="tx1"/>
            </a:solidFill>
            <a:miter lim="800000"/>
          </a:ln>
        </p:spPr>
        <p:txBody>
          <a:bodyPr wrap="square" lIns="0" tIns="0" rIns="0" bIns="0" anchor="ctr" anchorCtr="1">
            <a:noAutofit/>
            <a:scene3d>
              <a:camera prst="orthographicFront"/>
              <a:lightRig rig="threePt" dir="t"/>
            </a:scene3d>
            <a:sp3d>
              <a:bevelT w="0" h="0"/>
            </a:sp3d>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5.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从起始符开始构建</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LR(1)</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有限自动机</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97" name="组合 196"/>
          <p:cNvGrpSpPr/>
          <p:nvPr/>
        </p:nvGrpSpPr>
        <p:grpSpPr>
          <a:xfrm>
            <a:off x="2876193" y="2230023"/>
            <a:ext cx="1479115" cy="1298989"/>
            <a:chOff x="3419150" y="1420122"/>
            <a:chExt cx="2068223" cy="1771453"/>
          </a:xfrm>
        </p:grpSpPr>
        <p:sp>
          <p:nvSpPr>
            <p:cNvPr id="203" name="Freeform: Shape 5"/>
            <p:cNvSpPr/>
            <p:nvPr/>
          </p:nvSpPr>
          <p:spPr bwMode="auto">
            <a:xfrm>
              <a:off x="3419150" y="1420122"/>
              <a:ext cx="2068223" cy="1771453"/>
            </a:xfrm>
            <a:custGeom>
              <a:avLst/>
              <a:gdLst>
                <a:gd name="T0" fmla="*/ 317 w 332"/>
                <a:gd name="T1" fmla="*/ 168 h 282"/>
                <a:gd name="T2" fmla="*/ 317 w 332"/>
                <a:gd name="T3" fmla="*/ 114 h 282"/>
                <a:gd name="T4" fmla="*/ 218 w 332"/>
                <a:gd name="T5" fmla="*/ 15 h 282"/>
                <a:gd name="T6" fmla="*/ 191 w 332"/>
                <a:gd name="T7" fmla="*/ 26 h 282"/>
                <a:gd name="T8" fmla="*/ 191 w 332"/>
                <a:gd name="T9" fmla="*/ 26 h 282"/>
                <a:gd name="T10" fmla="*/ 153 w 332"/>
                <a:gd name="T11" fmla="*/ 65 h 282"/>
                <a:gd name="T12" fmla="*/ 38 w 332"/>
                <a:gd name="T13" fmla="*/ 65 h 282"/>
                <a:gd name="T14" fmla="*/ 0 w 332"/>
                <a:gd name="T15" fmla="*/ 103 h 282"/>
                <a:gd name="T16" fmla="*/ 0 w 332"/>
                <a:gd name="T17" fmla="*/ 179 h 282"/>
                <a:gd name="T18" fmla="*/ 38 w 332"/>
                <a:gd name="T19" fmla="*/ 218 h 282"/>
                <a:gd name="T20" fmla="*/ 153 w 332"/>
                <a:gd name="T21" fmla="*/ 218 h 282"/>
                <a:gd name="T22" fmla="*/ 191 w 332"/>
                <a:gd name="T23" fmla="*/ 256 h 282"/>
                <a:gd name="T24" fmla="*/ 191 w 332"/>
                <a:gd name="T25" fmla="*/ 256 h 282"/>
                <a:gd name="T26" fmla="*/ 218 w 332"/>
                <a:gd name="T27" fmla="*/ 267 h 282"/>
                <a:gd name="T28" fmla="*/ 317 w 332"/>
                <a:gd name="T29" fmla="*/ 16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2" h="282">
                  <a:moveTo>
                    <a:pt x="317" y="168"/>
                  </a:moveTo>
                  <a:cubicBezTo>
                    <a:pt x="332" y="153"/>
                    <a:pt x="332" y="129"/>
                    <a:pt x="317" y="114"/>
                  </a:cubicBezTo>
                  <a:cubicBezTo>
                    <a:pt x="218" y="15"/>
                    <a:pt x="218" y="15"/>
                    <a:pt x="218" y="15"/>
                  </a:cubicBezTo>
                  <a:cubicBezTo>
                    <a:pt x="203" y="0"/>
                    <a:pt x="191" y="5"/>
                    <a:pt x="191" y="26"/>
                  </a:cubicBezTo>
                  <a:cubicBezTo>
                    <a:pt x="191" y="26"/>
                    <a:pt x="191" y="26"/>
                    <a:pt x="191" y="26"/>
                  </a:cubicBezTo>
                  <a:cubicBezTo>
                    <a:pt x="191" y="47"/>
                    <a:pt x="174" y="65"/>
                    <a:pt x="153" y="65"/>
                  </a:cubicBezTo>
                  <a:cubicBezTo>
                    <a:pt x="38" y="65"/>
                    <a:pt x="38" y="65"/>
                    <a:pt x="38" y="65"/>
                  </a:cubicBezTo>
                  <a:cubicBezTo>
                    <a:pt x="17" y="65"/>
                    <a:pt x="0" y="82"/>
                    <a:pt x="0" y="103"/>
                  </a:cubicBezTo>
                  <a:cubicBezTo>
                    <a:pt x="0" y="179"/>
                    <a:pt x="0" y="179"/>
                    <a:pt x="0" y="179"/>
                  </a:cubicBezTo>
                  <a:cubicBezTo>
                    <a:pt x="0" y="200"/>
                    <a:pt x="17" y="218"/>
                    <a:pt x="38" y="218"/>
                  </a:cubicBezTo>
                  <a:cubicBezTo>
                    <a:pt x="153" y="218"/>
                    <a:pt x="153" y="218"/>
                    <a:pt x="153" y="218"/>
                  </a:cubicBezTo>
                  <a:cubicBezTo>
                    <a:pt x="174" y="218"/>
                    <a:pt x="191" y="235"/>
                    <a:pt x="191" y="256"/>
                  </a:cubicBezTo>
                  <a:cubicBezTo>
                    <a:pt x="191" y="256"/>
                    <a:pt x="191" y="256"/>
                    <a:pt x="191" y="256"/>
                  </a:cubicBezTo>
                  <a:cubicBezTo>
                    <a:pt x="191" y="277"/>
                    <a:pt x="203" y="282"/>
                    <a:pt x="218" y="267"/>
                  </a:cubicBezTo>
                  <a:lnTo>
                    <a:pt x="317" y="168"/>
                  </a:lnTo>
                  <a:close/>
                </a:path>
              </a:pathLst>
            </a:custGeom>
            <a:solidFill>
              <a:schemeClr val="accent3"/>
            </a:solidFill>
            <a:ln>
              <a:noFill/>
            </a:ln>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nvGrpSpPr>
            <p:cNvPr id="199" name="组合 198"/>
            <p:cNvGrpSpPr/>
            <p:nvPr/>
          </p:nvGrpSpPr>
          <p:grpSpPr>
            <a:xfrm>
              <a:off x="4356041" y="2060925"/>
              <a:ext cx="486439" cy="486439"/>
              <a:chOff x="4356041" y="2060925"/>
              <a:chExt cx="486439" cy="486439"/>
            </a:xfrm>
          </p:grpSpPr>
          <p:sp>
            <p:nvSpPr>
              <p:cNvPr id="200" name="Oval 14"/>
              <p:cNvSpPr/>
              <p:nvPr/>
            </p:nvSpPr>
            <p:spPr>
              <a:xfrm>
                <a:off x="4356041" y="2060925"/>
                <a:ext cx="486439" cy="486439"/>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201" name="Freeform: Shape 15"/>
              <p:cNvSpPr/>
              <p:nvPr/>
            </p:nvSpPr>
            <p:spPr bwMode="auto">
              <a:xfrm>
                <a:off x="4515008" y="2228696"/>
                <a:ext cx="166396" cy="167980"/>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accent3"/>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grpSp>
      </p:grpSp>
      <p:grpSp>
        <p:nvGrpSpPr>
          <p:cNvPr id="204" name="组合 203"/>
          <p:cNvGrpSpPr/>
          <p:nvPr/>
        </p:nvGrpSpPr>
        <p:grpSpPr>
          <a:xfrm>
            <a:off x="1442759" y="2232413"/>
            <a:ext cx="1479115" cy="1298988"/>
            <a:chOff x="1985715" y="1422512"/>
            <a:chExt cx="2068222" cy="1771452"/>
          </a:xfrm>
        </p:grpSpPr>
        <p:sp>
          <p:nvSpPr>
            <p:cNvPr id="210" name="Freeform: Shape 7"/>
            <p:cNvSpPr/>
            <p:nvPr/>
          </p:nvSpPr>
          <p:spPr bwMode="auto">
            <a:xfrm>
              <a:off x="1985715" y="1422512"/>
              <a:ext cx="2068222" cy="1771452"/>
            </a:xfrm>
            <a:custGeom>
              <a:avLst/>
              <a:gdLst>
                <a:gd name="T0" fmla="*/ 318 w 332"/>
                <a:gd name="T1" fmla="*/ 168 h 282"/>
                <a:gd name="T2" fmla="*/ 318 w 332"/>
                <a:gd name="T3" fmla="*/ 114 h 282"/>
                <a:gd name="T4" fmla="*/ 219 w 332"/>
                <a:gd name="T5" fmla="*/ 15 h 282"/>
                <a:gd name="T6" fmla="*/ 192 w 332"/>
                <a:gd name="T7" fmla="*/ 26 h 282"/>
                <a:gd name="T8" fmla="*/ 192 w 332"/>
                <a:gd name="T9" fmla="*/ 26 h 282"/>
                <a:gd name="T10" fmla="*/ 153 w 332"/>
                <a:gd name="T11" fmla="*/ 65 h 282"/>
                <a:gd name="T12" fmla="*/ 39 w 332"/>
                <a:gd name="T13" fmla="*/ 65 h 282"/>
                <a:gd name="T14" fmla="*/ 0 w 332"/>
                <a:gd name="T15" fmla="*/ 103 h 282"/>
                <a:gd name="T16" fmla="*/ 0 w 332"/>
                <a:gd name="T17" fmla="*/ 179 h 282"/>
                <a:gd name="T18" fmla="*/ 39 w 332"/>
                <a:gd name="T19" fmla="*/ 218 h 282"/>
                <a:gd name="T20" fmla="*/ 153 w 332"/>
                <a:gd name="T21" fmla="*/ 218 h 282"/>
                <a:gd name="T22" fmla="*/ 192 w 332"/>
                <a:gd name="T23" fmla="*/ 256 h 282"/>
                <a:gd name="T24" fmla="*/ 192 w 332"/>
                <a:gd name="T25" fmla="*/ 256 h 282"/>
                <a:gd name="T26" fmla="*/ 219 w 332"/>
                <a:gd name="T27" fmla="*/ 267 h 282"/>
                <a:gd name="T28" fmla="*/ 318 w 332"/>
                <a:gd name="T29" fmla="*/ 16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2" h="282">
                  <a:moveTo>
                    <a:pt x="318" y="168"/>
                  </a:moveTo>
                  <a:cubicBezTo>
                    <a:pt x="332" y="153"/>
                    <a:pt x="332" y="129"/>
                    <a:pt x="318" y="114"/>
                  </a:cubicBezTo>
                  <a:cubicBezTo>
                    <a:pt x="219" y="15"/>
                    <a:pt x="219" y="15"/>
                    <a:pt x="219" y="15"/>
                  </a:cubicBezTo>
                  <a:cubicBezTo>
                    <a:pt x="204" y="0"/>
                    <a:pt x="192" y="5"/>
                    <a:pt x="192" y="26"/>
                  </a:cubicBezTo>
                  <a:cubicBezTo>
                    <a:pt x="192" y="26"/>
                    <a:pt x="192" y="26"/>
                    <a:pt x="192" y="26"/>
                  </a:cubicBezTo>
                  <a:cubicBezTo>
                    <a:pt x="192" y="47"/>
                    <a:pt x="174" y="65"/>
                    <a:pt x="153" y="65"/>
                  </a:cubicBezTo>
                  <a:cubicBezTo>
                    <a:pt x="39" y="65"/>
                    <a:pt x="39" y="65"/>
                    <a:pt x="39" y="65"/>
                  </a:cubicBezTo>
                  <a:cubicBezTo>
                    <a:pt x="18" y="65"/>
                    <a:pt x="0" y="82"/>
                    <a:pt x="0" y="103"/>
                  </a:cubicBezTo>
                  <a:cubicBezTo>
                    <a:pt x="0" y="179"/>
                    <a:pt x="0" y="179"/>
                    <a:pt x="0" y="179"/>
                  </a:cubicBezTo>
                  <a:cubicBezTo>
                    <a:pt x="0" y="200"/>
                    <a:pt x="18" y="218"/>
                    <a:pt x="39" y="218"/>
                  </a:cubicBezTo>
                  <a:cubicBezTo>
                    <a:pt x="153" y="218"/>
                    <a:pt x="153" y="218"/>
                    <a:pt x="153" y="218"/>
                  </a:cubicBezTo>
                  <a:cubicBezTo>
                    <a:pt x="174" y="218"/>
                    <a:pt x="192" y="235"/>
                    <a:pt x="192" y="256"/>
                  </a:cubicBezTo>
                  <a:cubicBezTo>
                    <a:pt x="192" y="256"/>
                    <a:pt x="192" y="256"/>
                    <a:pt x="192" y="256"/>
                  </a:cubicBezTo>
                  <a:cubicBezTo>
                    <a:pt x="192" y="277"/>
                    <a:pt x="204" y="282"/>
                    <a:pt x="219" y="267"/>
                  </a:cubicBezTo>
                  <a:lnTo>
                    <a:pt x="318" y="168"/>
                  </a:lnTo>
                  <a:close/>
                </a:path>
              </a:pathLst>
            </a:custGeom>
            <a:solidFill>
              <a:schemeClr val="accent2"/>
            </a:solidFill>
            <a:ln>
              <a:noFill/>
            </a:ln>
            <a:effectLst/>
          </p:spPr>
          <p:txBody>
            <a:bodyPr anchor="ctr"/>
            <a:lstStyle/>
            <a:p>
              <a:pPr algn="ctr"/>
              <a:endParaRPr>
                <a:latin typeface="微软雅黑" panose="020B0503020204020204" pitchFamily="34" charset="-122"/>
                <a:ea typeface="微软雅黑" panose="020B0503020204020204" pitchFamily="34" charset="-122"/>
              </a:endParaRPr>
            </a:p>
          </p:txBody>
        </p:sp>
        <p:grpSp>
          <p:nvGrpSpPr>
            <p:cNvPr id="206" name="组合 205"/>
            <p:cNvGrpSpPr/>
            <p:nvPr/>
          </p:nvGrpSpPr>
          <p:grpSpPr>
            <a:xfrm>
              <a:off x="2933766" y="2062629"/>
              <a:ext cx="486439" cy="486439"/>
              <a:chOff x="2933766" y="2062629"/>
              <a:chExt cx="486439" cy="486439"/>
            </a:xfrm>
          </p:grpSpPr>
          <p:sp>
            <p:nvSpPr>
              <p:cNvPr id="207" name="Oval 12"/>
              <p:cNvSpPr/>
              <p:nvPr/>
            </p:nvSpPr>
            <p:spPr>
              <a:xfrm>
                <a:off x="2933766" y="2062629"/>
                <a:ext cx="486439" cy="486439"/>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208" name="Freeform: Shape 13"/>
              <p:cNvSpPr/>
              <p:nvPr/>
            </p:nvSpPr>
            <p:spPr bwMode="auto">
              <a:xfrm>
                <a:off x="3084279" y="2218689"/>
                <a:ext cx="185413" cy="174320"/>
              </a:xfrm>
              <a:custGeom>
                <a:avLst/>
                <a:gdLst>
                  <a:gd name="T0" fmla="*/ 344 w 402"/>
                  <a:gd name="T1" fmla="*/ 125 h 382"/>
                  <a:gd name="T2" fmla="*/ 303 w 402"/>
                  <a:gd name="T3" fmla="*/ 13 h 382"/>
                  <a:gd name="T4" fmla="*/ 284 w 402"/>
                  <a:gd name="T5" fmla="*/ 3 h 382"/>
                  <a:gd name="T6" fmla="*/ 12 w 402"/>
                  <a:gd name="T7" fmla="*/ 102 h 382"/>
                  <a:gd name="T8" fmla="*/ 3 w 402"/>
                  <a:gd name="T9" fmla="*/ 122 h 382"/>
                  <a:gd name="T10" fmla="*/ 46 w 402"/>
                  <a:gd name="T11" fmla="*/ 241 h 382"/>
                  <a:gd name="T12" fmla="*/ 46 w 402"/>
                  <a:gd name="T13" fmla="*/ 177 h 382"/>
                  <a:gd name="T14" fmla="*/ 97 w 402"/>
                  <a:gd name="T15" fmla="*/ 125 h 382"/>
                  <a:gd name="T16" fmla="*/ 169 w 402"/>
                  <a:gd name="T17" fmla="*/ 125 h 382"/>
                  <a:gd name="T18" fmla="*/ 255 w 402"/>
                  <a:gd name="T19" fmla="*/ 65 h 382"/>
                  <a:gd name="T20" fmla="*/ 304 w 402"/>
                  <a:gd name="T21" fmla="*/ 125 h 382"/>
                  <a:gd name="T22" fmla="*/ 344 w 402"/>
                  <a:gd name="T23" fmla="*/ 125 h 382"/>
                  <a:gd name="T24" fmla="*/ 387 w 402"/>
                  <a:gd name="T25" fmla="*/ 161 h 382"/>
                  <a:gd name="T26" fmla="*/ 97 w 402"/>
                  <a:gd name="T27" fmla="*/ 161 h 382"/>
                  <a:gd name="T28" fmla="*/ 82 w 402"/>
                  <a:gd name="T29" fmla="*/ 177 h 382"/>
                  <a:gd name="T30" fmla="*/ 82 w 402"/>
                  <a:gd name="T31" fmla="*/ 366 h 382"/>
                  <a:gd name="T32" fmla="*/ 97 w 402"/>
                  <a:gd name="T33" fmla="*/ 382 h 382"/>
                  <a:gd name="T34" fmla="*/ 387 w 402"/>
                  <a:gd name="T35" fmla="*/ 382 h 382"/>
                  <a:gd name="T36" fmla="*/ 402 w 402"/>
                  <a:gd name="T37" fmla="*/ 366 h 382"/>
                  <a:gd name="T38" fmla="*/ 402 w 402"/>
                  <a:gd name="T39" fmla="*/ 177 h 382"/>
                  <a:gd name="T40" fmla="*/ 387 w 402"/>
                  <a:gd name="T41" fmla="*/ 161 h 382"/>
                  <a:gd name="T42" fmla="*/ 364 w 402"/>
                  <a:gd name="T43" fmla="*/ 342 h 382"/>
                  <a:gd name="T44" fmla="*/ 125 w 402"/>
                  <a:gd name="T45" fmla="*/ 342 h 382"/>
                  <a:gd name="T46" fmla="*/ 125 w 402"/>
                  <a:gd name="T47" fmla="*/ 307 h 382"/>
                  <a:gd name="T48" fmla="*/ 161 w 402"/>
                  <a:gd name="T49" fmla="*/ 222 h 382"/>
                  <a:gd name="T50" fmla="*/ 217 w 402"/>
                  <a:gd name="T51" fmla="*/ 290 h 382"/>
                  <a:gd name="T52" fmla="*/ 269 w 402"/>
                  <a:gd name="T53" fmla="*/ 237 h 382"/>
                  <a:gd name="T54" fmla="*/ 336 w 402"/>
                  <a:gd name="T55" fmla="*/ 213 h 382"/>
                  <a:gd name="T56" fmla="*/ 364 w 402"/>
                  <a:gd name="T57" fmla="*/ 277 h 382"/>
                  <a:gd name="T58" fmla="*/ 364 w 402"/>
                  <a:gd name="T59" fmla="*/ 342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2" h="382">
                    <a:moveTo>
                      <a:pt x="344" y="125"/>
                    </a:moveTo>
                    <a:cubicBezTo>
                      <a:pt x="303" y="13"/>
                      <a:pt x="303" y="13"/>
                      <a:pt x="303" y="13"/>
                    </a:cubicBezTo>
                    <a:cubicBezTo>
                      <a:pt x="300" y="4"/>
                      <a:pt x="291" y="0"/>
                      <a:pt x="284" y="3"/>
                    </a:cubicBezTo>
                    <a:cubicBezTo>
                      <a:pt x="12" y="102"/>
                      <a:pt x="12" y="102"/>
                      <a:pt x="12" y="102"/>
                    </a:cubicBezTo>
                    <a:cubicBezTo>
                      <a:pt x="4" y="105"/>
                      <a:pt x="0" y="114"/>
                      <a:pt x="3" y="122"/>
                    </a:cubicBezTo>
                    <a:cubicBezTo>
                      <a:pt x="46" y="241"/>
                      <a:pt x="46" y="241"/>
                      <a:pt x="46" y="241"/>
                    </a:cubicBezTo>
                    <a:cubicBezTo>
                      <a:pt x="46" y="177"/>
                      <a:pt x="46" y="177"/>
                      <a:pt x="46" y="177"/>
                    </a:cubicBezTo>
                    <a:cubicBezTo>
                      <a:pt x="46" y="149"/>
                      <a:pt x="69" y="125"/>
                      <a:pt x="97" y="125"/>
                    </a:cubicBezTo>
                    <a:cubicBezTo>
                      <a:pt x="169" y="125"/>
                      <a:pt x="169" y="125"/>
                      <a:pt x="169" y="125"/>
                    </a:cubicBezTo>
                    <a:cubicBezTo>
                      <a:pt x="255" y="65"/>
                      <a:pt x="255" y="65"/>
                      <a:pt x="255" y="65"/>
                    </a:cubicBezTo>
                    <a:cubicBezTo>
                      <a:pt x="304" y="125"/>
                      <a:pt x="304" y="125"/>
                      <a:pt x="304" y="125"/>
                    </a:cubicBezTo>
                    <a:lnTo>
                      <a:pt x="344" y="125"/>
                    </a:lnTo>
                    <a:close/>
                    <a:moveTo>
                      <a:pt x="387" y="161"/>
                    </a:moveTo>
                    <a:cubicBezTo>
                      <a:pt x="97" y="161"/>
                      <a:pt x="97" y="161"/>
                      <a:pt x="97" y="161"/>
                    </a:cubicBezTo>
                    <a:cubicBezTo>
                      <a:pt x="89" y="161"/>
                      <a:pt x="82" y="169"/>
                      <a:pt x="82" y="177"/>
                    </a:cubicBezTo>
                    <a:cubicBezTo>
                      <a:pt x="82" y="366"/>
                      <a:pt x="82" y="366"/>
                      <a:pt x="82" y="366"/>
                    </a:cubicBezTo>
                    <a:cubicBezTo>
                      <a:pt x="82" y="375"/>
                      <a:pt x="89" y="382"/>
                      <a:pt x="97" y="382"/>
                    </a:cubicBezTo>
                    <a:cubicBezTo>
                      <a:pt x="387" y="382"/>
                      <a:pt x="387" y="382"/>
                      <a:pt x="387" y="382"/>
                    </a:cubicBezTo>
                    <a:cubicBezTo>
                      <a:pt x="395" y="382"/>
                      <a:pt x="402" y="375"/>
                      <a:pt x="402" y="366"/>
                    </a:cubicBezTo>
                    <a:cubicBezTo>
                      <a:pt x="402" y="177"/>
                      <a:pt x="402" y="177"/>
                      <a:pt x="402" y="177"/>
                    </a:cubicBezTo>
                    <a:cubicBezTo>
                      <a:pt x="402" y="169"/>
                      <a:pt x="395" y="161"/>
                      <a:pt x="387" y="161"/>
                    </a:cubicBezTo>
                    <a:close/>
                    <a:moveTo>
                      <a:pt x="364" y="342"/>
                    </a:moveTo>
                    <a:cubicBezTo>
                      <a:pt x="125" y="342"/>
                      <a:pt x="125" y="342"/>
                      <a:pt x="125" y="342"/>
                    </a:cubicBezTo>
                    <a:cubicBezTo>
                      <a:pt x="125" y="307"/>
                      <a:pt x="125" y="307"/>
                      <a:pt x="125" y="307"/>
                    </a:cubicBezTo>
                    <a:cubicBezTo>
                      <a:pt x="161" y="222"/>
                      <a:pt x="161" y="222"/>
                      <a:pt x="161" y="222"/>
                    </a:cubicBezTo>
                    <a:cubicBezTo>
                      <a:pt x="217" y="290"/>
                      <a:pt x="217" y="290"/>
                      <a:pt x="217" y="290"/>
                    </a:cubicBezTo>
                    <a:cubicBezTo>
                      <a:pt x="269" y="237"/>
                      <a:pt x="269" y="237"/>
                      <a:pt x="269" y="237"/>
                    </a:cubicBezTo>
                    <a:cubicBezTo>
                      <a:pt x="336" y="213"/>
                      <a:pt x="336" y="213"/>
                      <a:pt x="336" y="213"/>
                    </a:cubicBezTo>
                    <a:cubicBezTo>
                      <a:pt x="364" y="277"/>
                      <a:pt x="364" y="277"/>
                      <a:pt x="364" y="277"/>
                    </a:cubicBezTo>
                    <a:lnTo>
                      <a:pt x="364" y="342"/>
                    </a:lnTo>
                    <a:close/>
                  </a:path>
                </a:pathLst>
              </a:custGeom>
              <a:solidFill>
                <a:schemeClr val="accent2"/>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grpSp>
      </p:grpSp>
      <p:grpSp>
        <p:nvGrpSpPr>
          <p:cNvPr id="211" name="组合 210"/>
          <p:cNvGrpSpPr/>
          <p:nvPr/>
        </p:nvGrpSpPr>
        <p:grpSpPr>
          <a:xfrm>
            <a:off x="171772" y="2256267"/>
            <a:ext cx="1294140" cy="1240592"/>
            <a:chOff x="794444" y="1459940"/>
            <a:chExt cx="1809574" cy="1691816"/>
          </a:xfrm>
        </p:grpSpPr>
        <p:grpSp>
          <p:nvGrpSpPr>
            <p:cNvPr id="212" name="组合 211"/>
            <p:cNvGrpSpPr/>
            <p:nvPr/>
          </p:nvGrpSpPr>
          <p:grpSpPr>
            <a:xfrm>
              <a:off x="794444" y="1459940"/>
              <a:ext cx="1809574" cy="1691816"/>
              <a:chOff x="794444" y="1459940"/>
              <a:chExt cx="1809574" cy="1691816"/>
            </a:xfrm>
          </p:grpSpPr>
          <p:sp>
            <p:nvSpPr>
              <p:cNvPr id="217" name="Freeform: Shape 9"/>
              <p:cNvSpPr/>
              <p:nvPr/>
            </p:nvSpPr>
            <p:spPr bwMode="auto">
              <a:xfrm>
                <a:off x="794444" y="1459940"/>
                <a:ext cx="1809574" cy="1691816"/>
              </a:xfrm>
              <a:custGeom>
                <a:avLst/>
                <a:gdLst>
                  <a:gd name="connsiteX0" fmla="*/ 1424916 w 2507091"/>
                  <a:gd name="connsiteY0" fmla="*/ 112 h 2343942"/>
                  <a:gd name="connsiteX1" fmla="*/ 1555542 w 2507091"/>
                  <a:gd name="connsiteY1" fmla="*/ 75381 h 2343942"/>
                  <a:gd name="connsiteX2" fmla="*/ 2409995 w 2507091"/>
                  <a:gd name="connsiteY2" fmla="*/ 936988 h 2343942"/>
                  <a:gd name="connsiteX3" fmla="*/ 2409995 w 2507091"/>
                  <a:gd name="connsiteY3" fmla="*/ 1406955 h 2343942"/>
                  <a:gd name="connsiteX4" fmla="*/ 1555542 w 2507091"/>
                  <a:gd name="connsiteY4" fmla="*/ 2268563 h 2343942"/>
                  <a:gd name="connsiteX5" fmla="*/ 1322510 w 2507091"/>
                  <a:gd name="connsiteY5" fmla="*/ 2172828 h 2343942"/>
                  <a:gd name="connsiteX6" fmla="*/ 994538 w 2507091"/>
                  <a:gd name="connsiteY6" fmla="*/ 1842111 h 2343942"/>
                  <a:gd name="connsiteX7" fmla="*/ 1992 w 2507091"/>
                  <a:gd name="connsiteY7" fmla="*/ 1842111 h 2343942"/>
                  <a:gd name="connsiteX8" fmla="*/ 0 w 2507091"/>
                  <a:gd name="connsiteY8" fmla="*/ 1841897 h 2343942"/>
                  <a:gd name="connsiteX9" fmla="*/ 8587 w 2507091"/>
                  <a:gd name="connsiteY9" fmla="*/ 1841897 h 2343942"/>
                  <a:gd name="connsiteX10" fmla="*/ 66848 w 2507091"/>
                  <a:gd name="connsiteY10" fmla="*/ 1841897 h 2343942"/>
                  <a:gd name="connsiteX11" fmla="*/ 489776 w 2507091"/>
                  <a:gd name="connsiteY11" fmla="*/ 1406631 h 2343942"/>
                  <a:gd name="connsiteX12" fmla="*/ 489776 w 2507091"/>
                  <a:gd name="connsiteY12" fmla="*/ 936545 h 2343942"/>
                  <a:gd name="connsiteX13" fmla="*/ 67674 w 2507091"/>
                  <a:gd name="connsiteY13" fmla="*/ 510817 h 2343942"/>
                  <a:gd name="connsiteX14" fmla="*/ 67395 w 2507091"/>
                  <a:gd name="connsiteY14" fmla="*/ 510536 h 2343942"/>
                  <a:gd name="connsiteX15" fmla="*/ 85108 w 2507091"/>
                  <a:gd name="connsiteY15" fmla="*/ 510536 h 2343942"/>
                  <a:gd name="connsiteX16" fmla="*/ 994538 w 2507091"/>
                  <a:gd name="connsiteY16" fmla="*/ 510536 h 2343942"/>
                  <a:gd name="connsiteX17" fmla="*/ 1322510 w 2507091"/>
                  <a:gd name="connsiteY17" fmla="*/ 171115 h 2343942"/>
                  <a:gd name="connsiteX18" fmla="*/ 1424916 w 2507091"/>
                  <a:gd name="connsiteY18" fmla="*/ 112 h 2343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07091" h="2343942">
                    <a:moveTo>
                      <a:pt x="1424916" y="112"/>
                    </a:moveTo>
                    <a:cubicBezTo>
                      <a:pt x="1462086" y="1948"/>
                      <a:pt x="1506994" y="26426"/>
                      <a:pt x="1555542" y="75381"/>
                    </a:cubicBezTo>
                    <a:cubicBezTo>
                      <a:pt x="1555542" y="75381"/>
                      <a:pt x="1555542" y="75381"/>
                      <a:pt x="2409995" y="936988"/>
                    </a:cubicBezTo>
                    <a:cubicBezTo>
                      <a:pt x="2539457" y="1067534"/>
                      <a:pt x="2539457" y="1276409"/>
                      <a:pt x="2409995" y="1406955"/>
                    </a:cubicBezTo>
                    <a:lnTo>
                      <a:pt x="1555542" y="2268563"/>
                    </a:lnTo>
                    <a:cubicBezTo>
                      <a:pt x="1426080" y="2399109"/>
                      <a:pt x="1322510" y="2355594"/>
                      <a:pt x="1322510" y="2172828"/>
                    </a:cubicBezTo>
                    <a:cubicBezTo>
                      <a:pt x="1322510" y="1990063"/>
                      <a:pt x="1175785" y="1842111"/>
                      <a:pt x="994538" y="1842111"/>
                    </a:cubicBezTo>
                    <a:cubicBezTo>
                      <a:pt x="994538" y="1842111"/>
                      <a:pt x="994538" y="1842111"/>
                      <a:pt x="1992" y="1842111"/>
                    </a:cubicBezTo>
                    <a:lnTo>
                      <a:pt x="0" y="1841897"/>
                    </a:lnTo>
                    <a:lnTo>
                      <a:pt x="8587" y="1841897"/>
                    </a:lnTo>
                    <a:cubicBezTo>
                      <a:pt x="66848" y="1841897"/>
                      <a:pt x="66848" y="1841897"/>
                      <a:pt x="66848" y="1841897"/>
                    </a:cubicBezTo>
                    <a:cubicBezTo>
                      <a:pt x="489776" y="1406631"/>
                      <a:pt x="489776" y="1406631"/>
                      <a:pt x="489776" y="1406631"/>
                    </a:cubicBezTo>
                    <a:cubicBezTo>
                      <a:pt x="619244" y="1276052"/>
                      <a:pt x="619244" y="1067124"/>
                      <a:pt x="489776" y="936545"/>
                    </a:cubicBezTo>
                    <a:cubicBezTo>
                      <a:pt x="119714" y="563304"/>
                      <a:pt x="73456" y="516649"/>
                      <a:pt x="67674" y="510817"/>
                    </a:cubicBezTo>
                    <a:lnTo>
                      <a:pt x="67395" y="510536"/>
                    </a:lnTo>
                    <a:lnTo>
                      <a:pt x="85108" y="510536"/>
                    </a:lnTo>
                    <a:cubicBezTo>
                      <a:pt x="191971" y="510536"/>
                      <a:pt x="436231" y="510536"/>
                      <a:pt x="994538" y="510536"/>
                    </a:cubicBezTo>
                    <a:cubicBezTo>
                      <a:pt x="1175785" y="510536"/>
                      <a:pt x="1322510" y="353880"/>
                      <a:pt x="1322510" y="171115"/>
                    </a:cubicBezTo>
                    <a:cubicBezTo>
                      <a:pt x="1322510" y="56887"/>
                      <a:pt x="1362967" y="-2947"/>
                      <a:pt x="1424916" y="112"/>
                    </a:cubicBezTo>
                    <a:close/>
                  </a:path>
                </a:pathLst>
              </a:custGeom>
              <a:solidFill>
                <a:schemeClr val="accent1"/>
              </a:solidFill>
              <a:ln>
                <a:noFill/>
              </a:ln>
              <a:effectLst/>
            </p:spPr>
            <p:txBody>
              <a:bodyPr anchor="ctr"/>
              <a:lstStyle/>
              <a:p>
                <a:pPr algn="ctr"/>
                <a:endParaRPr dirty="0">
                  <a:latin typeface="微软雅黑" panose="020B0503020204020204" pitchFamily="34" charset="-122"/>
                  <a:ea typeface="微软雅黑" panose="020B0503020204020204" pitchFamily="34" charset="-122"/>
                </a:endParaRPr>
              </a:p>
            </p:txBody>
          </p:sp>
          <p:sp>
            <p:nvSpPr>
              <p:cNvPr id="215" name="Oval 10"/>
              <p:cNvSpPr/>
              <p:nvPr/>
            </p:nvSpPr>
            <p:spPr>
              <a:xfrm>
                <a:off x="1499276" y="2062629"/>
                <a:ext cx="486439" cy="486439"/>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grpSp>
        <p:sp>
          <p:nvSpPr>
            <p:cNvPr id="213" name="Freeform: Shape 11"/>
            <p:cNvSpPr/>
            <p:nvPr/>
          </p:nvSpPr>
          <p:spPr bwMode="auto">
            <a:xfrm>
              <a:off x="1650581" y="2228696"/>
              <a:ext cx="183828" cy="164811"/>
            </a:xfrm>
            <a:custGeom>
              <a:avLst/>
              <a:gdLst>
                <a:gd name="T0" fmla="*/ 116 w 400"/>
                <a:gd name="T1" fmla="*/ 224 h 360"/>
                <a:gd name="T2" fmla="*/ 116 w 400"/>
                <a:gd name="T3" fmla="*/ 100 h 360"/>
                <a:gd name="T4" fmla="*/ 40 w 400"/>
                <a:gd name="T5" fmla="*/ 100 h 360"/>
                <a:gd name="T6" fmla="*/ 0 w 400"/>
                <a:gd name="T7" fmla="*/ 140 h 360"/>
                <a:gd name="T8" fmla="*/ 0 w 400"/>
                <a:gd name="T9" fmla="*/ 260 h 360"/>
                <a:gd name="T10" fmla="*/ 40 w 400"/>
                <a:gd name="T11" fmla="*/ 300 h 360"/>
                <a:gd name="T12" fmla="*/ 60 w 400"/>
                <a:gd name="T13" fmla="*/ 300 h 360"/>
                <a:gd name="T14" fmla="*/ 60 w 400"/>
                <a:gd name="T15" fmla="*/ 360 h 360"/>
                <a:gd name="T16" fmla="*/ 120 w 400"/>
                <a:gd name="T17" fmla="*/ 300 h 360"/>
                <a:gd name="T18" fmla="*/ 220 w 400"/>
                <a:gd name="T19" fmla="*/ 300 h 360"/>
                <a:gd name="T20" fmla="*/ 260 w 400"/>
                <a:gd name="T21" fmla="*/ 260 h 360"/>
                <a:gd name="T22" fmla="*/ 260 w 400"/>
                <a:gd name="T23" fmla="*/ 223 h 360"/>
                <a:gd name="T24" fmla="*/ 256 w 400"/>
                <a:gd name="T25" fmla="*/ 224 h 360"/>
                <a:gd name="T26" fmla="*/ 116 w 400"/>
                <a:gd name="T27" fmla="*/ 224 h 360"/>
                <a:gd name="T28" fmla="*/ 360 w 400"/>
                <a:gd name="T29" fmla="*/ 0 h 360"/>
                <a:gd name="T30" fmla="*/ 180 w 400"/>
                <a:gd name="T31" fmla="*/ 0 h 360"/>
                <a:gd name="T32" fmla="*/ 140 w 400"/>
                <a:gd name="T33" fmla="*/ 40 h 360"/>
                <a:gd name="T34" fmla="*/ 140 w 400"/>
                <a:gd name="T35" fmla="*/ 200 h 360"/>
                <a:gd name="T36" fmla="*/ 280 w 400"/>
                <a:gd name="T37" fmla="*/ 200 h 360"/>
                <a:gd name="T38" fmla="*/ 340 w 400"/>
                <a:gd name="T39" fmla="*/ 260 h 360"/>
                <a:gd name="T40" fmla="*/ 340 w 400"/>
                <a:gd name="T41" fmla="*/ 200 h 360"/>
                <a:gd name="T42" fmla="*/ 360 w 400"/>
                <a:gd name="T43" fmla="*/ 200 h 360"/>
                <a:gd name="T44" fmla="*/ 400 w 400"/>
                <a:gd name="T45" fmla="*/ 160 h 360"/>
                <a:gd name="T46" fmla="*/ 400 w 400"/>
                <a:gd name="T47" fmla="*/ 40 h 360"/>
                <a:gd name="T48" fmla="*/ 360 w 400"/>
                <a:gd name="T49"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0" h="360">
                  <a:moveTo>
                    <a:pt x="116" y="224"/>
                  </a:moveTo>
                  <a:cubicBezTo>
                    <a:pt x="116" y="100"/>
                    <a:pt x="116" y="100"/>
                    <a:pt x="116" y="100"/>
                  </a:cubicBezTo>
                  <a:cubicBezTo>
                    <a:pt x="40" y="100"/>
                    <a:pt x="40" y="100"/>
                    <a:pt x="40" y="100"/>
                  </a:cubicBezTo>
                  <a:cubicBezTo>
                    <a:pt x="18" y="100"/>
                    <a:pt x="0" y="118"/>
                    <a:pt x="0" y="140"/>
                  </a:cubicBezTo>
                  <a:cubicBezTo>
                    <a:pt x="0" y="260"/>
                    <a:pt x="0" y="260"/>
                    <a:pt x="0" y="260"/>
                  </a:cubicBezTo>
                  <a:cubicBezTo>
                    <a:pt x="0" y="282"/>
                    <a:pt x="18" y="300"/>
                    <a:pt x="40" y="300"/>
                  </a:cubicBezTo>
                  <a:cubicBezTo>
                    <a:pt x="60" y="300"/>
                    <a:pt x="60" y="300"/>
                    <a:pt x="60" y="300"/>
                  </a:cubicBezTo>
                  <a:cubicBezTo>
                    <a:pt x="60" y="360"/>
                    <a:pt x="60" y="360"/>
                    <a:pt x="60" y="360"/>
                  </a:cubicBezTo>
                  <a:cubicBezTo>
                    <a:pt x="120" y="300"/>
                    <a:pt x="120" y="300"/>
                    <a:pt x="120" y="300"/>
                  </a:cubicBezTo>
                  <a:cubicBezTo>
                    <a:pt x="220" y="300"/>
                    <a:pt x="220" y="300"/>
                    <a:pt x="220" y="300"/>
                  </a:cubicBezTo>
                  <a:cubicBezTo>
                    <a:pt x="242" y="300"/>
                    <a:pt x="260" y="282"/>
                    <a:pt x="260" y="260"/>
                  </a:cubicBezTo>
                  <a:cubicBezTo>
                    <a:pt x="260" y="223"/>
                    <a:pt x="260" y="223"/>
                    <a:pt x="260" y="223"/>
                  </a:cubicBezTo>
                  <a:cubicBezTo>
                    <a:pt x="258" y="224"/>
                    <a:pt x="257" y="224"/>
                    <a:pt x="256" y="224"/>
                  </a:cubicBezTo>
                  <a:lnTo>
                    <a:pt x="116" y="224"/>
                  </a:lnTo>
                  <a:close/>
                  <a:moveTo>
                    <a:pt x="360" y="0"/>
                  </a:moveTo>
                  <a:cubicBezTo>
                    <a:pt x="180" y="0"/>
                    <a:pt x="180" y="0"/>
                    <a:pt x="180" y="0"/>
                  </a:cubicBezTo>
                  <a:cubicBezTo>
                    <a:pt x="158" y="0"/>
                    <a:pt x="140" y="18"/>
                    <a:pt x="140" y="40"/>
                  </a:cubicBezTo>
                  <a:cubicBezTo>
                    <a:pt x="140" y="200"/>
                    <a:pt x="140" y="200"/>
                    <a:pt x="140" y="200"/>
                  </a:cubicBezTo>
                  <a:cubicBezTo>
                    <a:pt x="280" y="200"/>
                    <a:pt x="280" y="200"/>
                    <a:pt x="280" y="200"/>
                  </a:cubicBezTo>
                  <a:cubicBezTo>
                    <a:pt x="340" y="260"/>
                    <a:pt x="340" y="260"/>
                    <a:pt x="340" y="260"/>
                  </a:cubicBezTo>
                  <a:cubicBezTo>
                    <a:pt x="340" y="200"/>
                    <a:pt x="340" y="200"/>
                    <a:pt x="340" y="200"/>
                  </a:cubicBezTo>
                  <a:cubicBezTo>
                    <a:pt x="360" y="200"/>
                    <a:pt x="360" y="200"/>
                    <a:pt x="360" y="200"/>
                  </a:cubicBezTo>
                  <a:cubicBezTo>
                    <a:pt x="382" y="200"/>
                    <a:pt x="400" y="182"/>
                    <a:pt x="400" y="160"/>
                  </a:cubicBezTo>
                  <a:cubicBezTo>
                    <a:pt x="400" y="40"/>
                    <a:pt x="400" y="40"/>
                    <a:pt x="400" y="40"/>
                  </a:cubicBezTo>
                  <a:cubicBezTo>
                    <a:pt x="400" y="18"/>
                    <a:pt x="382" y="0"/>
                    <a:pt x="360" y="0"/>
                  </a:cubicBezTo>
                  <a:close/>
                </a:path>
              </a:pathLst>
            </a:custGeom>
            <a:solidFill>
              <a:schemeClr val="accent1"/>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grpSp>
      <p:sp>
        <p:nvSpPr>
          <p:cNvPr id="230" name="TextBox 27"/>
          <p:cNvSpPr txBox="1"/>
          <p:nvPr/>
        </p:nvSpPr>
        <p:spPr bwMode="auto">
          <a:xfrm>
            <a:off x="7242375" y="1370901"/>
            <a:ext cx="1479115" cy="628878"/>
          </a:xfrm>
          <a:prstGeom prst="roundRect">
            <a:avLst>
              <a:gd name="adj" fmla="val 24924"/>
            </a:avLst>
          </a:prstGeom>
          <a:noFill/>
          <a:ln w="9525">
            <a:solidFill>
              <a:schemeClr val="tx1"/>
            </a:solidFill>
            <a:miter lim="800000"/>
          </a:ln>
        </p:spPr>
        <p:txBody>
          <a:bodyPr wrap="square" lIns="0" tIns="0" rIns="0" bIns="0" anchor="ctr" anchorCtr="1">
            <a:noAutofit/>
            <a:scene3d>
              <a:camera prst="orthographicFront"/>
              <a:lightRig rig="threePt" dir="t"/>
            </a:scene3d>
            <a:sp3d>
              <a:bevelT w="0" h="0"/>
            </a:sp3d>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6.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根据有限自动机构建</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LR(1)</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分析表</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0-#ppt_w/2"/>
                                          </p:val>
                                        </p:tav>
                                        <p:tav tm="100000">
                                          <p:val>
                                            <p:strVal val="#ppt_x"/>
                                          </p:val>
                                        </p:tav>
                                      </p:tavLst>
                                    </p:anim>
                                    <p:anim calcmode="lin" valueType="num">
                                      <p:cBhvr additive="base">
                                        <p:cTn id="32" dur="500" fill="hold"/>
                                        <p:tgtEl>
                                          <p:spTgt spid="45"/>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250"/>
                                  </p:stCondLst>
                                  <p:childTnLst>
                                    <p:set>
                                      <p:cBhvr>
                                        <p:cTn id="34" dur="1" fill="hold">
                                          <p:stCondLst>
                                            <p:cond delay="0"/>
                                          </p:stCondLst>
                                        </p:cTn>
                                        <p:tgtEl>
                                          <p:spTgt spid="175"/>
                                        </p:tgtEl>
                                        <p:attrNameLst>
                                          <p:attrName>style.visibility</p:attrName>
                                        </p:attrNameLst>
                                      </p:cBhvr>
                                      <p:to>
                                        <p:strVal val="visible"/>
                                      </p:to>
                                    </p:set>
                                    <p:anim calcmode="lin" valueType="num">
                                      <p:cBhvr additive="base">
                                        <p:cTn id="35" dur="500" fill="hold"/>
                                        <p:tgtEl>
                                          <p:spTgt spid="175"/>
                                        </p:tgtEl>
                                        <p:attrNameLst>
                                          <p:attrName>ppt_x</p:attrName>
                                        </p:attrNameLst>
                                      </p:cBhvr>
                                      <p:tavLst>
                                        <p:tav tm="0">
                                          <p:val>
                                            <p:strVal val="0-#ppt_w/2"/>
                                          </p:val>
                                        </p:tav>
                                        <p:tav tm="100000">
                                          <p:val>
                                            <p:strVal val="#ppt_x"/>
                                          </p:val>
                                        </p:tav>
                                      </p:tavLst>
                                    </p:anim>
                                    <p:anim calcmode="lin" valueType="num">
                                      <p:cBhvr additive="base">
                                        <p:cTn id="36" dur="500" fill="hold"/>
                                        <p:tgtEl>
                                          <p:spTgt spid="175"/>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500"/>
                                  </p:stCondLst>
                                  <p:childTnLst>
                                    <p:set>
                                      <p:cBhvr>
                                        <p:cTn id="38" dur="1" fill="hold">
                                          <p:stCondLst>
                                            <p:cond delay="0"/>
                                          </p:stCondLst>
                                        </p:cTn>
                                        <p:tgtEl>
                                          <p:spTgt spid="197"/>
                                        </p:tgtEl>
                                        <p:attrNameLst>
                                          <p:attrName>style.visibility</p:attrName>
                                        </p:attrNameLst>
                                      </p:cBhvr>
                                      <p:to>
                                        <p:strVal val="visible"/>
                                      </p:to>
                                    </p:set>
                                    <p:anim calcmode="lin" valueType="num">
                                      <p:cBhvr additive="base">
                                        <p:cTn id="39" dur="500" fill="hold"/>
                                        <p:tgtEl>
                                          <p:spTgt spid="197"/>
                                        </p:tgtEl>
                                        <p:attrNameLst>
                                          <p:attrName>ppt_x</p:attrName>
                                        </p:attrNameLst>
                                      </p:cBhvr>
                                      <p:tavLst>
                                        <p:tav tm="0">
                                          <p:val>
                                            <p:strVal val="0-#ppt_w/2"/>
                                          </p:val>
                                        </p:tav>
                                        <p:tav tm="100000">
                                          <p:val>
                                            <p:strVal val="#ppt_x"/>
                                          </p:val>
                                        </p:tav>
                                      </p:tavLst>
                                    </p:anim>
                                    <p:anim calcmode="lin" valueType="num">
                                      <p:cBhvr additive="base">
                                        <p:cTn id="40" dur="500" fill="hold"/>
                                        <p:tgtEl>
                                          <p:spTgt spid="197"/>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750"/>
                                  </p:stCondLst>
                                  <p:childTnLst>
                                    <p:set>
                                      <p:cBhvr>
                                        <p:cTn id="42" dur="1" fill="hold">
                                          <p:stCondLst>
                                            <p:cond delay="0"/>
                                          </p:stCondLst>
                                        </p:cTn>
                                        <p:tgtEl>
                                          <p:spTgt spid="204"/>
                                        </p:tgtEl>
                                        <p:attrNameLst>
                                          <p:attrName>style.visibility</p:attrName>
                                        </p:attrNameLst>
                                      </p:cBhvr>
                                      <p:to>
                                        <p:strVal val="visible"/>
                                      </p:to>
                                    </p:set>
                                    <p:anim calcmode="lin" valueType="num">
                                      <p:cBhvr additive="base">
                                        <p:cTn id="43" dur="500" fill="hold"/>
                                        <p:tgtEl>
                                          <p:spTgt spid="204"/>
                                        </p:tgtEl>
                                        <p:attrNameLst>
                                          <p:attrName>ppt_x</p:attrName>
                                        </p:attrNameLst>
                                      </p:cBhvr>
                                      <p:tavLst>
                                        <p:tav tm="0">
                                          <p:val>
                                            <p:strVal val="0-#ppt_w/2"/>
                                          </p:val>
                                        </p:tav>
                                        <p:tav tm="100000">
                                          <p:val>
                                            <p:strVal val="#ppt_x"/>
                                          </p:val>
                                        </p:tav>
                                      </p:tavLst>
                                    </p:anim>
                                    <p:anim calcmode="lin" valueType="num">
                                      <p:cBhvr additive="base">
                                        <p:cTn id="44" dur="500" fill="hold"/>
                                        <p:tgtEl>
                                          <p:spTgt spid="204"/>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1000"/>
                                  </p:stCondLst>
                                  <p:childTnLst>
                                    <p:set>
                                      <p:cBhvr>
                                        <p:cTn id="46" dur="1" fill="hold">
                                          <p:stCondLst>
                                            <p:cond delay="0"/>
                                          </p:stCondLst>
                                        </p:cTn>
                                        <p:tgtEl>
                                          <p:spTgt spid="211"/>
                                        </p:tgtEl>
                                        <p:attrNameLst>
                                          <p:attrName>style.visibility</p:attrName>
                                        </p:attrNameLst>
                                      </p:cBhvr>
                                      <p:to>
                                        <p:strVal val="visible"/>
                                      </p:to>
                                    </p:set>
                                    <p:anim calcmode="lin" valueType="num">
                                      <p:cBhvr additive="base">
                                        <p:cTn id="47" dur="500" fill="hold"/>
                                        <p:tgtEl>
                                          <p:spTgt spid="211"/>
                                        </p:tgtEl>
                                        <p:attrNameLst>
                                          <p:attrName>ppt_x</p:attrName>
                                        </p:attrNameLst>
                                      </p:cBhvr>
                                      <p:tavLst>
                                        <p:tav tm="0">
                                          <p:val>
                                            <p:strVal val="0-#ppt_w/2"/>
                                          </p:val>
                                        </p:tav>
                                        <p:tav tm="100000">
                                          <p:val>
                                            <p:strVal val="#ppt_x"/>
                                          </p:val>
                                        </p:tav>
                                      </p:tavLst>
                                    </p:anim>
                                    <p:anim calcmode="lin" valueType="num">
                                      <p:cBhvr additive="base">
                                        <p:cTn id="48" dur="500" fill="hold"/>
                                        <p:tgtEl>
                                          <p:spTgt spid="211"/>
                                        </p:tgtEl>
                                        <p:attrNameLst>
                                          <p:attrName>ppt_y</p:attrName>
                                        </p:attrNameLst>
                                      </p:cBhvr>
                                      <p:tavLst>
                                        <p:tav tm="0">
                                          <p:val>
                                            <p:strVal val="#ppt_y"/>
                                          </p:val>
                                        </p:tav>
                                        <p:tav tm="100000">
                                          <p:val>
                                            <p:strVal val="#ppt_y"/>
                                          </p:val>
                                        </p:tav>
                                      </p:tavLst>
                                    </p:anim>
                                  </p:childTnLst>
                                </p:cTn>
                              </p:par>
                            </p:childTnLst>
                          </p:cTn>
                        </p:par>
                        <p:par>
                          <p:cTn id="49" fill="hold">
                            <p:stCondLst>
                              <p:cond delay="3000"/>
                            </p:stCondLst>
                            <p:childTnLst>
                              <p:par>
                                <p:cTn id="50" presetID="2" presetClass="entr" presetSubtype="8" fill="hold" nodeType="afterEffect">
                                  <p:stCondLst>
                                    <p:cond delay="0"/>
                                  </p:stCondLst>
                                  <p:childTnLst>
                                    <p:set>
                                      <p:cBhvr>
                                        <p:cTn id="51" dur="1" fill="hold">
                                          <p:stCondLst>
                                            <p:cond delay="0"/>
                                          </p:stCondLst>
                                        </p:cTn>
                                        <p:tgtEl>
                                          <p:spTgt spid="218"/>
                                        </p:tgtEl>
                                        <p:attrNameLst>
                                          <p:attrName>style.visibility</p:attrName>
                                        </p:attrNameLst>
                                      </p:cBhvr>
                                      <p:to>
                                        <p:strVal val="visible"/>
                                      </p:to>
                                    </p:set>
                                    <p:anim calcmode="lin" valueType="num">
                                      <p:cBhvr additive="base">
                                        <p:cTn id="52" dur="500" fill="hold"/>
                                        <p:tgtEl>
                                          <p:spTgt spid="218"/>
                                        </p:tgtEl>
                                        <p:attrNameLst>
                                          <p:attrName>ppt_x</p:attrName>
                                        </p:attrNameLst>
                                      </p:cBhvr>
                                      <p:tavLst>
                                        <p:tav tm="0">
                                          <p:val>
                                            <p:strVal val="0-#ppt_w/2"/>
                                          </p:val>
                                        </p:tav>
                                        <p:tav tm="100000">
                                          <p:val>
                                            <p:strVal val="#ppt_x"/>
                                          </p:val>
                                        </p:tav>
                                      </p:tavLst>
                                    </p:anim>
                                    <p:anim calcmode="lin" valueType="num">
                                      <p:cBhvr additive="base">
                                        <p:cTn id="53" dur="500" fill="hold"/>
                                        <p:tgtEl>
                                          <p:spTgt spid="21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stCondLst>
                                    <p:cond delay="250"/>
                                  </p:stCondLst>
                                  <p:childTnLst>
                                    <p:set>
                                      <p:cBhvr>
                                        <p:cTn id="55" dur="1" fill="hold">
                                          <p:stCondLst>
                                            <p:cond delay="0"/>
                                          </p:stCondLst>
                                        </p:cTn>
                                        <p:tgtEl>
                                          <p:spTgt spid="223"/>
                                        </p:tgtEl>
                                        <p:attrNameLst>
                                          <p:attrName>style.visibility</p:attrName>
                                        </p:attrNameLst>
                                      </p:cBhvr>
                                      <p:to>
                                        <p:strVal val="visible"/>
                                      </p:to>
                                    </p:set>
                                    <p:anim calcmode="lin" valueType="num">
                                      <p:cBhvr additive="base">
                                        <p:cTn id="56" dur="500" fill="hold"/>
                                        <p:tgtEl>
                                          <p:spTgt spid="223"/>
                                        </p:tgtEl>
                                        <p:attrNameLst>
                                          <p:attrName>ppt_x</p:attrName>
                                        </p:attrNameLst>
                                      </p:cBhvr>
                                      <p:tavLst>
                                        <p:tav tm="0">
                                          <p:val>
                                            <p:strVal val="0-#ppt_w/2"/>
                                          </p:val>
                                        </p:tav>
                                        <p:tav tm="100000">
                                          <p:val>
                                            <p:strVal val="#ppt_x"/>
                                          </p:val>
                                        </p:tav>
                                      </p:tavLst>
                                    </p:anim>
                                    <p:anim calcmode="lin" valueType="num">
                                      <p:cBhvr additive="base">
                                        <p:cTn id="57" dur="500" fill="hold"/>
                                        <p:tgtEl>
                                          <p:spTgt spid="2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5" grpId="0"/>
      <p:bldP spid="6" grpId="0"/>
      <p:bldP spid="4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椭圆 60"/>
          <p:cNvSpPr/>
          <p:nvPr/>
        </p:nvSpPr>
        <p:spPr>
          <a:xfrm>
            <a:off x="4223114" y="3433807"/>
            <a:ext cx="697772" cy="621905"/>
          </a:xfrm>
          <a:prstGeom prst="ellipse">
            <a:avLst/>
          </a:prstGeom>
          <a:solidFill>
            <a:srgbClr val="5171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0" name="椭圆 59"/>
          <p:cNvSpPr/>
          <p:nvPr/>
        </p:nvSpPr>
        <p:spPr>
          <a:xfrm>
            <a:off x="4223114" y="2650114"/>
            <a:ext cx="697772" cy="621905"/>
          </a:xfrm>
          <a:prstGeom prst="ellipse">
            <a:avLst/>
          </a:prstGeom>
          <a:solidFill>
            <a:srgbClr val="5171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9" name="椭圆 58"/>
          <p:cNvSpPr/>
          <p:nvPr/>
        </p:nvSpPr>
        <p:spPr>
          <a:xfrm>
            <a:off x="4223114" y="1851181"/>
            <a:ext cx="697772" cy="621905"/>
          </a:xfrm>
          <a:prstGeom prst="ellipse">
            <a:avLst/>
          </a:prstGeom>
          <a:solidFill>
            <a:srgbClr val="5171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7" name="椭圆 56"/>
          <p:cNvSpPr/>
          <p:nvPr/>
        </p:nvSpPr>
        <p:spPr>
          <a:xfrm>
            <a:off x="4223114" y="1060092"/>
            <a:ext cx="697772" cy="621905"/>
          </a:xfrm>
          <a:prstGeom prst="ellipse">
            <a:avLst/>
          </a:prstGeom>
          <a:solidFill>
            <a:srgbClr val="5171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2" name="椭圆 51"/>
          <p:cNvSpPr/>
          <p:nvPr/>
        </p:nvSpPr>
        <p:spPr>
          <a:xfrm>
            <a:off x="4223114" y="258283"/>
            <a:ext cx="697772" cy="621905"/>
          </a:xfrm>
          <a:prstGeom prst="ellipse">
            <a:avLst/>
          </a:prstGeom>
          <a:solidFill>
            <a:srgbClr val="5171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44" name="组合 43"/>
          <p:cNvGrpSpPr/>
          <p:nvPr/>
        </p:nvGrpSpPr>
        <p:grpSpPr>
          <a:xfrm>
            <a:off x="4303216" y="214439"/>
            <a:ext cx="3155312" cy="639364"/>
            <a:chOff x="4125739" y="662232"/>
            <a:chExt cx="3155312" cy="639364"/>
          </a:xfrm>
        </p:grpSpPr>
        <p:sp>
          <p:nvSpPr>
            <p:cNvPr id="30" name="TextBox 37"/>
            <p:cNvSpPr txBox="1"/>
            <p:nvPr/>
          </p:nvSpPr>
          <p:spPr>
            <a:xfrm>
              <a:off x="4125739" y="770681"/>
              <a:ext cx="491962" cy="530915"/>
            </a:xfrm>
            <a:prstGeom prst="rect">
              <a:avLst/>
            </a:prstGeom>
            <a:noFill/>
          </p:spPr>
          <p:txBody>
            <a:bodyPr wrap="none" anchor="ctr">
              <a:no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01</a:t>
              </a:r>
            </a:p>
          </p:txBody>
        </p:sp>
        <p:sp>
          <p:nvSpPr>
            <p:cNvPr id="32" name="TextBox 39"/>
            <p:cNvSpPr txBox="1"/>
            <p:nvPr/>
          </p:nvSpPr>
          <p:spPr>
            <a:xfrm>
              <a:off x="4883657" y="662232"/>
              <a:ext cx="2397394" cy="622364"/>
            </a:xfrm>
            <a:prstGeom prst="rect">
              <a:avLst/>
            </a:prstGeom>
            <a:noFill/>
          </p:spPr>
          <p:txBody>
            <a:bodyPr wrap="none" lIns="360000" tIns="0" rIns="0" bIns="0" anchor="b" anchorCtr="0">
              <a:noAutofit/>
            </a:bodyPr>
            <a:lstStyle/>
            <a:p>
              <a:r>
                <a:rPr lang="zh-CN" altLang="en-US" sz="1600" b="1" dirty="0">
                  <a:solidFill>
                    <a:schemeClr val="accent1"/>
                  </a:solidFill>
                  <a:latin typeface="微软雅黑" panose="020B0503020204020204" pitchFamily="34" charset="-122"/>
                  <a:ea typeface="微软雅黑" panose="020B0503020204020204" pitchFamily="34" charset="-122"/>
                </a:rPr>
                <a:t>项目简介</a:t>
              </a:r>
              <a:endParaRPr lang="en-US" altLang="zh-CN" sz="1600" b="1" dirty="0">
                <a:solidFill>
                  <a:schemeClr val="accent1"/>
                </a:solidFill>
                <a:latin typeface="微软雅黑" panose="020B0503020204020204" pitchFamily="34" charset="-122"/>
                <a:ea typeface="微软雅黑" panose="020B0503020204020204" pitchFamily="34" charset="-122"/>
              </a:endParaRPr>
            </a:p>
            <a:p>
              <a:r>
                <a:rPr lang="en-US" altLang="zh-CN" sz="1200" b="1" dirty="0">
                  <a:solidFill>
                    <a:schemeClr val="accent1"/>
                  </a:solidFill>
                  <a:latin typeface="微软雅黑" panose="020B0503020204020204" pitchFamily="34" charset="-122"/>
                  <a:ea typeface="微软雅黑" panose="020B0503020204020204" pitchFamily="34" charset="-122"/>
                </a:rPr>
                <a:t>(Project Introduction)</a:t>
              </a:r>
              <a:endParaRPr lang="zh-CN" altLang="en-US" sz="1200" b="1" dirty="0">
                <a:solidFill>
                  <a:schemeClr val="accent1"/>
                </a:solidFill>
                <a:latin typeface="微软雅黑" panose="020B0503020204020204" pitchFamily="34" charset="-122"/>
                <a:ea typeface="微软雅黑" panose="020B0503020204020204" pitchFamily="34" charset="-122"/>
              </a:endParaRPr>
            </a:p>
          </p:txBody>
        </p:sp>
      </p:grpSp>
      <p:grpSp>
        <p:nvGrpSpPr>
          <p:cNvPr id="45" name="组合 44"/>
          <p:cNvGrpSpPr/>
          <p:nvPr/>
        </p:nvGrpSpPr>
        <p:grpSpPr>
          <a:xfrm>
            <a:off x="4279772" y="893075"/>
            <a:ext cx="3291414" cy="881388"/>
            <a:chOff x="4102295" y="1455168"/>
            <a:chExt cx="3291414" cy="881388"/>
          </a:xfrm>
        </p:grpSpPr>
        <p:sp>
          <p:nvSpPr>
            <p:cNvPr id="26" name="TextBox 42"/>
            <p:cNvSpPr txBox="1"/>
            <p:nvPr/>
          </p:nvSpPr>
          <p:spPr>
            <a:xfrm>
              <a:off x="4102295" y="1574240"/>
              <a:ext cx="538850" cy="715477"/>
            </a:xfrm>
            <a:prstGeom prst="rect">
              <a:avLst/>
            </a:prstGeom>
            <a:noFill/>
          </p:spPr>
          <p:txBody>
            <a:bodyPr wrap="none" anchor="ctr">
              <a:no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02</a:t>
              </a:r>
            </a:p>
          </p:txBody>
        </p:sp>
        <p:sp>
          <p:nvSpPr>
            <p:cNvPr id="28" name="TextBox 44"/>
            <p:cNvSpPr txBox="1"/>
            <p:nvPr/>
          </p:nvSpPr>
          <p:spPr>
            <a:xfrm>
              <a:off x="4883657" y="1455168"/>
              <a:ext cx="2510052" cy="881388"/>
            </a:xfrm>
            <a:prstGeom prst="rect">
              <a:avLst/>
            </a:prstGeom>
            <a:noFill/>
          </p:spPr>
          <p:txBody>
            <a:bodyPr wrap="none" lIns="360000" tIns="0" rIns="0" bIns="0" anchor="b" anchorCtr="0">
              <a:noAutofit/>
            </a:bodyPr>
            <a:lstStyle/>
            <a:p>
              <a:r>
                <a:rPr lang="zh-CN" altLang="en-US" sz="1600" b="1" dirty="0">
                  <a:solidFill>
                    <a:schemeClr val="accent2"/>
                  </a:solidFill>
                  <a:latin typeface="微软雅黑" panose="020B0503020204020204" pitchFamily="34" charset="-122"/>
                  <a:ea typeface="微软雅黑" panose="020B0503020204020204" pitchFamily="34" charset="-122"/>
                </a:rPr>
                <a:t>词法分析</a:t>
              </a:r>
              <a:endParaRPr lang="en-US" altLang="zh-CN" sz="1600" b="1" dirty="0">
                <a:solidFill>
                  <a:schemeClr val="accent2"/>
                </a:solidFill>
                <a:latin typeface="微软雅黑" panose="020B0503020204020204" pitchFamily="34" charset="-122"/>
                <a:ea typeface="微软雅黑" panose="020B0503020204020204" pitchFamily="34" charset="-122"/>
              </a:endParaRPr>
            </a:p>
            <a:p>
              <a:r>
                <a:rPr lang="en-US" altLang="zh-CN" sz="1200" b="1" dirty="0">
                  <a:solidFill>
                    <a:schemeClr val="accent2"/>
                  </a:solidFill>
                  <a:latin typeface="微软雅黑" panose="020B0503020204020204" pitchFamily="34" charset="-122"/>
                  <a:ea typeface="微软雅黑" panose="020B0503020204020204" pitchFamily="34" charset="-122"/>
                </a:rPr>
                <a:t>(Lexical Analysis)</a:t>
              </a:r>
              <a:br>
                <a:rPr lang="en-US" altLang="zh-CN" sz="1200" b="1" dirty="0">
                  <a:solidFill>
                    <a:schemeClr val="accent2"/>
                  </a:solidFill>
                  <a:latin typeface="微软雅黑" panose="020B0503020204020204" pitchFamily="34" charset="-122"/>
                  <a:ea typeface="微软雅黑" panose="020B0503020204020204" pitchFamily="34" charset="-122"/>
                </a:rPr>
              </a:br>
              <a:endParaRPr lang="zh-CN" altLang="en-US" sz="1200" b="1" dirty="0">
                <a:solidFill>
                  <a:schemeClr val="accent2"/>
                </a:solidFill>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4274362" y="1788827"/>
            <a:ext cx="3758702" cy="632157"/>
            <a:chOff x="4096885" y="2373780"/>
            <a:chExt cx="3758702" cy="632157"/>
          </a:xfrm>
        </p:grpSpPr>
        <p:sp>
          <p:nvSpPr>
            <p:cNvPr id="22" name="TextBox 47"/>
            <p:cNvSpPr txBox="1"/>
            <p:nvPr/>
          </p:nvSpPr>
          <p:spPr>
            <a:xfrm>
              <a:off x="4096885" y="2475022"/>
              <a:ext cx="549670" cy="530915"/>
            </a:xfrm>
            <a:prstGeom prst="rect">
              <a:avLst/>
            </a:prstGeom>
            <a:noFill/>
          </p:spPr>
          <p:txBody>
            <a:bodyPr wrap="none" anchor="ctr">
              <a:no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03</a:t>
              </a:r>
            </a:p>
          </p:txBody>
        </p:sp>
        <p:sp>
          <p:nvSpPr>
            <p:cNvPr id="24" name="TextBox 49"/>
            <p:cNvSpPr txBox="1"/>
            <p:nvPr/>
          </p:nvSpPr>
          <p:spPr>
            <a:xfrm>
              <a:off x="4883657" y="2373780"/>
              <a:ext cx="2971930" cy="597735"/>
            </a:xfrm>
            <a:prstGeom prst="rect">
              <a:avLst/>
            </a:prstGeom>
            <a:noFill/>
          </p:spPr>
          <p:txBody>
            <a:bodyPr wrap="none" lIns="360000" tIns="0" rIns="0" bIns="0" anchor="b" anchorCtr="0">
              <a:noAutofit/>
            </a:bodyPr>
            <a:lstStyle/>
            <a:p>
              <a:r>
                <a:rPr lang="zh-CN" altLang="en-US" sz="1600" b="1" dirty="0">
                  <a:solidFill>
                    <a:schemeClr val="accent4"/>
                  </a:solidFill>
                  <a:latin typeface="微软雅黑" panose="020B0503020204020204" pitchFamily="34" charset="-122"/>
                  <a:ea typeface="微软雅黑" panose="020B0503020204020204" pitchFamily="34" charset="-122"/>
                </a:rPr>
                <a:t>语法分析</a:t>
              </a:r>
              <a:endParaRPr lang="en-US" altLang="zh-CN" sz="1600" b="1" dirty="0">
                <a:solidFill>
                  <a:schemeClr val="accent4"/>
                </a:solidFill>
                <a:latin typeface="微软雅黑" panose="020B0503020204020204" pitchFamily="34" charset="-122"/>
                <a:ea typeface="微软雅黑" panose="020B0503020204020204" pitchFamily="34" charset="-122"/>
              </a:endParaRPr>
            </a:p>
            <a:p>
              <a:r>
                <a:rPr lang="en-US" altLang="zh-CN" sz="1200" b="1" dirty="0">
                  <a:solidFill>
                    <a:schemeClr val="accent4"/>
                  </a:solidFill>
                  <a:latin typeface="微软雅黑" panose="020B0503020204020204" pitchFamily="34" charset="-122"/>
                  <a:ea typeface="微软雅黑" panose="020B0503020204020204" pitchFamily="34" charset="-122"/>
                </a:rPr>
                <a:t>(grammatical analysis)</a:t>
              </a:r>
              <a:endParaRPr lang="zh-CN" altLang="en-US" sz="1200" b="1" dirty="0">
                <a:solidFill>
                  <a:schemeClr val="accent4"/>
                </a:solidFill>
                <a:latin typeface="微软雅黑" panose="020B0503020204020204" pitchFamily="34" charset="-122"/>
                <a:ea typeface="微软雅黑" panose="020B0503020204020204" pitchFamily="34" charset="-122"/>
              </a:endParaRPr>
            </a:p>
          </p:txBody>
        </p:sp>
      </p:grpSp>
      <p:grpSp>
        <p:nvGrpSpPr>
          <p:cNvPr id="47" name="组合 46"/>
          <p:cNvGrpSpPr/>
          <p:nvPr/>
        </p:nvGrpSpPr>
        <p:grpSpPr>
          <a:xfrm>
            <a:off x="4259137" y="2617669"/>
            <a:ext cx="3773927" cy="608856"/>
            <a:chOff x="4081660" y="3240722"/>
            <a:chExt cx="3773927" cy="608856"/>
          </a:xfrm>
        </p:grpSpPr>
        <p:sp>
          <p:nvSpPr>
            <p:cNvPr id="18" name="TextBox 52"/>
            <p:cNvSpPr txBox="1"/>
            <p:nvPr/>
          </p:nvSpPr>
          <p:spPr>
            <a:xfrm>
              <a:off x="4081660" y="3318663"/>
              <a:ext cx="537647" cy="530915"/>
            </a:xfrm>
            <a:prstGeom prst="rect">
              <a:avLst/>
            </a:prstGeom>
            <a:noFill/>
          </p:spPr>
          <p:txBody>
            <a:bodyPr wrap="none" anchor="ctr">
              <a:no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04</a:t>
              </a:r>
            </a:p>
          </p:txBody>
        </p:sp>
        <p:sp>
          <p:nvSpPr>
            <p:cNvPr id="20" name="TextBox 54"/>
            <p:cNvSpPr txBox="1"/>
            <p:nvPr/>
          </p:nvSpPr>
          <p:spPr>
            <a:xfrm>
              <a:off x="4883655" y="3240722"/>
              <a:ext cx="2971932" cy="595976"/>
            </a:xfrm>
            <a:prstGeom prst="rect">
              <a:avLst/>
            </a:prstGeom>
            <a:noFill/>
          </p:spPr>
          <p:txBody>
            <a:bodyPr wrap="none" lIns="360000" tIns="0" rIns="0" bIns="0" anchor="b" anchorCtr="0">
              <a:noAutofit/>
            </a:bodyPr>
            <a:lstStyle/>
            <a:p>
              <a:r>
                <a:rPr lang="zh-CN" altLang="en-US" sz="1600" b="1" dirty="0">
                  <a:solidFill>
                    <a:schemeClr val="accent5"/>
                  </a:solidFill>
                  <a:latin typeface="微软雅黑" panose="020B0503020204020204" pitchFamily="34" charset="-122"/>
                  <a:ea typeface="微软雅黑" panose="020B0503020204020204" pitchFamily="34" charset="-122"/>
                </a:rPr>
                <a:t>中间代码生成</a:t>
              </a:r>
              <a:endParaRPr lang="en-US" altLang="zh-CN" sz="1600" b="1" dirty="0">
                <a:solidFill>
                  <a:schemeClr val="accent5"/>
                </a:solidFill>
                <a:latin typeface="微软雅黑" panose="020B0503020204020204" pitchFamily="34" charset="-122"/>
                <a:ea typeface="微软雅黑" panose="020B0503020204020204" pitchFamily="34" charset="-122"/>
              </a:endParaRPr>
            </a:p>
            <a:p>
              <a:r>
                <a:rPr lang="en-US" altLang="zh-CN" sz="1200" b="1" dirty="0">
                  <a:solidFill>
                    <a:schemeClr val="accent5"/>
                  </a:solidFill>
                  <a:latin typeface="微软雅黑" panose="020B0503020204020204" pitchFamily="34" charset="-122"/>
                  <a:ea typeface="微软雅黑" panose="020B0503020204020204" pitchFamily="34" charset="-122"/>
                </a:rPr>
                <a:t>(Intermediate Code Generation)</a:t>
              </a:r>
              <a:endParaRPr lang="zh-CN" altLang="en-US" sz="1200" b="1" dirty="0">
                <a:solidFill>
                  <a:schemeClr val="accent5"/>
                </a:solidFill>
                <a:latin typeface="微软雅黑" panose="020B0503020204020204" pitchFamily="34" charset="-122"/>
                <a:ea typeface="微软雅黑" panose="020B0503020204020204" pitchFamily="34" charset="-122"/>
              </a:endParaRPr>
            </a:p>
          </p:txBody>
        </p:sp>
      </p:grpSp>
      <p:grpSp>
        <p:nvGrpSpPr>
          <p:cNvPr id="48" name="组合 47"/>
          <p:cNvGrpSpPr/>
          <p:nvPr/>
        </p:nvGrpSpPr>
        <p:grpSpPr>
          <a:xfrm>
            <a:off x="4259137" y="3465255"/>
            <a:ext cx="3773925" cy="536525"/>
            <a:chOff x="4081660" y="4141648"/>
            <a:chExt cx="3773925" cy="536525"/>
          </a:xfrm>
        </p:grpSpPr>
        <p:sp>
          <p:nvSpPr>
            <p:cNvPr id="14" name="TextBox 57"/>
            <p:cNvSpPr txBox="1"/>
            <p:nvPr/>
          </p:nvSpPr>
          <p:spPr>
            <a:xfrm>
              <a:off x="4081660" y="4147008"/>
              <a:ext cx="552074" cy="530915"/>
            </a:xfrm>
            <a:prstGeom prst="rect">
              <a:avLst/>
            </a:prstGeom>
            <a:noFill/>
          </p:spPr>
          <p:txBody>
            <a:bodyPr wrap="none" anchor="ctr">
              <a:no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05</a:t>
              </a:r>
            </a:p>
          </p:txBody>
        </p:sp>
        <p:sp>
          <p:nvSpPr>
            <p:cNvPr id="16" name="TextBox 59"/>
            <p:cNvSpPr txBox="1"/>
            <p:nvPr/>
          </p:nvSpPr>
          <p:spPr>
            <a:xfrm>
              <a:off x="4883655" y="4141648"/>
              <a:ext cx="2971930" cy="536525"/>
            </a:xfrm>
            <a:prstGeom prst="rect">
              <a:avLst/>
            </a:prstGeom>
            <a:noFill/>
          </p:spPr>
          <p:txBody>
            <a:bodyPr wrap="none" lIns="360000" tIns="0" rIns="0" bIns="0" anchor="b" anchorCtr="0">
              <a:noAutofit/>
            </a:bodyPr>
            <a:lstStyle/>
            <a:p>
              <a:r>
                <a:rPr lang="zh-CN" altLang="en-US" sz="1600" b="1" dirty="0">
                  <a:solidFill>
                    <a:schemeClr val="accent6"/>
                  </a:solidFill>
                  <a:latin typeface="微软雅黑" panose="020B0503020204020204" pitchFamily="34" charset="-122"/>
                  <a:ea typeface="微软雅黑" panose="020B0503020204020204" pitchFamily="34" charset="-122"/>
                </a:rPr>
                <a:t>成果展示</a:t>
              </a:r>
              <a:endParaRPr lang="en-US" altLang="zh-CN" sz="1600" b="1" dirty="0">
                <a:solidFill>
                  <a:schemeClr val="accent6"/>
                </a:solidFill>
                <a:latin typeface="微软雅黑" panose="020B0503020204020204" pitchFamily="34" charset="-122"/>
                <a:ea typeface="微软雅黑" panose="020B0503020204020204" pitchFamily="34" charset="-122"/>
              </a:endParaRPr>
            </a:p>
            <a:p>
              <a:r>
                <a:rPr lang="en-US" altLang="zh-CN" sz="1200" b="1" dirty="0">
                  <a:solidFill>
                    <a:schemeClr val="accent6"/>
                  </a:solidFill>
                  <a:latin typeface="微软雅黑" panose="020B0503020204020204" pitchFamily="34" charset="-122"/>
                  <a:ea typeface="微软雅黑" panose="020B0503020204020204" pitchFamily="34" charset="-122"/>
                </a:rPr>
                <a:t>(Achievement Exhibition)</a:t>
              </a:r>
              <a:endParaRPr lang="zh-CN" altLang="en-US" sz="1200" b="1" dirty="0">
                <a:solidFill>
                  <a:schemeClr val="accent6"/>
                </a:solidFill>
                <a:latin typeface="微软雅黑" panose="020B0503020204020204" pitchFamily="34" charset="-122"/>
                <a:ea typeface="微软雅黑" panose="020B0503020204020204" pitchFamily="34" charset="-122"/>
              </a:endParaRPr>
            </a:p>
          </p:txBody>
        </p:sp>
      </p:grpSp>
      <p:pic>
        <p:nvPicPr>
          <p:cNvPr id="50" name="图片 49" descr="33af44c9fe23df8286f99d06e678fd1b"/>
          <p:cNvPicPr>
            <a:picLocks noChangeAspect="1"/>
          </p:cNvPicPr>
          <p:nvPr/>
        </p:nvPicPr>
        <p:blipFill>
          <a:blip r:embed="rId3">
            <a:duotone>
              <a:prstClr val="black"/>
              <a:schemeClr val="accent4">
                <a:tint val="45000"/>
                <a:satMod val="400000"/>
              </a:schemeClr>
            </a:duotone>
          </a:blip>
          <a:stretch>
            <a:fillRect/>
          </a:stretch>
        </p:blipFill>
        <p:spPr>
          <a:xfrm rot="10800000">
            <a:off x="-379095" y="-248602"/>
            <a:ext cx="4018121" cy="3860006"/>
          </a:xfrm>
          <a:prstGeom prst="rect">
            <a:avLst/>
          </a:prstGeom>
        </p:spPr>
      </p:pic>
      <p:sp>
        <p:nvSpPr>
          <p:cNvPr id="49" name="TextBox 3"/>
          <p:cNvSpPr txBox="1"/>
          <p:nvPr/>
        </p:nvSpPr>
        <p:spPr>
          <a:xfrm>
            <a:off x="1827074" y="2640921"/>
            <a:ext cx="1515597" cy="969496"/>
          </a:xfrm>
          <a:prstGeom prst="rect">
            <a:avLst/>
          </a:prstGeom>
          <a:noFill/>
        </p:spPr>
        <p:txBody>
          <a:bodyPr wrap="square" rtlCol="0">
            <a:spAutoFit/>
          </a:bodyPr>
          <a:lstStyle/>
          <a:p>
            <a:pPr algn="ctr"/>
            <a:r>
              <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rPr>
              <a:t>目录</a:t>
            </a:r>
          </a:p>
          <a:p>
            <a:pPr algn="ctr"/>
            <a:r>
              <a:rPr lang="en-US" altLang="zh-CN" sz="2100" b="1" dirty="0">
                <a:solidFill>
                  <a:schemeClr val="tx1">
                    <a:lumMod val="65000"/>
                    <a:lumOff val="35000"/>
                  </a:schemeClr>
                </a:solidFill>
                <a:latin typeface="微软雅黑" panose="020B0503020204020204" pitchFamily="34" charset="-122"/>
                <a:ea typeface="微软雅黑" panose="020B0503020204020204" pitchFamily="34" charset="-122"/>
              </a:rPr>
              <a:t>contents</a:t>
            </a:r>
          </a:p>
        </p:txBody>
      </p:sp>
      <p:sp>
        <p:nvSpPr>
          <p:cNvPr id="25" name="椭圆 24"/>
          <p:cNvSpPr/>
          <p:nvPr/>
        </p:nvSpPr>
        <p:spPr>
          <a:xfrm>
            <a:off x="4223114" y="4217500"/>
            <a:ext cx="697772" cy="621905"/>
          </a:xfrm>
          <a:prstGeom prst="ellipse">
            <a:avLst/>
          </a:prstGeom>
          <a:solidFill>
            <a:srgbClr val="5171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7" name="组合 26"/>
          <p:cNvGrpSpPr/>
          <p:nvPr/>
        </p:nvGrpSpPr>
        <p:grpSpPr>
          <a:xfrm>
            <a:off x="4259137" y="4248948"/>
            <a:ext cx="3773925" cy="536525"/>
            <a:chOff x="4081660" y="4141648"/>
            <a:chExt cx="3773925" cy="536525"/>
          </a:xfrm>
        </p:grpSpPr>
        <p:sp>
          <p:nvSpPr>
            <p:cNvPr id="29" name="TextBox 57"/>
            <p:cNvSpPr txBox="1"/>
            <p:nvPr/>
          </p:nvSpPr>
          <p:spPr>
            <a:xfrm>
              <a:off x="4081660" y="4147008"/>
              <a:ext cx="552074" cy="530915"/>
            </a:xfrm>
            <a:prstGeom prst="rect">
              <a:avLst/>
            </a:prstGeom>
            <a:noFill/>
          </p:spPr>
          <p:txBody>
            <a:bodyPr wrap="none" anchor="ctr">
              <a:no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06</a:t>
              </a:r>
            </a:p>
          </p:txBody>
        </p:sp>
        <p:sp>
          <p:nvSpPr>
            <p:cNvPr id="31" name="TextBox 59"/>
            <p:cNvSpPr txBox="1"/>
            <p:nvPr/>
          </p:nvSpPr>
          <p:spPr>
            <a:xfrm>
              <a:off x="4883655" y="4141648"/>
              <a:ext cx="2971930" cy="536525"/>
            </a:xfrm>
            <a:prstGeom prst="rect">
              <a:avLst/>
            </a:prstGeom>
            <a:noFill/>
          </p:spPr>
          <p:txBody>
            <a:bodyPr wrap="none" lIns="360000" tIns="0" rIns="0" bIns="0" anchor="b" anchorCtr="0">
              <a:noAutofit/>
            </a:bodyPr>
            <a:lstStyle/>
            <a:p>
              <a:r>
                <a:rPr lang="zh-CN" altLang="en-US" sz="1600" b="1" dirty="0">
                  <a:solidFill>
                    <a:schemeClr val="accent6"/>
                  </a:solidFill>
                  <a:latin typeface="微软雅黑" panose="020B0503020204020204" pitchFamily="34" charset="-122"/>
                  <a:ea typeface="微软雅黑" panose="020B0503020204020204" pitchFamily="34" charset="-122"/>
                </a:rPr>
                <a:t>小组分工</a:t>
              </a:r>
              <a:endParaRPr lang="en-US" altLang="zh-CN" sz="1600" b="1" dirty="0">
                <a:solidFill>
                  <a:schemeClr val="accent6"/>
                </a:solidFill>
                <a:latin typeface="微软雅黑" panose="020B0503020204020204" pitchFamily="34" charset="-122"/>
                <a:ea typeface="微软雅黑" panose="020B0503020204020204" pitchFamily="34" charset="-122"/>
              </a:endParaRPr>
            </a:p>
            <a:p>
              <a:r>
                <a:rPr lang="en-US" altLang="zh-CN" sz="1200" b="1" dirty="0">
                  <a:solidFill>
                    <a:schemeClr val="accent6"/>
                  </a:solidFill>
                  <a:latin typeface="微软雅黑" panose="020B0503020204020204" pitchFamily="34" charset="-122"/>
                  <a:ea typeface="微软雅黑" panose="020B0503020204020204" pitchFamily="34" charset="-122"/>
                </a:rPr>
                <a:t>(group division of labor)</a:t>
              </a:r>
              <a:endParaRPr lang="zh-CN" altLang="en-US" sz="1200" b="1" dirty="0">
                <a:solidFill>
                  <a:schemeClr val="accent6"/>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9"/>
                                        </p:tgtEl>
                                        <p:attrNameLst>
                                          <p:attrName>style.visibility</p:attrName>
                                        </p:attrNameLst>
                                      </p:cBhvr>
                                      <p:to>
                                        <p:strVal val="visible"/>
                                      </p:to>
                                    </p:set>
                                    <p:animEffect transition="in" filter="fade">
                                      <p:cBhvr>
                                        <p:cTn id="14" dur="1000"/>
                                        <p:tgtEl>
                                          <p:spTgt spid="49"/>
                                        </p:tgtEl>
                                      </p:cBhvr>
                                    </p:animEffect>
                                    <p:anim calcmode="lin" valueType="num">
                                      <p:cBhvr>
                                        <p:cTn id="15" dur="1000" fill="hold"/>
                                        <p:tgtEl>
                                          <p:spTgt spid="49"/>
                                        </p:tgtEl>
                                        <p:attrNameLst>
                                          <p:attrName>ppt_x</p:attrName>
                                        </p:attrNameLst>
                                      </p:cBhvr>
                                      <p:tavLst>
                                        <p:tav tm="0">
                                          <p:val>
                                            <p:strVal val="#ppt_x"/>
                                          </p:val>
                                        </p:tav>
                                        <p:tav tm="100000">
                                          <p:val>
                                            <p:strVal val="#ppt_x"/>
                                          </p:val>
                                        </p:tav>
                                      </p:tavLst>
                                    </p:anim>
                                    <p:anim calcmode="lin" valueType="num">
                                      <p:cBhvr>
                                        <p:cTn id="16"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grpId="0" nodeType="click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barn(outVertical)">
                                      <p:cBhvr>
                                        <p:cTn id="21" dur="500"/>
                                        <p:tgtEl>
                                          <p:spTgt spid="61"/>
                                        </p:tgtEl>
                                      </p:cBhvr>
                                    </p:animEffect>
                                  </p:childTnLst>
                                </p:cTn>
                              </p:par>
                              <p:par>
                                <p:cTn id="22" presetID="16" presetClass="entr" presetSubtype="37" fill="hold" grpId="0" nodeType="with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barn(outVertical)">
                                      <p:cBhvr>
                                        <p:cTn id="24" dur="500"/>
                                        <p:tgtEl>
                                          <p:spTgt spid="60"/>
                                        </p:tgtEl>
                                      </p:cBhvr>
                                    </p:animEffect>
                                  </p:childTnLst>
                                </p:cTn>
                              </p:par>
                              <p:par>
                                <p:cTn id="25" presetID="16" presetClass="entr" presetSubtype="37"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barn(outVertical)">
                                      <p:cBhvr>
                                        <p:cTn id="27" dur="500"/>
                                        <p:tgtEl>
                                          <p:spTgt spid="59"/>
                                        </p:tgtEl>
                                      </p:cBhvr>
                                    </p:animEffect>
                                  </p:childTnLst>
                                </p:cTn>
                              </p:par>
                              <p:par>
                                <p:cTn id="28" presetID="16" presetClass="entr" presetSubtype="37" fill="hold" grpId="0" nodeType="with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barn(outVertical)">
                                      <p:cBhvr>
                                        <p:cTn id="30" dur="500"/>
                                        <p:tgtEl>
                                          <p:spTgt spid="57"/>
                                        </p:tgtEl>
                                      </p:cBhvr>
                                    </p:animEffect>
                                  </p:childTnLst>
                                </p:cTn>
                              </p:par>
                              <p:par>
                                <p:cTn id="31" presetID="16" presetClass="entr" presetSubtype="37" fill="hold" grpId="0" nodeType="with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barn(outVertical)">
                                      <p:cBhvr>
                                        <p:cTn id="33" dur="500"/>
                                        <p:tgtEl>
                                          <p:spTgt spid="52"/>
                                        </p:tgtEl>
                                      </p:cBhvr>
                                    </p:animEffect>
                                  </p:childTnLst>
                                </p:cTn>
                              </p:par>
                              <p:par>
                                <p:cTn id="34" presetID="16" presetClass="entr" presetSubtype="37" fill="hold" nodeType="with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barn(outVertical)">
                                      <p:cBhvr>
                                        <p:cTn id="36" dur="500"/>
                                        <p:tgtEl>
                                          <p:spTgt spid="44"/>
                                        </p:tgtEl>
                                      </p:cBhvr>
                                    </p:animEffect>
                                  </p:childTnLst>
                                </p:cTn>
                              </p:par>
                              <p:par>
                                <p:cTn id="37" presetID="16" presetClass="entr" presetSubtype="37"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barn(outVertical)">
                                      <p:cBhvr>
                                        <p:cTn id="39" dur="500"/>
                                        <p:tgtEl>
                                          <p:spTgt spid="45"/>
                                        </p:tgtEl>
                                      </p:cBhvr>
                                    </p:animEffect>
                                  </p:childTnLst>
                                </p:cTn>
                              </p:par>
                              <p:par>
                                <p:cTn id="40" presetID="16" presetClass="entr" presetSubtype="37" fill="hold" nodeType="with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barn(outVertical)">
                                      <p:cBhvr>
                                        <p:cTn id="42" dur="500"/>
                                        <p:tgtEl>
                                          <p:spTgt spid="46"/>
                                        </p:tgtEl>
                                      </p:cBhvr>
                                    </p:animEffect>
                                  </p:childTnLst>
                                </p:cTn>
                              </p:par>
                              <p:par>
                                <p:cTn id="43" presetID="16" presetClass="entr" presetSubtype="37" fill="hold" nodeType="with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barn(outVertical)">
                                      <p:cBhvr>
                                        <p:cTn id="45" dur="500"/>
                                        <p:tgtEl>
                                          <p:spTgt spid="47"/>
                                        </p:tgtEl>
                                      </p:cBhvr>
                                    </p:animEffect>
                                  </p:childTnLst>
                                </p:cTn>
                              </p:par>
                              <p:par>
                                <p:cTn id="46" presetID="16" presetClass="entr" presetSubtype="37" fill="hold" nodeType="with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barn(outVertical)">
                                      <p:cBhvr>
                                        <p:cTn id="48" dur="500"/>
                                        <p:tgtEl>
                                          <p:spTgt spid="48"/>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37"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barn(outVertical)">
                                      <p:cBhvr>
                                        <p:cTn id="53" dur="500"/>
                                        <p:tgtEl>
                                          <p:spTgt spid="25"/>
                                        </p:tgtEl>
                                      </p:cBhvr>
                                    </p:animEffect>
                                  </p:childTnLst>
                                </p:cTn>
                              </p:par>
                              <p:par>
                                <p:cTn id="54" presetID="16" presetClass="entr" presetSubtype="37" fill="hold"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barn(outVertical)">
                                      <p:cBhvr>
                                        <p:cTn id="5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0" grpId="0" animBg="1"/>
      <p:bldP spid="59" grpId="0" animBg="1"/>
      <p:bldP spid="57" grpId="0" animBg="1"/>
      <p:bldP spid="52" grpId="0" animBg="1"/>
      <p:bldP spid="49" grpId="0"/>
      <p:bldP spid="2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3</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313253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15</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5" name="矩形 4"/>
          <p:cNvSpPr/>
          <p:nvPr/>
        </p:nvSpPr>
        <p:spPr>
          <a:xfrm>
            <a:off x="631868" y="171421"/>
            <a:ext cx="121058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语法分析</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3180531" y="213598"/>
            <a:ext cx="2712602"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grammatical analysis)</a:t>
            </a:r>
            <a:endParaRPr lang="zh-CN" altLang="en-US" dirty="0">
              <a:solidFill>
                <a:schemeClr val="bg1"/>
              </a:solidFill>
            </a:endParaRPr>
          </a:p>
        </p:txBody>
      </p:sp>
      <p:sp>
        <p:nvSpPr>
          <p:cNvPr id="45" name="文本框 44"/>
          <p:cNvSpPr txBox="1"/>
          <p:nvPr/>
        </p:nvSpPr>
        <p:spPr>
          <a:xfrm>
            <a:off x="287061" y="663178"/>
            <a:ext cx="7317937"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语法分析类实现：</a:t>
            </a:r>
            <a:r>
              <a:rPr lang="en-US" altLang="zh-CN" sz="2400" b="1" dirty="0">
                <a:solidFill>
                  <a:schemeClr val="accent4"/>
                </a:solidFill>
                <a:latin typeface="微软雅黑" panose="020B0503020204020204" pitchFamily="34" charset="-122"/>
                <a:ea typeface="微软雅黑" panose="020B0503020204020204" pitchFamily="34" charset="-122"/>
              </a:rPr>
              <a:t>2.	FIRST</a:t>
            </a:r>
            <a:r>
              <a:rPr lang="zh-CN" altLang="en-US" sz="2400" b="1" dirty="0">
                <a:solidFill>
                  <a:schemeClr val="accent4"/>
                </a:solidFill>
                <a:latin typeface="微软雅黑" panose="020B0503020204020204" pitchFamily="34" charset="-122"/>
                <a:ea typeface="微软雅黑" panose="020B0503020204020204" pitchFamily="34" charset="-122"/>
              </a:rPr>
              <a:t>集合的计算</a:t>
            </a:r>
          </a:p>
        </p:txBody>
      </p:sp>
      <p:sp>
        <p:nvSpPr>
          <p:cNvPr id="2" name="文本框 1"/>
          <p:cNvSpPr txBox="1"/>
          <p:nvPr/>
        </p:nvSpPr>
        <p:spPr>
          <a:xfrm>
            <a:off x="439463" y="1246911"/>
            <a:ext cx="3903937" cy="1403141"/>
          </a:xfrm>
          <a:prstGeom prst="rect">
            <a:avLst/>
          </a:prstGeom>
          <a:noFill/>
        </p:spPr>
        <p:txBody>
          <a:bodyPr wrap="square" rtlCol="0">
            <a:spAutoFit/>
          </a:bodyPr>
          <a:lstStyle/>
          <a:p>
            <a:pPr>
              <a:lnSpc>
                <a:spcPct val="120000"/>
              </a:lnSpc>
            </a:pPr>
            <a:r>
              <a:rPr lang="zh-CN" altLang="en-US" sz="1200" b="1" kern="100" dirty="0">
                <a:effectLst/>
                <a:latin typeface="微软雅黑" panose="020B0503020204020204" pitchFamily="34" charset="-122"/>
                <a:ea typeface="微软雅黑" panose="020B0503020204020204" pitchFamily="34" charset="-122"/>
                <a:cs typeface="Times New Roman" panose="02020603050405020304" pitchFamily="18" charset="0"/>
              </a:rPr>
              <a:t>基本原理：</a:t>
            </a:r>
            <a:endParaRPr lang="en-US" altLang="zh-CN" sz="1200" b="1" kern="100" dirty="0">
              <a:latin typeface="微软雅黑" panose="020B0503020204020204" pitchFamily="34" charset="-122"/>
              <a:ea typeface="微软雅黑" panose="020B0503020204020204" pitchFamily="34" charset="-122"/>
              <a:cs typeface="Times New Roman" panose="02020603050405020304" pitchFamily="18" charset="0"/>
            </a:endParaRPr>
          </a:p>
          <a:p>
            <a:pPr marL="171450" indent="-171450">
              <a:lnSpc>
                <a:spcPct val="120000"/>
              </a:lnSpc>
              <a:buFont typeface="Arial" panose="020B0604020202020204" pitchFamily="34" charset="0"/>
              <a:buChar char="•"/>
            </a:pPr>
            <a:r>
              <a:rPr lang="zh-CN"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若</a:t>
            </a:r>
            <a:r>
              <a:rPr lang="en-US"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X</a:t>
            </a:r>
            <a:r>
              <a:rPr lang="zh-CN"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为终结符，则</a:t>
            </a:r>
            <a:r>
              <a:rPr lang="en-US"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 FIRST(X) = X</a:t>
            </a:r>
            <a:endPar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171450" indent="-171450">
              <a:lnSpc>
                <a:spcPct val="120000"/>
              </a:lnSpc>
              <a:buFont typeface="Arial" panose="020B0604020202020204" pitchFamily="34" charset="0"/>
              <a:buChar char="•"/>
            </a:pPr>
            <a:r>
              <a:rPr lang="zh-CN"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对于符号串</a:t>
            </a:r>
            <a:r>
              <a:rPr lang="en-US"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 Y=X</a:t>
            </a:r>
            <a:r>
              <a:rPr lang="en-US" altLang="zh-CN" sz="1200" kern="100" baseline="-25000" dirty="0">
                <a:effectLst/>
                <a:latin typeface="微软雅黑" panose="020B0503020204020204" pitchFamily="34" charset="-122"/>
                <a:ea typeface="微软雅黑" panose="020B0503020204020204" pitchFamily="34" charset="-122"/>
                <a:cs typeface="Times New Roman" panose="02020603050405020304" pitchFamily="18" charset="0"/>
              </a:rPr>
              <a:t>1</a:t>
            </a:r>
            <a:r>
              <a:rPr lang="en-US"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1200" kern="100" baseline="-25000" dirty="0">
                <a:effectLst/>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200" kern="100" dirty="0" err="1">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1200" kern="100" baseline="-25000" dirty="0" err="1">
                <a:effectLst/>
                <a:latin typeface="微软雅黑" panose="020B0503020204020204" pitchFamily="34" charset="-122"/>
                <a:ea typeface="微软雅黑" panose="020B0503020204020204" pitchFamily="34" charset="-122"/>
                <a:cs typeface="Times New Roman" panose="02020603050405020304" pitchFamily="18" charset="0"/>
              </a:rPr>
              <a:t>n</a:t>
            </a:r>
            <a:r>
              <a:rPr lang="zh-CN"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，构造</a:t>
            </a:r>
            <a:r>
              <a:rPr lang="en-US"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 FIRST(Y)</a:t>
            </a:r>
            <a:r>
              <a:rPr lang="zh-CN"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集合：初始化</a:t>
            </a:r>
            <a:r>
              <a:rPr lang="en-US"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FIRST(Y) = FIRST(X</a:t>
            </a:r>
            <a:r>
              <a:rPr lang="en-US" altLang="zh-CN" sz="1200" kern="100" baseline="-25000" dirty="0">
                <a:effectLst/>
                <a:latin typeface="微软雅黑" panose="020B0503020204020204" pitchFamily="34" charset="-122"/>
                <a:ea typeface="微软雅黑" panose="020B0503020204020204" pitchFamily="34" charset="-122"/>
                <a:cs typeface="Times New Roman" panose="02020603050405020304" pitchFamily="18" charset="0"/>
              </a:rPr>
              <a:t>1</a:t>
            </a:r>
            <a:r>
              <a:rPr lang="en-US"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 - {ε}</a:t>
            </a:r>
            <a:r>
              <a:rPr lang="zh-CN"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，找到</a:t>
            </a:r>
            <a:r>
              <a:rPr lang="en-US"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1200" kern="100" baseline="-25000" dirty="0">
                <a:effectLst/>
                <a:latin typeface="微软雅黑" panose="020B0503020204020204" pitchFamily="34" charset="-122"/>
                <a:ea typeface="微软雅黑" panose="020B0503020204020204" pitchFamily="34" charset="-122"/>
                <a:cs typeface="Times New Roman" panose="02020603050405020304" pitchFamily="18" charset="0"/>
              </a:rPr>
              <a:t>i</a:t>
            </a:r>
            <a:r>
              <a:rPr lang="zh-CN"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使得对所有</a:t>
            </a:r>
            <a:r>
              <a:rPr lang="en-US" altLang="zh-CN" sz="1200" kern="100" dirty="0" err="1">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1200" kern="100" baseline="-25000" dirty="0" err="1">
                <a:effectLst/>
                <a:latin typeface="微软雅黑" panose="020B0503020204020204" pitchFamily="34" charset="-122"/>
                <a:ea typeface="微软雅黑" panose="020B0503020204020204" pitchFamily="34" charset="-122"/>
                <a:cs typeface="Times New Roman" panose="02020603050405020304" pitchFamily="18" charset="0"/>
              </a:rPr>
              <a:t>j</a:t>
            </a:r>
            <a:r>
              <a:rPr lang="zh-CN"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1 &lt;= j &lt;= i-1, </a:t>
            </a:r>
            <a:r>
              <a:rPr lang="en-US" altLang="zh-CN" sz="1200" kern="100" dirty="0" err="1">
                <a:effectLst/>
                <a:latin typeface="微软雅黑" panose="020B0503020204020204" pitchFamily="34" charset="-122"/>
                <a:ea typeface="微软雅黑" panose="020B0503020204020204" pitchFamily="34" charset="-122"/>
                <a:cs typeface="Times New Roman" panose="02020603050405020304" pitchFamily="18" charset="0"/>
              </a:rPr>
              <a:t>ε∈FIRST</a:t>
            </a:r>
            <a:r>
              <a:rPr lang="en-US"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200" kern="100" dirty="0" err="1">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1200" kern="100" baseline="-25000" dirty="0" err="1">
                <a:effectLst/>
                <a:latin typeface="微软雅黑" panose="020B0503020204020204" pitchFamily="34" charset="-122"/>
                <a:ea typeface="微软雅黑" panose="020B0503020204020204" pitchFamily="34" charset="-122"/>
                <a:cs typeface="Times New Roman" panose="02020603050405020304" pitchFamily="18" charset="0"/>
              </a:rPr>
              <a:t>j</a:t>
            </a:r>
            <a:r>
              <a:rPr lang="en-US"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把</a:t>
            </a:r>
            <a:r>
              <a:rPr lang="en-US"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 FIRST(</a:t>
            </a:r>
            <a:r>
              <a:rPr lang="en-US" altLang="zh-CN" sz="1200" kern="100" dirty="0" err="1">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1200" kern="100" baseline="-25000" dirty="0" err="1">
                <a:effectLst/>
                <a:latin typeface="微软雅黑" panose="020B0503020204020204" pitchFamily="34" charset="-122"/>
                <a:ea typeface="微软雅黑" panose="020B0503020204020204" pitchFamily="34" charset="-122"/>
                <a:cs typeface="Times New Roman" panose="02020603050405020304" pitchFamily="18" charset="0"/>
              </a:rPr>
              <a:t>j</a:t>
            </a:r>
            <a:r>
              <a:rPr lang="en-US"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 - {ε} </a:t>
            </a:r>
            <a:r>
              <a:rPr lang="zh-CN"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加入</a:t>
            </a:r>
            <a:r>
              <a:rPr lang="en-US"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 FIRST(Y)</a:t>
            </a:r>
            <a:r>
              <a:rPr lang="zh-CN"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中；将</a:t>
            </a:r>
            <a:r>
              <a:rPr lang="en-US"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 FIRST(X</a:t>
            </a:r>
            <a:r>
              <a:rPr lang="en-US" altLang="zh-CN" sz="1200" kern="100" baseline="-25000" dirty="0">
                <a:effectLst/>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加入</a:t>
            </a:r>
            <a:r>
              <a:rPr lang="en-US"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 FIRST(Y) </a:t>
            </a:r>
            <a:r>
              <a:rPr lang="zh-CN"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中</a:t>
            </a: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rcRect r="32812"/>
          <a:stretch>
            <a:fillRect/>
          </a:stretch>
        </p:blipFill>
        <p:spPr bwMode="auto">
          <a:xfrm>
            <a:off x="854118" y="2700432"/>
            <a:ext cx="2911432" cy="1963693"/>
          </a:xfrm>
          <a:prstGeom prst="rect">
            <a:avLst/>
          </a:prstGeom>
          <a:noFill/>
          <a:ln>
            <a:noFill/>
          </a:ln>
        </p:spPr>
      </p:pic>
      <p:pic>
        <p:nvPicPr>
          <p:cNvPr id="20" name="图片 19"/>
          <p:cNvPicPr>
            <a:picLocks noChangeAspect="1"/>
          </p:cNvPicPr>
          <p:nvPr/>
        </p:nvPicPr>
        <p:blipFill>
          <a:blip r:embed="rId4"/>
          <a:srcRect r="21333"/>
          <a:stretch>
            <a:fillRect/>
          </a:stretch>
        </p:blipFill>
        <p:spPr>
          <a:xfrm>
            <a:off x="4800602" y="2258922"/>
            <a:ext cx="3361689" cy="2423725"/>
          </a:xfrm>
          <a:prstGeom prst="rect">
            <a:avLst/>
          </a:prstGeom>
        </p:spPr>
      </p:pic>
      <p:sp>
        <p:nvSpPr>
          <p:cNvPr id="23" name="文本框 22"/>
          <p:cNvSpPr txBox="1"/>
          <p:nvPr/>
        </p:nvSpPr>
        <p:spPr>
          <a:xfrm>
            <a:off x="4663620" y="1273169"/>
            <a:ext cx="3635652" cy="887679"/>
          </a:xfrm>
          <a:prstGeom prst="rect">
            <a:avLst/>
          </a:prstGeom>
          <a:noFill/>
        </p:spPr>
        <p:txBody>
          <a:bodyPr wrap="square" rtlCol="0">
            <a:spAutoFit/>
          </a:bodyPr>
          <a:lstStyle/>
          <a:p>
            <a:pPr>
              <a:lnSpc>
                <a:spcPct val="120000"/>
              </a:lnSpc>
            </a:pPr>
            <a:r>
              <a:rPr lang="zh-CN" altLang="en-US" sz="1100" b="1" dirty="0">
                <a:latin typeface="微软雅黑" panose="020B0503020204020204" pitchFamily="34" charset="-122"/>
                <a:ea typeface="微软雅黑" panose="020B0503020204020204" pitchFamily="34" charset="-122"/>
              </a:rPr>
              <a:t>非终结符等价的问题：</a:t>
            </a:r>
            <a:endParaRPr lang="en-US" altLang="zh-CN" sz="1100" b="1" dirty="0">
              <a:latin typeface="微软雅黑" panose="020B0503020204020204" pitchFamily="34" charset="-122"/>
              <a:ea typeface="微软雅黑" panose="020B0503020204020204" pitchFamily="34" charset="-122"/>
            </a:endParaRPr>
          </a:p>
          <a:p>
            <a:pPr>
              <a:lnSpc>
                <a:spcPct val="120000"/>
              </a:lnSpc>
            </a:pPr>
            <a:r>
              <a:rPr lang="zh-CN" altLang="en-US" sz="1100" dirty="0">
                <a:latin typeface="微软雅黑" panose="020B0503020204020204" pitchFamily="34" charset="-122"/>
                <a:ea typeface="微软雅黑" panose="020B0503020204020204" pitchFamily="34" charset="-122"/>
              </a:rPr>
              <a:t>如 </a:t>
            </a:r>
            <a:r>
              <a:rPr lang="en-US" altLang="zh-CN" sz="1100" dirty="0">
                <a:latin typeface="微软雅黑" panose="020B0503020204020204" pitchFamily="34" charset="-122"/>
                <a:ea typeface="微软雅黑" panose="020B0503020204020204" pitchFamily="34" charset="-122"/>
              </a:rPr>
              <a:t>A -&gt; Ba</a:t>
            </a:r>
            <a:r>
              <a:rPr lang="zh-CN" altLang="en-US" sz="1100" dirty="0">
                <a:latin typeface="微软雅黑" panose="020B0503020204020204" pitchFamily="34" charset="-122"/>
                <a:ea typeface="微软雅黑" panose="020B0503020204020204" pitchFamily="34" charset="-122"/>
              </a:rPr>
              <a:t>，</a:t>
            </a:r>
            <a:r>
              <a:rPr lang="en-US" altLang="zh-CN" sz="1100" dirty="0">
                <a:latin typeface="微软雅黑" panose="020B0503020204020204" pitchFamily="34" charset="-122"/>
                <a:ea typeface="微软雅黑" panose="020B0503020204020204" pitchFamily="34" charset="-122"/>
              </a:rPr>
              <a:t>B -&gt; Ac</a:t>
            </a:r>
          </a:p>
          <a:p>
            <a:pPr marL="171450" indent="-171450">
              <a:lnSpc>
                <a:spcPct val="120000"/>
              </a:lnSpc>
              <a:buFont typeface="Arial" panose="020B0604020202020204" pitchFamily="34" charset="0"/>
              <a:buChar char="•"/>
            </a:pPr>
            <a:r>
              <a:rPr lang="zh-CN" altLang="en-US" sz="1100" dirty="0">
                <a:latin typeface="微软雅黑" panose="020B0503020204020204" pitchFamily="34" charset="-122"/>
                <a:ea typeface="微软雅黑" panose="020B0503020204020204" pitchFamily="34" charset="-122"/>
              </a:rPr>
              <a:t>使用数组记录</a:t>
            </a:r>
            <a:r>
              <a:rPr lang="en-US" altLang="zh-CN" sz="1100" dirty="0">
                <a:latin typeface="微软雅黑" panose="020B0503020204020204" pitchFamily="34" charset="-122"/>
                <a:ea typeface="微软雅黑" panose="020B0503020204020204" pitchFamily="34" charset="-122"/>
              </a:rPr>
              <a:t>FIRST</a:t>
            </a:r>
            <a:r>
              <a:rPr lang="zh-CN" altLang="en-US" sz="1100" dirty="0">
                <a:latin typeface="微软雅黑" panose="020B0503020204020204" pitchFamily="34" charset="-122"/>
                <a:ea typeface="微软雅黑" panose="020B0503020204020204" pitchFamily="34" charset="-122"/>
              </a:rPr>
              <a:t>集合计算状态，如果某非终结符未计算</a:t>
            </a:r>
            <a:r>
              <a:rPr lang="en-US" altLang="zh-CN" sz="1100" dirty="0">
                <a:latin typeface="微软雅黑" panose="020B0503020204020204" pitchFamily="34" charset="-122"/>
                <a:ea typeface="微软雅黑" panose="020B0503020204020204" pitchFamily="34" charset="-122"/>
              </a:rPr>
              <a:t>FIRST</a:t>
            </a:r>
            <a:r>
              <a:rPr lang="zh-CN" altLang="en-US" sz="1100" dirty="0">
                <a:latin typeface="微软雅黑" panose="020B0503020204020204" pitchFamily="34" charset="-122"/>
                <a:ea typeface="微软雅黑" panose="020B0503020204020204" pitchFamily="34" charset="-122"/>
              </a:rPr>
              <a:t>集合，则执行递归计算</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0-#ppt_w/2"/>
                                          </p:val>
                                        </p:tav>
                                        <p:tav tm="100000">
                                          <p:val>
                                            <p:strVal val="#ppt_x"/>
                                          </p:val>
                                        </p:tav>
                                      </p:tavLst>
                                    </p:anim>
                                    <p:anim calcmode="lin" valueType="num">
                                      <p:cBhvr additive="base">
                                        <p:cTn id="32"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5" grpId="0"/>
      <p:bldP spid="6" grpId="0"/>
      <p:bldP spid="4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3</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313253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15</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5" name="矩形 4"/>
          <p:cNvSpPr/>
          <p:nvPr/>
        </p:nvSpPr>
        <p:spPr>
          <a:xfrm>
            <a:off x="631868" y="171421"/>
            <a:ext cx="121058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语法分析</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3180531" y="213598"/>
            <a:ext cx="2712602"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grammatical analysis)</a:t>
            </a:r>
            <a:endParaRPr lang="zh-CN" altLang="en-US" dirty="0">
              <a:solidFill>
                <a:schemeClr val="bg1"/>
              </a:solidFill>
            </a:endParaRPr>
          </a:p>
        </p:txBody>
      </p:sp>
      <p:sp>
        <p:nvSpPr>
          <p:cNvPr id="45" name="文本框 44"/>
          <p:cNvSpPr txBox="1"/>
          <p:nvPr/>
        </p:nvSpPr>
        <p:spPr>
          <a:xfrm>
            <a:off x="287061" y="663178"/>
            <a:ext cx="7317937"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语法分析类实现：</a:t>
            </a:r>
            <a:r>
              <a:rPr lang="en-US" altLang="zh-CN" sz="2400" b="1" dirty="0">
                <a:solidFill>
                  <a:schemeClr val="accent4"/>
                </a:solidFill>
                <a:latin typeface="微软雅黑" panose="020B0503020204020204" pitchFamily="34" charset="-122"/>
                <a:ea typeface="微软雅黑" panose="020B0503020204020204" pitchFamily="34" charset="-122"/>
              </a:rPr>
              <a:t>3.	LR(1)</a:t>
            </a:r>
            <a:r>
              <a:rPr lang="zh-CN" altLang="en-US" sz="2400" b="1" dirty="0">
                <a:solidFill>
                  <a:schemeClr val="accent4"/>
                </a:solidFill>
                <a:latin typeface="微软雅黑" panose="020B0503020204020204" pitchFamily="34" charset="-122"/>
                <a:ea typeface="微软雅黑" panose="020B0503020204020204" pitchFamily="34" charset="-122"/>
              </a:rPr>
              <a:t>有限自动机的构建</a:t>
            </a:r>
          </a:p>
        </p:txBody>
      </p:sp>
      <p:sp>
        <p:nvSpPr>
          <p:cNvPr id="10" name="文本框 9"/>
          <p:cNvSpPr txBox="1"/>
          <p:nvPr/>
        </p:nvSpPr>
        <p:spPr>
          <a:xfrm>
            <a:off x="342548" y="1329731"/>
            <a:ext cx="8173754" cy="2914259"/>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创建有限自动机的起始节点，并加入起始产生式，展望符为</a:t>
            </a:r>
            <a:r>
              <a:rPr lang="en-US" altLang="zh-CN" sz="1400" dirty="0">
                <a:latin typeface="微软雅黑" panose="020B0503020204020204" pitchFamily="34" charset="-122"/>
                <a:ea typeface="微软雅黑" panose="020B0503020204020204" pitchFamily="34" charset="-122"/>
              </a:rPr>
              <a:t>#</a:t>
            </a:r>
          </a:p>
          <a:p>
            <a:pPr marL="285750" indent="-285750">
              <a:lnSpc>
                <a:spcPct val="12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使用一个队列记录操作，将起始节点入队，并重复执行以下步骤：</a:t>
            </a:r>
            <a:endParaRPr lang="en-US" altLang="zh-CN" sz="1400"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将队首的节点出队，扩展该结点的等价产生式，通过</a:t>
            </a:r>
            <a:r>
              <a:rPr lang="en-US" altLang="zh-CN" sz="1400" dirty="0">
                <a:latin typeface="微软雅黑" panose="020B0503020204020204" pitchFamily="34" charset="-122"/>
                <a:ea typeface="微软雅黑" panose="020B0503020204020204" pitchFamily="34" charset="-122"/>
              </a:rPr>
              <a:t>FIRST</a:t>
            </a:r>
            <a:r>
              <a:rPr lang="zh-CN" altLang="en-US" sz="1400" dirty="0">
                <a:latin typeface="微软雅黑" panose="020B0503020204020204" pitchFamily="34" charset="-122"/>
                <a:ea typeface="微软雅黑" panose="020B0503020204020204" pitchFamily="34" charset="-122"/>
              </a:rPr>
              <a:t>集合计算展望符</a:t>
            </a:r>
            <a:endParaRPr lang="en-US" altLang="zh-CN" sz="1400"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检查有限自动机中是否已经有该节点。判断节点相等的依据是两个节点中所有产生式的内容、当前位置和展望符都相同</a:t>
            </a:r>
            <a:endParaRPr lang="en-US" altLang="zh-CN" sz="1400"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根据有限自动机中是否存在该节点，确定该节点的编号或者为该节点分配新的节点编号。更新与这个节点有关的转移的编号</a:t>
            </a:r>
            <a:endParaRPr lang="en-US" altLang="zh-CN" sz="1400"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如果有限自动机中不存在该节点，则将该节点加入有限自动机中，并计算该节点的转移状态</a:t>
            </a:r>
            <a:endParaRPr lang="en-US" altLang="zh-CN" sz="1400"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遍历该节点所有产生式，确定每一个产生式下一个位置的符号</a:t>
            </a:r>
            <a:endParaRPr lang="en-US" altLang="zh-CN" sz="1400"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根据节点可接受的符号创建新节点加入队列中，并根据每个产生式的下一个符号将产生式添加到新节点中，创建转移状态</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0-#ppt_w/2"/>
                                          </p:val>
                                        </p:tav>
                                        <p:tav tm="100000">
                                          <p:val>
                                            <p:strVal val="#ppt_x"/>
                                          </p:val>
                                        </p:tav>
                                      </p:tavLst>
                                    </p:anim>
                                    <p:anim calcmode="lin" valueType="num">
                                      <p:cBhvr additive="base">
                                        <p:cTn id="32"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5" grpId="0"/>
      <p:bldP spid="6" grpId="0"/>
      <p:bldP spid="4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3</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313253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15</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5" name="矩形 4"/>
          <p:cNvSpPr/>
          <p:nvPr/>
        </p:nvSpPr>
        <p:spPr>
          <a:xfrm>
            <a:off x="631868" y="171421"/>
            <a:ext cx="121058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语法分析</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3180531" y="213598"/>
            <a:ext cx="2712602"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grammatical analysis)</a:t>
            </a:r>
            <a:endParaRPr lang="zh-CN" altLang="en-US" dirty="0">
              <a:solidFill>
                <a:schemeClr val="bg1"/>
              </a:solidFill>
            </a:endParaRPr>
          </a:p>
        </p:txBody>
      </p:sp>
      <p:sp>
        <p:nvSpPr>
          <p:cNvPr id="45" name="文本框 44"/>
          <p:cNvSpPr txBox="1"/>
          <p:nvPr/>
        </p:nvSpPr>
        <p:spPr>
          <a:xfrm>
            <a:off x="287061" y="663178"/>
            <a:ext cx="7317937"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语法分析类实现：</a:t>
            </a:r>
            <a:r>
              <a:rPr lang="en-US" altLang="zh-CN" sz="2400" b="1" dirty="0">
                <a:solidFill>
                  <a:schemeClr val="accent4"/>
                </a:solidFill>
                <a:latin typeface="微软雅黑" panose="020B0503020204020204" pitchFamily="34" charset="-122"/>
                <a:ea typeface="微软雅黑" panose="020B0503020204020204" pitchFamily="34" charset="-122"/>
              </a:rPr>
              <a:t>3.	LR(1)</a:t>
            </a:r>
            <a:r>
              <a:rPr lang="zh-CN" altLang="en-US" sz="2400" b="1" dirty="0">
                <a:solidFill>
                  <a:schemeClr val="accent4"/>
                </a:solidFill>
                <a:latin typeface="微软雅黑" panose="020B0503020204020204" pitchFamily="34" charset="-122"/>
                <a:ea typeface="微软雅黑" panose="020B0503020204020204" pitchFamily="34" charset="-122"/>
              </a:rPr>
              <a:t>有限自动机的构建</a:t>
            </a:r>
          </a:p>
        </p:txBody>
      </p:sp>
      <mc:AlternateContent xmlns:mc="http://schemas.openxmlformats.org/markup-compatibility/2006" xmlns:a14="http://schemas.microsoft.com/office/drawing/2010/main">
        <mc:Choice Requires="a14">
          <p:sp>
            <p:nvSpPr>
              <p:cNvPr id="10" name="文本框 9"/>
              <p:cNvSpPr txBox="1"/>
              <p:nvPr/>
            </p:nvSpPr>
            <p:spPr>
              <a:xfrm>
                <a:off x="342548" y="1329731"/>
                <a:ext cx="8173754" cy="3431324"/>
              </a:xfrm>
              <a:prstGeom prst="rect">
                <a:avLst/>
              </a:prstGeom>
              <a:noFill/>
            </p:spPr>
            <p:txBody>
              <a:bodyPr wrap="square" rtlCol="0">
                <a:spAutoFit/>
              </a:bodyPr>
              <a:lstStyle/>
              <a:p>
                <a:pPr>
                  <a:lnSpc>
                    <a:spcPct val="120000"/>
                  </a:lnSpc>
                </a:pPr>
                <a:r>
                  <a:rPr lang="zh-CN" altLang="en-US" sz="1400" b="1" dirty="0">
                    <a:latin typeface="微软雅黑" panose="020B0503020204020204" pitchFamily="34" charset="-122"/>
                    <a:ea typeface="微软雅黑" panose="020B0503020204020204" pitchFamily="34" charset="-122"/>
                  </a:rPr>
                  <a:t>扩展结点产生式：</a:t>
                </a:r>
                <a:endParaRPr lang="en-US" altLang="zh-CN" sz="1400" b="1"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遍历该节点的所有产生式</a:t>
                </a:r>
              </a:p>
              <a:p>
                <a:pPr marL="285750" indent="-285750">
                  <a:lnSpc>
                    <a:spcPct val="12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如果产生式的下一个位置是非终结符，则引入该非终结符的所有产生式，并计算展望符</a:t>
                </a:r>
              </a:p>
              <a:p>
                <a:pPr marL="285750" indent="-285750">
                  <a:lnSpc>
                    <a:spcPct val="12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新产生式的当前位置设置为第一个元素的位置</a:t>
                </a:r>
                <a:endParaRPr lang="en-US" altLang="zh-CN" sz="1400"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重复上述操作直到产生式集合不再增长</a:t>
                </a:r>
                <a:endParaRPr lang="en-US" altLang="zh-CN" sz="1400"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endParaRPr lang="en-US" altLang="zh-CN" sz="1400" dirty="0">
                  <a:latin typeface="微软雅黑" panose="020B0503020204020204" pitchFamily="34" charset="-122"/>
                  <a:ea typeface="微软雅黑" panose="020B0503020204020204" pitchFamily="34" charset="-122"/>
                </a:endParaRPr>
              </a:p>
              <a:p>
                <a:pPr>
                  <a:lnSpc>
                    <a:spcPct val="120000"/>
                  </a:lnSpc>
                </a:pPr>
                <a:r>
                  <a:rPr lang="zh-CN" altLang="en-US" sz="1400" b="1" dirty="0">
                    <a:latin typeface="微软雅黑" panose="020B0503020204020204" pitchFamily="34" charset="-122"/>
                    <a:ea typeface="微软雅黑" panose="020B0503020204020204" pitchFamily="34" charset="-122"/>
                  </a:rPr>
                  <a:t>计算展望符：</a:t>
                </a:r>
                <a:endParaRPr lang="en-US" altLang="zh-CN" sz="1400" b="1"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对于产生式 </a:t>
                </a:r>
                <a14:m>
                  <m:oMath xmlns:m="http://schemas.openxmlformats.org/officeDocument/2006/math">
                    <m:r>
                      <a:rPr lang="en-US" altLang="zh-CN" sz="1400" i="1" kern="100">
                        <a:effectLst/>
                        <a:latin typeface="Cambria Math" panose="02040503050406030204" pitchFamily="18" charset="0"/>
                        <a:ea typeface="等线" panose="02010600030101010101" charset="-122"/>
                        <a:cs typeface="Times New Roman" panose="02020603050405020304" pitchFamily="18" charset="0"/>
                      </a:rPr>
                      <m:t>𝛼</m:t>
                    </m:r>
                    <m:r>
                      <a:rPr lang="en-US" altLang="zh-CN" sz="1400" i="1" kern="100">
                        <a:effectLst/>
                        <a:latin typeface="Cambria Math" panose="02040503050406030204" pitchFamily="18" charset="0"/>
                        <a:ea typeface="等线" panose="02010600030101010101" charset="-122"/>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charset="-122"/>
                            <a:cs typeface="Times New Roman" panose="02020603050405020304" pitchFamily="18" charset="0"/>
                          </a:rPr>
                          <m:t>𝑋</m:t>
                        </m:r>
                      </m:e>
                      <m:sub>
                        <m:r>
                          <a:rPr lang="en-US" altLang="zh-CN" sz="1400" i="1" kern="100">
                            <a:effectLst/>
                            <a:latin typeface="Cambria Math" panose="02040503050406030204" pitchFamily="18" charset="0"/>
                            <a:ea typeface="等线" panose="02010600030101010101" charset="-122"/>
                            <a:cs typeface="Times New Roman" panose="02020603050405020304" pitchFamily="18" charset="0"/>
                          </a:rPr>
                          <m:t>1</m:t>
                        </m:r>
                      </m:sub>
                    </m:sSub>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charset="-122"/>
                            <a:cs typeface="Times New Roman" panose="02020603050405020304" pitchFamily="18" charset="0"/>
                          </a:rPr>
                          <m:t>𝑋</m:t>
                        </m:r>
                      </m:e>
                      <m:sub>
                        <m:r>
                          <a:rPr lang="en-US" altLang="zh-CN" sz="1400" i="1" kern="100">
                            <a:effectLst/>
                            <a:latin typeface="Cambria Math" panose="02040503050406030204" pitchFamily="18" charset="0"/>
                            <a:ea typeface="等线" panose="02010600030101010101" charset="-122"/>
                            <a:cs typeface="Times New Roman" panose="02020603050405020304" pitchFamily="18" charset="0"/>
                          </a:rPr>
                          <m:t>2</m:t>
                        </m:r>
                      </m:sub>
                    </m:sSub>
                    <m:r>
                      <a:rPr lang="en-US" altLang="zh-CN" sz="1400" i="1" kern="100">
                        <a:effectLst/>
                        <a:latin typeface="Cambria Math" panose="02040503050406030204" pitchFamily="18" charset="0"/>
                        <a:ea typeface="等线" panose="02010600030101010101" charset="-122"/>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charset="-122"/>
                            <a:cs typeface="Times New Roman" panose="02020603050405020304" pitchFamily="18" charset="0"/>
                          </a:rPr>
                          <m:t>𝑋</m:t>
                        </m:r>
                      </m:e>
                      <m:sub>
                        <m:r>
                          <a:rPr lang="en-US" altLang="zh-CN" sz="1400" i="1" kern="100">
                            <a:effectLst/>
                            <a:latin typeface="Cambria Math" panose="02040503050406030204" pitchFamily="18" charset="0"/>
                            <a:ea typeface="等线" panose="02010600030101010101" charset="-122"/>
                            <a:cs typeface="Times New Roman" panose="02020603050405020304" pitchFamily="18" charset="0"/>
                          </a:rPr>
                          <m:t>𝑚</m:t>
                        </m:r>
                      </m:sub>
                    </m:sSub>
                    <m:r>
                      <a:rPr lang="en-US" altLang="zh-CN" sz="1400" i="1" kern="100">
                        <a:effectLst/>
                        <a:latin typeface="Cambria Math" panose="02040503050406030204" pitchFamily="18" charset="0"/>
                        <a:ea typeface="等线" panose="02010600030101010101" charset="-122"/>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charset="-122"/>
                            <a:cs typeface="Times New Roman" panose="02020603050405020304" pitchFamily="18" charset="0"/>
                          </a:rPr>
                          <m:t>𝑋</m:t>
                        </m:r>
                      </m:e>
                      <m:sub>
                        <m:r>
                          <a:rPr lang="en-US" altLang="zh-CN" sz="1400" i="1" kern="100">
                            <a:effectLst/>
                            <a:latin typeface="Cambria Math" panose="02040503050406030204" pitchFamily="18" charset="0"/>
                            <a:ea typeface="等线" panose="02010600030101010101" charset="-122"/>
                            <a:cs typeface="Times New Roman" panose="02020603050405020304" pitchFamily="18" charset="0"/>
                          </a:rPr>
                          <m:t>𝑚</m:t>
                        </m:r>
                        <m:r>
                          <a:rPr lang="en-US" altLang="zh-CN" sz="1400" i="1" kern="100">
                            <a:effectLst/>
                            <a:latin typeface="Cambria Math" panose="02040503050406030204" pitchFamily="18" charset="0"/>
                            <a:ea typeface="等线" panose="02010600030101010101" charset="-122"/>
                            <a:cs typeface="Times New Roman" panose="02020603050405020304" pitchFamily="18" charset="0"/>
                          </a:rPr>
                          <m:t>+1</m:t>
                        </m:r>
                      </m:sub>
                    </m:sSub>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charset="-122"/>
                            <a:cs typeface="Times New Roman" panose="02020603050405020304" pitchFamily="18" charset="0"/>
                          </a:rPr>
                          <m:t>𝑋</m:t>
                        </m:r>
                      </m:e>
                      <m:sub>
                        <m:r>
                          <a:rPr lang="en-US" altLang="zh-CN" sz="1400" i="1" kern="100">
                            <a:effectLst/>
                            <a:latin typeface="Cambria Math" panose="02040503050406030204" pitchFamily="18" charset="0"/>
                            <a:ea typeface="等线" panose="02010600030101010101" charset="-122"/>
                            <a:cs typeface="Times New Roman" panose="02020603050405020304" pitchFamily="18" charset="0"/>
                          </a:rPr>
                          <m:t>𝑚</m:t>
                        </m:r>
                        <m:r>
                          <a:rPr lang="en-US" altLang="zh-CN" sz="1400" i="1" kern="100">
                            <a:effectLst/>
                            <a:latin typeface="Cambria Math" panose="02040503050406030204" pitchFamily="18" charset="0"/>
                            <a:ea typeface="等线" panose="02010600030101010101" charset="-122"/>
                            <a:cs typeface="Times New Roman" panose="02020603050405020304" pitchFamily="18" charset="0"/>
                          </a:rPr>
                          <m:t>+2</m:t>
                        </m:r>
                      </m:sub>
                    </m:sSub>
                    <m:r>
                      <a:rPr lang="en-US" altLang="zh-CN" sz="1400" i="1" kern="100">
                        <a:effectLst/>
                        <a:latin typeface="Cambria Math" panose="02040503050406030204" pitchFamily="18" charset="0"/>
                        <a:ea typeface="等线" panose="02010600030101010101" charset="-122"/>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charset="-122"/>
                            <a:cs typeface="Times New Roman" panose="02020603050405020304" pitchFamily="18" charset="0"/>
                          </a:rPr>
                          <m:t>𝑋</m:t>
                        </m:r>
                      </m:e>
                      <m:sub>
                        <m:r>
                          <a:rPr lang="en-US" altLang="zh-CN" sz="1400" i="1" kern="100">
                            <a:effectLst/>
                            <a:latin typeface="Cambria Math" panose="02040503050406030204" pitchFamily="18" charset="0"/>
                            <a:ea typeface="等线" panose="02010600030101010101" charset="-122"/>
                            <a:cs typeface="Times New Roman" panose="02020603050405020304" pitchFamily="18" charset="0"/>
                          </a:rPr>
                          <m:t>𝑛</m:t>
                        </m:r>
                      </m:sub>
                    </m:sSub>
                  </m:oMath>
                </a14:m>
                <a:r>
                  <a:rPr lang="en-US" altLang="zh-CN" sz="1400" kern="100" baseline="-250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，还未读取的符号串为</a:t>
                </a:r>
                <a14:m>
                  <m:oMath xmlns:m="http://schemas.openxmlformats.org/officeDocument/2006/math">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charset="-122"/>
                            <a:cs typeface="Times New Roman" panose="02020603050405020304" pitchFamily="18" charset="0"/>
                          </a:rPr>
                          <m:t>𝑋</m:t>
                        </m:r>
                      </m:e>
                      <m:sub>
                        <m:r>
                          <a:rPr lang="en-US" altLang="zh-CN" sz="1400" i="1" kern="100">
                            <a:effectLst/>
                            <a:latin typeface="Cambria Math" panose="02040503050406030204" pitchFamily="18" charset="0"/>
                            <a:ea typeface="等线" panose="02010600030101010101" charset="-122"/>
                            <a:cs typeface="Times New Roman" panose="02020603050405020304" pitchFamily="18" charset="0"/>
                          </a:rPr>
                          <m:t>𝑚</m:t>
                        </m:r>
                        <m:r>
                          <a:rPr lang="en-US" altLang="zh-CN" sz="1400" i="1" kern="100">
                            <a:effectLst/>
                            <a:latin typeface="Cambria Math" panose="02040503050406030204" pitchFamily="18" charset="0"/>
                            <a:ea typeface="等线" panose="02010600030101010101" charset="-122"/>
                            <a:cs typeface="Times New Roman" panose="02020603050405020304" pitchFamily="18" charset="0"/>
                          </a:rPr>
                          <m:t>+1</m:t>
                        </m:r>
                      </m:sub>
                    </m:sSub>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charset="-122"/>
                            <a:cs typeface="Times New Roman" panose="02020603050405020304" pitchFamily="18" charset="0"/>
                          </a:rPr>
                          <m:t>𝑋</m:t>
                        </m:r>
                      </m:e>
                      <m:sub>
                        <m:r>
                          <a:rPr lang="en-US" altLang="zh-CN" sz="1400" i="1" kern="100">
                            <a:effectLst/>
                            <a:latin typeface="Cambria Math" panose="02040503050406030204" pitchFamily="18" charset="0"/>
                            <a:ea typeface="等线" panose="02010600030101010101" charset="-122"/>
                            <a:cs typeface="Times New Roman" panose="02020603050405020304" pitchFamily="18" charset="0"/>
                          </a:rPr>
                          <m:t>𝑚</m:t>
                        </m:r>
                        <m:r>
                          <a:rPr lang="en-US" altLang="zh-CN" sz="1400" i="1" kern="100">
                            <a:effectLst/>
                            <a:latin typeface="Cambria Math" panose="02040503050406030204" pitchFamily="18" charset="0"/>
                            <a:ea typeface="等线" panose="02010600030101010101" charset="-122"/>
                            <a:cs typeface="Times New Roman" panose="02020603050405020304" pitchFamily="18" charset="0"/>
                          </a:rPr>
                          <m:t>+2</m:t>
                        </m:r>
                      </m:sub>
                    </m:sSub>
                    <m:r>
                      <a:rPr lang="en-US" altLang="zh-CN" sz="1400" i="1" kern="100">
                        <a:effectLst/>
                        <a:latin typeface="Cambria Math" panose="02040503050406030204" pitchFamily="18" charset="0"/>
                        <a:ea typeface="等线" panose="02010600030101010101" charset="-122"/>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charset="-122"/>
                            <a:cs typeface="Times New Roman" panose="02020603050405020304" pitchFamily="18" charset="0"/>
                          </a:rPr>
                          <m:t>𝑋</m:t>
                        </m:r>
                      </m:e>
                      <m:sub>
                        <m:r>
                          <a:rPr lang="en-US" altLang="zh-CN" sz="1400" i="1" kern="100">
                            <a:effectLst/>
                            <a:latin typeface="Cambria Math" panose="02040503050406030204" pitchFamily="18" charset="0"/>
                            <a:ea typeface="等线" panose="02010600030101010101" charset="-122"/>
                            <a:cs typeface="Times New Roman" panose="02020603050405020304" pitchFamily="18" charset="0"/>
                          </a:rPr>
                          <m:t>𝑛</m:t>
                        </m:r>
                      </m:sub>
                    </m:sSub>
                  </m:oMath>
                </a14:m>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baseline="-250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要引入的产生式为 </a:t>
                </a:r>
                <a14:m>
                  <m:oMath xmlns:m="http://schemas.openxmlformats.org/officeDocument/2006/math">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charset="-122"/>
                            <a:cs typeface="Times New Roman" panose="02020603050405020304" pitchFamily="18" charset="0"/>
                          </a:rPr>
                          <m:t>𝑋</m:t>
                        </m:r>
                      </m:e>
                      <m:sub>
                        <m:r>
                          <a:rPr lang="en-US" altLang="zh-CN" sz="1400" i="1" kern="100">
                            <a:effectLst/>
                            <a:latin typeface="Cambria Math" panose="02040503050406030204" pitchFamily="18" charset="0"/>
                            <a:ea typeface="等线" panose="02010600030101010101" charset="-122"/>
                            <a:cs typeface="Times New Roman" panose="02020603050405020304" pitchFamily="18" charset="0"/>
                          </a:rPr>
                          <m:t>𝑚</m:t>
                        </m:r>
                        <m:r>
                          <a:rPr lang="en-US" altLang="zh-CN" sz="1400" i="1" kern="100">
                            <a:effectLst/>
                            <a:latin typeface="Cambria Math" panose="02040503050406030204" pitchFamily="18" charset="0"/>
                            <a:ea typeface="等线" panose="02010600030101010101" charset="-122"/>
                            <a:cs typeface="Times New Roman" panose="02020603050405020304" pitchFamily="18" charset="0"/>
                          </a:rPr>
                          <m:t>+1</m:t>
                        </m:r>
                      </m:sub>
                    </m:sSub>
                    <m:r>
                      <a:rPr lang="en-US" altLang="zh-CN" sz="1400" i="1" kern="100">
                        <a:effectLst/>
                        <a:latin typeface="Cambria Math" panose="02040503050406030204" pitchFamily="18" charset="0"/>
                        <a:ea typeface="等线" panose="02010600030101010101" charset="-122"/>
                        <a:cs typeface="Times New Roman" panose="02020603050405020304" pitchFamily="18" charset="0"/>
                      </a:rPr>
                      <m:t>→…</m:t>
                    </m:r>
                  </m:oMath>
                </a14:m>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，则从</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1400" kern="100" baseline="-25000" dirty="0">
                    <a:effectLst/>
                    <a:latin typeface="微软雅黑" panose="020B0503020204020204" pitchFamily="34" charset="-122"/>
                    <a:ea typeface="微软雅黑" panose="020B0503020204020204" pitchFamily="34" charset="-122"/>
                    <a:cs typeface="Times New Roman" panose="02020603050405020304" pitchFamily="18" charset="0"/>
                  </a:rPr>
                  <a:t>m+2</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开始逐个检查符号</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1400" kern="100" baseline="-25000" dirty="0">
                    <a:effectLst/>
                    <a:latin typeface="微软雅黑" panose="020B0503020204020204" pitchFamily="34" charset="-122"/>
                    <a:ea typeface="微软雅黑" panose="020B0503020204020204" pitchFamily="34" charset="-122"/>
                    <a:cs typeface="Times New Roman" panose="02020603050405020304" pitchFamily="18" charset="0"/>
                  </a:rPr>
                  <a:t>i</a:t>
                </a:r>
                <a:endParaRPr lang="en-US" altLang="zh-CN" sz="1400" kern="100" baseline="-250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20000"/>
                  </a:lnSpc>
                  <a:buFont typeface="Arial" panose="020B0604020202020204" pitchFamily="34" charset="0"/>
                  <a:buChar char="•"/>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如果</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1400" kern="100" baseline="-25000" dirty="0">
                    <a:effectLst/>
                    <a:latin typeface="微软雅黑" panose="020B0503020204020204" pitchFamily="34" charset="-122"/>
                    <a:ea typeface="微软雅黑" panose="020B0503020204020204" pitchFamily="34" charset="-122"/>
                    <a:cs typeface="Times New Roman" panose="02020603050405020304" pitchFamily="18" charset="0"/>
                  </a:rPr>
                  <a:t>i</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为终结符，则将</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1400" kern="100" baseline="-25000" dirty="0">
                    <a:effectLst/>
                    <a:latin typeface="微软雅黑" panose="020B0503020204020204" pitchFamily="34" charset="-122"/>
                    <a:ea typeface="微软雅黑" panose="020B0503020204020204" pitchFamily="34" charset="-122"/>
                    <a:cs typeface="Times New Roman" panose="02020603050405020304" pitchFamily="18" charset="0"/>
                  </a:rPr>
                  <a:t>i</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加入新产生式的展望符集合中，展望符集合计算完成</a:t>
                </a:r>
                <a:endPar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20000"/>
                  </a:lnSpc>
                  <a:buFont typeface="Arial" panose="020B0604020202020204" pitchFamily="34" charset="0"/>
                  <a:buChar char="•"/>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如果</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1400" kern="100" baseline="-25000" dirty="0">
                    <a:effectLst/>
                    <a:latin typeface="微软雅黑" panose="020B0503020204020204" pitchFamily="34" charset="-122"/>
                    <a:ea typeface="微软雅黑" panose="020B0503020204020204" pitchFamily="34" charset="-122"/>
                    <a:cs typeface="Times New Roman" panose="02020603050405020304" pitchFamily="18" charset="0"/>
                  </a:rPr>
                  <a:t>i</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为非终结符，则将</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FIRST(X</a:t>
                </a:r>
                <a:r>
                  <a:rPr lang="en-US" altLang="zh-CN" sz="1400" kern="100" baseline="-25000" dirty="0">
                    <a:effectLst/>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加入新产生式的展望符集合中</a:t>
                </a:r>
                <a:endPar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20000"/>
                  </a:lnSpc>
                  <a:buFont typeface="Arial" panose="020B0604020202020204" pitchFamily="34" charset="0"/>
                  <a:buChar char="•"/>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如果</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FIRST(X</a:t>
                </a:r>
                <a:r>
                  <a:rPr lang="en-US" altLang="zh-CN" sz="1400" kern="100" baseline="-25000" dirty="0">
                    <a:effectLst/>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包含空字，则继续检查符号</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1400" kern="100" baseline="-25000" dirty="0">
                    <a:effectLst/>
                    <a:latin typeface="微软雅黑" panose="020B0503020204020204" pitchFamily="34" charset="-122"/>
                    <a:ea typeface="微软雅黑" panose="020B0503020204020204" pitchFamily="34" charset="-122"/>
                    <a:cs typeface="Times New Roman" panose="02020603050405020304" pitchFamily="18" charset="0"/>
                  </a:rPr>
                  <a:t>i+1</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，否则展望符集合计算完成</a:t>
                </a:r>
                <a:endPar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20000"/>
                  </a:lnSpc>
                  <a:buFont typeface="Arial" panose="020B0604020202020204" pitchFamily="34" charset="0"/>
                  <a:buChar char="•"/>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如果</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1400" kern="100" baseline="-25000" dirty="0">
                    <a:effectLst/>
                    <a:latin typeface="微软雅黑" panose="020B0503020204020204" pitchFamily="34" charset="-122"/>
                    <a:ea typeface="微软雅黑" panose="020B0503020204020204" pitchFamily="34" charset="-122"/>
                    <a:cs typeface="Times New Roman" panose="02020603050405020304" pitchFamily="18" charset="0"/>
                  </a:rPr>
                  <a:t>m+2</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 …, </a:t>
                </a:r>
                <a:r>
                  <a:rPr lang="en-US" altLang="zh-CN" sz="1400" kern="100" dirty="0" err="1">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1400" kern="100" baseline="-25000" dirty="0" err="1">
                    <a:effectLst/>
                    <a:latin typeface="微软雅黑" panose="020B0503020204020204" pitchFamily="34" charset="-122"/>
                    <a:ea typeface="微软雅黑" panose="020B0503020204020204" pitchFamily="34" charset="-122"/>
                    <a:cs typeface="Times New Roman" panose="02020603050405020304" pitchFamily="18" charset="0"/>
                  </a:rPr>
                  <a:t>n</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均可以推导为空字，则将原产生式的展望符加入新产生式的展望符中</a:t>
                </a:r>
              </a:p>
            </p:txBody>
          </p:sp>
        </mc:Choice>
        <mc:Fallback xmlns="">
          <p:sp>
            <p:nvSpPr>
              <p:cNvPr id="10" name="文本框 9"/>
              <p:cNvSpPr txBox="1">
                <a:spLocks noRot="1" noChangeAspect="1" noMove="1" noResize="1" noEditPoints="1" noAdjustHandles="1" noChangeArrowheads="1" noChangeShapeType="1" noTextEdit="1"/>
              </p:cNvSpPr>
              <p:nvPr/>
            </p:nvSpPr>
            <p:spPr>
              <a:xfrm>
                <a:off x="342548" y="1329731"/>
                <a:ext cx="8173754" cy="3431324"/>
              </a:xfrm>
              <a:prstGeom prst="rect">
                <a:avLst/>
              </a:prstGeom>
              <a:blipFill rotWithShape="1">
                <a:blip r:embed="rId3"/>
                <a:stretch>
                  <a:fillRect l="-3" t="-1" r="4" b="13"/>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0-#ppt_w/2"/>
                                          </p:val>
                                        </p:tav>
                                        <p:tav tm="100000">
                                          <p:val>
                                            <p:strVal val="#ppt_x"/>
                                          </p:val>
                                        </p:tav>
                                      </p:tavLst>
                                    </p:anim>
                                    <p:anim calcmode="lin" valueType="num">
                                      <p:cBhvr additive="base">
                                        <p:cTn id="32"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5" grpId="0"/>
      <p:bldP spid="6" grpId="0"/>
      <p:bldP spid="4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3</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313253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15</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5" name="矩形 4"/>
          <p:cNvSpPr/>
          <p:nvPr/>
        </p:nvSpPr>
        <p:spPr>
          <a:xfrm>
            <a:off x="631868" y="171421"/>
            <a:ext cx="121058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语法分析</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3180531" y="213598"/>
            <a:ext cx="2712602"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grammatical analysis)</a:t>
            </a:r>
            <a:endParaRPr lang="zh-CN" altLang="en-US" dirty="0">
              <a:solidFill>
                <a:schemeClr val="bg1"/>
              </a:solidFill>
            </a:endParaRPr>
          </a:p>
        </p:txBody>
      </p:sp>
      <p:sp>
        <p:nvSpPr>
          <p:cNvPr id="45" name="文本框 44"/>
          <p:cNvSpPr txBox="1"/>
          <p:nvPr/>
        </p:nvSpPr>
        <p:spPr>
          <a:xfrm>
            <a:off x="287061" y="663178"/>
            <a:ext cx="7317937"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语法分析类实现：</a:t>
            </a:r>
            <a:r>
              <a:rPr lang="en-US" altLang="zh-CN" sz="2400" b="1" dirty="0">
                <a:solidFill>
                  <a:schemeClr val="accent4"/>
                </a:solidFill>
                <a:latin typeface="微软雅黑" panose="020B0503020204020204" pitchFamily="34" charset="-122"/>
                <a:ea typeface="微软雅黑" panose="020B0503020204020204" pitchFamily="34" charset="-122"/>
              </a:rPr>
              <a:t>4.	LR(1)</a:t>
            </a:r>
            <a:r>
              <a:rPr lang="zh-CN" altLang="en-US" sz="2400" b="1" dirty="0">
                <a:solidFill>
                  <a:schemeClr val="accent4"/>
                </a:solidFill>
                <a:latin typeface="微软雅黑" panose="020B0503020204020204" pitchFamily="34" charset="-122"/>
                <a:ea typeface="微软雅黑" panose="020B0503020204020204" pitchFamily="34" charset="-122"/>
              </a:rPr>
              <a:t>分析表的构建</a:t>
            </a:r>
          </a:p>
        </p:txBody>
      </p:sp>
      <p:sp>
        <p:nvSpPr>
          <p:cNvPr id="10" name="文本框 9"/>
          <p:cNvSpPr txBox="1"/>
          <p:nvPr/>
        </p:nvSpPr>
        <p:spPr>
          <a:xfrm>
            <a:off x="342548" y="1329731"/>
            <a:ext cx="4635852" cy="3172792"/>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遍历有限自动机每一个转移，记该转移的信息为</a:t>
            </a:r>
            <a:r>
              <a:rPr lang="en-US" altLang="zh-CN" sz="1400" dirty="0" err="1">
                <a:latin typeface="微软雅黑" panose="020B0503020204020204" pitchFamily="34" charset="-122"/>
                <a:ea typeface="微软雅黑" panose="020B0503020204020204" pitchFamily="34" charset="-122"/>
              </a:rPr>
              <a:t>i</a:t>
            </a:r>
            <a:r>
              <a:rPr lang="zh-CN" altLang="en-US" sz="1400" dirty="0">
                <a:latin typeface="微软雅黑" panose="020B0503020204020204" pitchFamily="34" charset="-122"/>
                <a:ea typeface="微软雅黑" panose="020B0503020204020204" pitchFamily="34" charset="-122"/>
              </a:rPr>
              <a:t>状态接受字符</a:t>
            </a:r>
            <a:r>
              <a:rPr lang="en-US" altLang="zh-CN" sz="1400" dirty="0" err="1">
                <a:latin typeface="微软雅黑" panose="020B0503020204020204" pitchFamily="34" charset="-122"/>
                <a:ea typeface="微软雅黑" panose="020B0503020204020204" pitchFamily="34" charset="-122"/>
              </a:rPr>
              <a:t>ch</a:t>
            </a:r>
            <a:r>
              <a:rPr lang="zh-CN" altLang="en-US" sz="1400" dirty="0">
                <a:latin typeface="微软雅黑" panose="020B0503020204020204" pitchFamily="34" charset="-122"/>
                <a:ea typeface="微软雅黑" panose="020B0503020204020204" pitchFamily="34" charset="-122"/>
              </a:rPr>
              <a:t>转移到</a:t>
            </a:r>
            <a:r>
              <a:rPr lang="en-US" altLang="zh-CN" sz="1400" dirty="0">
                <a:latin typeface="微软雅黑" panose="020B0503020204020204" pitchFamily="34" charset="-122"/>
                <a:ea typeface="微软雅黑" panose="020B0503020204020204" pitchFamily="34" charset="-122"/>
              </a:rPr>
              <a:t>j</a:t>
            </a:r>
            <a:r>
              <a:rPr lang="zh-CN" altLang="en-US" sz="1400" dirty="0">
                <a:latin typeface="微软雅黑" panose="020B0503020204020204" pitchFamily="34" charset="-122"/>
                <a:ea typeface="微软雅黑" panose="020B0503020204020204" pitchFamily="34" charset="-122"/>
              </a:rPr>
              <a:t>状态</a:t>
            </a:r>
          </a:p>
          <a:p>
            <a:pPr marL="285750" indent="-285750">
              <a:lnSpc>
                <a:spcPct val="12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如果</a:t>
            </a:r>
            <a:r>
              <a:rPr lang="en-US" altLang="zh-CN" sz="1400" dirty="0" err="1">
                <a:latin typeface="微软雅黑" panose="020B0503020204020204" pitchFamily="34" charset="-122"/>
                <a:ea typeface="微软雅黑" panose="020B0503020204020204" pitchFamily="34" charset="-122"/>
              </a:rPr>
              <a:t>ch</a:t>
            </a:r>
            <a:r>
              <a:rPr lang="zh-CN" altLang="en-US" sz="1400" dirty="0">
                <a:latin typeface="微软雅黑" panose="020B0503020204020204" pitchFamily="34" charset="-122"/>
                <a:ea typeface="微软雅黑" panose="020B0503020204020204" pitchFamily="34" charset="-122"/>
              </a:rPr>
              <a:t>为终结符，设置</a:t>
            </a:r>
            <a:r>
              <a:rPr lang="en-US" altLang="zh-CN" sz="1400" dirty="0">
                <a:latin typeface="微软雅黑" panose="020B0503020204020204" pitchFamily="34" charset="-122"/>
                <a:ea typeface="微软雅黑" panose="020B0503020204020204" pitchFamily="34" charset="-122"/>
              </a:rPr>
              <a:t>ACTION[</a:t>
            </a:r>
            <a:r>
              <a:rPr lang="en-US" altLang="zh-CN" sz="1400" dirty="0" err="1">
                <a:latin typeface="微软雅黑" panose="020B0503020204020204" pitchFamily="34" charset="-122"/>
                <a:ea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ch</a:t>
            </a:r>
            <a:r>
              <a:rPr lang="en-US" altLang="zh-CN" sz="1400" dirty="0">
                <a:latin typeface="微软雅黑" panose="020B0503020204020204" pitchFamily="34" charset="-122"/>
                <a:ea typeface="微软雅黑" panose="020B0503020204020204" pitchFamily="34" charset="-122"/>
              </a:rPr>
              <a:t>] = j</a:t>
            </a:r>
          </a:p>
          <a:p>
            <a:pPr marL="285750" indent="-285750">
              <a:lnSpc>
                <a:spcPct val="12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如果</a:t>
            </a:r>
            <a:r>
              <a:rPr lang="en-US" altLang="zh-CN" sz="1400" dirty="0" err="1">
                <a:latin typeface="微软雅黑" panose="020B0503020204020204" pitchFamily="34" charset="-122"/>
                <a:ea typeface="微软雅黑" panose="020B0503020204020204" pitchFamily="34" charset="-122"/>
              </a:rPr>
              <a:t>ch</a:t>
            </a:r>
            <a:r>
              <a:rPr lang="zh-CN" altLang="en-US" sz="1400" dirty="0">
                <a:latin typeface="微软雅黑" panose="020B0503020204020204" pitchFamily="34" charset="-122"/>
                <a:ea typeface="微软雅黑" panose="020B0503020204020204" pitchFamily="34" charset="-122"/>
              </a:rPr>
              <a:t>为非终结符，设置</a:t>
            </a:r>
            <a:r>
              <a:rPr lang="en-US" altLang="zh-CN" sz="1400" dirty="0">
                <a:latin typeface="微软雅黑" panose="020B0503020204020204" pitchFamily="34" charset="-122"/>
                <a:ea typeface="微软雅黑" panose="020B0503020204020204" pitchFamily="34" charset="-122"/>
              </a:rPr>
              <a:t>GOTO[</a:t>
            </a:r>
            <a:r>
              <a:rPr lang="en-US" altLang="zh-CN" sz="1400" dirty="0" err="1">
                <a:latin typeface="微软雅黑" panose="020B0503020204020204" pitchFamily="34" charset="-122"/>
                <a:ea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ch</a:t>
            </a:r>
            <a:r>
              <a:rPr lang="en-US" altLang="zh-CN" sz="1400" dirty="0">
                <a:latin typeface="微软雅黑" panose="020B0503020204020204" pitchFamily="34" charset="-122"/>
                <a:ea typeface="微软雅黑" panose="020B0503020204020204" pitchFamily="34" charset="-122"/>
              </a:rPr>
              <a:t>] = j</a:t>
            </a:r>
          </a:p>
          <a:p>
            <a:pPr marL="285750" indent="-285750">
              <a:lnSpc>
                <a:spcPct val="12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遍历有限自动机的每一个节点</a:t>
            </a:r>
          </a:p>
          <a:p>
            <a:pPr marL="285750" indent="-285750">
              <a:lnSpc>
                <a:spcPct val="12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对于状态</a:t>
            </a:r>
            <a:r>
              <a:rPr lang="en-US" altLang="zh-CN" sz="1400" dirty="0" err="1">
                <a:latin typeface="微软雅黑" panose="020B0503020204020204" pitchFamily="34" charset="-122"/>
                <a:ea typeface="微软雅黑" panose="020B0503020204020204" pitchFamily="34" charset="-122"/>
              </a:rPr>
              <a:t>i</a:t>
            </a:r>
            <a:r>
              <a:rPr lang="zh-CN" altLang="en-US" sz="1400" dirty="0">
                <a:latin typeface="微软雅黑" panose="020B0503020204020204" pitchFamily="34" charset="-122"/>
                <a:ea typeface="微软雅黑" panose="020B0503020204020204" pitchFamily="34" charset="-122"/>
              </a:rPr>
              <a:t>节点中每一个处于结束位置的产生式，设该产生式编号为</a:t>
            </a:r>
            <a:r>
              <a:rPr lang="en-US" altLang="zh-CN" sz="1400" dirty="0">
                <a:latin typeface="微软雅黑" panose="020B0503020204020204" pitchFamily="34" charset="-122"/>
                <a:ea typeface="微软雅黑" panose="020B0503020204020204" pitchFamily="34" charset="-122"/>
              </a:rPr>
              <a:t>j</a:t>
            </a:r>
            <a:r>
              <a:rPr lang="zh-CN" altLang="en-US" sz="1400" dirty="0">
                <a:latin typeface="微软雅黑" panose="020B0503020204020204" pitchFamily="34" charset="-122"/>
                <a:ea typeface="微软雅黑" panose="020B0503020204020204" pitchFamily="34" charset="-122"/>
              </a:rPr>
              <a:t>，对该产生式的每一个展望符</a:t>
            </a:r>
            <a:r>
              <a:rPr lang="en-US" altLang="zh-CN" sz="1400" dirty="0" err="1">
                <a:latin typeface="微软雅黑" panose="020B0503020204020204" pitchFamily="34" charset="-122"/>
                <a:ea typeface="微软雅黑" panose="020B0503020204020204" pitchFamily="34" charset="-122"/>
              </a:rPr>
              <a:t>ch</a:t>
            </a:r>
            <a:r>
              <a:rPr lang="zh-CN" altLang="en-US" sz="1400" dirty="0">
                <a:latin typeface="微软雅黑" panose="020B0503020204020204" pitchFamily="34" charset="-122"/>
                <a:ea typeface="微软雅黑" panose="020B0503020204020204" pitchFamily="34" charset="-122"/>
              </a:rPr>
              <a:t>，设置</a:t>
            </a:r>
            <a:r>
              <a:rPr lang="en-US" altLang="zh-CN" sz="1400" dirty="0">
                <a:latin typeface="微软雅黑" panose="020B0503020204020204" pitchFamily="34" charset="-122"/>
                <a:ea typeface="微软雅黑" panose="020B0503020204020204" pitchFamily="34" charset="-122"/>
              </a:rPr>
              <a:t>REDUCE[</a:t>
            </a:r>
            <a:r>
              <a:rPr lang="en-US" altLang="zh-CN" sz="1400" dirty="0" err="1">
                <a:latin typeface="微软雅黑" panose="020B0503020204020204" pitchFamily="34" charset="-122"/>
                <a:ea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ch</a:t>
            </a:r>
            <a:r>
              <a:rPr lang="en-US" altLang="zh-CN" sz="1400" dirty="0">
                <a:latin typeface="微软雅黑" panose="020B0503020204020204" pitchFamily="34" charset="-122"/>
                <a:ea typeface="微软雅黑" panose="020B0503020204020204" pitchFamily="34" charset="-122"/>
              </a:rPr>
              <a:t>] = j</a:t>
            </a:r>
          </a:p>
          <a:p>
            <a:pPr marL="285750" indent="-285750">
              <a:lnSpc>
                <a:spcPct val="12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由于</a:t>
            </a:r>
            <a:r>
              <a:rPr lang="en-US" altLang="zh-CN" sz="1400" dirty="0">
                <a:latin typeface="微软雅黑" panose="020B0503020204020204" pitchFamily="34" charset="-122"/>
                <a:ea typeface="微软雅黑" panose="020B0503020204020204" pitchFamily="34" charset="-122"/>
              </a:rPr>
              <a:t>0</a:t>
            </a:r>
            <a:r>
              <a:rPr lang="zh-CN" altLang="en-US" sz="1400" dirty="0">
                <a:latin typeface="微软雅黑" panose="020B0503020204020204" pitchFamily="34" charset="-122"/>
                <a:ea typeface="微软雅黑" panose="020B0503020204020204" pitchFamily="34" charset="-122"/>
              </a:rPr>
              <a:t>状态的第一个产生式为 </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起始符</a:t>
            </a:r>
            <a:r>
              <a:rPr lang="en-US" altLang="zh-CN" sz="1400" dirty="0">
                <a:latin typeface="微软雅黑" panose="020B0503020204020204" pitchFamily="34" charset="-122"/>
                <a:ea typeface="微软雅黑" panose="020B0503020204020204" pitchFamily="34" charset="-122"/>
              </a:rPr>
              <a:t>] -&gt; [</a:t>
            </a:r>
            <a:r>
              <a:rPr lang="zh-CN" altLang="en-US" sz="1400" dirty="0">
                <a:latin typeface="微软雅黑" panose="020B0503020204020204" pitchFamily="34" charset="-122"/>
                <a:ea typeface="微软雅黑" panose="020B0503020204020204" pitchFamily="34" charset="-122"/>
              </a:rPr>
              <a:t>非终结符</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，可以保证</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状态一定为</a:t>
            </a:r>
            <a:r>
              <a:rPr lang="en-US" altLang="zh-CN" sz="1400" dirty="0">
                <a:latin typeface="微软雅黑" panose="020B0503020204020204" pitchFamily="34" charset="-122"/>
                <a:ea typeface="微软雅黑" panose="020B0503020204020204" pitchFamily="34" charset="-122"/>
              </a:rPr>
              <a:t>ACCEPT</a:t>
            </a:r>
            <a:r>
              <a:rPr lang="zh-CN" altLang="en-US" sz="1400" dirty="0">
                <a:latin typeface="微软雅黑" panose="020B0503020204020204" pitchFamily="34" charset="-122"/>
                <a:ea typeface="微软雅黑" panose="020B0503020204020204" pitchFamily="34" charset="-122"/>
              </a:rPr>
              <a:t>状态，设置</a:t>
            </a:r>
            <a:r>
              <a:rPr lang="en-US" altLang="zh-CN" sz="1400" dirty="0">
                <a:latin typeface="微软雅黑" panose="020B0503020204020204" pitchFamily="34" charset="-122"/>
                <a:ea typeface="微软雅黑" panose="020B0503020204020204" pitchFamily="34" charset="-122"/>
              </a:rPr>
              <a:t>ACTION[1][#] = acc</a:t>
            </a:r>
          </a:p>
          <a:p>
            <a:pPr marL="285750" indent="-285750">
              <a:lnSpc>
                <a:spcPct val="12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其余位置均设置为</a:t>
            </a:r>
            <a:r>
              <a:rPr lang="en-US" altLang="zh-CN" sz="1400" dirty="0">
                <a:latin typeface="微软雅黑" panose="020B0503020204020204" pitchFamily="34" charset="-122"/>
                <a:ea typeface="微软雅黑" panose="020B0503020204020204" pitchFamily="34" charset="-122"/>
              </a:rPr>
              <a:t>ERROR</a:t>
            </a:r>
          </a:p>
        </p:txBody>
      </p:sp>
      <p:pic>
        <p:nvPicPr>
          <p:cNvPr id="20" name="图片 19"/>
          <p:cNvPicPr>
            <a:picLocks noChangeAspect="1"/>
          </p:cNvPicPr>
          <p:nvPr/>
        </p:nvPicPr>
        <p:blipFill>
          <a:blip r:embed="rId3"/>
          <a:stretch>
            <a:fillRect/>
          </a:stretch>
        </p:blipFill>
        <p:spPr>
          <a:xfrm>
            <a:off x="5067036" y="1673411"/>
            <a:ext cx="3818148" cy="2485431"/>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0-#ppt_w/2"/>
                                          </p:val>
                                        </p:tav>
                                        <p:tav tm="100000">
                                          <p:val>
                                            <p:strVal val="#ppt_x"/>
                                          </p:val>
                                        </p:tav>
                                      </p:tavLst>
                                    </p:anim>
                                    <p:anim calcmode="lin" valueType="num">
                                      <p:cBhvr additive="base">
                                        <p:cTn id="32"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5" grpId="0"/>
      <p:bldP spid="6" grpId="0"/>
      <p:bldP spid="4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3</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313253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15</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5" name="矩形 4"/>
          <p:cNvSpPr/>
          <p:nvPr/>
        </p:nvSpPr>
        <p:spPr>
          <a:xfrm>
            <a:off x="631868" y="171421"/>
            <a:ext cx="121058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语法分析</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3180531" y="213598"/>
            <a:ext cx="2712602"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grammatical analysis)</a:t>
            </a:r>
            <a:endParaRPr lang="zh-CN" altLang="en-US" dirty="0">
              <a:solidFill>
                <a:schemeClr val="bg1"/>
              </a:solidFill>
            </a:endParaRPr>
          </a:p>
        </p:txBody>
      </p:sp>
      <p:sp>
        <p:nvSpPr>
          <p:cNvPr id="45" name="文本框 44"/>
          <p:cNvSpPr txBox="1"/>
          <p:nvPr/>
        </p:nvSpPr>
        <p:spPr>
          <a:xfrm>
            <a:off x="287061" y="663178"/>
            <a:ext cx="7317937"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语法分析类实现：</a:t>
            </a:r>
            <a:r>
              <a:rPr lang="en-US" altLang="zh-CN" sz="2400" b="1" dirty="0">
                <a:solidFill>
                  <a:schemeClr val="accent4"/>
                </a:solidFill>
                <a:latin typeface="微软雅黑" panose="020B0503020204020204" pitchFamily="34" charset="-122"/>
                <a:ea typeface="微软雅黑" panose="020B0503020204020204" pitchFamily="34" charset="-122"/>
              </a:rPr>
              <a:t>5.	LR(1)</a:t>
            </a:r>
            <a:r>
              <a:rPr lang="zh-CN" altLang="en-US" sz="2400" b="1" dirty="0">
                <a:solidFill>
                  <a:schemeClr val="accent4"/>
                </a:solidFill>
                <a:latin typeface="微软雅黑" panose="020B0503020204020204" pitchFamily="34" charset="-122"/>
                <a:ea typeface="微软雅黑" panose="020B0503020204020204" pitchFamily="34" charset="-122"/>
              </a:rPr>
              <a:t>分析主程序</a:t>
            </a:r>
          </a:p>
        </p:txBody>
      </p:sp>
      <p:graphicFrame>
        <p:nvGraphicFramePr>
          <p:cNvPr id="2" name="表格 1"/>
          <p:cNvGraphicFramePr>
            <a:graphicFrameLocks noGrp="1"/>
          </p:cNvGraphicFramePr>
          <p:nvPr/>
        </p:nvGraphicFramePr>
        <p:xfrm>
          <a:off x="343973" y="1321978"/>
          <a:ext cx="7963614" cy="2912301"/>
        </p:xfrm>
        <a:graphic>
          <a:graphicData uri="http://schemas.openxmlformats.org/drawingml/2006/table">
            <a:tbl>
              <a:tblPr firstRow="1" bandRow="1">
                <a:tableStyleId>{5C22544A-7EE6-4342-B048-85BDC9FD1C3A}</a:tableStyleId>
              </a:tblPr>
              <a:tblGrid>
                <a:gridCol w="1593655">
                  <a:extLst>
                    <a:ext uri="{9D8B030D-6E8A-4147-A177-3AD203B41FA5}">
                      <a16:colId xmlns:a16="http://schemas.microsoft.com/office/drawing/2014/main" val="20000"/>
                    </a:ext>
                  </a:extLst>
                </a:gridCol>
                <a:gridCol w="6369959">
                  <a:extLst>
                    <a:ext uri="{9D8B030D-6E8A-4147-A177-3AD203B41FA5}">
                      <a16:colId xmlns:a16="http://schemas.microsoft.com/office/drawing/2014/main" val="20001"/>
                    </a:ext>
                  </a:extLst>
                </a:gridCol>
              </a:tblGrid>
              <a:tr h="370840">
                <a:tc>
                  <a:txBody>
                    <a:bodyPr/>
                    <a:lstStyle/>
                    <a:p>
                      <a:pPr>
                        <a:lnSpc>
                          <a:spcPct val="120000"/>
                        </a:lnSpc>
                      </a:pPr>
                      <a:r>
                        <a:rPr lang="zh-CN" altLang="en-US" dirty="0">
                          <a:latin typeface="微软雅黑" panose="020B0503020204020204" pitchFamily="34" charset="-122"/>
                          <a:ea typeface="微软雅黑" panose="020B0503020204020204" pitchFamily="34" charset="-122"/>
                        </a:rPr>
                        <a:t>状态</a:t>
                      </a:r>
                    </a:p>
                  </a:txBody>
                  <a:tcPr/>
                </a:tc>
                <a:tc>
                  <a:txBody>
                    <a:bodyPr/>
                    <a:lstStyle/>
                    <a:p>
                      <a:pPr>
                        <a:lnSpc>
                          <a:spcPct val="120000"/>
                        </a:lnSpc>
                      </a:pPr>
                      <a:r>
                        <a:rPr lang="zh-CN" altLang="en-US" dirty="0">
                          <a:latin typeface="微软雅黑" panose="020B0503020204020204" pitchFamily="34" charset="-122"/>
                          <a:ea typeface="微软雅黑" panose="020B0503020204020204" pitchFamily="34" charset="-122"/>
                        </a:rPr>
                        <a:t>操作</a:t>
                      </a:r>
                    </a:p>
                  </a:txBody>
                  <a:tcPr/>
                </a:tc>
                <a:extLst>
                  <a:ext uri="{0D108BD9-81ED-4DB2-BD59-A6C34878D82A}">
                    <a16:rowId xmlns:a16="http://schemas.microsoft.com/office/drawing/2014/main" val="10000"/>
                  </a:ext>
                </a:extLst>
              </a:tr>
              <a:tr h="370840">
                <a:tc>
                  <a:txBody>
                    <a:bodyPr/>
                    <a:lstStyle/>
                    <a:p>
                      <a:pPr>
                        <a:lnSpc>
                          <a:spcPct val="120000"/>
                        </a:lnSpc>
                      </a:pPr>
                      <a:r>
                        <a:rPr lang="en-US" altLang="zh-CN" dirty="0">
                          <a:latin typeface="微软雅黑" panose="020B0503020204020204" pitchFamily="34" charset="-122"/>
                          <a:ea typeface="微软雅黑" panose="020B0503020204020204" pitchFamily="34" charset="-122"/>
                        </a:rPr>
                        <a:t>SHIFT</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20000"/>
                        </a:lnSpc>
                      </a:pPr>
                      <a:r>
                        <a:rPr lang="zh-CN" altLang="zh-CN" sz="1350" kern="1200" dirty="0">
                          <a:solidFill>
                            <a:schemeClr val="dk1"/>
                          </a:solidFill>
                          <a:effectLst/>
                          <a:latin typeface="微软雅黑" panose="020B0503020204020204" pitchFamily="34" charset="-122"/>
                          <a:ea typeface="微软雅黑" panose="020B0503020204020204" pitchFamily="34" charset="-122"/>
                          <a:cs typeface="+mn-cs"/>
                        </a:rPr>
                        <a:t>调用词法分析的</a:t>
                      </a:r>
                      <a:r>
                        <a:rPr lang="en-US" altLang="zh-CN" sz="1350" kern="1200" dirty="0" err="1">
                          <a:solidFill>
                            <a:schemeClr val="dk1"/>
                          </a:solidFill>
                          <a:effectLst/>
                          <a:latin typeface="微软雅黑" panose="020B0503020204020204" pitchFamily="34" charset="-122"/>
                          <a:ea typeface="微软雅黑" panose="020B0503020204020204" pitchFamily="34" charset="-122"/>
                          <a:cs typeface="+mn-cs"/>
                        </a:rPr>
                        <a:t>readNext</a:t>
                      </a:r>
                      <a:r>
                        <a:rPr lang="zh-CN" altLang="zh-CN" sz="1350" kern="1200" dirty="0">
                          <a:solidFill>
                            <a:schemeClr val="dk1"/>
                          </a:solidFill>
                          <a:effectLst/>
                          <a:latin typeface="微软雅黑" panose="020B0503020204020204" pitchFamily="34" charset="-122"/>
                          <a:ea typeface="微软雅黑" panose="020B0503020204020204" pitchFamily="34" charset="-122"/>
                          <a:cs typeface="+mn-cs"/>
                        </a:rPr>
                        <a:t>函数读取下一个终结符作为下一个待接受的符号</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1"/>
                  </a:ext>
                </a:extLst>
              </a:tr>
              <a:tr h="370840">
                <a:tc>
                  <a:txBody>
                    <a:bodyPr/>
                    <a:lstStyle/>
                    <a:p>
                      <a:pPr>
                        <a:lnSpc>
                          <a:spcPct val="120000"/>
                        </a:lnSpc>
                      </a:pPr>
                      <a:r>
                        <a:rPr lang="en-US" altLang="zh-CN" dirty="0">
                          <a:latin typeface="微软雅黑" panose="020B0503020204020204" pitchFamily="34" charset="-122"/>
                          <a:ea typeface="微软雅黑" panose="020B0503020204020204" pitchFamily="34" charset="-122"/>
                        </a:rPr>
                        <a:t>REDUCE</a:t>
                      </a:r>
                      <a:endParaRPr lang="zh-CN" altLang="en-US" dirty="0">
                        <a:latin typeface="微软雅黑" panose="020B0503020204020204" pitchFamily="34" charset="-122"/>
                        <a:ea typeface="微软雅黑" panose="020B0503020204020204" pitchFamily="34" charset="-122"/>
                      </a:endParaRPr>
                    </a:p>
                  </a:txBody>
                  <a:tcPr/>
                </a:tc>
                <a:tc>
                  <a:txBody>
                    <a:bodyPr/>
                    <a:lstStyle/>
                    <a:p>
                      <a:pPr marL="285750" marR="0" lvl="0" indent="-285750" algn="l" defTabSz="685800" rtl="0" eaLnBrk="1" fontAlgn="auto" latinLnBrk="0" hangingPunct="1">
                        <a:lnSpc>
                          <a:spcPct val="120000"/>
                        </a:lnSpc>
                        <a:spcBef>
                          <a:spcPts val="0"/>
                        </a:spcBef>
                        <a:spcAft>
                          <a:spcPts val="0"/>
                        </a:spcAft>
                        <a:buClrTx/>
                        <a:buSzTx/>
                        <a:buFont typeface="Arial" panose="020B0604020202020204" pitchFamily="34" charset="0"/>
                        <a:buChar char="•"/>
                        <a:defRPr/>
                      </a:pPr>
                      <a:r>
                        <a:rPr lang="zh-CN" altLang="zh-CN" sz="1350" kern="1200" dirty="0">
                          <a:solidFill>
                            <a:schemeClr val="dk1"/>
                          </a:solidFill>
                          <a:effectLst/>
                          <a:latin typeface="微软雅黑" panose="020B0503020204020204" pitchFamily="34" charset="-122"/>
                          <a:ea typeface="微软雅黑" panose="020B0503020204020204" pitchFamily="34" charset="-122"/>
                          <a:cs typeface="+mn-cs"/>
                        </a:rPr>
                        <a:t>使用相应产生式进行归约</a:t>
                      </a:r>
                      <a:endParaRPr lang="en-US" altLang="zh-CN" sz="1350" kern="1200" dirty="0">
                        <a:solidFill>
                          <a:schemeClr val="dk1"/>
                        </a:solidFill>
                        <a:effectLst/>
                        <a:latin typeface="微软雅黑" panose="020B0503020204020204" pitchFamily="34" charset="-122"/>
                        <a:ea typeface="微软雅黑" panose="020B0503020204020204" pitchFamily="34" charset="-122"/>
                        <a:cs typeface="+mn-cs"/>
                      </a:endParaRPr>
                    </a:p>
                    <a:p>
                      <a:pPr marL="285750" marR="0" lvl="0" indent="-285750" algn="l" defTabSz="685800" rtl="0" eaLnBrk="1" fontAlgn="auto" latinLnBrk="0" hangingPunct="1">
                        <a:lnSpc>
                          <a:spcPct val="120000"/>
                        </a:lnSpc>
                        <a:spcBef>
                          <a:spcPts val="0"/>
                        </a:spcBef>
                        <a:spcAft>
                          <a:spcPts val="0"/>
                        </a:spcAft>
                        <a:buClrTx/>
                        <a:buSzTx/>
                        <a:buFont typeface="Arial" panose="020B0604020202020204" pitchFamily="34" charset="0"/>
                        <a:buChar char="•"/>
                        <a:defRPr/>
                      </a:pPr>
                      <a:r>
                        <a:rPr lang="zh-CN" altLang="zh-CN" sz="1350" kern="1200" dirty="0">
                          <a:solidFill>
                            <a:schemeClr val="dk1"/>
                          </a:solidFill>
                          <a:effectLst/>
                          <a:latin typeface="微软雅黑" panose="020B0503020204020204" pitchFamily="34" charset="-122"/>
                          <a:ea typeface="微软雅黑" panose="020B0503020204020204" pitchFamily="34" charset="-122"/>
                          <a:cs typeface="+mn-cs"/>
                        </a:rPr>
                        <a:t>根据产生式的长度对状态执行出栈操作</a:t>
                      </a:r>
                      <a:endParaRPr lang="en-US" altLang="zh-CN" sz="1350" kern="1200" dirty="0">
                        <a:solidFill>
                          <a:schemeClr val="dk1"/>
                        </a:solidFill>
                        <a:effectLst/>
                        <a:latin typeface="微软雅黑" panose="020B0503020204020204" pitchFamily="34" charset="-122"/>
                        <a:ea typeface="微软雅黑" panose="020B0503020204020204" pitchFamily="34" charset="-122"/>
                        <a:cs typeface="+mn-cs"/>
                      </a:endParaRPr>
                    </a:p>
                    <a:p>
                      <a:pPr marL="285750" marR="0" lvl="0" indent="-285750" algn="l" defTabSz="685800" rtl="0" eaLnBrk="1" fontAlgn="auto" latinLnBrk="0" hangingPunct="1">
                        <a:lnSpc>
                          <a:spcPct val="120000"/>
                        </a:lnSpc>
                        <a:spcBef>
                          <a:spcPts val="0"/>
                        </a:spcBef>
                        <a:spcAft>
                          <a:spcPts val="0"/>
                        </a:spcAft>
                        <a:buClrTx/>
                        <a:buSzTx/>
                        <a:buFont typeface="Arial" panose="020B0604020202020204" pitchFamily="34" charset="0"/>
                        <a:buChar char="•"/>
                        <a:defRPr/>
                      </a:pPr>
                      <a:r>
                        <a:rPr lang="zh-CN" altLang="zh-CN" sz="1350" kern="1200" dirty="0">
                          <a:solidFill>
                            <a:schemeClr val="dk1"/>
                          </a:solidFill>
                          <a:effectLst/>
                          <a:latin typeface="微软雅黑" panose="020B0503020204020204" pitchFamily="34" charset="-122"/>
                          <a:ea typeface="微软雅黑" panose="020B0503020204020204" pitchFamily="34" charset="-122"/>
                          <a:cs typeface="+mn-cs"/>
                        </a:rPr>
                        <a:t>将归约得到的非终结符作为下一个待接受的符号</a:t>
                      </a:r>
                      <a:endParaRPr lang="en-US" altLang="zh-CN" sz="1350" kern="1200" dirty="0">
                        <a:solidFill>
                          <a:schemeClr val="dk1"/>
                        </a:solidFill>
                        <a:effectLst/>
                        <a:latin typeface="微软雅黑" panose="020B0503020204020204" pitchFamily="34" charset="-122"/>
                        <a:ea typeface="微软雅黑" panose="020B0503020204020204" pitchFamily="34" charset="-122"/>
                        <a:cs typeface="+mn-cs"/>
                      </a:endParaRPr>
                    </a:p>
                    <a:p>
                      <a:pPr marL="285750" marR="0" lvl="0" indent="-285750" algn="l" defTabSz="685800" rtl="0" eaLnBrk="1" fontAlgn="auto" latinLnBrk="0" hangingPunct="1">
                        <a:lnSpc>
                          <a:spcPct val="120000"/>
                        </a:lnSpc>
                        <a:spcBef>
                          <a:spcPts val="0"/>
                        </a:spcBef>
                        <a:spcAft>
                          <a:spcPts val="0"/>
                        </a:spcAft>
                        <a:buClrTx/>
                        <a:buSzTx/>
                        <a:buFont typeface="Arial" panose="020B0604020202020204" pitchFamily="34" charset="0"/>
                        <a:buChar char="•"/>
                        <a:defRPr/>
                      </a:pPr>
                      <a:r>
                        <a:rPr lang="zh-CN" altLang="zh-CN" sz="1350" kern="1200" dirty="0">
                          <a:solidFill>
                            <a:schemeClr val="dk1"/>
                          </a:solidFill>
                          <a:effectLst/>
                          <a:latin typeface="微软雅黑" panose="020B0503020204020204" pitchFamily="34" charset="-122"/>
                          <a:ea typeface="微软雅黑" panose="020B0503020204020204" pitchFamily="34" charset="-122"/>
                          <a:cs typeface="+mn-cs"/>
                        </a:rPr>
                        <a:t>执行中间代码生成逻辑</a:t>
                      </a:r>
                    </a:p>
                  </a:txBody>
                  <a:tcPr/>
                </a:tc>
                <a:extLst>
                  <a:ext uri="{0D108BD9-81ED-4DB2-BD59-A6C34878D82A}">
                    <a16:rowId xmlns:a16="http://schemas.microsoft.com/office/drawing/2014/main" val="10002"/>
                  </a:ext>
                </a:extLst>
              </a:tr>
              <a:tr h="370840">
                <a:tc>
                  <a:txBody>
                    <a:bodyPr/>
                    <a:lstStyle/>
                    <a:p>
                      <a:pPr>
                        <a:lnSpc>
                          <a:spcPct val="120000"/>
                        </a:lnSpc>
                      </a:pPr>
                      <a:r>
                        <a:rPr lang="en-US" altLang="zh-CN" dirty="0">
                          <a:latin typeface="微软雅黑" panose="020B0503020204020204" pitchFamily="34" charset="-122"/>
                          <a:ea typeface="微软雅黑" panose="020B0503020204020204" pitchFamily="34" charset="-122"/>
                        </a:rPr>
                        <a:t>GOTO</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20000"/>
                        </a:lnSpc>
                      </a:pPr>
                      <a:r>
                        <a:rPr lang="zh-CN" altLang="zh-CN" sz="1350" kern="1200" dirty="0">
                          <a:solidFill>
                            <a:schemeClr val="dk1"/>
                          </a:solidFill>
                          <a:effectLst/>
                          <a:latin typeface="微软雅黑" panose="020B0503020204020204" pitchFamily="34" charset="-122"/>
                          <a:ea typeface="微软雅黑" panose="020B0503020204020204" pitchFamily="34" charset="-122"/>
                          <a:cs typeface="+mn-cs"/>
                        </a:rPr>
                        <a:t>根据</a:t>
                      </a:r>
                      <a:r>
                        <a:rPr lang="en-US" altLang="zh-CN" sz="1350" kern="1200" dirty="0">
                          <a:solidFill>
                            <a:schemeClr val="dk1"/>
                          </a:solidFill>
                          <a:effectLst/>
                          <a:latin typeface="微软雅黑" panose="020B0503020204020204" pitchFamily="34" charset="-122"/>
                          <a:ea typeface="微软雅黑" panose="020B0503020204020204" pitchFamily="34" charset="-122"/>
                          <a:cs typeface="+mn-cs"/>
                        </a:rPr>
                        <a:t>GOTO</a:t>
                      </a:r>
                      <a:r>
                        <a:rPr lang="zh-CN" altLang="zh-CN" sz="1350" kern="1200" dirty="0">
                          <a:solidFill>
                            <a:schemeClr val="dk1"/>
                          </a:solidFill>
                          <a:effectLst/>
                          <a:latin typeface="微软雅黑" panose="020B0503020204020204" pitchFamily="34" charset="-122"/>
                          <a:ea typeface="微软雅黑" panose="020B0503020204020204" pitchFamily="34" charset="-122"/>
                          <a:cs typeface="+mn-cs"/>
                        </a:rPr>
                        <a:t>位置进行转移，下一个待接受的符号仍然为正在读取的终结符</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3"/>
                  </a:ext>
                </a:extLst>
              </a:tr>
              <a:tr h="370840">
                <a:tc>
                  <a:txBody>
                    <a:bodyPr/>
                    <a:lstStyle/>
                    <a:p>
                      <a:pPr>
                        <a:lnSpc>
                          <a:spcPct val="120000"/>
                        </a:lnSpc>
                      </a:pPr>
                      <a:r>
                        <a:rPr lang="en-US" altLang="zh-CN" dirty="0">
                          <a:latin typeface="微软雅黑" panose="020B0503020204020204" pitchFamily="34" charset="-122"/>
                          <a:ea typeface="微软雅黑" panose="020B0503020204020204" pitchFamily="34" charset="-122"/>
                        </a:rPr>
                        <a:t>ACCEPT</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20000"/>
                        </a:lnSpc>
                      </a:pPr>
                      <a:r>
                        <a:rPr lang="zh-CN" altLang="zh-CN" sz="1350" kern="1200" dirty="0">
                          <a:solidFill>
                            <a:schemeClr val="dk1"/>
                          </a:solidFill>
                          <a:effectLst/>
                          <a:latin typeface="微软雅黑" panose="020B0503020204020204" pitchFamily="34" charset="-122"/>
                          <a:ea typeface="微软雅黑" panose="020B0503020204020204" pitchFamily="34" charset="-122"/>
                          <a:cs typeface="+mn-cs"/>
                        </a:rPr>
                        <a:t>结束语法分析过程，语法分析成功</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4"/>
                  </a:ext>
                </a:extLst>
              </a:tr>
              <a:tr h="370840">
                <a:tc>
                  <a:txBody>
                    <a:bodyPr/>
                    <a:lstStyle/>
                    <a:p>
                      <a:pPr>
                        <a:lnSpc>
                          <a:spcPct val="120000"/>
                        </a:lnSpc>
                      </a:pPr>
                      <a:r>
                        <a:rPr lang="en-US" altLang="zh-CN" dirty="0">
                          <a:latin typeface="微软雅黑" panose="020B0503020204020204" pitchFamily="34" charset="-122"/>
                          <a:ea typeface="微软雅黑" panose="020B0503020204020204" pitchFamily="34" charset="-122"/>
                        </a:rPr>
                        <a:t>ERROR</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20000"/>
                        </a:lnSpc>
                      </a:pPr>
                      <a:r>
                        <a:rPr lang="zh-CN" altLang="zh-CN" sz="1350" kern="1200" dirty="0">
                          <a:solidFill>
                            <a:schemeClr val="dk1"/>
                          </a:solidFill>
                          <a:effectLst/>
                          <a:latin typeface="微软雅黑" panose="020B0503020204020204" pitchFamily="34" charset="-122"/>
                          <a:ea typeface="微软雅黑" panose="020B0503020204020204" pitchFamily="34" charset="-122"/>
                          <a:cs typeface="+mn-cs"/>
                        </a:rPr>
                        <a:t>抛出语法分析异常</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0-#ppt_w/2"/>
                                          </p:val>
                                        </p:tav>
                                        <p:tav tm="100000">
                                          <p:val>
                                            <p:strVal val="#ppt_x"/>
                                          </p:val>
                                        </p:tav>
                                      </p:tavLst>
                                    </p:anim>
                                    <p:anim calcmode="lin" valueType="num">
                                      <p:cBhvr additive="base">
                                        <p:cTn id="32"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5" grpId="0"/>
      <p:bldP spid="6" grpId="0"/>
      <p:bldP spid="4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4"/>
          <p:cNvSpPr txBox="1"/>
          <p:nvPr/>
        </p:nvSpPr>
        <p:spPr>
          <a:xfrm>
            <a:off x="6322516" y="664727"/>
            <a:ext cx="1675130" cy="1731244"/>
          </a:xfrm>
          <a:prstGeom prst="rect">
            <a:avLst/>
          </a:prstGeom>
          <a:noFill/>
        </p:spPr>
        <p:txBody>
          <a:bodyPr wrap="square" anchor="ctr">
            <a:normAutofit/>
          </a:bodyPr>
          <a:lstStyle/>
          <a:p>
            <a:pPr algn="ctr"/>
            <a:r>
              <a:rPr lang="en-US" altLang="zh-CN" sz="7200" b="1" dirty="0">
                <a:solidFill>
                  <a:schemeClr val="accent6"/>
                </a:solidFill>
                <a:latin typeface="微软雅黑" panose="020B0503020204020204" pitchFamily="34" charset="-122"/>
                <a:ea typeface="微软雅黑" panose="020B0503020204020204" pitchFamily="34" charset="-122"/>
              </a:rPr>
              <a:t>04</a:t>
            </a:r>
            <a:endParaRPr lang="zh-CN" altLang="en-US" sz="7200" b="1" dirty="0">
              <a:solidFill>
                <a:schemeClr val="accent6"/>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1959096" y="2591220"/>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研究目标</a:t>
            </a:r>
          </a:p>
        </p:txBody>
      </p:sp>
      <p:sp>
        <p:nvSpPr>
          <p:cNvPr id="20" name="文本框 19"/>
          <p:cNvSpPr txBox="1"/>
          <p:nvPr/>
        </p:nvSpPr>
        <p:spPr>
          <a:xfrm>
            <a:off x="1959098" y="3087841"/>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研究成果</a:t>
            </a:r>
          </a:p>
        </p:txBody>
      </p:sp>
      <p:sp>
        <p:nvSpPr>
          <p:cNvPr id="21" name="文本框 20"/>
          <p:cNvSpPr txBox="1"/>
          <p:nvPr/>
        </p:nvSpPr>
        <p:spPr>
          <a:xfrm>
            <a:off x="1959099" y="3590982"/>
            <a:ext cx="1893998"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应用前景</a:t>
            </a:r>
          </a:p>
        </p:txBody>
      </p:sp>
      <p:sp>
        <p:nvSpPr>
          <p:cNvPr id="15" name="矩形 14"/>
          <p:cNvSpPr/>
          <p:nvPr/>
        </p:nvSpPr>
        <p:spPr>
          <a:xfrm>
            <a:off x="953856" y="1626623"/>
            <a:ext cx="4010265" cy="923330"/>
          </a:xfrm>
          <a:prstGeom prst="rect">
            <a:avLst/>
          </a:prstGeom>
        </p:spPr>
        <p:txBody>
          <a:bodyPr wrap="square">
            <a:spAutoFit/>
          </a:bodyPr>
          <a:lstStyle/>
          <a:p>
            <a:r>
              <a:rPr lang="zh-CN" altLang="en-US" sz="3600" b="1" dirty="0">
                <a:solidFill>
                  <a:schemeClr val="accent5"/>
                </a:solidFill>
                <a:latin typeface="微软雅黑" panose="020B0503020204020204" pitchFamily="34" charset="-122"/>
                <a:ea typeface="微软雅黑" panose="020B0503020204020204" pitchFamily="34" charset="-122"/>
              </a:rPr>
              <a:t>   中间代码生成</a:t>
            </a:r>
            <a:endParaRPr lang="en-US" altLang="zh-CN" sz="3600" b="1" dirty="0">
              <a:solidFill>
                <a:schemeClr val="accent5"/>
              </a:solidFill>
              <a:latin typeface="微软雅黑" panose="020B0503020204020204" pitchFamily="34" charset="-122"/>
              <a:ea typeface="微软雅黑" panose="020B0503020204020204" pitchFamily="34" charset="-122"/>
            </a:endParaRPr>
          </a:p>
          <a:p>
            <a:r>
              <a:rPr lang="en-US" altLang="zh-CN" b="1" dirty="0">
                <a:solidFill>
                  <a:schemeClr val="accent5"/>
                </a:solidFill>
                <a:latin typeface="微软雅黑" panose="020B0503020204020204" pitchFamily="34" charset="-122"/>
                <a:ea typeface="微软雅黑" panose="020B0503020204020204" pitchFamily="34" charset="-122"/>
              </a:rPr>
              <a:t>(</a:t>
            </a:r>
            <a:r>
              <a:rPr lang="en-US" altLang="zh-CN" sz="1800" b="1" dirty="0">
                <a:solidFill>
                  <a:schemeClr val="accent5"/>
                </a:solidFill>
                <a:latin typeface="微软雅黑" panose="020B0503020204020204" pitchFamily="34" charset="-122"/>
                <a:ea typeface="微软雅黑" panose="020B0503020204020204" pitchFamily="34" charset="-122"/>
              </a:rPr>
              <a:t>Intermediate Code Generation</a:t>
            </a:r>
            <a:r>
              <a:rPr lang="en-US" altLang="zh-CN" b="1" dirty="0">
                <a:solidFill>
                  <a:schemeClr val="accent5"/>
                </a:solidFill>
                <a:latin typeface="微软雅黑" panose="020B0503020204020204" pitchFamily="34" charset="-122"/>
                <a:ea typeface="微软雅黑" panose="020B0503020204020204" pitchFamily="34" charset="-122"/>
              </a:rPr>
              <a:t>)</a:t>
            </a:r>
            <a:endParaRPr lang="zh-CN" altLang="en-US" b="1" dirty="0">
              <a:solidFill>
                <a:schemeClr val="accent5"/>
              </a:solidFill>
              <a:latin typeface="微软雅黑" panose="020B0503020204020204" pitchFamily="34" charset="-122"/>
              <a:ea typeface="微软雅黑" panose="020B0503020204020204" pitchFamily="34" charset="-122"/>
            </a:endParaRPr>
          </a:p>
        </p:txBody>
      </p:sp>
      <p:pic>
        <p:nvPicPr>
          <p:cNvPr id="22" name="图片 21" descr="33af44c9fe23df8286f99d06e678fd1b"/>
          <p:cNvPicPr>
            <a:picLocks noChangeAspect="1"/>
          </p:cNvPicPr>
          <p:nvPr/>
        </p:nvPicPr>
        <p:blipFill>
          <a:blip r:embed="rId3"/>
          <a:stretch>
            <a:fillRect/>
          </a:stretch>
        </p:blipFill>
        <p:spPr>
          <a:xfrm rot="13505325">
            <a:off x="6246011" y="1327153"/>
            <a:ext cx="6233981" cy="5988671"/>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FBB4EB-F461-C255-7C32-E2B494668C32}"/>
            </a:ext>
          </a:extLst>
        </p:cNvPr>
        <p:cNvGrpSpPr/>
        <p:nvPr/>
      </p:nvGrpSpPr>
      <p:grpSpPr>
        <a:xfrm>
          <a:off x="0" y="0"/>
          <a:ext cx="0" cy="0"/>
          <a:chOff x="0" y="0"/>
          <a:chExt cx="0" cy="0"/>
        </a:xfrm>
      </p:grpSpPr>
      <p:grpSp>
        <p:nvGrpSpPr>
          <p:cNvPr id="17" name="组合 16">
            <a:extLst>
              <a:ext uri="{FF2B5EF4-FFF2-40B4-BE49-F238E27FC236}">
                <a16:creationId xmlns:a16="http://schemas.microsoft.com/office/drawing/2014/main" id="{5C733B36-6FA2-99CA-D986-454021691898}"/>
              </a:ext>
            </a:extLst>
          </p:cNvPr>
          <p:cNvGrpSpPr/>
          <p:nvPr/>
        </p:nvGrpSpPr>
        <p:grpSpPr>
          <a:xfrm>
            <a:off x="0" y="133350"/>
            <a:ext cx="9144000" cy="457200"/>
            <a:chOff x="0" y="133350"/>
            <a:chExt cx="9144000" cy="457200"/>
          </a:xfrm>
        </p:grpSpPr>
        <p:sp>
          <p:nvSpPr>
            <p:cNvPr id="3" name="矩形 2">
              <a:extLst>
                <a:ext uri="{FF2B5EF4-FFF2-40B4-BE49-F238E27FC236}">
                  <a16:creationId xmlns:a16="http://schemas.microsoft.com/office/drawing/2014/main" id="{75DFE6CC-3F83-14FC-FC3E-16934DDE9842}"/>
                </a:ext>
              </a:extLst>
            </p:cNvPr>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a:extLst>
                <a:ext uri="{FF2B5EF4-FFF2-40B4-BE49-F238E27FC236}">
                  <a16:creationId xmlns:a16="http://schemas.microsoft.com/office/drawing/2014/main" id="{F773C459-01F0-50E2-77F8-31E5DC8E17BC}"/>
                </a:ext>
              </a:extLst>
            </p:cNvPr>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a:extLst>
                <a:ext uri="{FF2B5EF4-FFF2-40B4-BE49-F238E27FC236}">
                  <a16:creationId xmlns:a16="http://schemas.microsoft.com/office/drawing/2014/main" id="{0EF39E57-B634-6FFA-3C4C-D637316B3F38}"/>
                </a:ext>
              </a:extLst>
            </p:cNvPr>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a:extLst>
                <a:ext uri="{FF2B5EF4-FFF2-40B4-BE49-F238E27FC236}">
                  <a16:creationId xmlns:a16="http://schemas.microsoft.com/office/drawing/2014/main" id="{8BD9C22D-1D02-5741-A921-3E49B44F9200}"/>
                </a:ext>
              </a:extLst>
            </p:cNvPr>
            <p:cNvSpPr/>
            <p:nvPr/>
          </p:nvSpPr>
          <p:spPr>
            <a:xfrm>
              <a:off x="7757399"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a:extLst>
                <a:ext uri="{FF2B5EF4-FFF2-40B4-BE49-F238E27FC236}">
                  <a16:creationId xmlns:a16="http://schemas.microsoft.com/office/drawing/2014/main" id="{76C837A3-D5CB-C742-5EA1-811CB7089197}"/>
                </a:ext>
              </a:extLst>
            </p:cNvPr>
            <p:cNvSpPr/>
            <p:nvPr/>
          </p:nvSpPr>
          <p:spPr>
            <a:xfrm>
              <a:off x="815995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a:extLst>
                <a:ext uri="{FF2B5EF4-FFF2-40B4-BE49-F238E27FC236}">
                  <a16:creationId xmlns:a16="http://schemas.microsoft.com/office/drawing/2014/main" id="{94B1F2A1-F3F1-AB5F-319A-548B160B2123}"/>
                </a:ext>
              </a:extLst>
            </p:cNvPr>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a:extLst>
              <a:ext uri="{FF2B5EF4-FFF2-40B4-BE49-F238E27FC236}">
                <a16:creationId xmlns:a16="http://schemas.microsoft.com/office/drawing/2014/main" id="{92CAE950-6345-4750-E93E-D4B816C71DD4}"/>
              </a:ext>
            </a:extLst>
          </p:cNvPr>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4</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28CEE9B6-35FD-FD12-2D25-D7513786C8D4}"/>
              </a:ext>
            </a:extLst>
          </p:cNvPr>
          <p:cNvSpPr/>
          <p:nvPr/>
        </p:nvSpPr>
        <p:spPr>
          <a:xfrm>
            <a:off x="282773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a:extLst>
              <a:ext uri="{FF2B5EF4-FFF2-40B4-BE49-F238E27FC236}">
                <a16:creationId xmlns:a16="http://schemas.microsoft.com/office/drawing/2014/main" id="{987B0A2C-4CE9-C61E-BF0F-943082E63E5A}"/>
              </a:ext>
            </a:extLst>
          </p:cNvPr>
          <p:cNvGrpSpPr/>
          <p:nvPr/>
        </p:nvGrpSpPr>
        <p:grpSpPr>
          <a:xfrm>
            <a:off x="0" y="4764643"/>
            <a:ext cx="9144000" cy="369332"/>
            <a:chOff x="0" y="4764643"/>
            <a:chExt cx="9144000" cy="369332"/>
          </a:xfrm>
        </p:grpSpPr>
        <p:sp>
          <p:nvSpPr>
            <p:cNvPr id="8" name="矩形 7">
              <a:extLst>
                <a:ext uri="{FF2B5EF4-FFF2-40B4-BE49-F238E27FC236}">
                  <a16:creationId xmlns:a16="http://schemas.microsoft.com/office/drawing/2014/main" id="{09A7CFB9-EA68-8E78-21C6-D37E32B90827}"/>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397AD19B-5AC8-BD02-3FD1-0D060CB349EA}"/>
                </a:ext>
              </a:extLst>
            </p:cNvPr>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16</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9" name="矩形 18">
            <a:extLst>
              <a:ext uri="{FF2B5EF4-FFF2-40B4-BE49-F238E27FC236}">
                <a16:creationId xmlns:a16="http://schemas.microsoft.com/office/drawing/2014/main" id="{29DCAF56-8256-CBC6-8C58-DE0066FE4D24}"/>
              </a:ext>
            </a:extLst>
          </p:cNvPr>
          <p:cNvSpPr/>
          <p:nvPr/>
        </p:nvSpPr>
        <p:spPr>
          <a:xfrm>
            <a:off x="715331" y="161895"/>
            <a:ext cx="1723549"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中间代码生成</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0" name="矩形 39">
            <a:extLst>
              <a:ext uri="{FF2B5EF4-FFF2-40B4-BE49-F238E27FC236}">
                <a16:creationId xmlns:a16="http://schemas.microsoft.com/office/drawing/2014/main" id="{A3F5626E-F9A7-6DC7-4A4D-DF49B5A6BC50}"/>
              </a:ext>
            </a:extLst>
          </p:cNvPr>
          <p:cNvSpPr/>
          <p:nvPr/>
        </p:nvSpPr>
        <p:spPr>
          <a:xfrm>
            <a:off x="2903936" y="213717"/>
            <a:ext cx="3711401"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Intermediate Code Generation</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13787B06-6C05-0415-85F2-4E7D417BC636}"/>
              </a:ext>
            </a:extLst>
          </p:cNvPr>
          <p:cNvSpPr txBox="1"/>
          <p:nvPr/>
        </p:nvSpPr>
        <p:spPr>
          <a:xfrm>
            <a:off x="287061" y="663179"/>
            <a:ext cx="5679866"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中间代码生成：</a:t>
            </a:r>
            <a:r>
              <a:rPr lang="en-US" altLang="zh-CN" sz="2400" b="1" dirty="0">
                <a:solidFill>
                  <a:schemeClr val="accent4"/>
                </a:solidFill>
                <a:latin typeface="微软雅黑" panose="020B0503020204020204" pitchFamily="34" charset="-122"/>
                <a:ea typeface="微软雅黑" panose="020B0503020204020204" pitchFamily="34" charset="-122"/>
              </a:rPr>
              <a:t>1.	</a:t>
            </a:r>
            <a:r>
              <a:rPr lang="zh-CN" altLang="en-US" sz="2400" b="1" dirty="0">
                <a:solidFill>
                  <a:schemeClr val="accent4"/>
                </a:solidFill>
                <a:latin typeface="微软雅黑" panose="020B0503020204020204" pitchFamily="34" charset="-122"/>
                <a:ea typeface="微软雅黑" panose="020B0503020204020204" pitchFamily="34" charset="-122"/>
              </a:rPr>
              <a:t>准备工作</a:t>
            </a:r>
          </a:p>
        </p:txBody>
      </p:sp>
      <p:sp>
        <p:nvSpPr>
          <p:cNvPr id="20" name="文本框 19">
            <a:extLst>
              <a:ext uri="{FF2B5EF4-FFF2-40B4-BE49-F238E27FC236}">
                <a16:creationId xmlns:a16="http://schemas.microsoft.com/office/drawing/2014/main" id="{4F05F26B-7822-0654-D522-FA241A5BA141}"/>
              </a:ext>
            </a:extLst>
          </p:cNvPr>
          <p:cNvSpPr txBox="1"/>
          <p:nvPr/>
        </p:nvSpPr>
        <p:spPr>
          <a:xfrm>
            <a:off x="332161" y="3925868"/>
            <a:ext cx="3993501" cy="461665"/>
          </a:xfrm>
          <a:prstGeom prst="rect">
            <a:avLst/>
          </a:prstGeom>
          <a:noFill/>
        </p:spPr>
        <p:txBody>
          <a:bodyPr wrap="square" rtlCol="0">
            <a:spAutoFit/>
          </a:bodyPr>
          <a:lstStyle/>
          <a:p>
            <a:r>
              <a:rPr lang="zh-CN" altLang="en-US" sz="1200" dirty="0">
                <a:solidFill>
                  <a:schemeClr val="accent4"/>
                </a:solidFill>
                <a:latin typeface="微软雅黑" panose="020B0503020204020204" pitchFamily="34" charset="-122"/>
                <a:ea typeface="微软雅黑" panose="020B0503020204020204" pitchFamily="34" charset="-122"/>
              </a:rPr>
              <a:t>根据当前状态查找</a:t>
            </a:r>
            <a:r>
              <a:rPr lang="en-US" altLang="zh-CN" sz="1200" dirty="0" err="1">
                <a:solidFill>
                  <a:schemeClr val="accent4"/>
                </a:solidFill>
                <a:latin typeface="微软雅黑" panose="020B0503020204020204" pitchFamily="34" charset="-122"/>
                <a:ea typeface="微软雅黑" panose="020B0503020204020204" pitchFamily="34" charset="-122"/>
              </a:rPr>
              <a:t>LRChart</a:t>
            </a:r>
            <a:r>
              <a:rPr lang="zh-CN" altLang="en-US" sz="1200" dirty="0">
                <a:solidFill>
                  <a:schemeClr val="accent4"/>
                </a:solidFill>
                <a:latin typeface="微软雅黑" panose="020B0503020204020204" pitchFamily="34" charset="-122"/>
                <a:ea typeface="微软雅黑" panose="020B0503020204020204" pitchFamily="34" charset="-122"/>
              </a:rPr>
              <a:t>表，获取对应下一步操作与地址</a:t>
            </a:r>
          </a:p>
        </p:txBody>
      </p:sp>
      <p:pic>
        <p:nvPicPr>
          <p:cNvPr id="21" name="图片 20">
            <a:extLst>
              <a:ext uri="{FF2B5EF4-FFF2-40B4-BE49-F238E27FC236}">
                <a16:creationId xmlns:a16="http://schemas.microsoft.com/office/drawing/2014/main" id="{C64B222C-7FF2-86D6-2A5B-BD44FC86F9C8}"/>
              </a:ext>
            </a:extLst>
          </p:cNvPr>
          <p:cNvPicPr>
            <a:picLocks noChangeAspect="1"/>
          </p:cNvPicPr>
          <p:nvPr/>
        </p:nvPicPr>
        <p:blipFill>
          <a:blip r:embed="rId3"/>
          <a:srcRect l="-938" t="15030" r="-733" b="73814"/>
          <a:stretch/>
        </p:blipFill>
        <p:spPr>
          <a:xfrm>
            <a:off x="270511" y="3316971"/>
            <a:ext cx="3878954" cy="383563"/>
          </a:xfrm>
          <a:prstGeom prst="rect">
            <a:avLst/>
          </a:prstGeom>
        </p:spPr>
      </p:pic>
      <p:pic>
        <p:nvPicPr>
          <p:cNvPr id="22" name="图片 21">
            <a:extLst>
              <a:ext uri="{FF2B5EF4-FFF2-40B4-BE49-F238E27FC236}">
                <a16:creationId xmlns:a16="http://schemas.microsoft.com/office/drawing/2014/main" id="{5BB4E8A2-657A-439F-DF87-18EE924B7636}"/>
              </a:ext>
            </a:extLst>
          </p:cNvPr>
          <p:cNvPicPr>
            <a:picLocks noChangeAspect="1"/>
          </p:cNvPicPr>
          <p:nvPr/>
        </p:nvPicPr>
        <p:blipFill>
          <a:blip r:embed="rId3"/>
          <a:srcRect t="26173" b="2419"/>
          <a:stretch/>
        </p:blipFill>
        <p:spPr>
          <a:xfrm>
            <a:off x="5251931" y="2221635"/>
            <a:ext cx="3621558" cy="2330328"/>
          </a:xfrm>
          <a:prstGeom prst="rect">
            <a:avLst/>
          </a:prstGeom>
        </p:spPr>
      </p:pic>
      <p:pic>
        <p:nvPicPr>
          <p:cNvPr id="24" name="图片 23">
            <a:extLst>
              <a:ext uri="{FF2B5EF4-FFF2-40B4-BE49-F238E27FC236}">
                <a16:creationId xmlns:a16="http://schemas.microsoft.com/office/drawing/2014/main" id="{34C681CD-173C-1FBA-1D5C-1E5220A509D3}"/>
              </a:ext>
            </a:extLst>
          </p:cNvPr>
          <p:cNvPicPr>
            <a:picLocks noChangeAspect="1"/>
          </p:cNvPicPr>
          <p:nvPr/>
        </p:nvPicPr>
        <p:blipFill>
          <a:blip r:embed="rId4"/>
          <a:stretch>
            <a:fillRect/>
          </a:stretch>
        </p:blipFill>
        <p:spPr>
          <a:xfrm>
            <a:off x="628592" y="1556417"/>
            <a:ext cx="2241588" cy="701073"/>
          </a:xfrm>
          <a:prstGeom prst="rect">
            <a:avLst/>
          </a:prstGeom>
        </p:spPr>
      </p:pic>
      <p:sp>
        <p:nvSpPr>
          <p:cNvPr id="25" name="文本框 24">
            <a:extLst>
              <a:ext uri="{FF2B5EF4-FFF2-40B4-BE49-F238E27FC236}">
                <a16:creationId xmlns:a16="http://schemas.microsoft.com/office/drawing/2014/main" id="{1A493912-FC4A-8DD9-D98D-443FC29D0488}"/>
              </a:ext>
            </a:extLst>
          </p:cNvPr>
          <p:cNvSpPr txBox="1"/>
          <p:nvPr/>
        </p:nvSpPr>
        <p:spPr>
          <a:xfrm>
            <a:off x="402141" y="2441526"/>
            <a:ext cx="3993501" cy="276999"/>
          </a:xfrm>
          <a:prstGeom prst="rect">
            <a:avLst/>
          </a:prstGeom>
          <a:noFill/>
        </p:spPr>
        <p:txBody>
          <a:bodyPr wrap="square" rtlCol="0">
            <a:spAutoFit/>
          </a:bodyPr>
          <a:lstStyle/>
          <a:p>
            <a:r>
              <a:rPr lang="zh-CN" altLang="en-US" sz="1200" dirty="0">
                <a:solidFill>
                  <a:schemeClr val="accent4"/>
                </a:solidFill>
                <a:latin typeface="微软雅黑" panose="020B0503020204020204" pitchFamily="34" charset="-122"/>
                <a:ea typeface="微软雅黑" panose="020B0503020204020204" pitchFamily="34" charset="-122"/>
              </a:rPr>
              <a:t>定义状态栈与符号栈，定义代码生成器用于生成中间代码</a:t>
            </a:r>
          </a:p>
        </p:txBody>
      </p:sp>
      <p:sp>
        <p:nvSpPr>
          <p:cNvPr id="26" name="文本框 25">
            <a:extLst>
              <a:ext uri="{FF2B5EF4-FFF2-40B4-BE49-F238E27FC236}">
                <a16:creationId xmlns:a16="http://schemas.microsoft.com/office/drawing/2014/main" id="{506FA182-EE14-4069-7B58-D7EDB8F5072C}"/>
              </a:ext>
            </a:extLst>
          </p:cNvPr>
          <p:cNvSpPr txBox="1"/>
          <p:nvPr/>
        </p:nvSpPr>
        <p:spPr>
          <a:xfrm>
            <a:off x="5065960" y="1485736"/>
            <a:ext cx="3993501" cy="461665"/>
          </a:xfrm>
          <a:prstGeom prst="rect">
            <a:avLst/>
          </a:prstGeom>
          <a:noFill/>
        </p:spPr>
        <p:txBody>
          <a:bodyPr wrap="square" rtlCol="0">
            <a:spAutoFit/>
          </a:bodyPr>
          <a:lstStyle/>
          <a:p>
            <a:r>
              <a:rPr lang="zh-CN" altLang="en-US" sz="1200" dirty="0">
                <a:solidFill>
                  <a:schemeClr val="accent4"/>
                </a:solidFill>
                <a:latin typeface="微软雅黑" panose="020B0503020204020204" pitchFamily="34" charset="-122"/>
                <a:ea typeface="微软雅黑" panose="020B0503020204020204" pitchFamily="34" charset="-122"/>
              </a:rPr>
              <a:t>根据对应的操作与地址进行相应的处理，在</a:t>
            </a:r>
            <a:r>
              <a:rPr lang="en-US" altLang="zh-CN" sz="1200" dirty="0">
                <a:solidFill>
                  <a:schemeClr val="accent4"/>
                </a:solidFill>
                <a:latin typeface="微软雅黑" panose="020B0503020204020204" pitchFamily="34" charset="-122"/>
                <a:ea typeface="微软雅黑" panose="020B0503020204020204" pitchFamily="34" charset="-122"/>
              </a:rPr>
              <a:t>REDUCE</a:t>
            </a:r>
            <a:r>
              <a:rPr lang="zh-CN" altLang="en-US" sz="1200" dirty="0">
                <a:solidFill>
                  <a:schemeClr val="accent4"/>
                </a:solidFill>
                <a:latin typeface="微软雅黑" panose="020B0503020204020204" pitchFamily="34" charset="-122"/>
                <a:ea typeface="微软雅黑" panose="020B0503020204020204" pitchFamily="34" charset="-122"/>
              </a:rPr>
              <a:t>阶段生成中间代码</a:t>
            </a:r>
          </a:p>
        </p:txBody>
      </p:sp>
    </p:spTree>
    <p:extLst>
      <p:ext uri="{BB962C8B-B14F-4D97-AF65-F5344CB8AC3E}">
        <p14:creationId xmlns:p14="http://schemas.microsoft.com/office/powerpoint/2010/main" val="6370408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26"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Horizontal)">
                                      <p:cBhvr>
                                        <p:cTn id="19" dur="500"/>
                                        <p:tgtEl>
                                          <p:spTgt spid="7"/>
                                        </p:tgtEl>
                                      </p:cBhvr>
                                    </p:animEffect>
                                  </p:childTnLst>
                                </p:cTn>
                              </p:par>
                            </p:childTnLst>
                          </p:cTn>
                        </p:par>
                        <p:par>
                          <p:cTn id="20" fill="hold">
                            <p:stCondLst>
                              <p:cond delay="1500"/>
                            </p:stCondLst>
                            <p:childTnLst>
                              <p:par>
                                <p:cTn id="21" presetID="14" presetClass="entr" presetSubtype="1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randombar(horizontal)">
                                      <p:cBhvr>
                                        <p:cTn id="23" dur="500"/>
                                        <p:tgtEl>
                                          <p:spTgt spid="19"/>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0-#ppt_w/2"/>
                                          </p:val>
                                        </p:tav>
                                        <p:tav tm="100000">
                                          <p:val>
                                            <p:strVal val="#ppt_x"/>
                                          </p:val>
                                        </p:tav>
                                      </p:tavLst>
                                    </p:anim>
                                    <p:anim calcmode="lin" valueType="num">
                                      <p:cBhvr additive="base">
                                        <p:cTn id="3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9" grpId="0"/>
      <p:bldP spid="40" grpId="0"/>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D760A-0813-5043-C83B-5F67DA3DD0CA}"/>
            </a:ext>
          </a:extLst>
        </p:cNvPr>
        <p:cNvGrpSpPr/>
        <p:nvPr/>
      </p:nvGrpSpPr>
      <p:grpSpPr>
        <a:xfrm>
          <a:off x="0" y="0"/>
          <a:ext cx="0" cy="0"/>
          <a:chOff x="0" y="0"/>
          <a:chExt cx="0" cy="0"/>
        </a:xfrm>
      </p:grpSpPr>
      <p:grpSp>
        <p:nvGrpSpPr>
          <p:cNvPr id="17" name="组合 16">
            <a:extLst>
              <a:ext uri="{FF2B5EF4-FFF2-40B4-BE49-F238E27FC236}">
                <a16:creationId xmlns:a16="http://schemas.microsoft.com/office/drawing/2014/main" id="{285AC051-D2AA-1A55-B33F-5AF24B118DB8}"/>
              </a:ext>
            </a:extLst>
          </p:cNvPr>
          <p:cNvGrpSpPr/>
          <p:nvPr/>
        </p:nvGrpSpPr>
        <p:grpSpPr>
          <a:xfrm>
            <a:off x="0" y="133350"/>
            <a:ext cx="9144000" cy="457200"/>
            <a:chOff x="0" y="133350"/>
            <a:chExt cx="9144000" cy="457200"/>
          </a:xfrm>
        </p:grpSpPr>
        <p:sp>
          <p:nvSpPr>
            <p:cNvPr id="3" name="矩形 2">
              <a:extLst>
                <a:ext uri="{FF2B5EF4-FFF2-40B4-BE49-F238E27FC236}">
                  <a16:creationId xmlns:a16="http://schemas.microsoft.com/office/drawing/2014/main" id="{78B03604-28AB-F90B-6CC1-8B99F65CB949}"/>
                </a:ext>
              </a:extLst>
            </p:cNvPr>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a:extLst>
                <a:ext uri="{FF2B5EF4-FFF2-40B4-BE49-F238E27FC236}">
                  <a16:creationId xmlns:a16="http://schemas.microsoft.com/office/drawing/2014/main" id="{47406473-8B82-1549-4955-62967ECD0DAD}"/>
                </a:ext>
              </a:extLst>
            </p:cNvPr>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a:extLst>
                <a:ext uri="{FF2B5EF4-FFF2-40B4-BE49-F238E27FC236}">
                  <a16:creationId xmlns:a16="http://schemas.microsoft.com/office/drawing/2014/main" id="{1C7D3300-632E-E2E4-D35B-623A8AF8AA5D}"/>
                </a:ext>
              </a:extLst>
            </p:cNvPr>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a:extLst>
                <a:ext uri="{FF2B5EF4-FFF2-40B4-BE49-F238E27FC236}">
                  <a16:creationId xmlns:a16="http://schemas.microsoft.com/office/drawing/2014/main" id="{9D6C44BD-38DB-732E-4834-F9AA72A7F8A9}"/>
                </a:ext>
              </a:extLst>
            </p:cNvPr>
            <p:cNvSpPr/>
            <p:nvPr/>
          </p:nvSpPr>
          <p:spPr>
            <a:xfrm>
              <a:off x="7757399"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a:extLst>
                <a:ext uri="{FF2B5EF4-FFF2-40B4-BE49-F238E27FC236}">
                  <a16:creationId xmlns:a16="http://schemas.microsoft.com/office/drawing/2014/main" id="{9F869DCF-DF96-6B4A-03E4-0FCC0B48BDB1}"/>
                </a:ext>
              </a:extLst>
            </p:cNvPr>
            <p:cNvSpPr/>
            <p:nvPr/>
          </p:nvSpPr>
          <p:spPr>
            <a:xfrm>
              <a:off x="815995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a:extLst>
                <a:ext uri="{FF2B5EF4-FFF2-40B4-BE49-F238E27FC236}">
                  <a16:creationId xmlns:a16="http://schemas.microsoft.com/office/drawing/2014/main" id="{221F5BB9-3BD5-9142-A550-B096B97DBA67}"/>
                </a:ext>
              </a:extLst>
            </p:cNvPr>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a:extLst>
              <a:ext uri="{FF2B5EF4-FFF2-40B4-BE49-F238E27FC236}">
                <a16:creationId xmlns:a16="http://schemas.microsoft.com/office/drawing/2014/main" id="{95EE3B5F-245A-F6A9-A107-EE19182267A5}"/>
              </a:ext>
            </a:extLst>
          </p:cNvPr>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4</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E0207DE0-41CF-1D0F-B714-2CE18E8C85A0}"/>
              </a:ext>
            </a:extLst>
          </p:cNvPr>
          <p:cNvSpPr/>
          <p:nvPr/>
        </p:nvSpPr>
        <p:spPr>
          <a:xfrm>
            <a:off x="282773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a:extLst>
              <a:ext uri="{FF2B5EF4-FFF2-40B4-BE49-F238E27FC236}">
                <a16:creationId xmlns:a16="http://schemas.microsoft.com/office/drawing/2014/main" id="{A38FC890-D6D1-0F60-3C38-0CE7AC16C39B}"/>
              </a:ext>
            </a:extLst>
          </p:cNvPr>
          <p:cNvGrpSpPr/>
          <p:nvPr/>
        </p:nvGrpSpPr>
        <p:grpSpPr>
          <a:xfrm>
            <a:off x="0" y="4764643"/>
            <a:ext cx="9144000" cy="369332"/>
            <a:chOff x="0" y="4764643"/>
            <a:chExt cx="9144000" cy="369332"/>
          </a:xfrm>
        </p:grpSpPr>
        <p:sp>
          <p:nvSpPr>
            <p:cNvPr id="8" name="矩形 7">
              <a:extLst>
                <a:ext uri="{FF2B5EF4-FFF2-40B4-BE49-F238E27FC236}">
                  <a16:creationId xmlns:a16="http://schemas.microsoft.com/office/drawing/2014/main" id="{0396A454-F987-7EFF-3B62-CC7E2AA59878}"/>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2E9DCE05-9D3B-46E6-D9B0-9415B092D733}"/>
                </a:ext>
              </a:extLst>
            </p:cNvPr>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16</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9" name="矩形 18">
            <a:extLst>
              <a:ext uri="{FF2B5EF4-FFF2-40B4-BE49-F238E27FC236}">
                <a16:creationId xmlns:a16="http://schemas.microsoft.com/office/drawing/2014/main" id="{07E0794F-21DC-9E40-4710-B6DCA9ED4A89}"/>
              </a:ext>
            </a:extLst>
          </p:cNvPr>
          <p:cNvSpPr/>
          <p:nvPr/>
        </p:nvSpPr>
        <p:spPr>
          <a:xfrm>
            <a:off x="715331" y="161895"/>
            <a:ext cx="1723549"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中间代码生成</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0" name="矩形 39">
            <a:extLst>
              <a:ext uri="{FF2B5EF4-FFF2-40B4-BE49-F238E27FC236}">
                <a16:creationId xmlns:a16="http://schemas.microsoft.com/office/drawing/2014/main" id="{F5DA6D47-8A6E-5573-64C1-DD8C17355962}"/>
              </a:ext>
            </a:extLst>
          </p:cNvPr>
          <p:cNvSpPr/>
          <p:nvPr/>
        </p:nvSpPr>
        <p:spPr>
          <a:xfrm>
            <a:off x="2903936" y="213717"/>
            <a:ext cx="3711401"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Intermediate Code Generation</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A61B446B-D3BF-A0AC-459C-E502F86F0A54}"/>
              </a:ext>
            </a:extLst>
          </p:cNvPr>
          <p:cNvPicPr>
            <a:picLocks noChangeAspect="1"/>
          </p:cNvPicPr>
          <p:nvPr/>
        </p:nvPicPr>
        <p:blipFill>
          <a:blip r:embed="rId3"/>
          <a:stretch>
            <a:fillRect/>
          </a:stretch>
        </p:blipFill>
        <p:spPr>
          <a:xfrm>
            <a:off x="439463" y="1417549"/>
            <a:ext cx="4484774" cy="3062773"/>
          </a:xfrm>
          <a:prstGeom prst="rect">
            <a:avLst/>
          </a:prstGeom>
        </p:spPr>
      </p:pic>
      <p:sp>
        <p:nvSpPr>
          <p:cNvPr id="2" name="文本框 1">
            <a:extLst>
              <a:ext uri="{FF2B5EF4-FFF2-40B4-BE49-F238E27FC236}">
                <a16:creationId xmlns:a16="http://schemas.microsoft.com/office/drawing/2014/main" id="{46C028DA-AE73-FB6F-62CB-18CB36DA3B92}"/>
              </a:ext>
            </a:extLst>
          </p:cNvPr>
          <p:cNvSpPr txBox="1"/>
          <p:nvPr/>
        </p:nvSpPr>
        <p:spPr>
          <a:xfrm>
            <a:off x="287061" y="663178"/>
            <a:ext cx="7317937"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中间代码生成：</a:t>
            </a:r>
            <a:r>
              <a:rPr lang="en-US" altLang="zh-CN" sz="2400" b="1" dirty="0">
                <a:solidFill>
                  <a:schemeClr val="accent4"/>
                </a:solidFill>
                <a:latin typeface="微软雅黑" panose="020B0503020204020204" pitchFamily="34" charset="-122"/>
                <a:ea typeface="微软雅黑" panose="020B0503020204020204" pitchFamily="34" charset="-122"/>
              </a:rPr>
              <a:t>2.	</a:t>
            </a:r>
            <a:r>
              <a:rPr lang="zh-CN" altLang="en-US" sz="2400" b="1" dirty="0">
                <a:solidFill>
                  <a:schemeClr val="accent4"/>
                </a:solidFill>
                <a:latin typeface="微软雅黑" panose="020B0503020204020204" pitchFamily="34" charset="-122"/>
                <a:ea typeface="微软雅黑" panose="020B0503020204020204" pitchFamily="34" charset="-122"/>
              </a:rPr>
              <a:t>核心思路</a:t>
            </a:r>
          </a:p>
        </p:txBody>
      </p:sp>
      <p:sp>
        <p:nvSpPr>
          <p:cNvPr id="5" name="文本框 4">
            <a:extLst>
              <a:ext uri="{FF2B5EF4-FFF2-40B4-BE49-F238E27FC236}">
                <a16:creationId xmlns:a16="http://schemas.microsoft.com/office/drawing/2014/main" id="{26916D5F-B638-9492-DDAD-686A9940256A}"/>
              </a:ext>
            </a:extLst>
          </p:cNvPr>
          <p:cNvSpPr txBox="1"/>
          <p:nvPr/>
        </p:nvSpPr>
        <p:spPr>
          <a:xfrm>
            <a:off x="5523723" y="1605369"/>
            <a:ext cx="3415003" cy="646331"/>
          </a:xfrm>
          <a:prstGeom prst="rect">
            <a:avLst/>
          </a:prstGeom>
          <a:noFill/>
        </p:spPr>
        <p:txBody>
          <a:bodyPr wrap="square" rtlCol="0">
            <a:spAutoFit/>
          </a:bodyPr>
          <a:lstStyle/>
          <a:p>
            <a:r>
              <a:rPr lang="zh-CN" altLang="en-US" sz="1200" dirty="0">
                <a:solidFill>
                  <a:schemeClr val="accent4"/>
                </a:solidFill>
                <a:latin typeface="微软雅黑" panose="020B0503020204020204" pitchFamily="34" charset="-122"/>
                <a:ea typeface="微软雅黑" panose="020B0503020204020204" pitchFamily="34" charset="-122"/>
              </a:rPr>
              <a:t>通过调用产生式类，获取产生式的所有符号信息及数量，一次性弹出符号栈中的所有规约产生式符号并逆序存储到</a:t>
            </a:r>
            <a:r>
              <a:rPr lang="en-US" altLang="zh-CN" sz="1200" dirty="0">
                <a:solidFill>
                  <a:schemeClr val="accent4"/>
                </a:solidFill>
                <a:latin typeface="微软雅黑" panose="020B0503020204020204" pitchFamily="34" charset="-122"/>
                <a:ea typeface="微软雅黑" panose="020B0503020204020204" pitchFamily="34" charset="-122"/>
              </a:rPr>
              <a:t>Vector</a:t>
            </a:r>
            <a:r>
              <a:rPr lang="zh-CN" altLang="en-US" sz="1200" dirty="0">
                <a:solidFill>
                  <a:schemeClr val="accent4"/>
                </a:solidFill>
                <a:latin typeface="微软雅黑" panose="020B0503020204020204" pitchFamily="34" charset="-122"/>
                <a:ea typeface="微软雅黑" panose="020B0503020204020204" pitchFamily="34" charset="-122"/>
              </a:rPr>
              <a:t>中方便取用</a:t>
            </a:r>
          </a:p>
        </p:txBody>
      </p:sp>
      <p:sp>
        <p:nvSpPr>
          <p:cNvPr id="6" name="文本框 5">
            <a:extLst>
              <a:ext uri="{FF2B5EF4-FFF2-40B4-BE49-F238E27FC236}">
                <a16:creationId xmlns:a16="http://schemas.microsoft.com/office/drawing/2014/main" id="{26301188-0477-50DF-9A28-82C8B809B97E}"/>
              </a:ext>
            </a:extLst>
          </p:cNvPr>
          <p:cNvSpPr txBox="1"/>
          <p:nvPr/>
        </p:nvSpPr>
        <p:spPr>
          <a:xfrm>
            <a:off x="5523723" y="2718102"/>
            <a:ext cx="3415003" cy="461665"/>
          </a:xfrm>
          <a:prstGeom prst="rect">
            <a:avLst/>
          </a:prstGeom>
          <a:noFill/>
        </p:spPr>
        <p:txBody>
          <a:bodyPr wrap="square" rtlCol="0">
            <a:spAutoFit/>
          </a:bodyPr>
          <a:lstStyle/>
          <a:p>
            <a:r>
              <a:rPr lang="zh-CN" altLang="en-US" sz="1200" dirty="0">
                <a:solidFill>
                  <a:schemeClr val="accent4"/>
                </a:solidFill>
                <a:latin typeface="微软雅黑" panose="020B0503020204020204" pitchFamily="34" charset="-122"/>
                <a:ea typeface="微软雅黑" panose="020B0503020204020204" pitchFamily="34" charset="-122"/>
              </a:rPr>
              <a:t>不同的产生式，生成中间代码的逻辑不同，主要根据关键字匹配</a:t>
            </a:r>
          </a:p>
        </p:txBody>
      </p:sp>
      <p:sp>
        <p:nvSpPr>
          <p:cNvPr id="18" name="文本框 17">
            <a:extLst>
              <a:ext uri="{FF2B5EF4-FFF2-40B4-BE49-F238E27FC236}">
                <a16:creationId xmlns:a16="http://schemas.microsoft.com/office/drawing/2014/main" id="{2440BD73-5FFE-C615-DA24-130D6142B251}"/>
              </a:ext>
            </a:extLst>
          </p:cNvPr>
          <p:cNvSpPr txBox="1"/>
          <p:nvPr/>
        </p:nvSpPr>
        <p:spPr>
          <a:xfrm>
            <a:off x="5523723" y="3738081"/>
            <a:ext cx="3415003" cy="276999"/>
          </a:xfrm>
          <a:prstGeom prst="rect">
            <a:avLst/>
          </a:prstGeom>
          <a:noFill/>
        </p:spPr>
        <p:txBody>
          <a:bodyPr wrap="square" rtlCol="0">
            <a:spAutoFit/>
          </a:bodyPr>
          <a:lstStyle/>
          <a:p>
            <a:r>
              <a:rPr lang="zh-CN" altLang="en-US" sz="1200" dirty="0">
                <a:solidFill>
                  <a:schemeClr val="accent4"/>
                </a:solidFill>
                <a:latin typeface="微软雅黑" panose="020B0503020204020204" pitchFamily="34" charset="-122"/>
                <a:ea typeface="微软雅黑" panose="020B0503020204020204" pitchFamily="34" charset="-122"/>
              </a:rPr>
              <a:t>遇到非终结符时可以直接跳过</a:t>
            </a:r>
          </a:p>
        </p:txBody>
      </p:sp>
    </p:spTree>
    <p:extLst>
      <p:ext uri="{BB962C8B-B14F-4D97-AF65-F5344CB8AC3E}">
        <p14:creationId xmlns:p14="http://schemas.microsoft.com/office/powerpoint/2010/main" val="1628528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26"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Horizontal)">
                                      <p:cBhvr>
                                        <p:cTn id="19" dur="500"/>
                                        <p:tgtEl>
                                          <p:spTgt spid="7"/>
                                        </p:tgtEl>
                                      </p:cBhvr>
                                    </p:animEffect>
                                  </p:childTnLst>
                                </p:cTn>
                              </p:par>
                            </p:childTnLst>
                          </p:cTn>
                        </p:par>
                        <p:par>
                          <p:cTn id="20" fill="hold">
                            <p:stCondLst>
                              <p:cond delay="1500"/>
                            </p:stCondLst>
                            <p:childTnLst>
                              <p:par>
                                <p:cTn id="21" presetID="14" presetClass="entr" presetSubtype="1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randombar(horizontal)">
                                      <p:cBhvr>
                                        <p:cTn id="23" dur="500"/>
                                        <p:tgtEl>
                                          <p:spTgt spid="19"/>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0-#ppt_w/2"/>
                                          </p:val>
                                        </p:tav>
                                        <p:tav tm="100000">
                                          <p:val>
                                            <p:strVal val="#ppt_x"/>
                                          </p:val>
                                        </p:tav>
                                      </p:tavLst>
                                    </p:anim>
                                    <p:anim calcmode="lin" valueType="num">
                                      <p:cBhvr additive="base">
                                        <p:cTn id="3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9" grpId="0"/>
      <p:bldP spid="40" grpId="0"/>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4</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282773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16</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9" name="矩形 18"/>
          <p:cNvSpPr/>
          <p:nvPr/>
        </p:nvSpPr>
        <p:spPr>
          <a:xfrm>
            <a:off x="715331" y="161895"/>
            <a:ext cx="1723549"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中间代码生成</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0" name="矩形 39"/>
          <p:cNvSpPr/>
          <p:nvPr/>
        </p:nvSpPr>
        <p:spPr>
          <a:xfrm>
            <a:off x="2903936" y="213717"/>
            <a:ext cx="3711401"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Intermediate Code Generation</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EF72A6AF-822E-AFA3-3182-AE608A42055D}"/>
              </a:ext>
            </a:extLst>
          </p:cNvPr>
          <p:cNvSpPr txBox="1"/>
          <p:nvPr/>
        </p:nvSpPr>
        <p:spPr>
          <a:xfrm>
            <a:off x="287061" y="663178"/>
            <a:ext cx="7317937"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中间代码生成：</a:t>
            </a:r>
            <a:r>
              <a:rPr lang="en-US" altLang="zh-CN" sz="2400" b="1" dirty="0">
                <a:solidFill>
                  <a:schemeClr val="accent4"/>
                </a:solidFill>
                <a:latin typeface="微软雅黑" panose="020B0503020204020204" pitchFamily="34" charset="-122"/>
                <a:ea typeface="微软雅黑" panose="020B0503020204020204" pitchFamily="34" charset="-122"/>
              </a:rPr>
              <a:t>3.</a:t>
            </a:r>
            <a:r>
              <a:rPr lang="zh-CN" altLang="en-US" sz="2400" b="1" dirty="0">
                <a:solidFill>
                  <a:schemeClr val="accent4"/>
                </a:solidFill>
                <a:latin typeface="微软雅黑" panose="020B0503020204020204" pitchFamily="34" charset="-122"/>
                <a:ea typeface="微软雅黑" panose="020B0503020204020204" pitchFamily="34" charset="-122"/>
              </a:rPr>
              <a:t>判断产生式类型</a:t>
            </a:r>
          </a:p>
        </p:txBody>
      </p:sp>
      <p:sp>
        <p:nvSpPr>
          <p:cNvPr id="23" name="文本框 22">
            <a:extLst>
              <a:ext uri="{FF2B5EF4-FFF2-40B4-BE49-F238E27FC236}">
                <a16:creationId xmlns:a16="http://schemas.microsoft.com/office/drawing/2014/main" id="{0E12439D-5222-45FF-ABB7-6BCA2A246901}"/>
              </a:ext>
            </a:extLst>
          </p:cNvPr>
          <p:cNvSpPr txBox="1"/>
          <p:nvPr/>
        </p:nvSpPr>
        <p:spPr>
          <a:xfrm>
            <a:off x="5088295" y="2005101"/>
            <a:ext cx="3054084" cy="461665"/>
          </a:xfrm>
          <a:prstGeom prst="rect">
            <a:avLst/>
          </a:prstGeom>
          <a:noFill/>
        </p:spPr>
        <p:txBody>
          <a:bodyPr wrap="square" rtlCol="0">
            <a:spAutoFit/>
          </a:bodyPr>
          <a:lstStyle/>
          <a:p>
            <a:r>
              <a:rPr lang="zh-CN" altLang="en-US" sz="1200" dirty="0">
                <a:solidFill>
                  <a:schemeClr val="accent4"/>
                </a:solidFill>
                <a:latin typeface="微软雅黑" panose="020B0503020204020204" pitchFamily="34" charset="-122"/>
                <a:ea typeface="微软雅黑" panose="020B0503020204020204" pitchFamily="34" charset="-122"/>
              </a:rPr>
              <a:t>通过关键字判断产生式的类型，进而对应不同的中间代码生成方法</a:t>
            </a:r>
          </a:p>
        </p:txBody>
      </p:sp>
      <p:pic>
        <p:nvPicPr>
          <p:cNvPr id="25" name="图片 24">
            <a:extLst>
              <a:ext uri="{FF2B5EF4-FFF2-40B4-BE49-F238E27FC236}">
                <a16:creationId xmlns:a16="http://schemas.microsoft.com/office/drawing/2014/main" id="{8C0A5A74-4443-2168-6048-8F9C9590A675}"/>
              </a:ext>
            </a:extLst>
          </p:cNvPr>
          <p:cNvPicPr>
            <a:picLocks noChangeAspect="1"/>
          </p:cNvPicPr>
          <p:nvPr/>
        </p:nvPicPr>
        <p:blipFill>
          <a:blip r:embed="rId3"/>
          <a:stretch>
            <a:fillRect/>
          </a:stretch>
        </p:blipFill>
        <p:spPr>
          <a:xfrm>
            <a:off x="417161" y="1451176"/>
            <a:ext cx="4154839" cy="2702812"/>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26"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Horizontal)">
                                      <p:cBhvr>
                                        <p:cTn id="19" dur="500"/>
                                        <p:tgtEl>
                                          <p:spTgt spid="7"/>
                                        </p:tgtEl>
                                      </p:cBhvr>
                                    </p:animEffect>
                                  </p:childTnLst>
                                </p:cTn>
                              </p:par>
                            </p:childTnLst>
                          </p:cTn>
                        </p:par>
                        <p:par>
                          <p:cTn id="20" fill="hold">
                            <p:stCondLst>
                              <p:cond delay="1500"/>
                            </p:stCondLst>
                            <p:childTnLst>
                              <p:par>
                                <p:cTn id="21" presetID="14" presetClass="entr" presetSubtype="1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randombar(horizontal)">
                                      <p:cBhvr>
                                        <p:cTn id="23" dur="500"/>
                                        <p:tgtEl>
                                          <p:spTgt spid="19"/>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0-#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9" grpId="0"/>
      <p:bldP spid="40" grpId="0"/>
      <p:bldP spid="2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B1654A-66F3-8381-129B-F3A53FE903F7}"/>
            </a:ext>
          </a:extLst>
        </p:cNvPr>
        <p:cNvGrpSpPr/>
        <p:nvPr/>
      </p:nvGrpSpPr>
      <p:grpSpPr>
        <a:xfrm>
          <a:off x="0" y="0"/>
          <a:ext cx="0" cy="0"/>
          <a:chOff x="0" y="0"/>
          <a:chExt cx="0" cy="0"/>
        </a:xfrm>
      </p:grpSpPr>
      <p:grpSp>
        <p:nvGrpSpPr>
          <p:cNvPr id="17" name="组合 16">
            <a:extLst>
              <a:ext uri="{FF2B5EF4-FFF2-40B4-BE49-F238E27FC236}">
                <a16:creationId xmlns:a16="http://schemas.microsoft.com/office/drawing/2014/main" id="{512B4AB9-66B2-A809-ACF7-5D7C18AC2569}"/>
              </a:ext>
            </a:extLst>
          </p:cNvPr>
          <p:cNvGrpSpPr/>
          <p:nvPr/>
        </p:nvGrpSpPr>
        <p:grpSpPr>
          <a:xfrm>
            <a:off x="0" y="133350"/>
            <a:ext cx="9144000" cy="457200"/>
            <a:chOff x="0" y="133350"/>
            <a:chExt cx="9144000" cy="457200"/>
          </a:xfrm>
        </p:grpSpPr>
        <p:sp>
          <p:nvSpPr>
            <p:cNvPr id="3" name="矩形 2">
              <a:extLst>
                <a:ext uri="{FF2B5EF4-FFF2-40B4-BE49-F238E27FC236}">
                  <a16:creationId xmlns:a16="http://schemas.microsoft.com/office/drawing/2014/main" id="{95FA15FD-F6B8-FFF5-DBD7-72AA24D3E3A6}"/>
                </a:ext>
              </a:extLst>
            </p:cNvPr>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a:extLst>
                <a:ext uri="{FF2B5EF4-FFF2-40B4-BE49-F238E27FC236}">
                  <a16:creationId xmlns:a16="http://schemas.microsoft.com/office/drawing/2014/main" id="{AD155594-6475-F7D9-1254-03155CA9DB6C}"/>
                </a:ext>
              </a:extLst>
            </p:cNvPr>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a:extLst>
                <a:ext uri="{FF2B5EF4-FFF2-40B4-BE49-F238E27FC236}">
                  <a16:creationId xmlns:a16="http://schemas.microsoft.com/office/drawing/2014/main" id="{264C8B81-67FE-E937-FE7F-481F67A8E6D9}"/>
                </a:ext>
              </a:extLst>
            </p:cNvPr>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a:extLst>
                <a:ext uri="{FF2B5EF4-FFF2-40B4-BE49-F238E27FC236}">
                  <a16:creationId xmlns:a16="http://schemas.microsoft.com/office/drawing/2014/main" id="{45379CC8-527A-6482-990F-1471A5057C50}"/>
                </a:ext>
              </a:extLst>
            </p:cNvPr>
            <p:cNvSpPr/>
            <p:nvPr/>
          </p:nvSpPr>
          <p:spPr>
            <a:xfrm>
              <a:off x="7757399"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a:extLst>
                <a:ext uri="{FF2B5EF4-FFF2-40B4-BE49-F238E27FC236}">
                  <a16:creationId xmlns:a16="http://schemas.microsoft.com/office/drawing/2014/main" id="{6AF80345-F3EE-A2A4-CF55-FFD333CA88D4}"/>
                </a:ext>
              </a:extLst>
            </p:cNvPr>
            <p:cNvSpPr/>
            <p:nvPr/>
          </p:nvSpPr>
          <p:spPr>
            <a:xfrm>
              <a:off x="815995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a:extLst>
                <a:ext uri="{FF2B5EF4-FFF2-40B4-BE49-F238E27FC236}">
                  <a16:creationId xmlns:a16="http://schemas.microsoft.com/office/drawing/2014/main" id="{7A00E6A0-39A3-320C-921D-2D649807EF57}"/>
                </a:ext>
              </a:extLst>
            </p:cNvPr>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a:extLst>
              <a:ext uri="{FF2B5EF4-FFF2-40B4-BE49-F238E27FC236}">
                <a16:creationId xmlns:a16="http://schemas.microsoft.com/office/drawing/2014/main" id="{7BF9D9E5-0EB9-E252-EFED-654DA69CAFBB}"/>
              </a:ext>
            </a:extLst>
          </p:cNvPr>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4</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5E903E2A-BD05-B460-0B86-C9F309E13F6B}"/>
              </a:ext>
            </a:extLst>
          </p:cNvPr>
          <p:cNvSpPr/>
          <p:nvPr/>
        </p:nvSpPr>
        <p:spPr>
          <a:xfrm>
            <a:off x="282773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a:extLst>
              <a:ext uri="{FF2B5EF4-FFF2-40B4-BE49-F238E27FC236}">
                <a16:creationId xmlns:a16="http://schemas.microsoft.com/office/drawing/2014/main" id="{739C9C80-928A-0083-A450-4677F20E8DAC}"/>
              </a:ext>
            </a:extLst>
          </p:cNvPr>
          <p:cNvGrpSpPr/>
          <p:nvPr/>
        </p:nvGrpSpPr>
        <p:grpSpPr>
          <a:xfrm>
            <a:off x="0" y="4764643"/>
            <a:ext cx="9144000" cy="369332"/>
            <a:chOff x="0" y="4764643"/>
            <a:chExt cx="9144000" cy="369332"/>
          </a:xfrm>
        </p:grpSpPr>
        <p:sp>
          <p:nvSpPr>
            <p:cNvPr id="8" name="矩形 7">
              <a:extLst>
                <a:ext uri="{FF2B5EF4-FFF2-40B4-BE49-F238E27FC236}">
                  <a16:creationId xmlns:a16="http://schemas.microsoft.com/office/drawing/2014/main" id="{43D5272F-850E-E1B3-2A69-41378D2F10D0}"/>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86047D3D-DF31-8E5D-5143-22F4435FC0AD}"/>
                </a:ext>
              </a:extLst>
            </p:cNvPr>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16</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9" name="矩形 18">
            <a:extLst>
              <a:ext uri="{FF2B5EF4-FFF2-40B4-BE49-F238E27FC236}">
                <a16:creationId xmlns:a16="http://schemas.microsoft.com/office/drawing/2014/main" id="{341C23D3-A4E4-2066-7A86-EDA723FC31EE}"/>
              </a:ext>
            </a:extLst>
          </p:cNvPr>
          <p:cNvSpPr/>
          <p:nvPr/>
        </p:nvSpPr>
        <p:spPr>
          <a:xfrm>
            <a:off x="715331" y="161895"/>
            <a:ext cx="1723549"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中间代码生成</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0" name="矩形 39">
            <a:extLst>
              <a:ext uri="{FF2B5EF4-FFF2-40B4-BE49-F238E27FC236}">
                <a16:creationId xmlns:a16="http://schemas.microsoft.com/office/drawing/2014/main" id="{F68A8A0A-A67E-7CB0-5BAB-40EA9A09BA9C}"/>
              </a:ext>
            </a:extLst>
          </p:cNvPr>
          <p:cNvSpPr/>
          <p:nvPr/>
        </p:nvSpPr>
        <p:spPr>
          <a:xfrm>
            <a:off x="2903936" y="213717"/>
            <a:ext cx="3711401"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Intermediate Code Generation</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976E05D6-F349-8C46-90D6-DE20C6EC29F3}"/>
              </a:ext>
            </a:extLst>
          </p:cNvPr>
          <p:cNvSpPr txBox="1"/>
          <p:nvPr/>
        </p:nvSpPr>
        <p:spPr>
          <a:xfrm>
            <a:off x="287061" y="663178"/>
            <a:ext cx="7317937"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中间代码生成：</a:t>
            </a:r>
            <a:r>
              <a:rPr lang="en-US" altLang="zh-CN" sz="2400" b="1" dirty="0">
                <a:solidFill>
                  <a:schemeClr val="accent4"/>
                </a:solidFill>
                <a:latin typeface="微软雅黑" panose="020B0503020204020204" pitchFamily="34" charset="-122"/>
                <a:ea typeface="微软雅黑" panose="020B0503020204020204" pitchFamily="34" charset="-122"/>
              </a:rPr>
              <a:t>3.</a:t>
            </a:r>
            <a:r>
              <a:rPr lang="zh-CN" altLang="en-US" sz="2400" b="1" dirty="0">
                <a:solidFill>
                  <a:schemeClr val="accent4"/>
                </a:solidFill>
                <a:latin typeface="微软雅黑" panose="020B0503020204020204" pitchFamily="34" charset="-122"/>
                <a:ea typeface="微软雅黑" panose="020B0503020204020204" pitchFamily="34" charset="-122"/>
              </a:rPr>
              <a:t>辅助函数</a:t>
            </a:r>
          </a:p>
        </p:txBody>
      </p:sp>
      <p:pic>
        <p:nvPicPr>
          <p:cNvPr id="22" name="图片 21">
            <a:extLst>
              <a:ext uri="{FF2B5EF4-FFF2-40B4-BE49-F238E27FC236}">
                <a16:creationId xmlns:a16="http://schemas.microsoft.com/office/drawing/2014/main" id="{74C7586D-0D16-335B-BA38-B4BA39CA8E1C}"/>
              </a:ext>
            </a:extLst>
          </p:cNvPr>
          <p:cNvPicPr>
            <a:picLocks noChangeAspect="1"/>
          </p:cNvPicPr>
          <p:nvPr/>
        </p:nvPicPr>
        <p:blipFill>
          <a:blip r:embed="rId3"/>
          <a:stretch>
            <a:fillRect/>
          </a:stretch>
        </p:blipFill>
        <p:spPr>
          <a:xfrm>
            <a:off x="352461" y="1393241"/>
            <a:ext cx="3584799" cy="2970449"/>
          </a:xfrm>
          <a:prstGeom prst="rect">
            <a:avLst/>
          </a:prstGeom>
        </p:spPr>
      </p:pic>
      <p:sp>
        <p:nvSpPr>
          <p:cNvPr id="23" name="文本框 22">
            <a:extLst>
              <a:ext uri="{FF2B5EF4-FFF2-40B4-BE49-F238E27FC236}">
                <a16:creationId xmlns:a16="http://schemas.microsoft.com/office/drawing/2014/main" id="{CD6A5CB4-C1A3-6E63-DF2C-8180DF13F0A9}"/>
              </a:ext>
            </a:extLst>
          </p:cNvPr>
          <p:cNvSpPr txBox="1"/>
          <p:nvPr/>
        </p:nvSpPr>
        <p:spPr>
          <a:xfrm>
            <a:off x="4759636" y="2340917"/>
            <a:ext cx="3054084" cy="461665"/>
          </a:xfrm>
          <a:prstGeom prst="rect">
            <a:avLst/>
          </a:prstGeom>
          <a:noFill/>
        </p:spPr>
        <p:txBody>
          <a:bodyPr wrap="square" rtlCol="0">
            <a:spAutoFit/>
          </a:bodyPr>
          <a:lstStyle/>
          <a:p>
            <a:r>
              <a:rPr lang="en-US" altLang="zh-CN" sz="1200" dirty="0">
                <a:solidFill>
                  <a:schemeClr val="accent4"/>
                </a:solidFill>
                <a:latin typeface="微软雅黑" panose="020B0503020204020204" pitchFamily="34" charset="-122"/>
                <a:ea typeface="微软雅黑" panose="020B0503020204020204" pitchFamily="34" charset="-122"/>
              </a:rPr>
              <a:t>emit(), backpatch()</a:t>
            </a:r>
            <a:r>
              <a:rPr lang="zh-CN" altLang="en-US" sz="1200" dirty="0">
                <a:solidFill>
                  <a:schemeClr val="accent4"/>
                </a:solidFill>
                <a:latin typeface="微软雅黑" panose="020B0503020204020204" pitchFamily="34" charset="-122"/>
                <a:ea typeface="微软雅黑" panose="020B0503020204020204" pitchFamily="34" charset="-122"/>
              </a:rPr>
              <a:t>等辅助函数，用于提交中间代码、回填跳转地址等</a:t>
            </a:r>
          </a:p>
        </p:txBody>
      </p:sp>
    </p:spTree>
    <p:extLst>
      <p:ext uri="{BB962C8B-B14F-4D97-AF65-F5344CB8AC3E}">
        <p14:creationId xmlns:p14="http://schemas.microsoft.com/office/powerpoint/2010/main" val="18480138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26"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Horizontal)">
                                      <p:cBhvr>
                                        <p:cTn id="19" dur="500"/>
                                        <p:tgtEl>
                                          <p:spTgt spid="7"/>
                                        </p:tgtEl>
                                      </p:cBhvr>
                                    </p:animEffect>
                                  </p:childTnLst>
                                </p:cTn>
                              </p:par>
                            </p:childTnLst>
                          </p:cTn>
                        </p:par>
                        <p:par>
                          <p:cTn id="20" fill="hold">
                            <p:stCondLst>
                              <p:cond delay="1500"/>
                            </p:stCondLst>
                            <p:childTnLst>
                              <p:par>
                                <p:cTn id="21" presetID="14" presetClass="entr" presetSubtype="1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randombar(horizontal)">
                                      <p:cBhvr>
                                        <p:cTn id="23" dur="500"/>
                                        <p:tgtEl>
                                          <p:spTgt spid="19"/>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0-#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9" grpId="0"/>
      <p:bldP spid="40"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4"/>
          <p:cNvSpPr txBox="1"/>
          <p:nvPr/>
        </p:nvSpPr>
        <p:spPr>
          <a:xfrm>
            <a:off x="6322516" y="664727"/>
            <a:ext cx="1675130" cy="1731244"/>
          </a:xfrm>
          <a:prstGeom prst="rect">
            <a:avLst/>
          </a:prstGeom>
          <a:noFill/>
        </p:spPr>
        <p:txBody>
          <a:bodyPr wrap="square" anchor="ctr">
            <a:normAutofit fontScale="92500"/>
          </a:bodyPr>
          <a:lstStyle/>
          <a:p>
            <a:pPr algn="ctr"/>
            <a:r>
              <a:rPr lang="en-US" altLang="zh-CN" sz="9600" b="1" dirty="0">
                <a:solidFill>
                  <a:schemeClr val="accent6"/>
                </a:solidFill>
                <a:latin typeface="微软雅黑" panose="020B0503020204020204" pitchFamily="34" charset="-122"/>
                <a:ea typeface="微软雅黑" panose="020B0503020204020204" pitchFamily="34" charset="-122"/>
              </a:rPr>
              <a:t>01</a:t>
            </a:r>
            <a:endParaRPr lang="zh-CN" altLang="en-US" sz="9600" b="1" dirty="0">
              <a:solidFill>
                <a:schemeClr val="accent6"/>
              </a:solidFill>
              <a:latin typeface="微软雅黑" panose="020B0503020204020204" pitchFamily="34" charset="-122"/>
              <a:ea typeface="微软雅黑" panose="020B0503020204020204" pitchFamily="34" charset="-122"/>
            </a:endParaRPr>
          </a:p>
        </p:txBody>
      </p:sp>
      <p:sp>
        <p:nvSpPr>
          <p:cNvPr id="18" name="TextBox 39"/>
          <p:cNvSpPr txBox="1"/>
          <p:nvPr/>
        </p:nvSpPr>
        <p:spPr>
          <a:xfrm>
            <a:off x="1306247" y="1294864"/>
            <a:ext cx="3155567" cy="976318"/>
          </a:xfrm>
          <a:prstGeom prst="rect">
            <a:avLst/>
          </a:prstGeom>
          <a:noFill/>
        </p:spPr>
        <p:txBody>
          <a:bodyPr wrap="none" lIns="360000" tIns="0" rIns="0" bIns="0" anchor="b" anchorCtr="0">
            <a:noAutofit/>
          </a:bodyPr>
          <a:lstStyle/>
          <a:p>
            <a:r>
              <a:rPr lang="zh-CN" altLang="en-US" sz="3600" b="1" dirty="0">
                <a:solidFill>
                  <a:schemeClr val="accent1"/>
                </a:solidFill>
                <a:latin typeface="微软雅黑" panose="020B0503020204020204" pitchFamily="34" charset="-122"/>
                <a:ea typeface="微软雅黑" panose="020B0503020204020204" pitchFamily="34" charset="-122"/>
              </a:rPr>
              <a:t>  项目简介</a:t>
            </a:r>
            <a:endParaRPr lang="en-US" altLang="zh-CN" sz="3600" b="1" dirty="0">
              <a:solidFill>
                <a:schemeClr val="accent1"/>
              </a:solidFill>
              <a:latin typeface="微软雅黑" panose="020B0503020204020204" pitchFamily="34" charset="-122"/>
              <a:ea typeface="微软雅黑" panose="020B0503020204020204" pitchFamily="34" charset="-122"/>
            </a:endParaRPr>
          </a:p>
          <a:p>
            <a:r>
              <a:rPr lang="en-US" altLang="zh-CN" b="1" dirty="0">
                <a:solidFill>
                  <a:schemeClr val="accent1"/>
                </a:solidFill>
                <a:latin typeface="微软雅黑" panose="020B0503020204020204" pitchFamily="34" charset="-122"/>
                <a:ea typeface="微软雅黑" panose="020B0503020204020204" pitchFamily="34" charset="-122"/>
              </a:rPr>
              <a:t>(Project Introduction)</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2032311" y="2423797"/>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项目目标</a:t>
            </a:r>
          </a:p>
        </p:txBody>
      </p:sp>
      <p:sp>
        <p:nvSpPr>
          <p:cNvPr id="20" name="文本框 19"/>
          <p:cNvSpPr txBox="1"/>
          <p:nvPr/>
        </p:nvSpPr>
        <p:spPr>
          <a:xfrm>
            <a:off x="2032311" y="2926938"/>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所用算法</a:t>
            </a:r>
          </a:p>
        </p:txBody>
      </p:sp>
      <p:pic>
        <p:nvPicPr>
          <p:cNvPr id="22" name="图片 21" descr="33af44c9fe23df8286f99d06e678fd1b"/>
          <p:cNvPicPr>
            <a:picLocks noChangeAspect="1"/>
          </p:cNvPicPr>
          <p:nvPr/>
        </p:nvPicPr>
        <p:blipFill>
          <a:blip r:embed="rId3"/>
          <a:stretch>
            <a:fillRect/>
          </a:stretch>
        </p:blipFill>
        <p:spPr>
          <a:xfrm rot="13505325">
            <a:off x="6492319" y="1811664"/>
            <a:ext cx="5376448" cy="5164882"/>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4"/>
          <p:cNvSpPr txBox="1"/>
          <p:nvPr/>
        </p:nvSpPr>
        <p:spPr>
          <a:xfrm>
            <a:off x="6322516" y="664727"/>
            <a:ext cx="1675130" cy="1731244"/>
          </a:xfrm>
          <a:prstGeom prst="rect">
            <a:avLst/>
          </a:prstGeom>
          <a:noFill/>
        </p:spPr>
        <p:txBody>
          <a:bodyPr wrap="square" anchor="ctr">
            <a:normAutofit/>
          </a:bodyPr>
          <a:lstStyle/>
          <a:p>
            <a:pPr algn="ctr"/>
            <a:r>
              <a:rPr lang="en-US" altLang="zh-CN" sz="7200" b="1" dirty="0">
                <a:solidFill>
                  <a:schemeClr val="accent6"/>
                </a:solidFill>
                <a:latin typeface="微软雅黑" panose="020B0503020204020204" pitchFamily="34" charset="-122"/>
                <a:ea typeface="微软雅黑" panose="020B0503020204020204" pitchFamily="34" charset="-122"/>
              </a:rPr>
              <a:t>05</a:t>
            </a:r>
            <a:endParaRPr lang="zh-CN" altLang="en-US" sz="7200" b="1" dirty="0">
              <a:solidFill>
                <a:schemeClr val="accent6"/>
              </a:solidFill>
              <a:latin typeface="微软雅黑" panose="020B0503020204020204" pitchFamily="34" charset="-122"/>
              <a:ea typeface="微软雅黑" panose="020B0503020204020204" pitchFamily="34" charset="-122"/>
            </a:endParaRPr>
          </a:p>
        </p:txBody>
      </p:sp>
      <p:sp>
        <p:nvSpPr>
          <p:cNvPr id="2" name="矩形 1"/>
          <p:cNvSpPr/>
          <p:nvPr/>
        </p:nvSpPr>
        <p:spPr>
          <a:xfrm>
            <a:off x="806235" y="1648420"/>
            <a:ext cx="4572000" cy="923330"/>
          </a:xfrm>
          <a:prstGeom prst="rect">
            <a:avLst/>
          </a:prstGeom>
        </p:spPr>
        <p:txBody>
          <a:bodyPr>
            <a:spAutoFit/>
          </a:bodyPr>
          <a:lstStyle/>
          <a:p>
            <a:r>
              <a:rPr lang="zh-CN" altLang="en-US" sz="3600" b="1" dirty="0">
                <a:solidFill>
                  <a:schemeClr val="accent6"/>
                </a:solidFill>
                <a:latin typeface="微软雅黑" panose="020B0503020204020204" pitchFamily="34" charset="-122"/>
                <a:ea typeface="微软雅黑" panose="020B0503020204020204" pitchFamily="34" charset="-122"/>
              </a:rPr>
              <a:t>       系统测试</a:t>
            </a:r>
            <a:endParaRPr lang="en-US" altLang="zh-CN" sz="3600" b="1" dirty="0">
              <a:solidFill>
                <a:schemeClr val="accent6"/>
              </a:solidFill>
              <a:latin typeface="微软雅黑" panose="020B0503020204020204" pitchFamily="34" charset="-122"/>
              <a:ea typeface="微软雅黑" panose="020B0503020204020204" pitchFamily="34" charset="-122"/>
            </a:endParaRPr>
          </a:p>
          <a:p>
            <a:r>
              <a:rPr lang="en-US" altLang="zh-CN" b="1" dirty="0">
                <a:solidFill>
                  <a:schemeClr val="accent6"/>
                </a:solidFill>
                <a:latin typeface="微软雅黑" panose="020B0503020204020204" pitchFamily="34" charset="-122"/>
                <a:ea typeface="微软雅黑" panose="020B0503020204020204" pitchFamily="34" charset="-122"/>
              </a:rPr>
              <a:t>      (</a:t>
            </a:r>
            <a:r>
              <a:rPr lang="en-US" altLang="zh-CN" sz="1800" b="1" dirty="0">
                <a:solidFill>
                  <a:schemeClr val="accent6"/>
                </a:solidFill>
                <a:latin typeface="微软雅黑" panose="020B0503020204020204" pitchFamily="34" charset="-122"/>
                <a:ea typeface="微软雅黑" panose="020B0503020204020204" pitchFamily="34" charset="-122"/>
              </a:rPr>
              <a:t>Achievement Exhibition</a:t>
            </a:r>
            <a:r>
              <a:rPr lang="en-US" altLang="zh-CN" b="1" dirty="0">
                <a:solidFill>
                  <a:schemeClr val="accent6"/>
                </a:solidFill>
                <a:latin typeface="微软雅黑" panose="020B0503020204020204" pitchFamily="34" charset="-122"/>
                <a:ea typeface="微软雅黑" panose="020B0503020204020204" pitchFamily="34" charset="-122"/>
              </a:rPr>
              <a:t>)</a:t>
            </a:r>
            <a:endParaRPr lang="zh-CN" altLang="en-US" b="1" dirty="0">
              <a:solidFill>
                <a:schemeClr val="accent6"/>
              </a:solidFill>
              <a:latin typeface="微软雅黑" panose="020B0503020204020204" pitchFamily="34" charset="-122"/>
              <a:ea typeface="微软雅黑" panose="020B0503020204020204" pitchFamily="34" charset="-122"/>
            </a:endParaRPr>
          </a:p>
        </p:txBody>
      </p:sp>
      <p:pic>
        <p:nvPicPr>
          <p:cNvPr id="22" name="图片 21" descr="33af44c9fe23df8286f99d06e678fd1b"/>
          <p:cNvPicPr>
            <a:picLocks noChangeAspect="1"/>
          </p:cNvPicPr>
          <p:nvPr/>
        </p:nvPicPr>
        <p:blipFill>
          <a:blip r:embed="rId3"/>
          <a:stretch>
            <a:fillRect/>
          </a:stretch>
        </p:blipFill>
        <p:spPr>
          <a:xfrm rot="13505325">
            <a:off x="6246011" y="1327153"/>
            <a:ext cx="6233981" cy="5988671"/>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4"/>
          <p:cNvSpPr txBox="1"/>
          <p:nvPr/>
        </p:nvSpPr>
        <p:spPr>
          <a:xfrm>
            <a:off x="6322516" y="664727"/>
            <a:ext cx="1675130" cy="1731244"/>
          </a:xfrm>
          <a:prstGeom prst="rect">
            <a:avLst/>
          </a:prstGeom>
          <a:noFill/>
        </p:spPr>
        <p:txBody>
          <a:bodyPr wrap="square" anchor="ctr">
            <a:normAutofit/>
          </a:bodyPr>
          <a:lstStyle/>
          <a:p>
            <a:pPr algn="ctr"/>
            <a:r>
              <a:rPr lang="en-US" altLang="zh-CN" sz="7200" b="1" dirty="0">
                <a:solidFill>
                  <a:schemeClr val="accent6"/>
                </a:solidFill>
                <a:latin typeface="微软雅黑" panose="020B0503020204020204" pitchFamily="34" charset="-122"/>
                <a:ea typeface="微软雅黑" panose="020B0503020204020204" pitchFamily="34" charset="-122"/>
              </a:rPr>
              <a:t>06</a:t>
            </a:r>
            <a:endParaRPr lang="zh-CN" altLang="en-US" sz="7200" b="1" dirty="0">
              <a:solidFill>
                <a:schemeClr val="accent6"/>
              </a:solidFill>
              <a:latin typeface="微软雅黑" panose="020B0503020204020204" pitchFamily="34" charset="-122"/>
              <a:ea typeface="微软雅黑" panose="020B0503020204020204" pitchFamily="34" charset="-122"/>
            </a:endParaRPr>
          </a:p>
        </p:txBody>
      </p:sp>
      <p:sp>
        <p:nvSpPr>
          <p:cNvPr id="2" name="矩形 1"/>
          <p:cNvSpPr/>
          <p:nvPr/>
        </p:nvSpPr>
        <p:spPr>
          <a:xfrm>
            <a:off x="1228266" y="1472641"/>
            <a:ext cx="3564798" cy="923330"/>
          </a:xfrm>
          <a:prstGeom prst="rect">
            <a:avLst/>
          </a:prstGeom>
        </p:spPr>
        <p:txBody>
          <a:bodyPr wrap="square">
            <a:spAutoFit/>
          </a:bodyPr>
          <a:lstStyle/>
          <a:p>
            <a:r>
              <a:rPr lang="zh-CN" altLang="en-US" sz="3600" b="1" dirty="0">
                <a:solidFill>
                  <a:schemeClr val="accent6"/>
                </a:solidFill>
                <a:latin typeface="微软雅黑" panose="020B0503020204020204" pitchFamily="34" charset="-122"/>
                <a:ea typeface="微软雅黑" panose="020B0503020204020204" pitchFamily="34" charset="-122"/>
              </a:rPr>
              <a:t>       小组分工</a:t>
            </a:r>
            <a:endParaRPr lang="en-US" altLang="zh-CN" sz="3600" b="1" dirty="0">
              <a:solidFill>
                <a:schemeClr val="accent6"/>
              </a:solidFill>
              <a:latin typeface="微软雅黑" panose="020B0503020204020204" pitchFamily="34" charset="-122"/>
              <a:ea typeface="微软雅黑" panose="020B0503020204020204" pitchFamily="34" charset="-122"/>
            </a:endParaRPr>
          </a:p>
          <a:p>
            <a:r>
              <a:rPr lang="en-US" altLang="zh-CN" b="1" dirty="0">
                <a:solidFill>
                  <a:schemeClr val="accent6"/>
                </a:solidFill>
                <a:latin typeface="微软雅黑" panose="020B0503020204020204" pitchFamily="34" charset="-122"/>
                <a:ea typeface="微软雅黑" panose="020B0503020204020204" pitchFamily="34" charset="-122"/>
              </a:rPr>
              <a:t>      (</a:t>
            </a:r>
            <a:r>
              <a:rPr lang="en-US" altLang="zh-CN" sz="1800" b="1" dirty="0">
                <a:solidFill>
                  <a:schemeClr val="accent6"/>
                </a:solidFill>
                <a:latin typeface="微软雅黑" panose="020B0503020204020204" pitchFamily="34" charset="-122"/>
                <a:ea typeface="微软雅黑" panose="020B0503020204020204" pitchFamily="34" charset="-122"/>
              </a:rPr>
              <a:t>group division of labor</a:t>
            </a:r>
            <a:r>
              <a:rPr lang="en-US" altLang="zh-CN" b="1" dirty="0">
                <a:solidFill>
                  <a:schemeClr val="accent6"/>
                </a:solidFill>
                <a:latin typeface="微软雅黑" panose="020B0503020204020204" pitchFamily="34" charset="-122"/>
                <a:ea typeface="微软雅黑" panose="020B0503020204020204" pitchFamily="34" charset="-122"/>
              </a:rPr>
              <a:t>)</a:t>
            </a:r>
            <a:endParaRPr lang="zh-CN" altLang="en-US" b="1" dirty="0">
              <a:solidFill>
                <a:schemeClr val="accent6"/>
              </a:solidFill>
              <a:latin typeface="微软雅黑" panose="020B0503020204020204" pitchFamily="34" charset="-122"/>
              <a:ea typeface="微软雅黑" panose="020B0503020204020204" pitchFamily="34" charset="-122"/>
            </a:endParaRPr>
          </a:p>
        </p:txBody>
      </p:sp>
      <p:pic>
        <p:nvPicPr>
          <p:cNvPr id="22" name="图片 21" descr="33af44c9fe23df8286f99d06e678fd1b"/>
          <p:cNvPicPr>
            <a:picLocks noChangeAspect="1"/>
          </p:cNvPicPr>
          <p:nvPr/>
        </p:nvPicPr>
        <p:blipFill>
          <a:blip r:embed="rId3"/>
          <a:stretch>
            <a:fillRect/>
          </a:stretch>
        </p:blipFill>
        <p:spPr>
          <a:xfrm rot="13505325">
            <a:off x="6246011" y="1327153"/>
            <a:ext cx="6233981" cy="5988671"/>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0" y="140970"/>
            <a:ext cx="9144000" cy="457200"/>
            <a:chOff x="0" y="140970"/>
            <a:chExt cx="9144000" cy="457200"/>
          </a:xfrm>
        </p:grpSpPr>
        <p:sp>
          <p:nvSpPr>
            <p:cNvPr id="46" name="矩形 45"/>
            <p:cNvSpPr/>
            <p:nvPr/>
          </p:nvSpPr>
          <p:spPr>
            <a:xfrm>
              <a:off x="0" y="14097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7" name="椭圆 46"/>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8" name="椭圆 47"/>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椭圆 48"/>
            <p:cNvSpPr/>
            <p:nvPr/>
          </p:nvSpPr>
          <p:spPr>
            <a:xfrm>
              <a:off x="7757399"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0" name="椭圆 49"/>
            <p:cNvSpPr/>
            <p:nvPr/>
          </p:nvSpPr>
          <p:spPr>
            <a:xfrm>
              <a:off x="815995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1" name="椭圆 50"/>
            <p:cNvSpPr/>
            <p:nvPr/>
          </p:nvSpPr>
          <p:spPr>
            <a:xfrm>
              <a:off x="8516302"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6</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10</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8" name="矩形 17"/>
          <p:cNvSpPr/>
          <p:nvPr/>
        </p:nvSpPr>
        <p:spPr>
          <a:xfrm>
            <a:off x="707275" y="154364"/>
            <a:ext cx="121058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小组分工</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2762711" y="186810"/>
            <a:ext cx="3033010"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(group division of labor)</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21" name="Group 9"/>
          <p:cNvGrpSpPr/>
          <p:nvPr>
            <p:custDataLst>
              <p:tags r:id="rId1"/>
            </p:custDataLst>
          </p:nvPr>
        </p:nvGrpSpPr>
        <p:grpSpPr>
          <a:xfrm>
            <a:off x="6209677" y="3544819"/>
            <a:ext cx="2134223" cy="712558"/>
            <a:chOff x="9029821" y="3101223"/>
            <a:chExt cx="2457329" cy="950077"/>
          </a:xfrm>
        </p:grpSpPr>
        <p:sp>
          <p:nvSpPr>
            <p:cNvPr id="35" name="TextBox 10"/>
            <p:cNvSpPr txBox="1"/>
            <p:nvPr>
              <p:custDataLst>
                <p:tags r:id="rId23"/>
              </p:custDataLst>
            </p:nvPr>
          </p:nvSpPr>
          <p:spPr>
            <a:xfrm>
              <a:off x="9029821" y="3461744"/>
              <a:ext cx="2457329" cy="589556"/>
            </a:xfrm>
            <a:prstGeom prst="rect">
              <a:avLst/>
            </a:prstGeom>
            <a:noFill/>
          </p:spPr>
          <p:txBody>
            <a:bodyPr wrap="square" lIns="72000" tIns="0" rIns="72000" bIns="0" anchor="ctr" anchorCtr="0">
              <a:noAutofit/>
            </a:bodyPr>
            <a:lstStyle/>
            <a:p>
              <a:pPr fontAlgn="ct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LR1</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分析过程实现</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ct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中间代码生成</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Rectangle 11"/>
            <p:cNvSpPr/>
            <p:nvPr>
              <p:custDataLst>
                <p:tags r:id="rId24"/>
              </p:custDataLst>
            </p:nvPr>
          </p:nvSpPr>
          <p:spPr>
            <a:xfrm>
              <a:off x="9029821" y="3101223"/>
              <a:ext cx="2457329" cy="246221"/>
            </a:xfrm>
            <a:prstGeom prst="rect">
              <a:avLst/>
            </a:prstGeom>
          </p:spPr>
          <p:txBody>
            <a:bodyPr wrap="none" lIns="72000" tIns="0" rIns="72000" bIns="0">
              <a:noAutofit/>
            </a:bodyPr>
            <a:lstStyle/>
            <a:p>
              <a:pPr lvl="0" defTabSz="914400">
                <a:defRPr/>
              </a:pPr>
              <a:r>
                <a:rPr lang="zh-CN" altLang="en-US" sz="1600" b="1" dirty="0">
                  <a:solidFill>
                    <a:schemeClr val="accent6"/>
                  </a:solidFill>
                  <a:latin typeface="微软雅黑" panose="020B0503020204020204" pitchFamily="34" charset="-122"/>
                  <a:ea typeface="微软雅黑" panose="020B0503020204020204" pitchFamily="34" charset="-122"/>
                </a:rPr>
                <a:t>王铭乾</a:t>
              </a:r>
            </a:p>
          </p:txBody>
        </p:sp>
      </p:grpSp>
      <p:grpSp>
        <p:nvGrpSpPr>
          <p:cNvPr id="22" name="Group 12"/>
          <p:cNvGrpSpPr/>
          <p:nvPr>
            <p:custDataLst>
              <p:tags r:id="rId2"/>
            </p:custDataLst>
          </p:nvPr>
        </p:nvGrpSpPr>
        <p:grpSpPr>
          <a:xfrm>
            <a:off x="523875" y="3544819"/>
            <a:ext cx="2264752" cy="703033"/>
            <a:chOff x="609599" y="3101223"/>
            <a:chExt cx="2417784" cy="937377"/>
          </a:xfrm>
        </p:grpSpPr>
        <p:sp>
          <p:nvSpPr>
            <p:cNvPr id="33" name="TextBox 13"/>
            <p:cNvSpPr txBox="1"/>
            <p:nvPr>
              <p:custDataLst>
                <p:tags r:id="rId21"/>
              </p:custDataLst>
            </p:nvPr>
          </p:nvSpPr>
          <p:spPr>
            <a:xfrm>
              <a:off x="609599" y="3449044"/>
              <a:ext cx="2407615" cy="589556"/>
            </a:xfrm>
            <a:prstGeom prst="rect">
              <a:avLst/>
            </a:prstGeom>
            <a:noFill/>
          </p:spPr>
          <p:txBody>
            <a:bodyPr wrap="square" lIns="72000" tIns="0" rIns="72000" bIns="0" anchor="ctr" anchorCtr="0">
              <a:noAutofit/>
            </a:bodyPr>
            <a:lstStyle/>
            <a:p>
              <a:pPr algn="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DFA</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的化简</a:t>
              </a:r>
            </a:p>
            <a:p>
              <a:pPr algn="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readNext</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函数</a:t>
              </a:r>
            </a:p>
          </p:txBody>
        </p:sp>
        <p:sp>
          <p:nvSpPr>
            <p:cNvPr id="34" name="Rectangle 14"/>
            <p:cNvSpPr/>
            <p:nvPr>
              <p:custDataLst>
                <p:tags r:id="rId22"/>
              </p:custDataLst>
            </p:nvPr>
          </p:nvSpPr>
          <p:spPr>
            <a:xfrm>
              <a:off x="619768" y="3101223"/>
              <a:ext cx="2407615" cy="246221"/>
            </a:xfrm>
            <a:prstGeom prst="rect">
              <a:avLst/>
            </a:prstGeom>
          </p:spPr>
          <p:txBody>
            <a:bodyPr wrap="none" lIns="72000" tIns="0" rIns="72000" bIns="0">
              <a:noAutofit/>
            </a:bodyPr>
            <a:lstStyle/>
            <a:p>
              <a:pPr lvl="0" algn="r" defTabSz="914400">
                <a:defRPr/>
              </a:pPr>
              <a:r>
                <a:rPr lang="zh-CN" altLang="en-US" sz="1600" b="1" dirty="0">
                  <a:solidFill>
                    <a:schemeClr val="accent4"/>
                  </a:solidFill>
                  <a:latin typeface="微软雅黑" panose="020B0503020204020204" pitchFamily="34" charset="-122"/>
                  <a:ea typeface="微软雅黑" panose="020B0503020204020204" pitchFamily="34" charset="-122"/>
                </a:rPr>
                <a:t>黄辰宇</a:t>
              </a:r>
            </a:p>
          </p:txBody>
        </p:sp>
      </p:grpSp>
      <p:grpSp>
        <p:nvGrpSpPr>
          <p:cNvPr id="23" name="Group 15"/>
          <p:cNvGrpSpPr/>
          <p:nvPr>
            <p:custDataLst>
              <p:tags r:id="rId3"/>
            </p:custDataLst>
          </p:nvPr>
        </p:nvGrpSpPr>
        <p:grpSpPr>
          <a:xfrm>
            <a:off x="6209677" y="1692151"/>
            <a:ext cx="2245548" cy="712558"/>
            <a:chOff x="9029821" y="3101223"/>
            <a:chExt cx="2457329" cy="950077"/>
          </a:xfrm>
        </p:grpSpPr>
        <p:sp>
          <p:nvSpPr>
            <p:cNvPr id="31" name="TextBox 16"/>
            <p:cNvSpPr txBox="1"/>
            <p:nvPr>
              <p:custDataLst>
                <p:tags r:id="rId19"/>
              </p:custDataLst>
            </p:nvPr>
          </p:nvSpPr>
          <p:spPr>
            <a:xfrm>
              <a:off x="9029821" y="3461744"/>
              <a:ext cx="2457329" cy="589556"/>
            </a:xfrm>
            <a:prstGeom prst="rect">
              <a:avLst/>
            </a:prstGeom>
            <a:noFill/>
          </p:spPr>
          <p:txBody>
            <a:bodyPr wrap="square" lIns="72000" tIns="0" rIns="72000" bIns="0" anchor="ctr" anchorCtr="0">
              <a:noAutofit/>
            </a:bodyPr>
            <a:lstStyle/>
            <a:p>
              <a:pPr fontAlgn="ct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语法分析类设计</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ct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语法分析过程</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ct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LR1</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有限自动机构建</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2" name="Rectangle 17"/>
            <p:cNvSpPr/>
            <p:nvPr>
              <p:custDataLst>
                <p:tags r:id="rId20"/>
              </p:custDataLst>
            </p:nvPr>
          </p:nvSpPr>
          <p:spPr>
            <a:xfrm>
              <a:off x="9029821" y="3101223"/>
              <a:ext cx="2457329" cy="246221"/>
            </a:xfrm>
            <a:prstGeom prst="rect">
              <a:avLst/>
            </a:prstGeom>
          </p:spPr>
          <p:txBody>
            <a:bodyPr wrap="none" lIns="72000" tIns="0" rIns="72000" bIns="0">
              <a:noAutofit/>
            </a:bodyPr>
            <a:lstStyle/>
            <a:p>
              <a:pPr lvl="0" defTabSz="914400">
                <a:defRPr/>
              </a:pPr>
              <a:r>
                <a:rPr lang="zh-CN" altLang="en-US" sz="1600" b="1" dirty="0">
                  <a:solidFill>
                    <a:schemeClr val="accent2"/>
                  </a:solidFill>
                  <a:latin typeface="微软雅黑" panose="020B0503020204020204" pitchFamily="34" charset="-122"/>
                  <a:ea typeface="微软雅黑" panose="020B0503020204020204" pitchFamily="34" charset="-122"/>
                </a:rPr>
                <a:t>王捷</a:t>
              </a:r>
            </a:p>
          </p:txBody>
        </p:sp>
      </p:grpSp>
      <p:grpSp>
        <p:nvGrpSpPr>
          <p:cNvPr id="24" name="Group 18"/>
          <p:cNvGrpSpPr/>
          <p:nvPr>
            <p:custDataLst>
              <p:tags r:id="rId4"/>
            </p:custDataLst>
          </p:nvPr>
        </p:nvGrpSpPr>
        <p:grpSpPr>
          <a:xfrm>
            <a:off x="631868" y="1692152"/>
            <a:ext cx="2156758" cy="795104"/>
            <a:chOff x="609599" y="3101223"/>
            <a:chExt cx="2418295" cy="1060138"/>
          </a:xfrm>
        </p:grpSpPr>
        <p:sp>
          <p:nvSpPr>
            <p:cNvPr id="29" name="TextBox 19"/>
            <p:cNvSpPr txBox="1"/>
            <p:nvPr>
              <p:custDataLst>
                <p:tags r:id="rId17"/>
              </p:custDataLst>
            </p:nvPr>
          </p:nvSpPr>
          <p:spPr>
            <a:xfrm>
              <a:off x="609599" y="3571805"/>
              <a:ext cx="2407615" cy="589556"/>
            </a:xfrm>
            <a:prstGeom prst="rect">
              <a:avLst/>
            </a:prstGeom>
            <a:noFill/>
          </p:spPr>
          <p:txBody>
            <a:bodyPr wrap="square" lIns="72000" tIns="0" rIns="72000" bIns="0" anchor="ctr" anchorCtr="0">
              <a:noAutofit/>
            </a:bodyPr>
            <a:lstStyle/>
            <a:p>
              <a:pPr algn="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正规式生成</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NFA</a:t>
              </a:r>
            </a:p>
            <a:p>
              <a:pPr algn="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NFA</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转</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DFA</a:t>
              </a:r>
            </a:p>
          </p:txBody>
        </p:sp>
        <p:sp>
          <p:nvSpPr>
            <p:cNvPr id="30" name="Rectangle 20"/>
            <p:cNvSpPr/>
            <p:nvPr>
              <p:custDataLst>
                <p:tags r:id="rId18"/>
              </p:custDataLst>
            </p:nvPr>
          </p:nvSpPr>
          <p:spPr>
            <a:xfrm>
              <a:off x="620279" y="3101223"/>
              <a:ext cx="2407615" cy="246221"/>
            </a:xfrm>
            <a:prstGeom prst="rect">
              <a:avLst/>
            </a:prstGeom>
          </p:spPr>
          <p:txBody>
            <a:bodyPr wrap="none" lIns="72000" tIns="0" rIns="72000" bIns="0">
              <a:noAutofit/>
            </a:bodyPr>
            <a:lstStyle/>
            <a:p>
              <a:pPr lvl="0" algn="r" defTabSz="914400">
                <a:defRPr/>
              </a:pPr>
              <a:r>
                <a:rPr lang="zh-CN" altLang="en-US" sz="1600" b="1" dirty="0">
                  <a:solidFill>
                    <a:schemeClr val="accent1"/>
                  </a:solidFill>
                  <a:latin typeface="微软雅黑" panose="020B0503020204020204" pitchFamily="34" charset="-122"/>
                  <a:ea typeface="微软雅黑" panose="020B0503020204020204" pitchFamily="34" charset="-122"/>
                </a:rPr>
                <a:t>韩坤甫</a:t>
              </a:r>
            </a:p>
          </p:txBody>
        </p:sp>
      </p:grpSp>
      <p:grpSp>
        <p:nvGrpSpPr>
          <p:cNvPr id="2" name="组合 1"/>
          <p:cNvGrpSpPr/>
          <p:nvPr>
            <p:custDataLst>
              <p:tags r:id="rId5"/>
            </p:custDataLst>
          </p:nvPr>
        </p:nvGrpSpPr>
        <p:grpSpPr>
          <a:xfrm>
            <a:off x="3084283" y="1897386"/>
            <a:ext cx="2857500" cy="2126181"/>
            <a:chOff x="3084283" y="1897386"/>
            <a:chExt cx="2857500" cy="2126181"/>
          </a:xfrm>
        </p:grpSpPr>
        <p:grpSp>
          <p:nvGrpSpPr>
            <p:cNvPr id="20" name="Group 26"/>
            <p:cNvGrpSpPr/>
            <p:nvPr/>
          </p:nvGrpSpPr>
          <p:grpSpPr>
            <a:xfrm>
              <a:off x="3084283" y="1897386"/>
              <a:ext cx="2857500" cy="2126181"/>
              <a:chOff x="3668713" y="1581150"/>
              <a:chExt cx="4966870" cy="3695700"/>
            </a:xfrm>
          </p:grpSpPr>
          <p:sp>
            <p:nvSpPr>
              <p:cNvPr id="37" name="Freeform: Shape 23"/>
              <p:cNvSpPr/>
              <p:nvPr>
                <p:custDataLst>
                  <p:tags r:id="rId10"/>
                </p:custDataLst>
              </p:nvPr>
            </p:nvSpPr>
            <p:spPr>
              <a:xfrm>
                <a:off x="6271209" y="1581150"/>
                <a:ext cx="788400" cy="3000374"/>
              </a:xfrm>
              <a:custGeom>
                <a:avLst/>
                <a:gdLst>
                  <a:gd name="connsiteX0" fmla="*/ 0 w 788400"/>
                  <a:gd name="connsiteY0" fmla="*/ 0 h 3000374"/>
                  <a:gd name="connsiteX1" fmla="*/ 62053 w 788400"/>
                  <a:gd name="connsiteY1" fmla="*/ 0 h 3000374"/>
                  <a:gd name="connsiteX2" fmla="*/ 676597 w 788400"/>
                  <a:gd name="connsiteY2" fmla="*/ 0 h 3000374"/>
                  <a:gd name="connsiteX3" fmla="*/ 788400 w 788400"/>
                  <a:gd name="connsiteY3" fmla="*/ 0 h 3000374"/>
                  <a:gd name="connsiteX4" fmla="*/ 788400 w 788400"/>
                  <a:gd name="connsiteY4" fmla="*/ 3000374 h 3000374"/>
                  <a:gd name="connsiteX5" fmla="*/ 0 w 788400"/>
                  <a:gd name="connsiteY5" fmla="*/ 3000374 h 300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8400" h="3000374">
                    <a:moveTo>
                      <a:pt x="0" y="0"/>
                    </a:moveTo>
                    <a:lnTo>
                      <a:pt x="62053" y="0"/>
                    </a:lnTo>
                    <a:cubicBezTo>
                      <a:pt x="289632" y="0"/>
                      <a:pt x="493668" y="0"/>
                      <a:pt x="676597" y="0"/>
                    </a:cubicBezTo>
                    <a:lnTo>
                      <a:pt x="788400" y="0"/>
                    </a:lnTo>
                    <a:lnTo>
                      <a:pt x="788400" y="3000374"/>
                    </a:lnTo>
                    <a:lnTo>
                      <a:pt x="0" y="3000374"/>
                    </a:lnTo>
                    <a:close/>
                  </a:path>
                </a:pathLst>
              </a:custGeom>
              <a:solidFill>
                <a:schemeClr val="accent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38" name="Freeform: Shape 24"/>
              <p:cNvSpPr/>
              <p:nvPr>
                <p:custDataLst>
                  <p:tags r:id="rId11"/>
                </p:custDataLst>
              </p:nvPr>
            </p:nvSpPr>
            <p:spPr>
              <a:xfrm>
                <a:off x="7059196" y="1581150"/>
                <a:ext cx="788400" cy="3000374"/>
              </a:xfrm>
              <a:custGeom>
                <a:avLst/>
                <a:gdLst>
                  <a:gd name="connsiteX0" fmla="*/ 0 w 788400"/>
                  <a:gd name="connsiteY0" fmla="*/ 0 h 3000374"/>
                  <a:gd name="connsiteX1" fmla="*/ 64593 w 788400"/>
                  <a:gd name="connsiteY1" fmla="*/ 0 h 3000374"/>
                  <a:gd name="connsiteX2" fmla="*/ 752380 w 788400"/>
                  <a:gd name="connsiteY2" fmla="*/ 0 h 3000374"/>
                  <a:gd name="connsiteX3" fmla="*/ 788400 w 788400"/>
                  <a:gd name="connsiteY3" fmla="*/ 0 h 3000374"/>
                  <a:gd name="connsiteX4" fmla="*/ 788400 w 788400"/>
                  <a:gd name="connsiteY4" fmla="*/ 2627144 h 3000374"/>
                  <a:gd name="connsiteX5" fmla="*/ 737203 w 788400"/>
                  <a:gd name="connsiteY5" fmla="*/ 2623185 h 3000374"/>
                  <a:gd name="connsiteX6" fmla="*/ 218311 w 788400"/>
                  <a:gd name="connsiteY6" fmla="*/ 2920175 h 3000374"/>
                  <a:gd name="connsiteX7" fmla="*/ 180328 w 788400"/>
                  <a:gd name="connsiteY7" fmla="*/ 3000374 h 3000374"/>
                  <a:gd name="connsiteX8" fmla="*/ 0 w 788400"/>
                  <a:gd name="connsiteY8" fmla="*/ 3000374 h 300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8400" h="3000374">
                    <a:moveTo>
                      <a:pt x="0" y="0"/>
                    </a:moveTo>
                    <a:lnTo>
                      <a:pt x="64593" y="0"/>
                    </a:lnTo>
                    <a:cubicBezTo>
                      <a:pt x="346473" y="0"/>
                      <a:pt x="571977" y="0"/>
                      <a:pt x="752380" y="0"/>
                    </a:cubicBezTo>
                    <a:lnTo>
                      <a:pt x="788400" y="0"/>
                    </a:lnTo>
                    <a:lnTo>
                      <a:pt x="788400" y="2627144"/>
                    </a:lnTo>
                    <a:lnTo>
                      <a:pt x="737203" y="2623185"/>
                    </a:lnTo>
                    <a:cubicBezTo>
                      <a:pt x="512311" y="2623185"/>
                      <a:pt x="320216" y="2741325"/>
                      <a:pt x="218311" y="2920175"/>
                    </a:cubicBezTo>
                    <a:lnTo>
                      <a:pt x="180328" y="3000374"/>
                    </a:lnTo>
                    <a:lnTo>
                      <a:pt x="0" y="3000374"/>
                    </a:lnTo>
                    <a:close/>
                  </a:path>
                </a:pathLst>
              </a:custGeom>
              <a:solidFill>
                <a:schemeClr val="accent4"/>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39" name="Freeform: Shape 25"/>
              <p:cNvSpPr/>
              <p:nvPr>
                <p:custDataLst>
                  <p:tags r:id="rId12"/>
                </p:custDataLst>
              </p:nvPr>
            </p:nvSpPr>
            <p:spPr>
              <a:xfrm>
                <a:off x="7847183" y="1581150"/>
                <a:ext cx="788400" cy="3000374"/>
              </a:xfrm>
              <a:custGeom>
                <a:avLst/>
                <a:gdLst>
                  <a:gd name="connsiteX0" fmla="*/ 0 w 788400"/>
                  <a:gd name="connsiteY0" fmla="*/ 0 h 3000374"/>
                  <a:gd name="connsiteX1" fmla="*/ 67313 w 788400"/>
                  <a:gd name="connsiteY1" fmla="*/ 0 h 3000374"/>
                  <a:gd name="connsiteX2" fmla="*/ 686006 w 788400"/>
                  <a:gd name="connsiteY2" fmla="*/ 0 h 3000374"/>
                  <a:gd name="connsiteX3" fmla="*/ 779979 w 788400"/>
                  <a:gd name="connsiteY3" fmla="*/ 61481 h 3000374"/>
                  <a:gd name="connsiteX4" fmla="*/ 788400 w 788400"/>
                  <a:gd name="connsiteY4" fmla="*/ 100931 h 3000374"/>
                  <a:gd name="connsiteX5" fmla="*/ 788400 w 788400"/>
                  <a:gd name="connsiteY5" fmla="*/ 2899445 h 3000374"/>
                  <a:gd name="connsiteX6" fmla="*/ 779979 w 788400"/>
                  <a:gd name="connsiteY6" fmla="*/ 2938894 h 3000374"/>
                  <a:gd name="connsiteX7" fmla="*/ 723756 w 788400"/>
                  <a:gd name="connsiteY7" fmla="*/ 2992740 h 3000374"/>
                  <a:gd name="connsiteX8" fmla="*/ 686011 w 788400"/>
                  <a:gd name="connsiteY8" fmla="*/ 3000374 h 3000374"/>
                  <a:gd name="connsiteX9" fmla="*/ 497525 w 788400"/>
                  <a:gd name="connsiteY9" fmla="*/ 3000374 h 3000374"/>
                  <a:gd name="connsiteX10" fmla="*/ 459558 w 788400"/>
                  <a:gd name="connsiteY10" fmla="*/ 2920175 h 3000374"/>
                  <a:gd name="connsiteX11" fmla="*/ 40596 w 788400"/>
                  <a:gd name="connsiteY11" fmla="*/ 2630251 h 3000374"/>
                  <a:gd name="connsiteX12" fmla="*/ 0 w 788400"/>
                  <a:gd name="connsiteY12" fmla="*/ 2627112 h 300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8400" h="3000374">
                    <a:moveTo>
                      <a:pt x="0" y="0"/>
                    </a:moveTo>
                    <a:lnTo>
                      <a:pt x="67313" y="0"/>
                    </a:lnTo>
                    <a:cubicBezTo>
                      <a:pt x="686006" y="0"/>
                      <a:pt x="686006" y="0"/>
                      <a:pt x="686006" y="0"/>
                    </a:cubicBezTo>
                    <a:cubicBezTo>
                      <a:pt x="724559" y="0"/>
                      <a:pt x="763112" y="24110"/>
                      <a:pt x="779979" y="61481"/>
                    </a:cubicBezTo>
                    <a:lnTo>
                      <a:pt x="788400" y="100931"/>
                    </a:lnTo>
                    <a:lnTo>
                      <a:pt x="788400" y="2899445"/>
                    </a:lnTo>
                    <a:lnTo>
                      <a:pt x="779979" y="2938894"/>
                    </a:lnTo>
                    <a:cubicBezTo>
                      <a:pt x="768734" y="2963808"/>
                      <a:pt x="747851" y="2982828"/>
                      <a:pt x="723756" y="2992740"/>
                    </a:cubicBezTo>
                    <a:lnTo>
                      <a:pt x="686011" y="3000374"/>
                    </a:lnTo>
                    <a:lnTo>
                      <a:pt x="497525" y="3000374"/>
                    </a:lnTo>
                    <a:lnTo>
                      <a:pt x="459558" y="2920175"/>
                    </a:lnTo>
                    <a:cubicBezTo>
                      <a:pt x="372312" y="2766875"/>
                      <a:pt x="219405" y="2658178"/>
                      <a:pt x="40596" y="2630251"/>
                    </a:cubicBezTo>
                    <a:lnTo>
                      <a:pt x="0" y="2627112"/>
                    </a:lnTo>
                    <a:close/>
                  </a:path>
                </a:pathLst>
              </a:cu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40" name="Freeform: Shape 4"/>
              <p:cNvSpPr/>
              <p:nvPr>
                <p:custDataLst>
                  <p:tags r:id="rId13"/>
                </p:custDataLst>
              </p:nvPr>
            </p:nvSpPr>
            <p:spPr bwMode="auto">
              <a:xfrm>
                <a:off x="4038601" y="4324350"/>
                <a:ext cx="950913" cy="952500"/>
              </a:xfrm>
              <a:custGeom>
                <a:avLst/>
                <a:gdLst>
                  <a:gd name="T0" fmla="*/ 0 w 111"/>
                  <a:gd name="T1" fmla="*/ 55 h 111"/>
                  <a:gd name="T2" fmla="*/ 56 w 111"/>
                  <a:gd name="T3" fmla="*/ 111 h 111"/>
                  <a:gd name="T4" fmla="*/ 111 w 111"/>
                  <a:gd name="T5" fmla="*/ 55 h 111"/>
                  <a:gd name="T6" fmla="*/ 56 w 111"/>
                  <a:gd name="T7" fmla="*/ 0 h 111"/>
                  <a:gd name="T8" fmla="*/ 0 w 111"/>
                  <a:gd name="T9" fmla="*/ 55 h 111"/>
                  <a:gd name="T10" fmla="*/ 27 w 111"/>
                  <a:gd name="T11" fmla="*/ 55 h 111"/>
                  <a:gd name="T12" fmla="*/ 56 w 111"/>
                  <a:gd name="T13" fmla="*/ 27 h 111"/>
                  <a:gd name="T14" fmla="*/ 84 w 111"/>
                  <a:gd name="T15" fmla="*/ 55 h 111"/>
                  <a:gd name="T16" fmla="*/ 56 w 111"/>
                  <a:gd name="T17" fmla="*/ 84 h 111"/>
                  <a:gd name="T18" fmla="*/ 27 w 111"/>
                  <a:gd name="T19" fmla="*/ 5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11">
                    <a:moveTo>
                      <a:pt x="0" y="55"/>
                    </a:moveTo>
                    <a:cubicBezTo>
                      <a:pt x="0" y="86"/>
                      <a:pt x="25" y="111"/>
                      <a:pt x="56" y="111"/>
                    </a:cubicBezTo>
                    <a:cubicBezTo>
                      <a:pt x="86" y="111"/>
                      <a:pt x="111" y="86"/>
                      <a:pt x="111" y="55"/>
                    </a:cubicBezTo>
                    <a:cubicBezTo>
                      <a:pt x="111" y="25"/>
                      <a:pt x="86" y="0"/>
                      <a:pt x="56" y="0"/>
                    </a:cubicBezTo>
                    <a:cubicBezTo>
                      <a:pt x="25" y="0"/>
                      <a:pt x="0" y="25"/>
                      <a:pt x="0" y="55"/>
                    </a:cubicBezTo>
                    <a:close/>
                    <a:moveTo>
                      <a:pt x="27" y="55"/>
                    </a:moveTo>
                    <a:cubicBezTo>
                      <a:pt x="27" y="40"/>
                      <a:pt x="40" y="27"/>
                      <a:pt x="56" y="27"/>
                    </a:cubicBezTo>
                    <a:cubicBezTo>
                      <a:pt x="71" y="27"/>
                      <a:pt x="84" y="40"/>
                      <a:pt x="84" y="55"/>
                    </a:cubicBezTo>
                    <a:cubicBezTo>
                      <a:pt x="84" y="71"/>
                      <a:pt x="71" y="84"/>
                      <a:pt x="56" y="84"/>
                    </a:cubicBezTo>
                    <a:cubicBezTo>
                      <a:pt x="40" y="84"/>
                      <a:pt x="27" y="71"/>
                      <a:pt x="27" y="55"/>
                    </a:cubicBezTo>
                    <a:close/>
                  </a:path>
                </a:pathLst>
              </a:custGeom>
              <a:solidFill>
                <a:schemeClr val="bg1">
                  <a:lumMod val="65000"/>
                </a:schemeClr>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41" name="Freeform: Shape 5"/>
              <p:cNvSpPr/>
              <p:nvPr>
                <p:custDataLst>
                  <p:tags r:id="rId14"/>
                </p:custDataLst>
              </p:nvPr>
            </p:nvSpPr>
            <p:spPr bwMode="auto">
              <a:xfrm>
                <a:off x="7316788" y="4324350"/>
                <a:ext cx="950913" cy="952500"/>
              </a:xfrm>
              <a:custGeom>
                <a:avLst/>
                <a:gdLst>
                  <a:gd name="T0" fmla="*/ 0 w 111"/>
                  <a:gd name="T1" fmla="*/ 55 h 111"/>
                  <a:gd name="T2" fmla="*/ 56 w 111"/>
                  <a:gd name="T3" fmla="*/ 111 h 111"/>
                  <a:gd name="T4" fmla="*/ 111 w 111"/>
                  <a:gd name="T5" fmla="*/ 55 h 111"/>
                  <a:gd name="T6" fmla="*/ 56 w 111"/>
                  <a:gd name="T7" fmla="*/ 0 h 111"/>
                  <a:gd name="T8" fmla="*/ 0 w 111"/>
                  <a:gd name="T9" fmla="*/ 55 h 111"/>
                  <a:gd name="T10" fmla="*/ 27 w 111"/>
                  <a:gd name="T11" fmla="*/ 55 h 111"/>
                  <a:gd name="T12" fmla="*/ 56 w 111"/>
                  <a:gd name="T13" fmla="*/ 27 h 111"/>
                  <a:gd name="T14" fmla="*/ 84 w 111"/>
                  <a:gd name="T15" fmla="*/ 55 h 111"/>
                  <a:gd name="T16" fmla="*/ 56 w 111"/>
                  <a:gd name="T17" fmla="*/ 84 h 111"/>
                  <a:gd name="T18" fmla="*/ 27 w 111"/>
                  <a:gd name="T19" fmla="*/ 5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11">
                    <a:moveTo>
                      <a:pt x="0" y="55"/>
                    </a:moveTo>
                    <a:cubicBezTo>
                      <a:pt x="0" y="86"/>
                      <a:pt x="25" y="111"/>
                      <a:pt x="56" y="111"/>
                    </a:cubicBezTo>
                    <a:cubicBezTo>
                      <a:pt x="86" y="111"/>
                      <a:pt x="111" y="86"/>
                      <a:pt x="111" y="55"/>
                    </a:cubicBezTo>
                    <a:cubicBezTo>
                      <a:pt x="111" y="25"/>
                      <a:pt x="86" y="0"/>
                      <a:pt x="56" y="0"/>
                    </a:cubicBezTo>
                    <a:cubicBezTo>
                      <a:pt x="25" y="0"/>
                      <a:pt x="0" y="25"/>
                      <a:pt x="0" y="55"/>
                    </a:cubicBezTo>
                    <a:close/>
                    <a:moveTo>
                      <a:pt x="27" y="55"/>
                    </a:moveTo>
                    <a:cubicBezTo>
                      <a:pt x="27" y="40"/>
                      <a:pt x="40" y="27"/>
                      <a:pt x="56" y="27"/>
                    </a:cubicBezTo>
                    <a:cubicBezTo>
                      <a:pt x="71" y="27"/>
                      <a:pt x="84" y="40"/>
                      <a:pt x="84" y="55"/>
                    </a:cubicBezTo>
                    <a:cubicBezTo>
                      <a:pt x="84" y="71"/>
                      <a:pt x="71" y="84"/>
                      <a:pt x="56" y="84"/>
                    </a:cubicBezTo>
                    <a:cubicBezTo>
                      <a:pt x="40" y="84"/>
                      <a:pt x="27" y="71"/>
                      <a:pt x="27" y="55"/>
                    </a:cubicBezTo>
                    <a:close/>
                  </a:path>
                </a:pathLst>
              </a:custGeom>
              <a:solidFill>
                <a:schemeClr val="bg1">
                  <a:lumMod val="65000"/>
                </a:schemeClr>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43" name="Freeform: Shape 7"/>
              <p:cNvSpPr/>
              <p:nvPr>
                <p:custDataLst>
                  <p:tags r:id="rId15"/>
                </p:custDataLst>
              </p:nvPr>
            </p:nvSpPr>
            <p:spPr bwMode="auto">
              <a:xfrm>
                <a:off x="3668713" y="1855788"/>
                <a:ext cx="1671638" cy="2725738"/>
              </a:xfrm>
              <a:custGeom>
                <a:avLst/>
                <a:gdLst>
                  <a:gd name="T0" fmla="*/ 2 w 195"/>
                  <a:gd name="T1" fmla="*/ 291 h 318"/>
                  <a:gd name="T2" fmla="*/ 29 w 195"/>
                  <a:gd name="T3" fmla="*/ 318 h 318"/>
                  <a:gd name="T4" fmla="*/ 34 w 195"/>
                  <a:gd name="T5" fmla="*/ 318 h 318"/>
                  <a:gd name="T6" fmla="*/ 37 w 195"/>
                  <a:gd name="T7" fmla="*/ 311 h 318"/>
                  <a:gd name="T8" fmla="*/ 99 w 195"/>
                  <a:gd name="T9" fmla="*/ 274 h 318"/>
                  <a:gd name="T10" fmla="*/ 163 w 195"/>
                  <a:gd name="T11" fmla="*/ 318 h 318"/>
                  <a:gd name="T12" fmla="*/ 165 w 195"/>
                  <a:gd name="T13" fmla="*/ 318 h 318"/>
                  <a:gd name="T14" fmla="*/ 167 w 195"/>
                  <a:gd name="T15" fmla="*/ 318 h 318"/>
                  <a:gd name="T16" fmla="*/ 168 w 195"/>
                  <a:gd name="T17" fmla="*/ 318 h 318"/>
                  <a:gd name="T18" fmla="*/ 195 w 195"/>
                  <a:gd name="T19" fmla="*/ 318 h 318"/>
                  <a:gd name="T20" fmla="*/ 195 w 195"/>
                  <a:gd name="T21" fmla="*/ 266 h 318"/>
                  <a:gd name="T22" fmla="*/ 195 w 195"/>
                  <a:gd name="T23" fmla="*/ 139 h 318"/>
                  <a:gd name="T24" fmla="*/ 195 w 195"/>
                  <a:gd name="T25" fmla="*/ 27 h 318"/>
                  <a:gd name="T26" fmla="*/ 168 w 195"/>
                  <a:gd name="T27" fmla="*/ 0 h 318"/>
                  <a:gd name="T28" fmla="*/ 62 w 195"/>
                  <a:gd name="T29" fmla="*/ 0 h 318"/>
                  <a:gd name="T30" fmla="*/ 35 w 195"/>
                  <a:gd name="T31" fmla="*/ 27 h 318"/>
                  <a:gd name="T32" fmla="*/ 2 w 195"/>
                  <a:gd name="T33" fmla="*/ 168 h 318"/>
                  <a:gd name="T34" fmla="*/ 2 w 195"/>
                  <a:gd name="T35" fmla="*/ 291 h 318"/>
                  <a:gd name="T36" fmla="*/ 38 w 195"/>
                  <a:gd name="T37" fmla="*/ 131 h 318"/>
                  <a:gd name="T38" fmla="*/ 58 w 195"/>
                  <a:gd name="T39" fmla="*/ 42 h 318"/>
                  <a:gd name="T40" fmla="*/ 75 w 195"/>
                  <a:gd name="T41" fmla="*/ 25 h 318"/>
                  <a:gd name="T42" fmla="*/ 142 w 195"/>
                  <a:gd name="T43" fmla="*/ 25 h 318"/>
                  <a:gd name="T44" fmla="*/ 159 w 195"/>
                  <a:gd name="T45" fmla="*/ 42 h 318"/>
                  <a:gd name="T46" fmla="*/ 159 w 195"/>
                  <a:gd name="T47" fmla="*/ 142 h 318"/>
                  <a:gd name="T48" fmla="*/ 142 w 195"/>
                  <a:gd name="T49" fmla="*/ 159 h 318"/>
                  <a:gd name="T50" fmla="*/ 55 w 195"/>
                  <a:gd name="T51" fmla="*/ 159 h 318"/>
                  <a:gd name="T52" fmla="*/ 38 w 195"/>
                  <a:gd name="T53" fmla="*/ 142 h 318"/>
                  <a:gd name="T54" fmla="*/ 38 w 195"/>
                  <a:gd name="T55" fmla="*/ 13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5" h="318">
                    <a:moveTo>
                      <a:pt x="2" y="291"/>
                    </a:moveTo>
                    <a:cubicBezTo>
                      <a:pt x="2" y="306"/>
                      <a:pt x="14" y="318"/>
                      <a:pt x="29" y="318"/>
                    </a:cubicBezTo>
                    <a:cubicBezTo>
                      <a:pt x="34" y="318"/>
                      <a:pt x="34" y="318"/>
                      <a:pt x="34" y="318"/>
                    </a:cubicBezTo>
                    <a:cubicBezTo>
                      <a:pt x="35" y="315"/>
                      <a:pt x="36" y="313"/>
                      <a:pt x="37" y="311"/>
                    </a:cubicBezTo>
                    <a:cubicBezTo>
                      <a:pt x="49" y="289"/>
                      <a:pt x="72" y="274"/>
                      <a:pt x="99" y="274"/>
                    </a:cubicBezTo>
                    <a:cubicBezTo>
                      <a:pt x="128" y="274"/>
                      <a:pt x="153" y="292"/>
                      <a:pt x="163" y="318"/>
                    </a:cubicBezTo>
                    <a:cubicBezTo>
                      <a:pt x="165" y="318"/>
                      <a:pt x="165" y="318"/>
                      <a:pt x="165" y="318"/>
                    </a:cubicBezTo>
                    <a:cubicBezTo>
                      <a:pt x="167" y="318"/>
                      <a:pt x="167" y="318"/>
                      <a:pt x="167" y="318"/>
                    </a:cubicBezTo>
                    <a:cubicBezTo>
                      <a:pt x="168" y="318"/>
                      <a:pt x="168" y="318"/>
                      <a:pt x="168" y="318"/>
                    </a:cubicBezTo>
                    <a:cubicBezTo>
                      <a:pt x="195" y="318"/>
                      <a:pt x="195" y="318"/>
                      <a:pt x="195" y="318"/>
                    </a:cubicBezTo>
                    <a:cubicBezTo>
                      <a:pt x="195" y="266"/>
                      <a:pt x="195" y="266"/>
                      <a:pt x="195" y="266"/>
                    </a:cubicBezTo>
                    <a:cubicBezTo>
                      <a:pt x="195" y="139"/>
                      <a:pt x="195" y="139"/>
                      <a:pt x="195" y="139"/>
                    </a:cubicBezTo>
                    <a:cubicBezTo>
                      <a:pt x="195" y="27"/>
                      <a:pt x="195" y="27"/>
                      <a:pt x="195" y="27"/>
                    </a:cubicBezTo>
                    <a:cubicBezTo>
                      <a:pt x="195" y="12"/>
                      <a:pt x="183" y="0"/>
                      <a:pt x="168" y="0"/>
                    </a:cubicBezTo>
                    <a:cubicBezTo>
                      <a:pt x="62" y="0"/>
                      <a:pt x="62" y="0"/>
                      <a:pt x="62" y="0"/>
                    </a:cubicBezTo>
                    <a:cubicBezTo>
                      <a:pt x="47" y="0"/>
                      <a:pt x="39" y="12"/>
                      <a:pt x="35" y="27"/>
                    </a:cubicBezTo>
                    <a:cubicBezTo>
                      <a:pt x="35" y="27"/>
                      <a:pt x="6" y="132"/>
                      <a:pt x="2" y="168"/>
                    </a:cubicBezTo>
                    <a:cubicBezTo>
                      <a:pt x="0" y="181"/>
                      <a:pt x="2" y="291"/>
                      <a:pt x="2" y="291"/>
                    </a:cubicBezTo>
                    <a:close/>
                    <a:moveTo>
                      <a:pt x="38" y="131"/>
                    </a:moveTo>
                    <a:cubicBezTo>
                      <a:pt x="40" y="109"/>
                      <a:pt x="58" y="42"/>
                      <a:pt x="58" y="42"/>
                    </a:cubicBezTo>
                    <a:cubicBezTo>
                      <a:pt x="61" y="33"/>
                      <a:pt x="66" y="25"/>
                      <a:pt x="75" y="25"/>
                    </a:cubicBezTo>
                    <a:cubicBezTo>
                      <a:pt x="142" y="25"/>
                      <a:pt x="142" y="25"/>
                      <a:pt x="142" y="25"/>
                    </a:cubicBezTo>
                    <a:cubicBezTo>
                      <a:pt x="151" y="25"/>
                      <a:pt x="159" y="33"/>
                      <a:pt x="159" y="42"/>
                    </a:cubicBezTo>
                    <a:cubicBezTo>
                      <a:pt x="159" y="142"/>
                      <a:pt x="159" y="142"/>
                      <a:pt x="159" y="142"/>
                    </a:cubicBezTo>
                    <a:cubicBezTo>
                      <a:pt x="159" y="151"/>
                      <a:pt x="151" y="159"/>
                      <a:pt x="142" y="159"/>
                    </a:cubicBezTo>
                    <a:cubicBezTo>
                      <a:pt x="55" y="159"/>
                      <a:pt x="55" y="159"/>
                      <a:pt x="55" y="159"/>
                    </a:cubicBezTo>
                    <a:cubicBezTo>
                      <a:pt x="45" y="159"/>
                      <a:pt x="38" y="151"/>
                      <a:pt x="38" y="142"/>
                    </a:cubicBezTo>
                    <a:cubicBezTo>
                      <a:pt x="38" y="142"/>
                      <a:pt x="37" y="140"/>
                      <a:pt x="38" y="131"/>
                    </a:cubicBezTo>
                    <a:close/>
                  </a:path>
                </a:pathLst>
              </a:custGeom>
              <a:solidFill>
                <a:schemeClr val="bg1">
                  <a:lumMod val="85000"/>
                </a:schemeClr>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44" name="Freeform: Shape 22"/>
              <p:cNvSpPr/>
              <p:nvPr>
                <p:custDataLst>
                  <p:tags r:id="rId16"/>
                </p:custDataLst>
              </p:nvPr>
            </p:nvSpPr>
            <p:spPr bwMode="auto">
              <a:xfrm>
                <a:off x="5483222" y="1581150"/>
                <a:ext cx="788400" cy="3000374"/>
              </a:xfrm>
              <a:custGeom>
                <a:avLst/>
                <a:gdLst>
                  <a:gd name="connsiteX0" fmla="*/ 94241 w 788400"/>
                  <a:gd name="connsiteY0" fmla="*/ 0 h 3000374"/>
                  <a:gd name="connsiteX1" fmla="*/ 614524 w 788400"/>
                  <a:gd name="connsiteY1" fmla="*/ 0 h 3000374"/>
                  <a:gd name="connsiteX2" fmla="*/ 788400 w 788400"/>
                  <a:gd name="connsiteY2" fmla="*/ 0 h 3000374"/>
                  <a:gd name="connsiteX3" fmla="*/ 788400 w 788400"/>
                  <a:gd name="connsiteY3" fmla="*/ 3000374 h 3000374"/>
                  <a:gd name="connsiteX4" fmla="*/ 94236 w 788400"/>
                  <a:gd name="connsiteY4" fmla="*/ 3000374 h 3000374"/>
                  <a:gd name="connsiteX5" fmla="*/ 57830 w 788400"/>
                  <a:gd name="connsiteY5" fmla="*/ 2992740 h 3000374"/>
                  <a:gd name="connsiteX6" fmla="*/ 0 w 788400"/>
                  <a:gd name="connsiteY6" fmla="*/ 2897505 h 3000374"/>
                  <a:gd name="connsiteX7" fmla="*/ 0 w 788400"/>
                  <a:gd name="connsiteY7" fmla="*/ 102870 h 3000374"/>
                  <a:gd name="connsiteX8" fmla="*/ 94241 w 788400"/>
                  <a:gd name="connsiteY8" fmla="*/ 0 h 300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8400" h="3000374">
                    <a:moveTo>
                      <a:pt x="94241" y="0"/>
                    </a:moveTo>
                    <a:cubicBezTo>
                      <a:pt x="278974" y="0"/>
                      <a:pt x="452161" y="0"/>
                      <a:pt x="614524" y="0"/>
                    </a:cubicBezTo>
                    <a:lnTo>
                      <a:pt x="788400" y="0"/>
                    </a:lnTo>
                    <a:lnTo>
                      <a:pt x="788400" y="3000374"/>
                    </a:lnTo>
                    <a:lnTo>
                      <a:pt x="94236" y="3000374"/>
                    </a:lnTo>
                    <a:lnTo>
                      <a:pt x="57830" y="2992740"/>
                    </a:lnTo>
                    <a:cubicBezTo>
                      <a:pt x="24096" y="2977872"/>
                      <a:pt x="0" y="2942511"/>
                      <a:pt x="0" y="2897505"/>
                    </a:cubicBezTo>
                    <a:cubicBezTo>
                      <a:pt x="0" y="102870"/>
                      <a:pt x="0" y="102870"/>
                      <a:pt x="0" y="102870"/>
                    </a:cubicBezTo>
                    <a:cubicBezTo>
                      <a:pt x="0" y="42863"/>
                      <a:pt x="42837" y="0"/>
                      <a:pt x="94241" y="0"/>
                    </a:cubicBezTo>
                    <a:close/>
                  </a:path>
                </a:pathLst>
              </a:custGeom>
              <a:solidFill>
                <a:schemeClr val="accent1"/>
              </a:solidFill>
              <a:ln w="19050">
                <a:solidFill>
                  <a:schemeClr val="bg1"/>
                </a:solidFill>
              </a:ln>
            </p:spPr>
            <p:txBody>
              <a:bodyPr anchor="ctr"/>
              <a:lstStyle/>
              <a:p>
                <a:pPr algn="ctr"/>
                <a:endParaRPr>
                  <a:latin typeface="微软雅黑" panose="020B0503020204020204" pitchFamily="34" charset="-122"/>
                  <a:ea typeface="微软雅黑" panose="020B0503020204020204" pitchFamily="34" charset="-122"/>
                </a:endParaRPr>
              </a:p>
            </p:txBody>
          </p:sp>
        </p:grpSp>
        <p:sp>
          <p:nvSpPr>
            <p:cNvPr id="25" name="Freeform: Shape 21"/>
            <p:cNvSpPr/>
            <p:nvPr>
              <p:custDataLst>
                <p:tags r:id="rId6"/>
              </p:custDataLst>
            </p:nvPr>
          </p:nvSpPr>
          <p:spPr bwMode="auto">
            <a:xfrm>
              <a:off x="5192845" y="2723491"/>
              <a:ext cx="116446" cy="209602"/>
            </a:xfrm>
            <a:custGeom>
              <a:avLst/>
              <a:gdLst>
                <a:gd name="T0" fmla="*/ 159 w 159"/>
                <a:gd name="T1" fmla="*/ 50 h 286"/>
                <a:gd name="T2" fmla="*/ 114 w 159"/>
                <a:gd name="T3" fmla="*/ 50 h 286"/>
                <a:gd name="T4" fmla="*/ 114 w 159"/>
                <a:gd name="T5" fmla="*/ 50 h 286"/>
                <a:gd name="T6" fmla="*/ 111 w 159"/>
                <a:gd name="T7" fmla="*/ 51 h 286"/>
                <a:gd name="T8" fmla="*/ 107 w 159"/>
                <a:gd name="T9" fmla="*/ 54 h 286"/>
                <a:gd name="T10" fmla="*/ 103 w 159"/>
                <a:gd name="T11" fmla="*/ 60 h 286"/>
                <a:gd name="T12" fmla="*/ 102 w 159"/>
                <a:gd name="T13" fmla="*/ 66 h 286"/>
                <a:gd name="T14" fmla="*/ 102 w 159"/>
                <a:gd name="T15" fmla="*/ 99 h 286"/>
                <a:gd name="T16" fmla="*/ 159 w 159"/>
                <a:gd name="T17" fmla="*/ 99 h 286"/>
                <a:gd name="T18" fmla="*/ 159 w 159"/>
                <a:gd name="T19" fmla="*/ 146 h 286"/>
                <a:gd name="T20" fmla="*/ 102 w 159"/>
                <a:gd name="T21" fmla="*/ 146 h 286"/>
                <a:gd name="T22" fmla="*/ 102 w 159"/>
                <a:gd name="T23" fmla="*/ 286 h 286"/>
                <a:gd name="T24" fmla="*/ 50 w 159"/>
                <a:gd name="T25" fmla="*/ 286 h 286"/>
                <a:gd name="T26" fmla="*/ 50 w 159"/>
                <a:gd name="T27" fmla="*/ 146 h 286"/>
                <a:gd name="T28" fmla="*/ 0 w 159"/>
                <a:gd name="T29" fmla="*/ 146 h 286"/>
                <a:gd name="T30" fmla="*/ 0 w 159"/>
                <a:gd name="T31" fmla="*/ 99 h 286"/>
                <a:gd name="T32" fmla="*/ 50 w 159"/>
                <a:gd name="T33" fmla="*/ 99 h 286"/>
                <a:gd name="T34" fmla="*/ 50 w 159"/>
                <a:gd name="T35" fmla="*/ 71 h 286"/>
                <a:gd name="T36" fmla="*/ 50 w 159"/>
                <a:gd name="T37" fmla="*/ 71 h 286"/>
                <a:gd name="T38" fmla="*/ 50 w 159"/>
                <a:gd name="T39" fmla="*/ 64 h 286"/>
                <a:gd name="T40" fmla="*/ 51 w 159"/>
                <a:gd name="T41" fmla="*/ 57 h 286"/>
                <a:gd name="T42" fmla="*/ 52 w 159"/>
                <a:gd name="T43" fmla="*/ 50 h 286"/>
                <a:gd name="T44" fmla="*/ 54 w 159"/>
                <a:gd name="T45" fmla="*/ 43 h 286"/>
                <a:gd name="T46" fmla="*/ 57 w 159"/>
                <a:gd name="T47" fmla="*/ 37 h 286"/>
                <a:gd name="T48" fmla="*/ 60 w 159"/>
                <a:gd name="T49" fmla="*/ 31 h 286"/>
                <a:gd name="T50" fmla="*/ 63 w 159"/>
                <a:gd name="T51" fmla="*/ 26 h 286"/>
                <a:gd name="T52" fmla="*/ 67 w 159"/>
                <a:gd name="T53" fmla="*/ 21 h 286"/>
                <a:gd name="T54" fmla="*/ 72 w 159"/>
                <a:gd name="T55" fmla="*/ 16 h 286"/>
                <a:gd name="T56" fmla="*/ 78 w 159"/>
                <a:gd name="T57" fmla="*/ 12 h 286"/>
                <a:gd name="T58" fmla="*/ 83 w 159"/>
                <a:gd name="T59" fmla="*/ 8 h 286"/>
                <a:gd name="T60" fmla="*/ 88 w 159"/>
                <a:gd name="T61" fmla="*/ 5 h 286"/>
                <a:gd name="T62" fmla="*/ 94 w 159"/>
                <a:gd name="T63" fmla="*/ 3 h 286"/>
                <a:gd name="T64" fmla="*/ 100 w 159"/>
                <a:gd name="T65" fmla="*/ 1 h 286"/>
                <a:gd name="T66" fmla="*/ 108 w 159"/>
                <a:gd name="T67" fmla="*/ 0 h 286"/>
                <a:gd name="T68" fmla="*/ 114 w 159"/>
                <a:gd name="T69" fmla="*/ 0 h 286"/>
                <a:gd name="T70" fmla="*/ 159 w 159"/>
                <a:gd name="T71" fmla="*/ 0 h 286"/>
                <a:gd name="T72" fmla="*/ 159 w 159"/>
                <a:gd name="T73" fmla="*/ 5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286">
                  <a:moveTo>
                    <a:pt x="159" y="50"/>
                  </a:moveTo>
                  <a:lnTo>
                    <a:pt x="114" y="50"/>
                  </a:lnTo>
                  <a:lnTo>
                    <a:pt x="114" y="50"/>
                  </a:lnTo>
                  <a:lnTo>
                    <a:pt x="111" y="51"/>
                  </a:lnTo>
                  <a:lnTo>
                    <a:pt x="107" y="54"/>
                  </a:lnTo>
                  <a:lnTo>
                    <a:pt x="103" y="60"/>
                  </a:lnTo>
                  <a:lnTo>
                    <a:pt x="102" y="66"/>
                  </a:lnTo>
                  <a:lnTo>
                    <a:pt x="102" y="99"/>
                  </a:lnTo>
                  <a:lnTo>
                    <a:pt x="159" y="99"/>
                  </a:lnTo>
                  <a:lnTo>
                    <a:pt x="159" y="146"/>
                  </a:lnTo>
                  <a:lnTo>
                    <a:pt x="102" y="146"/>
                  </a:lnTo>
                  <a:lnTo>
                    <a:pt x="102" y="286"/>
                  </a:lnTo>
                  <a:lnTo>
                    <a:pt x="50" y="286"/>
                  </a:lnTo>
                  <a:lnTo>
                    <a:pt x="50" y="146"/>
                  </a:lnTo>
                  <a:lnTo>
                    <a:pt x="0" y="146"/>
                  </a:lnTo>
                  <a:lnTo>
                    <a:pt x="0" y="99"/>
                  </a:lnTo>
                  <a:lnTo>
                    <a:pt x="50" y="99"/>
                  </a:lnTo>
                  <a:lnTo>
                    <a:pt x="50" y="71"/>
                  </a:lnTo>
                  <a:lnTo>
                    <a:pt x="50" y="71"/>
                  </a:lnTo>
                  <a:lnTo>
                    <a:pt x="50" y="64"/>
                  </a:lnTo>
                  <a:lnTo>
                    <a:pt x="51" y="57"/>
                  </a:lnTo>
                  <a:lnTo>
                    <a:pt x="52" y="50"/>
                  </a:lnTo>
                  <a:lnTo>
                    <a:pt x="54" y="43"/>
                  </a:lnTo>
                  <a:lnTo>
                    <a:pt x="57" y="37"/>
                  </a:lnTo>
                  <a:lnTo>
                    <a:pt x="60" y="31"/>
                  </a:lnTo>
                  <a:lnTo>
                    <a:pt x="63" y="26"/>
                  </a:lnTo>
                  <a:lnTo>
                    <a:pt x="67" y="21"/>
                  </a:lnTo>
                  <a:lnTo>
                    <a:pt x="72" y="16"/>
                  </a:lnTo>
                  <a:lnTo>
                    <a:pt x="78" y="12"/>
                  </a:lnTo>
                  <a:lnTo>
                    <a:pt x="83" y="8"/>
                  </a:lnTo>
                  <a:lnTo>
                    <a:pt x="88" y="5"/>
                  </a:lnTo>
                  <a:lnTo>
                    <a:pt x="94" y="3"/>
                  </a:lnTo>
                  <a:lnTo>
                    <a:pt x="100" y="1"/>
                  </a:lnTo>
                  <a:lnTo>
                    <a:pt x="108" y="0"/>
                  </a:lnTo>
                  <a:lnTo>
                    <a:pt x="114" y="0"/>
                  </a:lnTo>
                  <a:lnTo>
                    <a:pt x="159" y="0"/>
                  </a:lnTo>
                  <a:lnTo>
                    <a:pt x="159" y="50"/>
                  </a:lnTo>
                  <a:close/>
                </a:path>
              </a:pathLst>
            </a:custGeom>
            <a:solidFill>
              <a:srgbClr val="FFFFFF"/>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26" name="Freeform: Shape 27"/>
            <p:cNvSpPr/>
            <p:nvPr>
              <p:custDataLst>
                <p:tags r:id="rId7"/>
              </p:custDataLst>
            </p:nvPr>
          </p:nvSpPr>
          <p:spPr bwMode="auto">
            <a:xfrm>
              <a:off x="4248603" y="2735467"/>
              <a:ext cx="212514" cy="174668"/>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rgbClr val="FFFFFF"/>
            </a:solidFill>
            <a:ln>
              <a:noFill/>
            </a:ln>
          </p:spPr>
          <p:txBody>
            <a:bodyPr anchor="ctr"/>
            <a:lstStyle/>
            <a:p>
              <a:pPr algn="ctr"/>
              <a:endParaRPr dirty="0">
                <a:latin typeface="微软雅黑" panose="020B0503020204020204" pitchFamily="34" charset="-122"/>
                <a:ea typeface="微软雅黑" panose="020B0503020204020204" pitchFamily="34" charset="-122"/>
              </a:endParaRPr>
            </a:p>
          </p:txBody>
        </p:sp>
        <p:sp>
          <p:nvSpPr>
            <p:cNvPr id="27" name="Freeform: Shape 28"/>
            <p:cNvSpPr/>
            <p:nvPr>
              <p:custDataLst>
                <p:tags r:id="rId8"/>
              </p:custDataLst>
            </p:nvPr>
          </p:nvSpPr>
          <p:spPr bwMode="auto">
            <a:xfrm>
              <a:off x="5601713" y="2691813"/>
              <a:ext cx="226561" cy="218322"/>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rgbClr val="FFFFFF"/>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28" name="Freeform: Shape 29"/>
            <p:cNvSpPr/>
            <p:nvPr>
              <p:custDataLst>
                <p:tags r:id="rId9"/>
              </p:custDataLst>
            </p:nvPr>
          </p:nvSpPr>
          <p:spPr bwMode="auto">
            <a:xfrm>
              <a:off x="4739506" y="2742329"/>
              <a:ext cx="191119" cy="190763"/>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rgbClr val="FFFFFF"/>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randombar(horizontal)">
                                      <p:cBhvr>
                                        <p:cTn id="16" dur="500"/>
                                        <p:tgtEl>
                                          <p:spTgt spid="18"/>
                                        </p:tgtEl>
                                      </p:cBhvr>
                                    </p:animEffect>
                                  </p:childTnLst>
                                </p:cTn>
                              </p:par>
                            </p:childTnLst>
                          </p:cTn>
                        </p:par>
                        <p:par>
                          <p:cTn id="17" fill="hold">
                            <p:stCondLst>
                              <p:cond delay="1500"/>
                            </p:stCondLst>
                            <p:childTnLst>
                              <p:par>
                                <p:cTn id="18" presetID="16" presetClass="entr" presetSubtype="26"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Horizontal)">
                                      <p:cBhvr>
                                        <p:cTn id="20" dur="500"/>
                                        <p:tgtEl>
                                          <p:spTgt spid="7"/>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500"/>
                                        <p:tgtEl>
                                          <p:spTgt spid="42"/>
                                        </p:tgtEl>
                                      </p:cBhvr>
                                    </p:animEffect>
                                  </p:childTnLst>
                                </p:cTn>
                              </p:par>
                            </p:childTnLst>
                          </p:cTn>
                        </p:par>
                        <p:par>
                          <p:cTn id="25" fill="hold">
                            <p:stCondLst>
                              <p:cond delay="2500"/>
                            </p:stCondLst>
                            <p:childTnLst>
                              <p:par>
                                <p:cTn id="26" presetID="2" presetClass="entr" presetSubtype="2"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1+#ppt_w/2"/>
                                          </p:val>
                                        </p:tav>
                                        <p:tav tm="100000">
                                          <p:val>
                                            <p:strVal val="#ppt_x"/>
                                          </p:val>
                                        </p:tav>
                                      </p:tavLst>
                                    </p:anim>
                                    <p:anim calcmode="lin" valueType="num">
                                      <p:cBhvr additive="base">
                                        <p:cTn id="29" dur="500" fill="hold"/>
                                        <p:tgtEl>
                                          <p:spTgt spid="2"/>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par>
                                <p:cTn id="34" presetID="10" presetClass="entr" presetSubtype="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par>
                                <p:cTn id="37" presetID="10"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par>
                                <p:cTn id="40" presetID="10" presetClass="entr" presetSubtype="0"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par>
                                <p:cTn id="43" presetID="22" presetClass="entr" presetSubtype="2" fill="hold" nodeType="with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wipe(right)">
                                      <p:cBhvr>
                                        <p:cTn id="4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8" grpId="0"/>
      <p:bldP spid="4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716712" y="794513"/>
            <a:ext cx="3372534" cy="3372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428052" y="522468"/>
            <a:ext cx="3929085" cy="3929085"/>
          </a:xfrm>
          <a:prstGeom prst="ellipse">
            <a:avLst/>
          </a:prstGeom>
          <a:noFill/>
          <a:ln w="222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565114" y="642916"/>
            <a:ext cx="3675730" cy="3675729"/>
          </a:xfrm>
          <a:prstGeom prst="ellipse">
            <a:avLst/>
          </a:prstGeom>
          <a:noFill/>
          <a:ln w="22225">
            <a:solidFill>
              <a:schemeClr val="accent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303450" y="397867"/>
            <a:ext cx="4174132" cy="4174132"/>
          </a:xfrm>
          <a:prstGeom prst="ellipse">
            <a:avLst/>
          </a:prstGeom>
          <a:noFill/>
          <a:ln w="22225">
            <a:solidFill>
              <a:schemeClr val="accent2">
                <a:lumMod val="7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3237785" y="1819060"/>
            <a:ext cx="2394442" cy="1323439"/>
          </a:xfrm>
          <a:prstGeom prst="rect">
            <a:avLst/>
          </a:prstGeom>
          <a:noFill/>
        </p:spPr>
        <p:txBody>
          <a:bodyPr wrap="square" rtlCol="0">
            <a:spAutoFit/>
          </a:bodyPr>
          <a:lstStyle/>
          <a:p>
            <a:r>
              <a:rPr lang="zh-CN" altLang="en-US" sz="8000" b="1" dirty="0">
                <a:solidFill>
                  <a:schemeClr val="bg1"/>
                </a:solidFill>
                <a:latin typeface="微软雅黑" panose="020B0503020204020204" pitchFamily="34" charset="-122"/>
                <a:ea typeface="微软雅黑" panose="020B0503020204020204" pitchFamily="34" charset="-122"/>
              </a:rPr>
              <a:t>谢谢</a:t>
            </a:r>
          </a:p>
        </p:txBody>
      </p:sp>
      <p:sp>
        <p:nvSpPr>
          <p:cNvPr id="15" name="文本框 14"/>
          <p:cNvSpPr txBox="1"/>
          <p:nvPr/>
        </p:nvSpPr>
        <p:spPr>
          <a:xfrm>
            <a:off x="3485514" y="3157456"/>
            <a:ext cx="1898985" cy="338554"/>
          </a:xfrm>
          <a:prstGeom prst="rect">
            <a:avLst/>
          </a:prstGeom>
          <a:noFill/>
        </p:spPr>
        <p:txBody>
          <a:bodyPr wrap="square" rtlCol="0">
            <a:spAutoFit/>
          </a:bodyPr>
          <a:lstStyle/>
          <a:p>
            <a:r>
              <a:rPr lang="zh-CN" altLang="en-US" sz="1600" dirty="0">
                <a:solidFill>
                  <a:schemeClr val="bg1"/>
                </a:solidFill>
                <a:latin typeface="宋体" panose="02010600030101010101" pitchFamily="2" charset="-122"/>
                <a:ea typeface="宋体" panose="02010600030101010101" pitchFamily="2" charset="-122"/>
              </a:rPr>
              <a:t>时间：</a:t>
            </a:r>
            <a:r>
              <a:rPr lang="en-US" altLang="zh-CN" sz="1600" dirty="0">
                <a:solidFill>
                  <a:schemeClr val="bg1"/>
                </a:solidFill>
                <a:latin typeface="宋体" panose="02010600030101010101" pitchFamily="2" charset="-122"/>
                <a:ea typeface="宋体" panose="02010600030101010101" pitchFamily="2" charset="-122"/>
              </a:rPr>
              <a:t>2024/12/27</a:t>
            </a:r>
            <a:endParaRPr lang="zh-CN" altLang="en-US" sz="1600" dirty="0">
              <a:solidFill>
                <a:schemeClr val="bg1"/>
              </a:solidFill>
              <a:latin typeface="宋体" panose="02010600030101010101" pitchFamily="2" charset="-122"/>
              <a:ea typeface="宋体" panose="02010600030101010101" pitchFamily="2" charset="-122"/>
            </a:endParaRPr>
          </a:p>
        </p:txBody>
      </p:sp>
      <p:pic>
        <p:nvPicPr>
          <p:cNvPr id="37" name="图片 36" descr="33af44c9fe23df8286f99d06e678fd1b"/>
          <p:cNvPicPr>
            <a:picLocks noChangeAspect="1"/>
          </p:cNvPicPr>
          <p:nvPr/>
        </p:nvPicPr>
        <p:blipFill>
          <a:blip r:embed="rId3"/>
          <a:stretch>
            <a:fillRect/>
          </a:stretch>
        </p:blipFill>
        <p:spPr>
          <a:xfrm rot="14011773">
            <a:off x="7241597" y="-385775"/>
            <a:ext cx="3148958" cy="3025045"/>
          </a:xfrm>
          <a:prstGeom prst="rect">
            <a:avLst/>
          </a:prstGeom>
        </p:spPr>
      </p:pic>
      <p:pic>
        <p:nvPicPr>
          <p:cNvPr id="38" name="图片 37" descr="33af44c9fe23df8286f99d06e678fd1b"/>
          <p:cNvPicPr>
            <a:picLocks noChangeAspect="1"/>
          </p:cNvPicPr>
          <p:nvPr/>
        </p:nvPicPr>
        <p:blipFill>
          <a:blip r:embed="rId3"/>
          <a:stretch>
            <a:fillRect/>
          </a:stretch>
        </p:blipFill>
        <p:spPr>
          <a:xfrm rot="3046168">
            <a:off x="-972041" y="3005485"/>
            <a:ext cx="3148958" cy="302504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anim calcmode="lin" valueType="num">
                                      <p:cBhvr>
                                        <p:cTn id="8" dur="2000" fill="hold"/>
                                        <p:tgtEl>
                                          <p:spTgt spid="9"/>
                                        </p:tgtEl>
                                        <p:attrNameLst>
                                          <p:attrName>ppt_w</p:attrName>
                                        </p:attrNameLst>
                                      </p:cBhvr>
                                      <p:tavLst>
                                        <p:tav tm="0" fmla="#ppt_w*sin(2.5*pi*$)">
                                          <p:val>
                                            <p:fltVal val="0"/>
                                          </p:val>
                                        </p:tav>
                                        <p:tav tm="100000">
                                          <p:val>
                                            <p:fltVal val="1"/>
                                          </p:val>
                                        </p:tav>
                                      </p:tavLst>
                                    </p:anim>
                                    <p:anim calcmode="lin" valueType="num">
                                      <p:cBhvr>
                                        <p:cTn id="9" dur="2000" fill="hold"/>
                                        <p:tgtEl>
                                          <p:spTgt spid="9"/>
                                        </p:tgtEl>
                                        <p:attrNameLst>
                                          <p:attrName>ppt_h</p:attrName>
                                        </p:attrNameLst>
                                      </p:cBhvr>
                                      <p:tavLst>
                                        <p:tav tm="0">
                                          <p:val>
                                            <p:strVal val="#ppt_h"/>
                                          </p:val>
                                        </p:tav>
                                        <p:tav tm="100000">
                                          <p:val>
                                            <p:strVal val="#ppt_h"/>
                                          </p:val>
                                        </p:tav>
                                      </p:tavLst>
                                    </p:anim>
                                  </p:childTnLst>
                                </p:cTn>
                              </p:par>
                              <p:par>
                                <p:cTn id="10" presetID="53" presetClass="entr" presetSubtype="16" fill="hold" grpId="0" nodeType="withEffect">
                                  <p:stCondLst>
                                    <p:cond delay="50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45" presetClass="entr" presetSubtype="0" fill="hold" grpId="0" nodeType="withEffect">
                                  <p:stCondLst>
                                    <p:cond delay="5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500"/>
                                        <p:tgtEl>
                                          <p:spTgt spid="8"/>
                                        </p:tgtEl>
                                      </p:cBhvr>
                                    </p:animEffect>
                                    <p:anim calcmode="lin" valueType="num">
                                      <p:cBhvr>
                                        <p:cTn id="18" dur="1500" fill="hold"/>
                                        <p:tgtEl>
                                          <p:spTgt spid="8"/>
                                        </p:tgtEl>
                                        <p:attrNameLst>
                                          <p:attrName>ppt_w</p:attrName>
                                        </p:attrNameLst>
                                      </p:cBhvr>
                                      <p:tavLst>
                                        <p:tav tm="0" fmla="#ppt_w*sin(2.5*pi*$)">
                                          <p:val>
                                            <p:fltVal val="0"/>
                                          </p:val>
                                        </p:tav>
                                        <p:tav tm="100000">
                                          <p:val>
                                            <p:fltVal val="1"/>
                                          </p:val>
                                        </p:tav>
                                      </p:tavLst>
                                    </p:anim>
                                    <p:anim calcmode="lin" valueType="num">
                                      <p:cBhvr>
                                        <p:cTn id="19" dur="1500" fill="hold"/>
                                        <p:tgtEl>
                                          <p:spTgt spid="8"/>
                                        </p:tgtEl>
                                        <p:attrNameLst>
                                          <p:attrName>ppt_h</p:attrName>
                                        </p:attrNameLst>
                                      </p:cBhvr>
                                      <p:tavLst>
                                        <p:tav tm="0">
                                          <p:val>
                                            <p:strVal val="#ppt_h"/>
                                          </p:val>
                                        </p:tav>
                                        <p:tav tm="100000">
                                          <p:val>
                                            <p:strVal val="#ppt_h"/>
                                          </p:val>
                                        </p:tav>
                                      </p:tavLst>
                                    </p:anim>
                                  </p:childTnLst>
                                </p:cTn>
                              </p:par>
                              <p:par>
                                <p:cTn id="20" presetID="25" presetClass="entr" presetSubtype="0" fill="hold" grpId="0" nodeType="withEffect">
                                  <p:stCondLst>
                                    <p:cond delay="125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25" dur="1000" fill="hold"/>
                                        <p:tgtEl>
                                          <p:spTgt spid="6"/>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6"/>
                                        </p:tgtEl>
                                      </p:cBhvr>
                                    </p:animEffect>
                                  </p:childTnLst>
                                </p:cTn>
                              </p:par>
                            </p:childTnLst>
                          </p:cTn>
                        </p:par>
                        <p:par>
                          <p:cTn id="30" fill="hold">
                            <p:stCondLst>
                              <p:cond delay="2000"/>
                            </p:stCondLst>
                            <p:childTnLst>
                              <p:par>
                                <p:cTn id="31" presetID="38" presetClass="entr" presetSubtype="0" accel="50000" fill="hold" grpId="0" nodeType="afterEffect">
                                  <p:stCondLst>
                                    <p:cond delay="0"/>
                                  </p:stCondLst>
                                  <p:iterate type="lt">
                                    <p:tmPct val="30000"/>
                                  </p:iterate>
                                  <p:childTnLst>
                                    <p:set>
                                      <p:cBhvr>
                                        <p:cTn id="32" dur="1" fill="hold">
                                          <p:stCondLst>
                                            <p:cond delay="0"/>
                                          </p:stCondLst>
                                        </p:cTn>
                                        <p:tgtEl>
                                          <p:spTgt spid="14"/>
                                        </p:tgtEl>
                                        <p:attrNameLst>
                                          <p:attrName>style.visibility</p:attrName>
                                        </p:attrNameLst>
                                      </p:cBhvr>
                                      <p:to>
                                        <p:strVal val="visible"/>
                                      </p:to>
                                    </p:set>
                                    <p:set>
                                      <p:cBhvr>
                                        <p:cTn id="33" dur="455" fill="hold">
                                          <p:stCondLst>
                                            <p:cond delay="0"/>
                                          </p:stCondLst>
                                        </p:cTn>
                                        <p:tgtEl>
                                          <p:spTgt spid="14"/>
                                        </p:tgtEl>
                                        <p:attrNameLst>
                                          <p:attrName>style.rotation</p:attrName>
                                        </p:attrNameLst>
                                      </p:cBhvr>
                                      <p:to>
                                        <p:strVal val="-45.0"/>
                                      </p:to>
                                    </p:set>
                                    <p:anim calcmode="lin" valueType="num">
                                      <p:cBhvr>
                                        <p:cTn id="34" dur="455" fill="hold">
                                          <p:stCondLst>
                                            <p:cond delay="455"/>
                                          </p:stCondLst>
                                        </p:cTn>
                                        <p:tgtEl>
                                          <p:spTgt spid="14"/>
                                        </p:tgtEl>
                                        <p:attrNameLst>
                                          <p:attrName>style.rotation</p:attrName>
                                        </p:attrNameLst>
                                      </p:cBhvr>
                                      <p:tavLst>
                                        <p:tav tm="0">
                                          <p:val>
                                            <p:fltVal val="-45"/>
                                          </p:val>
                                        </p:tav>
                                        <p:tav tm="69900">
                                          <p:val>
                                            <p:fltVal val="45"/>
                                          </p:val>
                                        </p:tav>
                                        <p:tav tm="100000">
                                          <p:val>
                                            <p:fltVal val="0"/>
                                          </p:val>
                                        </p:tav>
                                      </p:tavLst>
                                    </p:anim>
                                    <p:anim calcmode="lin" valueType="num">
                                      <p:cBhvr>
                                        <p:cTn id="35" dur="455" fill="hold">
                                          <p:stCondLst>
                                            <p:cond delay="0"/>
                                          </p:stCondLst>
                                        </p:cTn>
                                        <p:tgtEl>
                                          <p:spTgt spid="14"/>
                                        </p:tgtEl>
                                        <p:attrNameLst>
                                          <p:attrName>ppt_y</p:attrName>
                                        </p:attrNameLst>
                                      </p:cBhvr>
                                      <p:tavLst>
                                        <p:tav tm="0">
                                          <p:val>
                                            <p:strVal val="#ppt_y-1"/>
                                          </p:val>
                                        </p:tav>
                                        <p:tav tm="100000">
                                          <p:val>
                                            <p:strVal val="#ppt_y-(0.354*#ppt_w-0.172*#ppt_h)"/>
                                          </p:val>
                                        </p:tav>
                                      </p:tavLst>
                                    </p:anim>
                                    <p:anim calcmode="lin" valueType="num">
                                      <p:cBhvr>
                                        <p:cTn id="36" dur="156" decel="50000" autoRev="1" fill="hold">
                                          <p:stCondLst>
                                            <p:cond delay="455"/>
                                          </p:stCondLst>
                                        </p:cTn>
                                        <p:tgtEl>
                                          <p:spTgt spid="14"/>
                                        </p:tgtEl>
                                        <p:attrNameLst>
                                          <p:attrName>ppt_y</p:attrName>
                                        </p:attrNameLst>
                                      </p:cBhvr>
                                      <p:tavLst>
                                        <p:tav tm="0">
                                          <p:val>
                                            <p:strVal val="#ppt_y-(0.354*#ppt_w-0.172*#ppt_h)"/>
                                          </p:val>
                                        </p:tav>
                                        <p:tav tm="100000">
                                          <p:val>
                                            <p:strVal val="#ppt_y-(0.354*#ppt_w-0.172*#ppt_h)-#ppt_h/2"/>
                                          </p:val>
                                        </p:tav>
                                      </p:tavLst>
                                    </p:anim>
                                    <p:anim calcmode="lin" valueType="num">
                                      <p:cBhvr>
                                        <p:cTn id="37" dur="136" fill="hold">
                                          <p:stCondLst>
                                            <p:cond delay="864"/>
                                          </p:stCondLst>
                                        </p:cTn>
                                        <p:tgtEl>
                                          <p:spTgt spid="14"/>
                                        </p:tgtEl>
                                        <p:attrNameLst>
                                          <p:attrName>ppt_y</p:attrName>
                                        </p:attrNameLst>
                                      </p:cBhvr>
                                      <p:tavLst>
                                        <p:tav tm="0">
                                          <p:val>
                                            <p:strVal val="#ppt_y-(0.354*#ppt_w-0.172*#ppt_h)"/>
                                          </p:val>
                                        </p:tav>
                                        <p:tav tm="100000">
                                          <p:val>
                                            <p:strVal val="#ppt_y"/>
                                          </p:val>
                                        </p:tav>
                                      </p:tavLst>
                                    </p:anim>
                                  </p:childTnLst>
                                </p:cTn>
                              </p:par>
                            </p:childTnLst>
                          </p:cTn>
                        </p:par>
                        <p:par>
                          <p:cTn id="38" fill="hold">
                            <p:stCondLst>
                              <p:cond delay="3549"/>
                            </p:stCondLst>
                            <p:childTnLst>
                              <p:par>
                                <p:cTn id="39" presetID="49" presetClass="entr" presetSubtype="0" decel="10000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p:cTn id="41" dur="500" fill="hold"/>
                                        <p:tgtEl>
                                          <p:spTgt spid="15"/>
                                        </p:tgtEl>
                                        <p:attrNameLst>
                                          <p:attrName>ppt_w</p:attrName>
                                        </p:attrNameLst>
                                      </p:cBhvr>
                                      <p:tavLst>
                                        <p:tav tm="0">
                                          <p:val>
                                            <p:fltVal val="0"/>
                                          </p:val>
                                        </p:tav>
                                        <p:tav tm="100000">
                                          <p:val>
                                            <p:strVal val="#ppt_w"/>
                                          </p:val>
                                        </p:tav>
                                      </p:tavLst>
                                    </p:anim>
                                    <p:anim calcmode="lin" valueType="num">
                                      <p:cBhvr>
                                        <p:cTn id="42" dur="500" fill="hold"/>
                                        <p:tgtEl>
                                          <p:spTgt spid="15"/>
                                        </p:tgtEl>
                                        <p:attrNameLst>
                                          <p:attrName>ppt_h</p:attrName>
                                        </p:attrNameLst>
                                      </p:cBhvr>
                                      <p:tavLst>
                                        <p:tav tm="0">
                                          <p:val>
                                            <p:fltVal val="0"/>
                                          </p:val>
                                        </p:tav>
                                        <p:tav tm="100000">
                                          <p:val>
                                            <p:strVal val="#ppt_h"/>
                                          </p:val>
                                        </p:tav>
                                      </p:tavLst>
                                    </p:anim>
                                    <p:anim calcmode="lin" valueType="num">
                                      <p:cBhvr>
                                        <p:cTn id="43" dur="500" fill="hold"/>
                                        <p:tgtEl>
                                          <p:spTgt spid="15"/>
                                        </p:tgtEl>
                                        <p:attrNameLst>
                                          <p:attrName>style.rotation</p:attrName>
                                        </p:attrNameLst>
                                      </p:cBhvr>
                                      <p:tavLst>
                                        <p:tav tm="0">
                                          <p:val>
                                            <p:fltVal val="360"/>
                                          </p:val>
                                        </p:tav>
                                        <p:tav tm="100000">
                                          <p:val>
                                            <p:fltVal val="0"/>
                                          </p:val>
                                        </p:tav>
                                      </p:tavLst>
                                    </p:anim>
                                    <p:animEffect transition="in" filter="fade">
                                      <p:cBhvr>
                                        <p:cTn id="4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1</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5" name="矩形 4"/>
          <p:cNvSpPr/>
          <p:nvPr/>
        </p:nvSpPr>
        <p:spPr>
          <a:xfrm>
            <a:off x="738053" y="163831"/>
            <a:ext cx="121058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项目简介</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824267" y="205978"/>
            <a:ext cx="2531912"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Project Introduction</a:t>
            </a:r>
            <a:endParaRPr lang="zh-CN" altLang="en-US" dirty="0">
              <a:solidFill>
                <a:schemeClr val="bg1"/>
              </a:solidFill>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439463" y="697230"/>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项目目标</a:t>
            </a:r>
          </a:p>
        </p:txBody>
      </p:sp>
      <p:sp>
        <p:nvSpPr>
          <p:cNvPr id="28" name="Rectangle 25"/>
          <p:cNvSpPr/>
          <p:nvPr/>
        </p:nvSpPr>
        <p:spPr>
          <a:xfrm>
            <a:off x="751338" y="3805123"/>
            <a:ext cx="8143279" cy="641148"/>
          </a:xfrm>
          <a:prstGeom prst="rect">
            <a:avLst/>
          </a:prstGeom>
        </p:spPr>
        <p:txBody>
          <a:bodyPr wrap="square" lIns="144000" rIns="144000">
            <a:noAutofit/>
          </a:bodyPr>
          <a:lstStyle/>
          <a:p>
            <a:pPr algn="ctr" font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利用词法分析器自动构造的经典算法、语法分析器自动构造的经典算法和中间代码生成算法实现⼀个编译器生成器。该编译器能够完成从高级语言到中间代码的翻译工作。</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3945036" y="1545742"/>
            <a:ext cx="3960000" cy="1980000"/>
          </a:xfrm>
          <a:prstGeom prst="rect">
            <a:avLst/>
          </a:prstGeom>
        </p:spPr>
      </p:pic>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1212679" y="1545742"/>
            <a:ext cx="1980000" cy="198000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barn(inVertical)">
                                      <p:cBhvr>
                                        <p:cTn id="41" dur="500"/>
                                        <p:tgtEl>
                                          <p:spTgt spid="2"/>
                                        </p:tgtEl>
                                      </p:cBhvr>
                                    </p:animEffect>
                                  </p:childTnLst>
                                </p:cTn>
                              </p:par>
                              <p:par>
                                <p:cTn id="42" presetID="16" presetClass="entr" presetSubtype="21" fill="hold"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barn(inVertical)">
                                      <p:cBhvr>
                                        <p:cTn id="4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P spid="10" grpId="0"/>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1</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5" name="矩形 4"/>
          <p:cNvSpPr/>
          <p:nvPr/>
        </p:nvSpPr>
        <p:spPr>
          <a:xfrm>
            <a:off x="738053" y="163831"/>
            <a:ext cx="121058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项目简介</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824267" y="205978"/>
            <a:ext cx="2531912"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Project Introduction</a:t>
            </a:r>
            <a:endParaRPr lang="zh-CN" altLang="en-US" dirty="0">
              <a:solidFill>
                <a:schemeClr val="bg1"/>
              </a:solidFill>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05</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180302" y="646379"/>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所用算法</a:t>
            </a:r>
          </a:p>
        </p:txBody>
      </p:sp>
      <p:grpSp>
        <p:nvGrpSpPr>
          <p:cNvPr id="31" name="Group 5"/>
          <p:cNvGrpSpPr/>
          <p:nvPr/>
        </p:nvGrpSpPr>
        <p:grpSpPr>
          <a:xfrm>
            <a:off x="1533232" y="1951335"/>
            <a:ext cx="1207710" cy="704076"/>
            <a:chOff x="1518803" y="3430058"/>
            <a:chExt cx="2457329" cy="938768"/>
          </a:xfrm>
        </p:grpSpPr>
        <p:sp>
          <p:nvSpPr>
            <p:cNvPr id="32" name="TextBox 6"/>
            <p:cNvSpPr txBox="1"/>
            <p:nvPr/>
          </p:nvSpPr>
          <p:spPr>
            <a:xfrm>
              <a:off x="1518803" y="3779270"/>
              <a:ext cx="2457329" cy="589556"/>
            </a:xfrm>
            <a:prstGeom prst="rect">
              <a:avLst/>
            </a:prstGeom>
            <a:noFill/>
          </p:spPr>
          <p:txBody>
            <a:bodyPr wrap="square" lIns="72000" tIns="0" rIns="72000" bIns="0" anchor="ctr" anchorCtr="0">
              <a:noAutofit/>
            </a:bodyPr>
            <a:lstStyle/>
            <a:p>
              <a:pPr marL="171450" indent="-171450" fontAlgn="ctr">
                <a:buFont typeface="Arial" panose="020B0604020202020204" pitchFamily="34" charset="0"/>
                <a:buChar char="•"/>
              </a:pP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LR</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分析法</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Rectangle 7"/>
            <p:cNvSpPr/>
            <p:nvPr/>
          </p:nvSpPr>
          <p:spPr>
            <a:xfrm>
              <a:off x="1518803" y="3430058"/>
              <a:ext cx="2457329" cy="246221"/>
            </a:xfrm>
            <a:prstGeom prst="rect">
              <a:avLst/>
            </a:prstGeom>
          </p:spPr>
          <p:txBody>
            <a:bodyPr wrap="none" lIns="72000" tIns="0" rIns="72000" bIns="0">
              <a:noAutofit/>
            </a:bodyPr>
            <a:lstStyle/>
            <a:p>
              <a:pPr lvl="0" defTabSz="914400">
                <a:defRPr/>
              </a:pPr>
              <a:r>
                <a:rPr lang="zh-CN" altLang="en-US" sz="1600" b="1" dirty="0">
                  <a:solidFill>
                    <a:schemeClr val="accent2"/>
                  </a:solidFill>
                  <a:latin typeface="微软雅黑" panose="020B0503020204020204" pitchFamily="34" charset="-122"/>
                  <a:ea typeface="微软雅黑" panose="020B0503020204020204" pitchFamily="34" charset="-122"/>
                </a:rPr>
                <a:t>语法分析</a:t>
              </a:r>
            </a:p>
          </p:txBody>
        </p:sp>
      </p:grpSp>
      <p:grpSp>
        <p:nvGrpSpPr>
          <p:cNvPr id="34" name="Group 8"/>
          <p:cNvGrpSpPr/>
          <p:nvPr/>
        </p:nvGrpSpPr>
        <p:grpSpPr>
          <a:xfrm>
            <a:off x="6137212" y="1005414"/>
            <a:ext cx="2022738" cy="922934"/>
            <a:chOff x="8268607" y="3017352"/>
            <a:chExt cx="2893833" cy="969476"/>
          </a:xfrm>
        </p:grpSpPr>
        <p:sp>
          <p:nvSpPr>
            <p:cNvPr id="37" name="TextBox 9"/>
            <p:cNvSpPr txBox="1"/>
            <p:nvPr/>
          </p:nvSpPr>
          <p:spPr>
            <a:xfrm>
              <a:off x="8268607" y="3397272"/>
              <a:ext cx="2893833" cy="589556"/>
            </a:xfrm>
            <a:prstGeom prst="rect">
              <a:avLst/>
            </a:prstGeom>
            <a:noFill/>
          </p:spPr>
          <p:txBody>
            <a:bodyPr wrap="square" lIns="72000" tIns="0" rIns="72000" bIns="0" anchor="ctr" anchorCtr="0">
              <a:noAutofit/>
            </a:bodyPr>
            <a:lstStyle/>
            <a:p>
              <a:pPr marL="171450" indent="-171450" fontAlgn="ctr">
                <a:buFont typeface="Arial" panose="020B0604020202020204" pitchFamily="34" charset="0"/>
                <a:buChar char="•"/>
              </a:pP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Thompson</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算法</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p>
              <a:pPr marL="171450" indent="-171450" fontAlgn="ctr">
                <a:buFont typeface="Arial" panose="020B0604020202020204" pitchFamily="34" charset="0"/>
                <a:buChar cha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子集法</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p>
              <a:pPr marL="171450" indent="-171450" fontAlgn="ctr">
                <a:buFont typeface="Arial" panose="020B0604020202020204" pitchFamily="34" charset="0"/>
                <a:buChar cha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等价状态法</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Rectangle 10"/>
            <p:cNvSpPr/>
            <p:nvPr/>
          </p:nvSpPr>
          <p:spPr>
            <a:xfrm>
              <a:off x="8268607" y="3017352"/>
              <a:ext cx="2457329" cy="246221"/>
            </a:xfrm>
            <a:prstGeom prst="rect">
              <a:avLst/>
            </a:prstGeom>
          </p:spPr>
          <p:txBody>
            <a:bodyPr wrap="none" lIns="72000" tIns="0" rIns="72000" bIns="0">
              <a:noAutofit/>
            </a:bodyPr>
            <a:lstStyle/>
            <a:p>
              <a:pPr lvl="0" defTabSz="914400">
                <a:defRPr/>
              </a:pPr>
              <a:r>
                <a:rPr lang="zh-CN" altLang="en-US" sz="1600" b="1" dirty="0">
                  <a:solidFill>
                    <a:schemeClr val="accent1"/>
                  </a:solidFill>
                  <a:latin typeface="微软雅黑" panose="020B0503020204020204" pitchFamily="34" charset="-122"/>
                  <a:ea typeface="微软雅黑" panose="020B0503020204020204" pitchFamily="34" charset="-122"/>
                </a:rPr>
                <a:t>词法分析</a:t>
              </a:r>
            </a:p>
          </p:txBody>
        </p:sp>
      </p:grpSp>
      <p:grpSp>
        <p:nvGrpSpPr>
          <p:cNvPr id="42" name="Group 14"/>
          <p:cNvGrpSpPr/>
          <p:nvPr/>
        </p:nvGrpSpPr>
        <p:grpSpPr>
          <a:xfrm>
            <a:off x="5965211" y="2912276"/>
            <a:ext cx="2087463" cy="764715"/>
            <a:chOff x="8268607" y="3017352"/>
            <a:chExt cx="2900484" cy="969475"/>
          </a:xfrm>
        </p:grpSpPr>
        <p:sp>
          <p:nvSpPr>
            <p:cNvPr id="43" name="TextBox 15"/>
            <p:cNvSpPr txBox="1"/>
            <p:nvPr/>
          </p:nvSpPr>
          <p:spPr>
            <a:xfrm>
              <a:off x="8268607" y="3397271"/>
              <a:ext cx="2900484" cy="589556"/>
            </a:xfrm>
            <a:prstGeom prst="rect">
              <a:avLst/>
            </a:prstGeom>
            <a:noFill/>
          </p:spPr>
          <p:txBody>
            <a:bodyPr wrap="square" lIns="72000" tIns="0" rIns="72000" bIns="0" anchor="ctr" anchorCtr="0">
              <a:noAutofit/>
            </a:bodyPr>
            <a:lstStyle/>
            <a:p>
              <a:pPr marL="171450" indent="-171450" fontAlgn="ctr">
                <a:buFont typeface="Arial" panose="020B0604020202020204" pitchFamily="34" charset="0"/>
                <a:buChar cha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属性文法</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p>
              <a:pPr marL="171450" indent="-171450" fontAlgn="ctr">
                <a:buFont typeface="Arial" panose="020B0604020202020204" pitchFamily="34" charset="0"/>
                <a:buChar cha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翻译子程序</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4" name="Rectangle 16"/>
            <p:cNvSpPr/>
            <p:nvPr/>
          </p:nvSpPr>
          <p:spPr>
            <a:xfrm>
              <a:off x="8268607" y="3017352"/>
              <a:ext cx="2457329" cy="246221"/>
            </a:xfrm>
            <a:prstGeom prst="rect">
              <a:avLst/>
            </a:prstGeom>
          </p:spPr>
          <p:txBody>
            <a:bodyPr wrap="none" lIns="72000" tIns="0" rIns="72000" bIns="0">
              <a:noAutofit/>
            </a:bodyPr>
            <a:lstStyle/>
            <a:p>
              <a:pPr lvl="0" defTabSz="914400">
                <a:defRPr/>
              </a:pPr>
              <a:r>
                <a:rPr lang="zh-CN" altLang="en-US" sz="1600" b="1" dirty="0">
                  <a:solidFill>
                    <a:schemeClr val="accent6"/>
                  </a:solidFill>
                  <a:latin typeface="微软雅黑" panose="020B0503020204020204" pitchFamily="34" charset="-122"/>
                  <a:ea typeface="微软雅黑" panose="020B0503020204020204" pitchFamily="34" charset="-122"/>
                </a:rPr>
                <a:t>中间代码生成</a:t>
              </a:r>
            </a:p>
          </p:txBody>
        </p:sp>
      </p:grpSp>
      <p:grpSp>
        <p:nvGrpSpPr>
          <p:cNvPr id="45" name="组合 44"/>
          <p:cNvGrpSpPr/>
          <p:nvPr/>
        </p:nvGrpSpPr>
        <p:grpSpPr>
          <a:xfrm>
            <a:off x="3821889" y="2978916"/>
            <a:ext cx="2082170" cy="1126234"/>
            <a:chOff x="4000855" y="2533940"/>
            <a:chExt cx="2082170" cy="1126234"/>
          </a:xfrm>
        </p:grpSpPr>
        <p:sp>
          <p:nvSpPr>
            <p:cNvPr id="46" name="Freeform: Shape 3"/>
            <p:cNvSpPr/>
            <p:nvPr/>
          </p:nvSpPr>
          <p:spPr>
            <a:xfrm rot="8246748">
              <a:off x="4000855" y="2533940"/>
              <a:ext cx="2082170" cy="1126234"/>
            </a:xfrm>
            <a:custGeom>
              <a:avLst/>
              <a:gdLst>
                <a:gd name="connsiteX0" fmla="*/ 1832429 w 6775553"/>
                <a:gd name="connsiteY0" fmla="*/ 0 h 3664858"/>
                <a:gd name="connsiteX1" fmla="*/ 3520857 w 6775553"/>
                <a:gd name="connsiteY1" fmla="*/ 1119165 h 3664858"/>
                <a:gd name="connsiteX2" fmla="*/ 3541502 w 6775553"/>
                <a:gd name="connsiteY2" fmla="*/ 1175571 h 3664858"/>
                <a:gd name="connsiteX3" fmla="*/ 3543956 w 6775553"/>
                <a:gd name="connsiteY3" fmla="*/ 1174000 h 3664858"/>
                <a:gd name="connsiteX4" fmla="*/ 3615719 w 6775553"/>
                <a:gd name="connsiteY4" fmla="*/ 1306233 h 3664858"/>
                <a:gd name="connsiteX5" fmla="*/ 4345916 w 6775553"/>
                <a:gd name="connsiteY5" fmla="*/ 1694531 h 3664858"/>
                <a:gd name="connsiteX6" fmla="*/ 5011770 w 6775553"/>
                <a:gd name="connsiteY6" fmla="*/ 1390179 h 3664858"/>
                <a:gd name="connsiteX7" fmla="*/ 5048596 w 6775553"/>
                <a:gd name="connsiteY7" fmla="*/ 1342134 h 3664858"/>
                <a:gd name="connsiteX8" fmla="*/ 5066082 w 6775553"/>
                <a:gd name="connsiteY8" fmla="*/ 1309919 h 3664858"/>
                <a:gd name="connsiteX9" fmla="*/ 5089552 w 6775553"/>
                <a:gd name="connsiteY9" fmla="*/ 1281473 h 3664858"/>
                <a:gd name="connsiteX10" fmla="*/ 5094681 w 6775553"/>
                <a:gd name="connsiteY10" fmla="*/ 1272022 h 3664858"/>
                <a:gd name="connsiteX11" fmla="*/ 5096253 w 6775553"/>
                <a:gd name="connsiteY11" fmla="*/ 1273351 h 3664858"/>
                <a:gd name="connsiteX12" fmla="*/ 5180197 w 6775553"/>
                <a:gd name="connsiteY12" fmla="*/ 1171610 h 3664858"/>
                <a:gd name="connsiteX13" fmla="*/ 5841015 w 6775553"/>
                <a:gd name="connsiteY13" fmla="*/ 897890 h 3664858"/>
                <a:gd name="connsiteX14" fmla="*/ 6775553 w 6775553"/>
                <a:gd name="connsiteY14" fmla="*/ 1832428 h 3664858"/>
                <a:gd name="connsiteX15" fmla="*/ 5841015 w 6775553"/>
                <a:gd name="connsiteY15" fmla="*/ 2766966 h 3664858"/>
                <a:gd name="connsiteX16" fmla="*/ 5134367 w 6775553"/>
                <a:gd name="connsiteY16" fmla="*/ 2444014 h 3664858"/>
                <a:gd name="connsiteX17" fmla="*/ 5092691 w 6775553"/>
                <a:gd name="connsiteY17" fmla="*/ 2386854 h 3664858"/>
                <a:gd name="connsiteX18" fmla="*/ 5090513 w 6775553"/>
                <a:gd name="connsiteY18" fmla="*/ 2388695 h 3664858"/>
                <a:gd name="connsiteX19" fmla="*/ 5080267 w 6775553"/>
                <a:gd name="connsiteY19" fmla="*/ 2369814 h 3664858"/>
                <a:gd name="connsiteX20" fmla="*/ 5046845 w 6775553"/>
                <a:gd name="connsiteY20" fmla="*/ 2323975 h 3664858"/>
                <a:gd name="connsiteX21" fmla="*/ 5011770 w 6775553"/>
                <a:gd name="connsiteY21" fmla="*/ 2278215 h 3664858"/>
                <a:gd name="connsiteX22" fmla="*/ 4345916 w 6775553"/>
                <a:gd name="connsiteY22" fmla="*/ 1973862 h 3664858"/>
                <a:gd name="connsiteX23" fmla="*/ 3615719 w 6775553"/>
                <a:gd name="connsiteY23" fmla="*/ 2362160 h 3664858"/>
                <a:gd name="connsiteX24" fmla="*/ 3548466 w 6775553"/>
                <a:gd name="connsiteY24" fmla="*/ 2486081 h 3664858"/>
                <a:gd name="connsiteX25" fmla="*/ 3544494 w 6775553"/>
                <a:gd name="connsiteY25" fmla="*/ 2483539 h 3664858"/>
                <a:gd name="connsiteX26" fmla="*/ 3533622 w 6775553"/>
                <a:gd name="connsiteY26" fmla="*/ 2514722 h 3664858"/>
                <a:gd name="connsiteX27" fmla="*/ 1832429 w 6775553"/>
                <a:gd name="connsiteY27" fmla="*/ 3664858 h 3664858"/>
                <a:gd name="connsiteX28" fmla="*/ 0 w 6775553"/>
                <a:gd name="connsiteY28" fmla="*/ 1832429 h 3664858"/>
                <a:gd name="connsiteX29" fmla="*/ 1832429 w 6775553"/>
                <a:gd name="connsiteY29" fmla="*/ 0 h 366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775553" h="3664858">
                  <a:moveTo>
                    <a:pt x="1832429" y="0"/>
                  </a:moveTo>
                  <a:cubicBezTo>
                    <a:pt x="2591446" y="0"/>
                    <a:pt x="3242679" y="461478"/>
                    <a:pt x="3520857" y="1119165"/>
                  </a:cubicBezTo>
                  <a:lnTo>
                    <a:pt x="3541502" y="1175571"/>
                  </a:lnTo>
                  <a:lnTo>
                    <a:pt x="3543956" y="1174000"/>
                  </a:lnTo>
                  <a:lnTo>
                    <a:pt x="3615719" y="1306233"/>
                  </a:lnTo>
                  <a:cubicBezTo>
                    <a:pt x="3773967" y="1540504"/>
                    <a:pt x="4041957" y="1694531"/>
                    <a:pt x="4345916" y="1694531"/>
                  </a:cubicBezTo>
                  <a:cubicBezTo>
                    <a:pt x="4611881" y="1694531"/>
                    <a:pt x="4850306" y="1576604"/>
                    <a:pt x="5011770" y="1390179"/>
                  </a:cubicBezTo>
                  <a:lnTo>
                    <a:pt x="5048596" y="1342134"/>
                  </a:lnTo>
                  <a:lnTo>
                    <a:pt x="5066082" y="1309919"/>
                  </a:lnTo>
                  <a:lnTo>
                    <a:pt x="5089552" y="1281473"/>
                  </a:lnTo>
                  <a:lnTo>
                    <a:pt x="5094681" y="1272022"/>
                  </a:lnTo>
                  <a:lnTo>
                    <a:pt x="5096253" y="1273351"/>
                  </a:lnTo>
                  <a:lnTo>
                    <a:pt x="5180197" y="1171610"/>
                  </a:lnTo>
                  <a:cubicBezTo>
                    <a:pt x="5349315" y="1002492"/>
                    <a:pt x="5582950" y="897890"/>
                    <a:pt x="5841015" y="897890"/>
                  </a:cubicBezTo>
                  <a:cubicBezTo>
                    <a:pt x="6357146" y="897890"/>
                    <a:pt x="6775553" y="1316297"/>
                    <a:pt x="6775553" y="1832428"/>
                  </a:cubicBezTo>
                  <a:cubicBezTo>
                    <a:pt x="6775553" y="2348559"/>
                    <a:pt x="6357146" y="2766966"/>
                    <a:pt x="5841015" y="2766966"/>
                  </a:cubicBezTo>
                  <a:cubicBezTo>
                    <a:pt x="5558756" y="2766966"/>
                    <a:pt x="5305723" y="2641832"/>
                    <a:pt x="5134367" y="2444014"/>
                  </a:cubicBezTo>
                  <a:lnTo>
                    <a:pt x="5092691" y="2386854"/>
                  </a:lnTo>
                  <a:lnTo>
                    <a:pt x="5090513" y="2388695"/>
                  </a:lnTo>
                  <a:lnTo>
                    <a:pt x="5080267" y="2369814"/>
                  </a:lnTo>
                  <a:lnTo>
                    <a:pt x="5046845" y="2323975"/>
                  </a:lnTo>
                  <a:lnTo>
                    <a:pt x="5011770" y="2278215"/>
                  </a:lnTo>
                  <a:cubicBezTo>
                    <a:pt x="4850306" y="2091790"/>
                    <a:pt x="4611881" y="1973862"/>
                    <a:pt x="4345916" y="1973862"/>
                  </a:cubicBezTo>
                  <a:cubicBezTo>
                    <a:pt x="4041957" y="1973863"/>
                    <a:pt x="3773967" y="2127890"/>
                    <a:pt x="3615719" y="2362160"/>
                  </a:cubicBezTo>
                  <a:lnTo>
                    <a:pt x="3548466" y="2486081"/>
                  </a:lnTo>
                  <a:lnTo>
                    <a:pt x="3544494" y="2483539"/>
                  </a:lnTo>
                  <a:lnTo>
                    <a:pt x="3533622" y="2514722"/>
                  </a:lnTo>
                  <a:cubicBezTo>
                    <a:pt x="3263004" y="3188846"/>
                    <a:pt x="2603306" y="3664858"/>
                    <a:pt x="1832429" y="3664858"/>
                  </a:cubicBezTo>
                  <a:cubicBezTo>
                    <a:pt x="820406" y="3664858"/>
                    <a:pt x="0" y="2844452"/>
                    <a:pt x="0" y="1832429"/>
                  </a:cubicBezTo>
                  <a:cubicBezTo>
                    <a:pt x="0" y="820406"/>
                    <a:pt x="820406" y="0"/>
                    <a:pt x="1832429" y="0"/>
                  </a:cubicBezTo>
                  <a:close/>
                </a:path>
              </a:pathLst>
            </a:cu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47" name="Freeform: Shape 17"/>
            <p:cNvSpPr/>
            <p:nvPr/>
          </p:nvSpPr>
          <p:spPr bwMode="auto">
            <a:xfrm>
              <a:off x="5188990" y="2579034"/>
              <a:ext cx="430250" cy="429453"/>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48" name="组合 47"/>
          <p:cNvGrpSpPr/>
          <p:nvPr/>
        </p:nvGrpSpPr>
        <p:grpSpPr>
          <a:xfrm>
            <a:off x="3917067" y="1710551"/>
            <a:ext cx="2082170" cy="1141456"/>
            <a:chOff x="4096033" y="1265575"/>
            <a:chExt cx="2082170" cy="1141456"/>
          </a:xfrm>
        </p:grpSpPr>
        <p:sp>
          <p:nvSpPr>
            <p:cNvPr id="49" name="Freeform: Shape 4"/>
            <p:cNvSpPr/>
            <p:nvPr/>
          </p:nvSpPr>
          <p:spPr>
            <a:xfrm rot="8246748">
              <a:off x="4096033" y="1280797"/>
              <a:ext cx="2082170" cy="1126234"/>
            </a:xfrm>
            <a:custGeom>
              <a:avLst/>
              <a:gdLst>
                <a:gd name="connsiteX0" fmla="*/ 1832429 w 6775553"/>
                <a:gd name="connsiteY0" fmla="*/ 0 h 3664858"/>
                <a:gd name="connsiteX1" fmla="*/ 3520857 w 6775553"/>
                <a:gd name="connsiteY1" fmla="*/ 1119165 h 3664858"/>
                <a:gd name="connsiteX2" fmla="*/ 3541502 w 6775553"/>
                <a:gd name="connsiteY2" fmla="*/ 1175571 h 3664858"/>
                <a:gd name="connsiteX3" fmla="*/ 3543956 w 6775553"/>
                <a:gd name="connsiteY3" fmla="*/ 1174000 h 3664858"/>
                <a:gd name="connsiteX4" fmla="*/ 3615719 w 6775553"/>
                <a:gd name="connsiteY4" fmla="*/ 1306233 h 3664858"/>
                <a:gd name="connsiteX5" fmla="*/ 4345916 w 6775553"/>
                <a:gd name="connsiteY5" fmla="*/ 1694531 h 3664858"/>
                <a:gd name="connsiteX6" fmla="*/ 5011770 w 6775553"/>
                <a:gd name="connsiteY6" fmla="*/ 1390179 h 3664858"/>
                <a:gd name="connsiteX7" fmla="*/ 5048596 w 6775553"/>
                <a:gd name="connsiteY7" fmla="*/ 1342134 h 3664858"/>
                <a:gd name="connsiteX8" fmla="*/ 5066082 w 6775553"/>
                <a:gd name="connsiteY8" fmla="*/ 1309919 h 3664858"/>
                <a:gd name="connsiteX9" fmla="*/ 5089552 w 6775553"/>
                <a:gd name="connsiteY9" fmla="*/ 1281473 h 3664858"/>
                <a:gd name="connsiteX10" fmla="*/ 5094681 w 6775553"/>
                <a:gd name="connsiteY10" fmla="*/ 1272022 h 3664858"/>
                <a:gd name="connsiteX11" fmla="*/ 5096253 w 6775553"/>
                <a:gd name="connsiteY11" fmla="*/ 1273351 h 3664858"/>
                <a:gd name="connsiteX12" fmla="*/ 5180197 w 6775553"/>
                <a:gd name="connsiteY12" fmla="*/ 1171610 h 3664858"/>
                <a:gd name="connsiteX13" fmla="*/ 5841015 w 6775553"/>
                <a:gd name="connsiteY13" fmla="*/ 897890 h 3664858"/>
                <a:gd name="connsiteX14" fmla="*/ 6775553 w 6775553"/>
                <a:gd name="connsiteY14" fmla="*/ 1832428 h 3664858"/>
                <a:gd name="connsiteX15" fmla="*/ 5841015 w 6775553"/>
                <a:gd name="connsiteY15" fmla="*/ 2766966 h 3664858"/>
                <a:gd name="connsiteX16" fmla="*/ 5134367 w 6775553"/>
                <a:gd name="connsiteY16" fmla="*/ 2444014 h 3664858"/>
                <a:gd name="connsiteX17" fmla="*/ 5092691 w 6775553"/>
                <a:gd name="connsiteY17" fmla="*/ 2386854 h 3664858"/>
                <a:gd name="connsiteX18" fmla="*/ 5090513 w 6775553"/>
                <a:gd name="connsiteY18" fmla="*/ 2388695 h 3664858"/>
                <a:gd name="connsiteX19" fmla="*/ 5080267 w 6775553"/>
                <a:gd name="connsiteY19" fmla="*/ 2369814 h 3664858"/>
                <a:gd name="connsiteX20" fmla="*/ 5046845 w 6775553"/>
                <a:gd name="connsiteY20" fmla="*/ 2323975 h 3664858"/>
                <a:gd name="connsiteX21" fmla="*/ 5011770 w 6775553"/>
                <a:gd name="connsiteY21" fmla="*/ 2278215 h 3664858"/>
                <a:gd name="connsiteX22" fmla="*/ 4345916 w 6775553"/>
                <a:gd name="connsiteY22" fmla="*/ 1973862 h 3664858"/>
                <a:gd name="connsiteX23" fmla="*/ 3615719 w 6775553"/>
                <a:gd name="connsiteY23" fmla="*/ 2362160 h 3664858"/>
                <a:gd name="connsiteX24" fmla="*/ 3548466 w 6775553"/>
                <a:gd name="connsiteY24" fmla="*/ 2486081 h 3664858"/>
                <a:gd name="connsiteX25" fmla="*/ 3544494 w 6775553"/>
                <a:gd name="connsiteY25" fmla="*/ 2483539 h 3664858"/>
                <a:gd name="connsiteX26" fmla="*/ 3533622 w 6775553"/>
                <a:gd name="connsiteY26" fmla="*/ 2514722 h 3664858"/>
                <a:gd name="connsiteX27" fmla="*/ 1832429 w 6775553"/>
                <a:gd name="connsiteY27" fmla="*/ 3664858 h 3664858"/>
                <a:gd name="connsiteX28" fmla="*/ 0 w 6775553"/>
                <a:gd name="connsiteY28" fmla="*/ 1832429 h 3664858"/>
                <a:gd name="connsiteX29" fmla="*/ 1832429 w 6775553"/>
                <a:gd name="connsiteY29" fmla="*/ 0 h 366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775553" h="3664858">
                  <a:moveTo>
                    <a:pt x="1832429" y="0"/>
                  </a:moveTo>
                  <a:cubicBezTo>
                    <a:pt x="2591446" y="0"/>
                    <a:pt x="3242679" y="461478"/>
                    <a:pt x="3520857" y="1119165"/>
                  </a:cubicBezTo>
                  <a:lnTo>
                    <a:pt x="3541502" y="1175571"/>
                  </a:lnTo>
                  <a:lnTo>
                    <a:pt x="3543956" y="1174000"/>
                  </a:lnTo>
                  <a:lnTo>
                    <a:pt x="3615719" y="1306233"/>
                  </a:lnTo>
                  <a:cubicBezTo>
                    <a:pt x="3773967" y="1540504"/>
                    <a:pt x="4041957" y="1694531"/>
                    <a:pt x="4345916" y="1694531"/>
                  </a:cubicBezTo>
                  <a:cubicBezTo>
                    <a:pt x="4611881" y="1694531"/>
                    <a:pt x="4850306" y="1576604"/>
                    <a:pt x="5011770" y="1390179"/>
                  </a:cubicBezTo>
                  <a:lnTo>
                    <a:pt x="5048596" y="1342134"/>
                  </a:lnTo>
                  <a:lnTo>
                    <a:pt x="5066082" y="1309919"/>
                  </a:lnTo>
                  <a:lnTo>
                    <a:pt x="5089552" y="1281473"/>
                  </a:lnTo>
                  <a:lnTo>
                    <a:pt x="5094681" y="1272022"/>
                  </a:lnTo>
                  <a:lnTo>
                    <a:pt x="5096253" y="1273351"/>
                  </a:lnTo>
                  <a:lnTo>
                    <a:pt x="5180197" y="1171610"/>
                  </a:lnTo>
                  <a:cubicBezTo>
                    <a:pt x="5349315" y="1002492"/>
                    <a:pt x="5582950" y="897890"/>
                    <a:pt x="5841015" y="897890"/>
                  </a:cubicBezTo>
                  <a:cubicBezTo>
                    <a:pt x="6357146" y="897890"/>
                    <a:pt x="6775553" y="1316297"/>
                    <a:pt x="6775553" y="1832428"/>
                  </a:cubicBezTo>
                  <a:cubicBezTo>
                    <a:pt x="6775553" y="2348559"/>
                    <a:pt x="6357146" y="2766966"/>
                    <a:pt x="5841015" y="2766966"/>
                  </a:cubicBezTo>
                  <a:cubicBezTo>
                    <a:pt x="5558756" y="2766966"/>
                    <a:pt x="5305723" y="2641832"/>
                    <a:pt x="5134367" y="2444014"/>
                  </a:cubicBezTo>
                  <a:lnTo>
                    <a:pt x="5092691" y="2386854"/>
                  </a:lnTo>
                  <a:lnTo>
                    <a:pt x="5090513" y="2388695"/>
                  </a:lnTo>
                  <a:lnTo>
                    <a:pt x="5080267" y="2369814"/>
                  </a:lnTo>
                  <a:lnTo>
                    <a:pt x="5046845" y="2323975"/>
                  </a:lnTo>
                  <a:lnTo>
                    <a:pt x="5011770" y="2278215"/>
                  </a:lnTo>
                  <a:cubicBezTo>
                    <a:pt x="4850306" y="2091790"/>
                    <a:pt x="4611881" y="1973862"/>
                    <a:pt x="4345916" y="1973862"/>
                  </a:cubicBezTo>
                  <a:cubicBezTo>
                    <a:pt x="4041957" y="1973863"/>
                    <a:pt x="3773967" y="2127890"/>
                    <a:pt x="3615719" y="2362160"/>
                  </a:cubicBezTo>
                  <a:lnTo>
                    <a:pt x="3548466" y="2486081"/>
                  </a:lnTo>
                  <a:lnTo>
                    <a:pt x="3544494" y="2483539"/>
                  </a:lnTo>
                  <a:lnTo>
                    <a:pt x="3533622" y="2514722"/>
                  </a:lnTo>
                  <a:cubicBezTo>
                    <a:pt x="3263004" y="3188846"/>
                    <a:pt x="2603306" y="3664858"/>
                    <a:pt x="1832429" y="3664858"/>
                  </a:cubicBezTo>
                  <a:cubicBezTo>
                    <a:pt x="820406" y="3664858"/>
                    <a:pt x="0" y="2844452"/>
                    <a:pt x="0" y="1832429"/>
                  </a:cubicBezTo>
                  <a:cubicBezTo>
                    <a:pt x="0" y="820406"/>
                    <a:pt x="820406" y="0"/>
                    <a:pt x="1832429" y="0"/>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50" name="Freeform: Shape 18"/>
            <p:cNvSpPr/>
            <p:nvPr/>
          </p:nvSpPr>
          <p:spPr bwMode="auto">
            <a:xfrm>
              <a:off x="5224449" y="1265575"/>
              <a:ext cx="539450" cy="443381"/>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chemeClr val="bg1"/>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51" name="组合 50"/>
          <p:cNvGrpSpPr/>
          <p:nvPr/>
        </p:nvGrpSpPr>
        <p:grpSpPr>
          <a:xfrm>
            <a:off x="3299717" y="1781459"/>
            <a:ext cx="1126234" cy="2082170"/>
            <a:chOff x="3478683" y="1336483"/>
            <a:chExt cx="1126234" cy="2082170"/>
          </a:xfrm>
        </p:grpSpPr>
        <p:sp>
          <p:nvSpPr>
            <p:cNvPr id="52" name="Freeform: Shape 2"/>
            <p:cNvSpPr/>
            <p:nvPr/>
          </p:nvSpPr>
          <p:spPr>
            <a:xfrm rot="3129379">
              <a:off x="3000715" y="1814451"/>
              <a:ext cx="2082170" cy="1126234"/>
            </a:xfrm>
            <a:custGeom>
              <a:avLst/>
              <a:gdLst>
                <a:gd name="connsiteX0" fmla="*/ 1832429 w 6775553"/>
                <a:gd name="connsiteY0" fmla="*/ 0 h 3664858"/>
                <a:gd name="connsiteX1" fmla="*/ 3520857 w 6775553"/>
                <a:gd name="connsiteY1" fmla="*/ 1119165 h 3664858"/>
                <a:gd name="connsiteX2" fmla="*/ 3541502 w 6775553"/>
                <a:gd name="connsiteY2" fmla="*/ 1175571 h 3664858"/>
                <a:gd name="connsiteX3" fmla="*/ 3543956 w 6775553"/>
                <a:gd name="connsiteY3" fmla="*/ 1174000 h 3664858"/>
                <a:gd name="connsiteX4" fmla="*/ 3615719 w 6775553"/>
                <a:gd name="connsiteY4" fmla="*/ 1306233 h 3664858"/>
                <a:gd name="connsiteX5" fmla="*/ 4345916 w 6775553"/>
                <a:gd name="connsiteY5" fmla="*/ 1694531 h 3664858"/>
                <a:gd name="connsiteX6" fmla="*/ 5011770 w 6775553"/>
                <a:gd name="connsiteY6" fmla="*/ 1390179 h 3664858"/>
                <a:gd name="connsiteX7" fmla="*/ 5048596 w 6775553"/>
                <a:gd name="connsiteY7" fmla="*/ 1342134 h 3664858"/>
                <a:gd name="connsiteX8" fmla="*/ 5066082 w 6775553"/>
                <a:gd name="connsiteY8" fmla="*/ 1309919 h 3664858"/>
                <a:gd name="connsiteX9" fmla="*/ 5089552 w 6775553"/>
                <a:gd name="connsiteY9" fmla="*/ 1281473 h 3664858"/>
                <a:gd name="connsiteX10" fmla="*/ 5094681 w 6775553"/>
                <a:gd name="connsiteY10" fmla="*/ 1272022 h 3664858"/>
                <a:gd name="connsiteX11" fmla="*/ 5096253 w 6775553"/>
                <a:gd name="connsiteY11" fmla="*/ 1273351 h 3664858"/>
                <a:gd name="connsiteX12" fmla="*/ 5180197 w 6775553"/>
                <a:gd name="connsiteY12" fmla="*/ 1171610 h 3664858"/>
                <a:gd name="connsiteX13" fmla="*/ 5841015 w 6775553"/>
                <a:gd name="connsiteY13" fmla="*/ 897890 h 3664858"/>
                <a:gd name="connsiteX14" fmla="*/ 6775553 w 6775553"/>
                <a:gd name="connsiteY14" fmla="*/ 1832428 h 3664858"/>
                <a:gd name="connsiteX15" fmla="*/ 5841015 w 6775553"/>
                <a:gd name="connsiteY15" fmla="*/ 2766966 h 3664858"/>
                <a:gd name="connsiteX16" fmla="*/ 5134367 w 6775553"/>
                <a:gd name="connsiteY16" fmla="*/ 2444014 h 3664858"/>
                <a:gd name="connsiteX17" fmla="*/ 5092691 w 6775553"/>
                <a:gd name="connsiteY17" fmla="*/ 2386854 h 3664858"/>
                <a:gd name="connsiteX18" fmla="*/ 5090513 w 6775553"/>
                <a:gd name="connsiteY18" fmla="*/ 2388695 h 3664858"/>
                <a:gd name="connsiteX19" fmla="*/ 5080267 w 6775553"/>
                <a:gd name="connsiteY19" fmla="*/ 2369814 h 3664858"/>
                <a:gd name="connsiteX20" fmla="*/ 5046845 w 6775553"/>
                <a:gd name="connsiteY20" fmla="*/ 2323975 h 3664858"/>
                <a:gd name="connsiteX21" fmla="*/ 5011770 w 6775553"/>
                <a:gd name="connsiteY21" fmla="*/ 2278215 h 3664858"/>
                <a:gd name="connsiteX22" fmla="*/ 4345916 w 6775553"/>
                <a:gd name="connsiteY22" fmla="*/ 1973862 h 3664858"/>
                <a:gd name="connsiteX23" fmla="*/ 3615719 w 6775553"/>
                <a:gd name="connsiteY23" fmla="*/ 2362160 h 3664858"/>
                <a:gd name="connsiteX24" fmla="*/ 3548466 w 6775553"/>
                <a:gd name="connsiteY24" fmla="*/ 2486081 h 3664858"/>
                <a:gd name="connsiteX25" fmla="*/ 3544494 w 6775553"/>
                <a:gd name="connsiteY25" fmla="*/ 2483539 h 3664858"/>
                <a:gd name="connsiteX26" fmla="*/ 3533622 w 6775553"/>
                <a:gd name="connsiteY26" fmla="*/ 2514722 h 3664858"/>
                <a:gd name="connsiteX27" fmla="*/ 1832429 w 6775553"/>
                <a:gd name="connsiteY27" fmla="*/ 3664858 h 3664858"/>
                <a:gd name="connsiteX28" fmla="*/ 0 w 6775553"/>
                <a:gd name="connsiteY28" fmla="*/ 1832429 h 3664858"/>
                <a:gd name="connsiteX29" fmla="*/ 1832429 w 6775553"/>
                <a:gd name="connsiteY29" fmla="*/ 0 h 366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775553" h="3664858">
                  <a:moveTo>
                    <a:pt x="1832429" y="0"/>
                  </a:moveTo>
                  <a:cubicBezTo>
                    <a:pt x="2591446" y="0"/>
                    <a:pt x="3242679" y="461478"/>
                    <a:pt x="3520857" y="1119165"/>
                  </a:cubicBezTo>
                  <a:lnTo>
                    <a:pt x="3541502" y="1175571"/>
                  </a:lnTo>
                  <a:lnTo>
                    <a:pt x="3543956" y="1174000"/>
                  </a:lnTo>
                  <a:lnTo>
                    <a:pt x="3615719" y="1306233"/>
                  </a:lnTo>
                  <a:cubicBezTo>
                    <a:pt x="3773967" y="1540504"/>
                    <a:pt x="4041957" y="1694531"/>
                    <a:pt x="4345916" y="1694531"/>
                  </a:cubicBezTo>
                  <a:cubicBezTo>
                    <a:pt x="4611881" y="1694531"/>
                    <a:pt x="4850306" y="1576604"/>
                    <a:pt x="5011770" y="1390179"/>
                  </a:cubicBezTo>
                  <a:lnTo>
                    <a:pt x="5048596" y="1342134"/>
                  </a:lnTo>
                  <a:lnTo>
                    <a:pt x="5066082" y="1309919"/>
                  </a:lnTo>
                  <a:lnTo>
                    <a:pt x="5089552" y="1281473"/>
                  </a:lnTo>
                  <a:lnTo>
                    <a:pt x="5094681" y="1272022"/>
                  </a:lnTo>
                  <a:lnTo>
                    <a:pt x="5096253" y="1273351"/>
                  </a:lnTo>
                  <a:lnTo>
                    <a:pt x="5180197" y="1171610"/>
                  </a:lnTo>
                  <a:cubicBezTo>
                    <a:pt x="5349315" y="1002492"/>
                    <a:pt x="5582950" y="897890"/>
                    <a:pt x="5841015" y="897890"/>
                  </a:cubicBezTo>
                  <a:cubicBezTo>
                    <a:pt x="6357146" y="897890"/>
                    <a:pt x="6775553" y="1316297"/>
                    <a:pt x="6775553" y="1832428"/>
                  </a:cubicBezTo>
                  <a:cubicBezTo>
                    <a:pt x="6775553" y="2348559"/>
                    <a:pt x="6357146" y="2766966"/>
                    <a:pt x="5841015" y="2766966"/>
                  </a:cubicBezTo>
                  <a:cubicBezTo>
                    <a:pt x="5558756" y="2766966"/>
                    <a:pt x="5305723" y="2641832"/>
                    <a:pt x="5134367" y="2444014"/>
                  </a:cubicBezTo>
                  <a:lnTo>
                    <a:pt x="5092691" y="2386854"/>
                  </a:lnTo>
                  <a:lnTo>
                    <a:pt x="5090513" y="2388695"/>
                  </a:lnTo>
                  <a:lnTo>
                    <a:pt x="5080267" y="2369814"/>
                  </a:lnTo>
                  <a:lnTo>
                    <a:pt x="5046845" y="2323975"/>
                  </a:lnTo>
                  <a:lnTo>
                    <a:pt x="5011770" y="2278215"/>
                  </a:lnTo>
                  <a:cubicBezTo>
                    <a:pt x="4850306" y="2091790"/>
                    <a:pt x="4611881" y="1973862"/>
                    <a:pt x="4345916" y="1973862"/>
                  </a:cubicBezTo>
                  <a:cubicBezTo>
                    <a:pt x="4041957" y="1973863"/>
                    <a:pt x="3773967" y="2127890"/>
                    <a:pt x="3615719" y="2362160"/>
                  </a:cubicBezTo>
                  <a:lnTo>
                    <a:pt x="3548466" y="2486081"/>
                  </a:lnTo>
                  <a:lnTo>
                    <a:pt x="3544494" y="2483539"/>
                  </a:lnTo>
                  <a:lnTo>
                    <a:pt x="3533622" y="2514722"/>
                  </a:lnTo>
                  <a:cubicBezTo>
                    <a:pt x="3263004" y="3188846"/>
                    <a:pt x="2603306" y="3664858"/>
                    <a:pt x="1832429" y="3664858"/>
                  </a:cubicBezTo>
                  <a:cubicBezTo>
                    <a:pt x="820406" y="3664858"/>
                    <a:pt x="0" y="2844452"/>
                    <a:pt x="0" y="1832429"/>
                  </a:cubicBezTo>
                  <a:cubicBezTo>
                    <a:pt x="0" y="820406"/>
                    <a:pt x="820406" y="0"/>
                    <a:pt x="1832429" y="0"/>
                  </a:cubicBez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53" name="Freeform: Shape 19"/>
            <p:cNvSpPr/>
            <p:nvPr/>
          </p:nvSpPr>
          <p:spPr bwMode="auto">
            <a:xfrm>
              <a:off x="3522808" y="1765071"/>
              <a:ext cx="462171" cy="445364"/>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chemeClr val="bg1"/>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grpSp>
      <p:sp>
        <p:nvSpPr>
          <p:cNvPr id="56" name="Freeform: Shape 20"/>
          <p:cNvSpPr>
            <a:spLocks noChangeAspect="1"/>
          </p:cNvSpPr>
          <p:nvPr/>
        </p:nvSpPr>
        <p:spPr bwMode="auto">
          <a:xfrm>
            <a:off x="3186888" y="3535654"/>
            <a:ext cx="506759" cy="506222"/>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chemeClr val="bg1"/>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2" presetClass="entr" presetSubtype="4" fill="hold" nodeType="after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ipe(down)">
                                      <p:cBhvr>
                                        <p:cTn id="36" dur="500"/>
                                        <p:tgtEl>
                                          <p:spTgt spid="45"/>
                                        </p:tgtEl>
                                      </p:cBhvr>
                                    </p:animEffect>
                                  </p:childTnLst>
                                </p:cTn>
                              </p:par>
                            </p:childTnLst>
                          </p:cTn>
                        </p:par>
                        <p:par>
                          <p:cTn id="37" fill="hold">
                            <p:stCondLst>
                              <p:cond delay="3500"/>
                            </p:stCondLst>
                            <p:childTnLst>
                              <p:par>
                                <p:cTn id="38" presetID="10" presetClass="entr" presetSubtype="0" fill="hold" nodeType="after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fade">
                                      <p:cBhvr>
                                        <p:cTn id="40" dur="500"/>
                                        <p:tgtEl>
                                          <p:spTgt spid="42"/>
                                        </p:tgtEl>
                                      </p:cBhvr>
                                    </p:animEffect>
                                  </p:childTnLst>
                                </p:cTn>
                              </p:par>
                            </p:childTnLst>
                          </p:cTn>
                        </p:par>
                        <p:par>
                          <p:cTn id="41" fill="hold">
                            <p:stCondLst>
                              <p:cond delay="4000"/>
                            </p:stCondLst>
                            <p:childTnLst>
                              <p:par>
                                <p:cTn id="42" presetID="22" presetClass="entr" presetSubtype="4" fill="hold" nodeType="afterEffect">
                                  <p:stCondLst>
                                    <p:cond delay="0"/>
                                  </p:stCondLst>
                                  <p:childTnLst>
                                    <p:set>
                                      <p:cBhvr>
                                        <p:cTn id="43" dur="1" fill="hold">
                                          <p:stCondLst>
                                            <p:cond delay="0"/>
                                          </p:stCondLst>
                                        </p:cTn>
                                        <p:tgtEl>
                                          <p:spTgt spid="51"/>
                                        </p:tgtEl>
                                        <p:attrNameLst>
                                          <p:attrName>style.visibility</p:attrName>
                                        </p:attrNameLst>
                                      </p:cBhvr>
                                      <p:to>
                                        <p:strVal val="visible"/>
                                      </p:to>
                                    </p:set>
                                    <p:animEffect transition="in" filter="wipe(down)">
                                      <p:cBhvr>
                                        <p:cTn id="44" dur="500"/>
                                        <p:tgtEl>
                                          <p:spTgt spid="51"/>
                                        </p:tgtEl>
                                      </p:cBhvr>
                                    </p:animEffect>
                                  </p:childTnLst>
                                </p:cTn>
                              </p:par>
                            </p:childTnLst>
                          </p:cTn>
                        </p:par>
                        <p:par>
                          <p:cTn id="45" fill="hold">
                            <p:stCondLst>
                              <p:cond delay="4500"/>
                            </p:stCondLst>
                            <p:childTnLst>
                              <p:par>
                                <p:cTn id="46" presetID="10" presetClass="entr" presetSubtype="0" fill="hold" nodeType="after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childTnLst>
                          </p:cTn>
                        </p:par>
                        <p:par>
                          <p:cTn id="49" fill="hold">
                            <p:stCondLst>
                              <p:cond delay="5000"/>
                            </p:stCondLst>
                            <p:childTnLst>
                              <p:par>
                                <p:cTn id="50" presetID="22" presetClass="entr" presetSubtype="4" fill="hold" nodeType="after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wipe(down)">
                                      <p:cBhvr>
                                        <p:cTn id="52" dur="500"/>
                                        <p:tgtEl>
                                          <p:spTgt spid="48"/>
                                        </p:tgtEl>
                                      </p:cBhvr>
                                    </p:animEffect>
                                  </p:childTnLst>
                                </p:cTn>
                              </p:par>
                            </p:childTnLst>
                          </p:cTn>
                        </p:par>
                        <p:par>
                          <p:cTn id="53" fill="hold">
                            <p:stCondLst>
                              <p:cond delay="5500"/>
                            </p:stCondLst>
                            <p:childTnLst>
                              <p:par>
                                <p:cTn id="54" presetID="10" presetClass="entr" presetSubtype="0" fill="hold" nodeType="after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fade">
                                      <p:cBhvr>
                                        <p:cTn id="5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4"/>
          <p:cNvSpPr txBox="1"/>
          <p:nvPr/>
        </p:nvSpPr>
        <p:spPr>
          <a:xfrm>
            <a:off x="6322516" y="664727"/>
            <a:ext cx="1675130" cy="1731244"/>
          </a:xfrm>
          <a:prstGeom prst="rect">
            <a:avLst/>
          </a:prstGeom>
          <a:noFill/>
        </p:spPr>
        <p:txBody>
          <a:bodyPr wrap="square" anchor="ctr">
            <a:normAutofit/>
          </a:bodyPr>
          <a:lstStyle/>
          <a:p>
            <a:pPr algn="ctr"/>
            <a:r>
              <a:rPr lang="en-US" altLang="zh-CN" sz="7200" b="1" dirty="0">
                <a:solidFill>
                  <a:schemeClr val="accent6"/>
                </a:solidFill>
                <a:latin typeface="微软雅黑" panose="020B0503020204020204" pitchFamily="34" charset="-122"/>
                <a:ea typeface="微软雅黑" panose="020B0503020204020204" pitchFamily="34" charset="-122"/>
              </a:rPr>
              <a:t>02</a:t>
            </a:r>
            <a:endParaRPr lang="zh-CN" altLang="en-US" sz="7200" b="1" dirty="0">
              <a:solidFill>
                <a:schemeClr val="accent6"/>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1743619" y="2951336"/>
            <a:ext cx="2482846"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正规式</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-&gt;NFA</a:t>
            </a:r>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1743619" y="3454477"/>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NFA-&gt;DFA</a:t>
            </a:r>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1743619" y="3957618"/>
            <a:ext cx="3298161" cy="461665"/>
          </a:xfrm>
          <a:prstGeom prst="rect">
            <a:avLst/>
          </a:prstGeom>
          <a:noFill/>
        </p:spPr>
        <p:txBody>
          <a:bodyPr wrap="square" rtlCol="0">
            <a:spAutoFit/>
          </a:bodyPr>
          <a:lstStyle/>
          <a:p>
            <a:pPr marL="285750" indent="-285750">
              <a:buFont typeface="Wingdings" panose="05000000000000000000" pitchFamily="2" charset="2"/>
              <a:buChar char="p"/>
            </a:pP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DFA</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化简</a:t>
            </a:r>
          </a:p>
        </p:txBody>
      </p:sp>
      <p:sp>
        <p:nvSpPr>
          <p:cNvPr id="22" name="TextBox 44"/>
          <p:cNvSpPr txBox="1"/>
          <p:nvPr/>
        </p:nvSpPr>
        <p:spPr>
          <a:xfrm>
            <a:off x="1641057" y="1215851"/>
            <a:ext cx="3518772" cy="1376332"/>
          </a:xfrm>
          <a:prstGeom prst="rect">
            <a:avLst/>
          </a:prstGeom>
          <a:noFill/>
        </p:spPr>
        <p:txBody>
          <a:bodyPr wrap="none" lIns="360000" tIns="0" rIns="0" bIns="0" anchor="b" anchorCtr="0">
            <a:noAutofit/>
          </a:bodyPr>
          <a:lstStyle/>
          <a:p>
            <a:r>
              <a:rPr lang="zh-CN" altLang="en-US" sz="3600" b="1" dirty="0">
                <a:solidFill>
                  <a:schemeClr val="accent2"/>
                </a:solidFill>
                <a:latin typeface="微软雅黑" panose="020B0503020204020204" pitchFamily="34" charset="-122"/>
                <a:ea typeface="微软雅黑" panose="020B0503020204020204" pitchFamily="34" charset="-122"/>
              </a:rPr>
              <a:t>词法分析</a:t>
            </a:r>
            <a:endParaRPr lang="en-US" altLang="zh-CN" sz="3600" b="1" dirty="0">
              <a:solidFill>
                <a:schemeClr val="accent2"/>
              </a:solidFill>
              <a:latin typeface="微软雅黑" panose="020B0503020204020204" pitchFamily="34" charset="-122"/>
              <a:ea typeface="微软雅黑" panose="020B0503020204020204" pitchFamily="34" charset="-122"/>
            </a:endParaRPr>
          </a:p>
          <a:p>
            <a:r>
              <a:rPr lang="en-US" altLang="zh-CN" b="1" dirty="0">
                <a:solidFill>
                  <a:schemeClr val="accent2"/>
                </a:solidFill>
                <a:latin typeface="微软雅黑" panose="020B0503020204020204" pitchFamily="34" charset="-122"/>
                <a:ea typeface="微软雅黑" panose="020B0503020204020204" pitchFamily="34" charset="-122"/>
              </a:rPr>
              <a:t>(</a:t>
            </a:r>
            <a:r>
              <a:rPr lang="en-US" altLang="zh-CN" sz="1800" b="1" dirty="0">
                <a:solidFill>
                  <a:schemeClr val="accent2"/>
                </a:solidFill>
                <a:latin typeface="微软雅黑" panose="020B0503020204020204" pitchFamily="34" charset="-122"/>
                <a:ea typeface="微软雅黑" panose="020B0503020204020204" pitchFamily="34" charset="-122"/>
              </a:rPr>
              <a:t>Lexical Analysis</a:t>
            </a:r>
            <a:r>
              <a:rPr lang="en-US" altLang="zh-CN" b="1" dirty="0">
                <a:solidFill>
                  <a:schemeClr val="accent2"/>
                </a:solidFill>
                <a:latin typeface="微软雅黑" panose="020B0503020204020204" pitchFamily="34" charset="-122"/>
                <a:ea typeface="微软雅黑" panose="020B0503020204020204" pitchFamily="34" charset="-122"/>
              </a:rPr>
              <a:t>)</a:t>
            </a:r>
            <a:br>
              <a:rPr lang="en-US" altLang="zh-CN" b="1" dirty="0">
                <a:solidFill>
                  <a:schemeClr val="accent2"/>
                </a:solidFill>
                <a:latin typeface="微软雅黑" panose="020B0503020204020204" pitchFamily="34" charset="-122"/>
                <a:ea typeface="微软雅黑" panose="020B0503020204020204" pitchFamily="34" charset="-122"/>
              </a:rPr>
            </a:br>
            <a:endParaRPr lang="zh-CN" altLang="en-US" b="1" dirty="0">
              <a:solidFill>
                <a:schemeClr val="accent2"/>
              </a:solidFill>
              <a:latin typeface="微软雅黑" panose="020B0503020204020204" pitchFamily="34" charset="-122"/>
              <a:ea typeface="微软雅黑" panose="020B0503020204020204" pitchFamily="34" charset="-122"/>
            </a:endParaRPr>
          </a:p>
        </p:txBody>
      </p:sp>
      <p:pic>
        <p:nvPicPr>
          <p:cNvPr id="24" name="图片 23" descr="33af44c9fe23df8286f99d06e678fd1b"/>
          <p:cNvPicPr>
            <a:picLocks noChangeAspect="1"/>
          </p:cNvPicPr>
          <p:nvPr/>
        </p:nvPicPr>
        <p:blipFill>
          <a:blip r:embed="rId3"/>
          <a:stretch>
            <a:fillRect/>
          </a:stretch>
        </p:blipFill>
        <p:spPr>
          <a:xfrm rot="13505325">
            <a:off x="6246011" y="1327153"/>
            <a:ext cx="6233981" cy="5988671"/>
          </a:xfrm>
          <a:prstGeom prst="rect">
            <a:avLst/>
          </a:prstGeom>
        </p:spPr>
      </p:pic>
      <p:sp>
        <p:nvSpPr>
          <p:cNvPr id="9" name="文本框 8"/>
          <p:cNvSpPr txBox="1"/>
          <p:nvPr/>
        </p:nvSpPr>
        <p:spPr>
          <a:xfrm>
            <a:off x="1739728" y="2448195"/>
            <a:ext cx="2482846"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整体结构</a:t>
            </a:r>
          </a:p>
        </p:txBody>
      </p:sp>
      <p:sp>
        <p:nvSpPr>
          <p:cNvPr id="2" name="文本框 1"/>
          <p:cNvSpPr txBox="1"/>
          <p:nvPr/>
        </p:nvSpPr>
        <p:spPr>
          <a:xfrm>
            <a:off x="1743619" y="4419898"/>
            <a:ext cx="3298161" cy="460375"/>
          </a:xfrm>
          <a:prstGeom prst="rect">
            <a:avLst/>
          </a:prstGeom>
          <a:noFill/>
        </p:spPr>
        <p:txBody>
          <a:bodyPr wrap="square" rtlCol="0">
            <a:spAutoFit/>
          </a:bodyPr>
          <a:lstStyle/>
          <a:p>
            <a:pPr marL="285750" indent="-285750">
              <a:buFont typeface="Wingdings" panose="05000000000000000000" pitchFamily="2" charset="2"/>
              <a:buChar char="p"/>
            </a:pPr>
            <a:r>
              <a:rPr lang="en-US" sz="2400" b="1" dirty="0">
                <a:solidFill>
                  <a:schemeClr val="tx1">
                    <a:lumMod val="50000"/>
                    <a:lumOff val="50000"/>
                  </a:schemeClr>
                </a:solidFill>
                <a:latin typeface="微软雅黑" panose="020B0503020204020204" pitchFamily="34" charset="-122"/>
                <a:ea typeface="微软雅黑" panose="020B0503020204020204" pitchFamily="34" charset="-122"/>
              </a:rPr>
              <a:t>readNext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函数</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2</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06</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439463" y="697230"/>
            <a:ext cx="2562898"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整体结构</a:t>
            </a:r>
          </a:p>
        </p:txBody>
      </p:sp>
      <p:sp>
        <p:nvSpPr>
          <p:cNvPr id="18" name="矩形 17"/>
          <p:cNvSpPr/>
          <p:nvPr/>
        </p:nvSpPr>
        <p:spPr>
          <a:xfrm>
            <a:off x="707275" y="154364"/>
            <a:ext cx="121058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词法分析</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2762711" y="186810"/>
            <a:ext cx="2172390"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(Lexical Analysis)</a:t>
            </a:r>
            <a:endParaRPr lang="zh-CN" altLang="en-US" dirty="0">
              <a:solidFill>
                <a:schemeClr val="bg1"/>
              </a:solidFill>
            </a:endParaRPr>
          </a:p>
        </p:txBody>
      </p:sp>
      <p:grpSp>
        <p:nvGrpSpPr>
          <p:cNvPr id="143" name="Group 15"/>
          <p:cNvGrpSpPr/>
          <p:nvPr/>
        </p:nvGrpSpPr>
        <p:grpSpPr>
          <a:xfrm>
            <a:off x="3171096" y="3618561"/>
            <a:ext cx="2801808" cy="583034"/>
            <a:chOff x="9029821" y="3101223"/>
            <a:chExt cx="3066051" cy="777379"/>
          </a:xfrm>
        </p:grpSpPr>
        <p:sp>
          <p:nvSpPr>
            <p:cNvPr id="144" name="TextBox 16"/>
            <p:cNvSpPr txBox="1"/>
            <p:nvPr/>
          </p:nvSpPr>
          <p:spPr>
            <a:xfrm>
              <a:off x="9029821" y="3289046"/>
              <a:ext cx="3066051" cy="589556"/>
            </a:xfrm>
            <a:prstGeom prst="rect">
              <a:avLst/>
            </a:prstGeom>
            <a:noFill/>
          </p:spPr>
          <p:txBody>
            <a:bodyPr wrap="square" lIns="72000" tIns="0" rIns="72000" bIns="0" anchor="ctr" anchorCtr="0">
              <a:noAutofit/>
            </a:bodyPr>
            <a:lstStyle/>
            <a:p>
              <a:pPr fontAlgn="ct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NFA</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转</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DFA</a:t>
              </a:r>
            </a:p>
          </p:txBody>
        </p:sp>
        <p:sp>
          <p:nvSpPr>
            <p:cNvPr id="145" name="Rectangle 17"/>
            <p:cNvSpPr/>
            <p:nvPr/>
          </p:nvSpPr>
          <p:spPr>
            <a:xfrm>
              <a:off x="9029821" y="3101223"/>
              <a:ext cx="2457329" cy="246221"/>
            </a:xfrm>
            <a:prstGeom prst="rect">
              <a:avLst/>
            </a:prstGeom>
          </p:spPr>
          <p:txBody>
            <a:bodyPr wrap="none" lIns="72000" tIns="0" rIns="72000" bIns="0">
              <a:noAutofit/>
            </a:bodyPr>
            <a:lstStyle/>
            <a:p>
              <a:pPr lvl="0" defTabSz="914400">
                <a:defRPr/>
              </a:pPr>
              <a:r>
                <a:rPr lang="en-US" altLang="zh-CN" sz="1400" b="1" dirty="0">
                  <a:solidFill>
                    <a:schemeClr val="accent2"/>
                  </a:solidFill>
                  <a:latin typeface="微软雅黑" panose="020B0503020204020204" pitchFamily="34" charset="-122"/>
                  <a:ea typeface="微软雅黑" panose="020B0503020204020204" pitchFamily="34" charset="-122"/>
                </a:rPr>
                <a:t>NFAtoDFA.cpp</a:t>
              </a:r>
              <a:endParaRPr lang="zh-CN" altLang="en-US" sz="1400" b="1" dirty="0">
                <a:solidFill>
                  <a:schemeClr val="accent2"/>
                </a:solidFill>
                <a:latin typeface="微软雅黑" panose="020B0503020204020204" pitchFamily="34" charset="-122"/>
                <a:ea typeface="微软雅黑" panose="020B0503020204020204" pitchFamily="34" charset="-122"/>
              </a:endParaRPr>
            </a:p>
          </p:txBody>
        </p:sp>
      </p:grpSp>
      <p:grpSp>
        <p:nvGrpSpPr>
          <p:cNvPr id="146" name="Group 15"/>
          <p:cNvGrpSpPr/>
          <p:nvPr/>
        </p:nvGrpSpPr>
        <p:grpSpPr>
          <a:xfrm>
            <a:off x="0" y="4263059"/>
            <a:ext cx="2813766" cy="571688"/>
            <a:chOff x="9029821" y="3101223"/>
            <a:chExt cx="3079137" cy="762251"/>
          </a:xfrm>
        </p:grpSpPr>
        <p:sp>
          <p:nvSpPr>
            <p:cNvPr id="147" name="TextBox 16"/>
            <p:cNvSpPr txBox="1"/>
            <p:nvPr/>
          </p:nvSpPr>
          <p:spPr>
            <a:xfrm>
              <a:off x="9042907" y="3273918"/>
              <a:ext cx="3066051" cy="589556"/>
            </a:xfrm>
            <a:prstGeom prst="rect">
              <a:avLst/>
            </a:prstGeom>
            <a:noFill/>
          </p:spPr>
          <p:txBody>
            <a:bodyPr wrap="square" lIns="72000" tIns="0" rIns="72000" bIns="0" anchor="ctr" anchorCtr="0">
              <a:noAutofit/>
            </a:bodyPr>
            <a:lstStyle/>
            <a:p>
              <a:pPr fontAlgn="ct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DFA</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的化简</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8" name="Rectangle 17"/>
            <p:cNvSpPr/>
            <p:nvPr/>
          </p:nvSpPr>
          <p:spPr>
            <a:xfrm>
              <a:off x="9029821" y="3101223"/>
              <a:ext cx="2457329" cy="246221"/>
            </a:xfrm>
            <a:prstGeom prst="rect">
              <a:avLst/>
            </a:prstGeom>
          </p:spPr>
          <p:txBody>
            <a:bodyPr wrap="none" lIns="72000" tIns="0" rIns="72000" bIns="0">
              <a:noAutofit/>
            </a:bodyPr>
            <a:lstStyle/>
            <a:p>
              <a:pPr lvl="0" defTabSz="914400">
                <a:defRPr/>
              </a:pPr>
              <a:r>
                <a:rPr lang="en-US" altLang="zh-CN" sz="1400" b="1" dirty="0">
                  <a:solidFill>
                    <a:schemeClr val="accent3"/>
                  </a:solidFill>
                  <a:latin typeface="微软雅黑" panose="020B0503020204020204" pitchFamily="34" charset="-122"/>
                  <a:ea typeface="微软雅黑" panose="020B0503020204020204" pitchFamily="34" charset="-122"/>
                </a:rPr>
                <a:t>SimplifyDFA.cpp</a:t>
              </a:r>
              <a:endParaRPr lang="zh-CN" altLang="en-US" sz="1400" b="1" dirty="0">
                <a:solidFill>
                  <a:schemeClr val="accent3"/>
                </a:solidFill>
                <a:latin typeface="微软雅黑" panose="020B0503020204020204" pitchFamily="34" charset="-122"/>
                <a:ea typeface="微软雅黑" panose="020B0503020204020204" pitchFamily="34" charset="-122"/>
              </a:endParaRPr>
            </a:p>
          </p:txBody>
        </p:sp>
      </p:grpSp>
      <p:grpSp>
        <p:nvGrpSpPr>
          <p:cNvPr id="149" name="Group 15"/>
          <p:cNvGrpSpPr/>
          <p:nvPr/>
        </p:nvGrpSpPr>
        <p:grpSpPr>
          <a:xfrm>
            <a:off x="1643210" y="4246372"/>
            <a:ext cx="2801808" cy="575940"/>
            <a:chOff x="9042907" y="3116085"/>
            <a:chExt cx="3066051" cy="767919"/>
          </a:xfrm>
        </p:grpSpPr>
        <p:sp>
          <p:nvSpPr>
            <p:cNvPr id="150" name="TextBox 16"/>
            <p:cNvSpPr txBox="1"/>
            <p:nvPr/>
          </p:nvSpPr>
          <p:spPr>
            <a:xfrm>
              <a:off x="9042907" y="3294449"/>
              <a:ext cx="3066051" cy="589555"/>
            </a:xfrm>
            <a:prstGeom prst="rect">
              <a:avLst/>
            </a:prstGeom>
            <a:noFill/>
          </p:spPr>
          <p:txBody>
            <a:bodyPr wrap="square" lIns="72000" tIns="0" rIns="72000" bIns="0" anchor="ctr" anchorCtr="0">
              <a:noAutofit/>
            </a:bodyPr>
            <a:lstStyle/>
            <a:p>
              <a:pPr fontAlgn="ct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读取代码文件和提供</a:t>
              </a:r>
              <a:r>
                <a:rPr lang="en-US" altLang="zh-CN" sz="1100" dirty="0" err="1">
                  <a:solidFill>
                    <a:schemeClr val="tx1">
                      <a:lumMod val="65000"/>
                      <a:lumOff val="35000"/>
                    </a:schemeClr>
                  </a:solidFill>
                  <a:latin typeface="微软雅黑" panose="020B0503020204020204" pitchFamily="34" charset="-122"/>
                  <a:ea typeface="微软雅黑" panose="020B0503020204020204" pitchFamily="34" charset="-122"/>
                </a:rPr>
                <a:t>readNext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函数</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1" name="Rectangle 17"/>
            <p:cNvSpPr/>
            <p:nvPr/>
          </p:nvSpPr>
          <p:spPr>
            <a:xfrm>
              <a:off x="9042907" y="3116085"/>
              <a:ext cx="2457329" cy="246221"/>
            </a:xfrm>
            <a:prstGeom prst="rect">
              <a:avLst/>
            </a:prstGeom>
          </p:spPr>
          <p:txBody>
            <a:bodyPr wrap="none" lIns="72000" tIns="0" rIns="72000" bIns="0">
              <a:noAutofit/>
            </a:bodyPr>
            <a:lstStyle/>
            <a:p>
              <a:pPr lvl="0" defTabSz="914400">
                <a:defRPr/>
              </a:pPr>
              <a:r>
                <a:rPr lang="en-US" altLang="zh-CN" sz="1400" b="1" dirty="0">
                  <a:solidFill>
                    <a:schemeClr val="accent5"/>
                  </a:solidFill>
                  <a:latin typeface="微软雅黑" panose="020B0503020204020204" pitchFamily="34" charset="-122"/>
                  <a:ea typeface="微软雅黑" panose="020B0503020204020204" pitchFamily="34" charset="-122"/>
                </a:rPr>
                <a:t>Scanner.cpp</a:t>
              </a:r>
              <a:endParaRPr lang="zh-CN" altLang="en-US" sz="1400" b="1" dirty="0">
                <a:solidFill>
                  <a:schemeClr val="accent5"/>
                </a:solidFill>
                <a:latin typeface="微软雅黑" panose="020B0503020204020204" pitchFamily="34" charset="-122"/>
                <a:ea typeface="微软雅黑" panose="020B0503020204020204" pitchFamily="34" charset="-122"/>
              </a:endParaRPr>
            </a:p>
          </p:txBody>
        </p:sp>
      </p:grpSp>
      <p:grpSp>
        <p:nvGrpSpPr>
          <p:cNvPr id="152" name="Group 15"/>
          <p:cNvGrpSpPr/>
          <p:nvPr/>
        </p:nvGrpSpPr>
        <p:grpSpPr>
          <a:xfrm>
            <a:off x="1643210" y="3604602"/>
            <a:ext cx="2801808" cy="587658"/>
            <a:chOff x="9029821" y="3114167"/>
            <a:chExt cx="3066051" cy="783544"/>
          </a:xfrm>
        </p:grpSpPr>
        <p:sp>
          <p:nvSpPr>
            <p:cNvPr id="153" name="TextBox 16"/>
            <p:cNvSpPr txBox="1"/>
            <p:nvPr/>
          </p:nvSpPr>
          <p:spPr>
            <a:xfrm>
              <a:off x="9029821" y="3308155"/>
              <a:ext cx="3066051" cy="589556"/>
            </a:xfrm>
            <a:prstGeom prst="rect">
              <a:avLst/>
            </a:prstGeom>
            <a:noFill/>
          </p:spPr>
          <p:txBody>
            <a:bodyPr wrap="square" lIns="72000" tIns="0" rIns="72000" bIns="0" anchor="ctr" anchorCtr="0">
              <a:noAutofit/>
            </a:bodyPr>
            <a:lstStyle/>
            <a:p>
              <a:pPr fontAlgn="ct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正规式转</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NFA</a:t>
              </a:r>
            </a:p>
          </p:txBody>
        </p:sp>
        <p:sp>
          <p:nvSpPr>
            <p:cNvPr id="154" name="Rectangle 17"/>
            <p:cNvSpPr/>
            <p:nvPr/>
          </p:nvSpPr>
          <p:spPr>
            <a:xfrm>
              <a:off x="9029821" y="3114167"/>
              <a:ext cx="2457329" cy="246221"/>
            </a:xfrm>
            <a:prstGeom prst="rect">
              <a:avLst/>
            </a:prstGeom>
          </p:spPr>
          <p:txBody>
            <a:bodyPr wrap="none" lIns="72000" tIns="0" rIns="72000" bIns="0">
              <a:noAutofit/>
            </a:bodyPr>
            <a:lstStyle/>
            <a:p>
              <a:pPr lvl="0" defTabSz="914400">
                <a:defRPr/>
              </a:pPr>
              <a:r>
                <a:rPr lang="en-US" altLang="zh-CN" sz="1400" b="1" dirty="0">
                  <a:solidFill>
                    <a:schemeClr val="accent2"/>
                  </a:solidFill>
                  <a:latin typeface="微软雅黑" panose="020B0503020204020204" pitchFamily="34" charset="-122"/>
                  <a:ea typeface="微软雅黑" panose="020B0503020204020204" pitchFamily="34" charset="-122"/>
                </a:rPr>
                <a:t>REtoNFA.cpp</a:t>
              </a:r>
              <a:endParaRPr lang="zh-CN" altLang="en-US" sz="1400" b="1" dirty="0">
                <a:solidFill>
                  <a:schemeClr val="accent2"/>
                </a:solidFill>
                <a:latin typeface="微软雅黑" panose="020B0503020204020204" pitchFamily="34" charset="-122"/>
                <a:ea typeface="微软雅黑" panose="020B0503020204020204" pitchFamily="34" charset="-122"/>
              </a:endParaRPr>
            </a:p>
          </p:txBody>
        </p:sp>
      </p:grpSp>
      <p:grpSp>
        <p:nvGrpSpPr>
          <p:cNvPr id="155" name="Group 15"/>
          <p:cNvGrpSpPr/>
          <p:nvPr/>
        </p:nvGrpSpPr>
        <p:grpSpPr>
          <a:xfrm>
            <a:off x="64296" y="3618561"/>
            <a:ext cx="2801808" cy="568149"/>
            <a:chOff x="9029821" y="3101223"/>
            <a:chExt cx="3066051" cy="757533"/>
          </a:xfrm>
        </p:grpSpPr>
        <p:sp>
          <p:nvSpPr>
            <p:cNvPr id="156" name="TextBox 16"/>
            <p:cNvSpPr txBox="1"/>
            <p:nvPr/>
          </p:nvSpPr>
          <p:spPr>
            <a:xfrm>
              <a:off x="9029821" y="3269200"/>
              <a:ext cx="3066051" cy="589556"/>
            </a:xfrm>
            <a:prstGeom prst="rect">
              <a:avLst/>
            </a:prstGeom>
            <a:noFill/>
          </p:spPr>
          <p:txBody>
            <a:bodyPr wrap="square" lIns="72000" tIns="0" rIns="72000" bIns="0" anchor="ctr" anchorCtr="0">
              <a:noAutofit/>
            </a:bodyPr>
            <a:lstStyle/>
            <a:p>
              <a:pPr fontAlgn="ct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一些必要的工具函数</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7" name="Rectangle 17"/>
            <p:cNvSpPr/>
            <p:nvPr/>
          </p:nvSpPr>
          <p:spPr>
            <a:xfrm>
              <a:off x="9029821" y="3101223"/>
              <a:ext cx="2457329" cy="246221"/>
            </a:xfrm>
            <a:prstGeom prst="rect">
              <a:avLst/>
            </a:prstGeom>
          </p:spPr>
          <p:txBody>
            <a:bodyPr wrap="none" lIns="72000" tIns="0" rIns="72000" bIns="0">
              <a:noAutofit/>
            </a:bodyPr>
            <a:lstStyle/>
            <a:p>
              <a:pPr lvl="0" defTabSz="914400">
                <a:defRPr/>
              </a:pPr>
              <a:r>
                <a:rPr lang="en-US" altLang="zh-CN" sz="1400" b="1" dirty="0">
                  <a:solidFill>
                    <a:schemeClr val="accent2"/>
                  </a:solidFill>
                  <a:latin typeface="微软雅黑" panose="020B0503020204020204" pitchFamily="34" charset="-122"/>
                  <a:ea typeface="微软雅黑" panose="020B0503020204020204" pitchFamily="34" charset="-122"/>
                </a:rPr>
                <a:t>LexTool.cpp</a:t>
              </a:r>
              <a:endParaRPr lang="zh-CN" altLang="en-US" sz="1400" b="1" dirty="0">
                <a:solidFill>
                  <a:schemeClr val="accent2"/>
                </a:solidFill>
                <a:latin typeface="微软雅黑" panose="020B0503020204020204" pitchFamily="34" charset="-122"/>
                <a:ea typeface="微软雅黑" panose="020B0503020204020204" pitchFamily="34" charset="-122"/>
              </a:endParaRPr>
            </a:p>
          </p:txBody>
        </p:sp>
      </p:grpSp>
      <p:pic>
        <p:nvPicPr>
          <p:cNvPr id="158" name="图片 157"/>
          <p:cNvPicPr/>
          <p:nvPr/>
        </p:nvPicPr>
        <p:blipFill>
          <a:blip r:embed="rId3">
            <a:extLst>
              <a:ext uri="{28A0092B-C50C-407E-A947-70E740481C1C}">
                <a14:useLocalDpi xmlns:a14="http://schemas.microsoft.com/office/drawing/2010/main" val="0"/>
              </a:ext>
            </a:extLst>
          </a:blip>
          <a:stretch>
            <a:fillRect/>
          </a:stretch>
        </p:blipFill>
        <p:spPr>
          <a:xfrm>
            <a:off x="154287" y="1138907"/>
            <a:ext cx="4182521" cy="2392237"/>
          </a:xfrm>
          <a:prstGeom prst="rect">
            <a:avLst/>
          </a:prstGeom>
        </p:spPr>
      </p:pic>
      <p:sp>
        <p:nvSpPr>
          <p:cNvPr id="161" name="Rectangle 17"/>
          <p:cNvSpPr/>
          <p:nvPr/>
        </p:nvSpPr>
        <p:spPr>
          <a:xfrm>
            <a:off x="6255887" y="1049107"/>
            <a:ext cx="2245548" cy="184666"/>
          </a:xfrm>
          <a:prstGeom prst="rect">
            <a:avLst/>
          </a:prstGeom>
        </p:spPr>
        <p:txBody>
          <a:bodyPr wrap="none" lIns="72000" tIns="0" rIns="72000" bIns="0">
            <a:noAutofit/>
          </a:bodyPr>
          <a:lstStyle/>
          <a:p>
            <a:pPr lvl="0" defTabSz="914400">
              <a:defRPr/>
            </a:pPr>
            <a:r>
              <a:rPr lang="zh-CN" altLang="en-US" sz="1400" b="1" dirty="0">
                <a:solidFill>
                  <a:schemeClr val="accent2"/>
                </a:solidFill>
                <a:latin typeface="微软雅黑" panose="020B0503020204020204" pitchFamily="34" charset="-122"/>
                <a:ea typeface="微软雅黑" panose="020B0503020204020204" pitchFamily="34" charset="-122"/>
              </a:rPr>
              <a:t>词法定义</a:t>
            </a:r>
          </a:p>
        </p:txBody>
      </p:sp>
      <p:sp>
        <p:nvSpPr>
          <p:cNvPr id="163" name="TextBox 16"/>
          <p:cNvSpPr txBox="1"/>
          <p:nvPr/>
        </p:nvSpPr>
        <p:spPr>
          <a:xfrm>
            <a:off x="5017487" y="3531144"/>
            <a:ext cx="3646452" cy="1303603"/>
          </a:xfrm>
          <a:prstGeom prst="rect">
            <a:avLst/>
          </a:prstGeom>
          <a:noFill/>
        </p:spPr>
        <p:txBody>
          <a:bodyPr wrap="square" lIns="72000" tIns="0" rIns="72000" bIns="0" anchor="ctr" anchorCtr="0">
            <a:noAutofit/>
          </a:bodyPr>
          <a:lstStyle/>
          <a:p>
            <a:pPr fontAlgn="ct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首行定义参与识别的字符</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ct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ct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形式为“标识”</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&gt;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“正规式”</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ct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‘可以在正规式中插入前面定义过的自动机</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ct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转义符</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可以将任意字符强制定义为应该识别的字符</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ct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ct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分段定义，越靠前的优先级越高，从而解决“碰撞”问题</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0CEA5109-98A1-47ED-B7D7-39D29A7EFAE4}"/>
              </a:ext>
            </a:extLst>
          </p:cNvPr>
          <p:cNvPicPr>
            <a:picLocks noChangeAspect="1"/>
          </p:cNvPicPr>
          <p:nvPr/>
        </p:nvPicPr>
        <p:blipFill>
          <a:blip r:embed="rId4"/>
          <a:stretch>
            <a:fillRect/>
          </a:stretch>
        </p:blipFill>
        <p:spPr>
          <a:xfrm>
            <a:off x="4636069" y="1547327"/>
            <a:ext cx="4126048" cy="2052573"/>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randombar(horizontal)">
                                      <p:cBhvr>
                                        <p:cTn id="19" dur="500"/>
                                        <p:tgtEl>
                                          <p:spTgt spid="18"/>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10" presetClass="entr" presetSubtype="0" fill="hold" nodeType="afterEffect">
                                  <p:stCondLst>
                                    <p:cond delay="0"/>
                                  </p:stCondLst>
                                  <p:childTnLst>
                                    <p:set>
                                      <p:cBhvr>
                                        <p:cTn id="35" dur="1" fill="hold">
                                          <p:stCondLst>
                                            <p:cond delay="0"/>
                                          </p:stCondLst>
                                        </p:cTn>
                                        <p:tgtEl>
                                          <p:spTgt spid="143"/>
                                        </p:tgtEl>
                                        <p:attrNameLst>
                                          <p:attrName>style.visibility</p:attrName>
                                        </p:attrNameLst>
                                      </p:cBhvr>
                                      <p:to>
                                        <p:strVal val="visible"/>
                                      </p:to>
                                    </p:set>
                                    <p:animEffect transition="in" filter="fade">
                                      <p:cBhvr>
                                        <p:cTn id="36" dur="500"/>
                                        <p:tgtEl>
                                          <p:spTgt spid="143"/>
                                        </p:tgtEl>
                                      </p:cBhvr>
                                    </p:animEffect>
                                  </p:childTnLst>
                                </p:cTn>
                              </p:par>
                              <p:par>
                                <p:cTn id="37" presetID="10" presetClass="entr" presetSubtype="0" fill="hold" nodeType="withEffect">
                                  <p:stCondLst>
                                    <p:cond delay="250"/>
                                  </p:stCondLst>
                                  <p:childTnLst>
                                    <p:set>
                                      <p:cBhvr>
                                        <p:cTn id="38" dur="1" fill="hold">
                                          <p:stCondLst>
                                            <p:cond delay="0"/>
                                          </p:stCondLst>
                                        </p:cTn>
                                        <p:tgtEl>
                                          <p:spTgt spid="146"/>
                                        </p:tgtEl>
                                        <p:attrNameLst>
                                          <p:attrName>style.visibility</p:attrName>
                                        </p:attrNameLst>
                                      </p:cBhvr>
                                      <p:to>
                                        <p:strVal val="visible"/>
                                      </p:to>
                                    </p:set>
                                    <p:animEffect transition="in" filter="fade">
                                      <p:cBhvr>
                                        <p:cTn id="39" dur="500"/>
                                        <p:tgtEl>
                                          <p:spTgt spid="146"/>
                                        </p:tgtEl>
                                      </p:cBhvr>
                                    </p:animEffect>
                                  </p:childTnLst>
                                </p:cTn>
                              </p:par>
                              <p:par>
                                <p:cTn id="40" presetID="10" presetClass="entr" presetSubtype="0" fill="hold" nodeType="withEffect">
                                  <p:stCondLst>
                                    <p:cond delay="500"/>
                                  </p:stCondLst>
                                  <p:childTnLst>
                                    <p:set>
                                      <p:cBhvr>
                                        <p:cTn id="41" dur="1" fill="hold">
                                          <p:stCondLst>
                                            <p:cond delay="0"/>
                                          </p:stCondLst>
                                        </p:cTn>
                                        <p:tgtEl>
                                          <p:spTgt spid="149"/>
                                        </p:tgtEl>
                                        <p:attrNameLst>
                                          <p:attrName>style.visibility</p:attrName>
                                        </p:attrNameLst>
                                      </p:cBhvr>
                                      <p:to>
                                        <p:strVal val="visible"/>
                                      </p:to>
                                    </p:set>
                                    <p:animEffect transition="in" filter="fade">
                                      <p:cBhvr>
                                        <p:cTn id="42" dur="500"/>
                                        <p:tgtEl>
                                          <p:spTgt spid="149"/>
                                        </p:tgtEl>
                                      </p:cBhvr>
                                    </p:animEffect>
                                  </p:childTnLst>
                                </p:cTn>
                              </p:par>
                            </p:childTnLst>
                          </p:cTn>
                        </p:par>
                        <p:par>
                          <p:cTn id="43" fill="hold">
                            <p:stCondLst>
                              <p:cond delay="3500"/>
                            </p:stCondLst>
                            <p:childTnLst>
                              <p:par>
                                <p:cTn id="44" presetID="10" presetClass="entr" presetSubtype="0" fill="hold" nodeType="afterEffect">
                                  <p:stCondLst>
                                    <p:cond delay="0"/>
                                  </p:stCondLst>
                                  <p:childTnLst>
                                    <p:set>
                                      <p:cBhvr>
                                        <p:cTn id="45" dur="1" fill="hold">
                                          <p:stCondLst>
                                            <p:cond delay="0"/>
                                          </p:stCondLst>
                                        </p:cTn>
                                        <p:tgtEl>
                                          <p:spTgt spid="152"/>
                                        </p:tgtEl>
                                        <p:attrNameLst>
                                          <p:attrName>style.visibility</p:attrName>
                                        </p:attrNameLst>
                                      </p:cBhvr>
                                      <p:to>
                                        <p:strVal val="visible"/>
                                      </p:to>
                                    </p:set>
                                    <p:animEffect transition="in" filter="fade">
                                      <p:cBhvr>
                                        <p:cTn id="46" dur="500"/>
                                        <p:tgtEl>
                                          <p:spTgt spid="152"/>
                                        </p:tgtEl>
                                      </p:cBhvr>
                                    </p:animEffect>
                                  </p:childTnLst>
                                </p:cTn>
                              </p:par>
                            </p:childTnLst>
                          </p:cTn>
                        </p:par>
                        <p:par>
                          <p:cTn id="47" fill="hold">
                            <p:stCondLst>
                              <p:cond delay="4000"/>
                            </p:stCondLst>
                            <p:childTnLst>
                              <p:par>
                                <p:cTn id="48" presetID="10" presetClass="entr" presetSubtype="0" fill="hold" nodeType="afterEffect">
                                  <p:stCondLst>
                                    <p:cond delay="0"/>
                                  </p:stCondLst>
                                  <p:childTnLst>
                                    <p:set>
                                      <p:cBhvr>
                                        <p:cTn id="49" dur="1" fill="hold">
                                          <p:stCondLst>
                                            <p:cond delay="0"/>
                                          </p:stCondLst>
                                        </p:cTn>
                                        <p:tgtEl>
                                          <p:spTgt spid="155"/>
                                        </p:tgtEl>
                                        <p:attrNameLst>
                                          <p:attrName>style.visibility</p:attrName>
                                        </p:attrNameLst>
                                      </p:cBhvr>
                                      <p:to>
                                        <p:strVal val="visible"/>
                                      </p:to>
                                    </p:set>
                                    <p:animEffect transition="in" filter="fade">
                                      <p:cBhvr>
                                        <p:cTn id="50" dur="5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0" grpId="0"/>
      <p:bldP spid="18" grpId="0"/>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2</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07</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439463" y="697230"/>
            <a:ext cx="2562898"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正规式</a:t>
            </a:r>
            <a:r>
              <a:rPr lang="en-US" altLang="zh-CN" sz="2400" b="1" dirty="0">
                <a:solidFill>
                  <a:schemeClr val="accent4"/>
                </a:solidFill>
                <a:latin typeface="微软雅黑" panose="020B0503020204020204" pitchFamily="34" charset="-122"/>
                <a:ea typeface="微软雅黑" panose="020B0503020204020204" pitchFamily="34" charset="-122"/>
              </a:rPr>
              <a:t>-&gt;NFA</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sp>
        <p:nvSpPr>
          <p:cNvPr id="18" name="矩形 17"/>
          <p:cNvSpPr/>
          <p:nvPr/>
        </p:nvSpPr>
        <p:spPr>
          <a:xfrm>
            <a:off x="707275" y="154364"/>
            <a:ext cx="121058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词法分析</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2762711" y="186810"/>
            <a:ext cx="2172390"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(Lexical Analysis)</a:t>
            </a:r>
            <a:endParaRPr lang="zh-CN" altLang="en-US" dirty="0">
              <a:solidFill>
                <a:schemeClr val="bg1"/>
              </a:solidFill>
            </a:endParaRPr>
          </a:p>
        </p:txBody>
      </p:sp>
      <p:sp>
        <p:nvSpPr>
          <p:cNvPr id="52" name="TextBox 19"/>
          <p:cNvSpPr txBox="1"/>
          <p:nvPr/>
        </p:nvSpPr>
        <p:spPr>
          <a:xfrm>
            <a:off x="125491" y="952558"/>
            <a:ext cx="4558975" cy="938846"/>
          </a:xfrm>
          <a:prstGeom prst="rect">
            <a:avLst/>
          </a:prstGeom>
          <a:noFill/>
        </p:spPr>
        <p:txBody>
          <a:bodyPr wrap="square" lIns="72000" tIns="0" rIns="72000" bIns="0" anchor="ctr" anchorCtr="0">
            <a:noAutofit/>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将正规式中的字符逐个转换，先检查是否是转义字符，再检查是否是算符，接着检查是否是‘</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’，都不是则生成一个只包含一个字符的自动机，并插入占位符。</a:t>
            </a:r>
          </a:p>
        </p:txBody>
      </p:sp>
      <p:sp>
        <p:nvSpPr>
          <p:cNvPr id="55" name="TextBox 19"/>
          <p:cNvSpPr txBox="1"/>
          <p:nvPr/>
        </p:nvSpPr>
        <p:spPr>
          <a:xfrm>
            <a:off x="4935101" y="2227622"/>
            <a:ext cx="3684296" cy="938846"/>
          </a:xfrm>
          <a:prstGeom prst="rect">
            <a:avLst/>
          </a:prstGeom>
          <a:noFill/>
        </p:spPr>
        <p:txBody>
          <a:bodyPr wrap="square" lIns="72000" tIns="0" rIns="72000" bIns="0" anchor="ctr" anchorCtr="0">
            <a:noAutofit/>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找到最后一个“（”及他之后的第一个“）</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将之间的部分取出，对其递归进行接下来的操作，返回最后的自动机，将占位符放在原位。</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3"/>
          <a:srcRect b="41239"/>
          <a:stretch>
            <a:fillRect/>
          </a:stretch>
        </p:blipFill>
        <p:spPr>
          <a:xfrm>
            <a:off x="4954553" y="3264607"/>
            <a:ext cx="2584136" cy="1461486"/>
          </a:xfrm>
          <a:prstGeom prst="rect">
            <a:avLst/>
          </a:prstGeom>
        </p:spPr>
      </p:pic>
      <p:sp>
        <p:nvSpPr>
          <p:cNvPr id="58" name="TextBox 19"/>
          <p:cNvSpPr txBox="1"/>
          <p:nvPr/>
        </p:nvSpPr>
        <p:spPr>
          <a:xfrm>
            <a:off x="5282173" y="800450"/>
            <a:ext cx="2028439" cy="439462"/>
          </a:xfrm>
          <a:prstGeom prst="rect">
            <a:avLst/>
          </a:prstGeom>
          <a:noFill/>
        </p:spPr>
        <p:txBody>
          <a:bodyPr wrap="square" lIns="72000" tIns="0" rIns="72000" bIns="0" anchor="ctr" anchorCtr="0">
            <a:noAutofit/>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 切割词法，取出正规式</a:t>
            </a:r>
          </a:p>
        </p:txBody>
      </p:sp>
      <p:pic>
        <p:nvPicPr>
          <p:cNvPr id="26" name="图片 25"/>
          <p:cNvPicPr>
            <a:picLocks noChangeAspect="1"/>
          </p:cNvPicPr>
          <p:nvPr/>
        </p:nvPicPr>
        <p:blipFill>
          <a:blip r:embed="rId4"/>
          <a:stretch>
            <a:fillRect/>
          </a:stretch>
        </p:blipFill>
        <p:spPr>
          <a:xfrm>
            <a:off x="4819493" y="1279917"/>
            <a:ext cx="3696809" cy="553103"/>
          </a:xfrm>
          <a:prstGeom prst="rect">
            <a:avLst/>
          </a:prstGeom>
        </p:spPr>
      </p:pic>
      <p:pic>
        <p:nvPicPr>
          <p:cNvPr id="6" name="图片 5">
            <a:extLst>
              <a:ext uri="{FF2B5EF4-FFF2-40B4-BE49-F238E27FC236}">
                <a16:creationId xmlns:a16="http://schemas.microsoft.com/office/drawing/2014/main" id="{0DCF6220-F1F9-49C4-B8C4-21AD0D95B6FF}"/>
              </a:ext>
            </a:extLst>
          </p:cNvPr>
          <p:cNvPicPr>
            <a:picLocks noChangeAspect="1"/>
          </p:cNvPicPr>
          <p:nvPr/>
        </p:nvPicPr>
        <p:blipFill rotWithShape="1">
          <a:blip r:embed="rId5"/>
          <a:srcRect l="-3677" t="-1362" r="29756" b="1362"/>
          <a:stretch/>
        </p:blipFill>
        <p:spPr>
          <a:xfrm>
            <a:off x="-38778" y="2202061"/>
            <a:ext cx="2443756" cy="1730188"/>
          </a:xfrm>
          <a:prstGeom prst="rect">
            <a:avLst/>
          </a:prstGeom>
        </p:spPr>
      </p:pic>
      <p:pic>
        <p:nvPicPr>
          <p:cNvPr id="20" name="图片 19">
            <a:extLst>
              <a:ext uri="{FF2B5EF4-FFF2-40B4-BE49-F238E27FC236}">
                <a16:creationId xmlns:a16="http://schemas.microsoft.com/office/drawing/2014/main" id="{FCBABC6B-6905-448A-9310-EA1A2056C988}"/>
              </a:ext>
            </a:extLst>
          </p:cNvPr>
          <p:cNvPicPr>
            <a:picLocks noChangeAspect="1"/>
          </p:cNvPicPr>
          <p:nvPr/>
        </p:nvPicPr>
        <p:blipFill rotWithShape="1">
          <a:blip r:embed="rId6"/>
          <a:srcRect r="17337"/>
          <a:stretch/>
        </p:blipFill>
        <p:spPr>
          <a:xfrm>
            <a:off x="2569836" y="1637579"/>
            <a:ext cx="2114630" cy="3057777"/>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randombar(horizontal)">
                                      <p:cBhvr>
                                        <p:cTn id="19" dur="500"/>
                                        <p:tgtEl>
                                          <p:spTgt spid="18"/>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0" grpId="0"/>
      <p:bldP spid="18" grpId="0"/>
      <p:bldP spid="4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2</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08</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439463" y="697230"/>
            <a:ext cx="2562898"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正规式</a:t>
            </a:r>
            <a:r>
              <a:rPr lang="en-US" altLang="zh-CN" sz="2400" b="1" dirty="0">
                <a:solidFill>
                  <a:schemeClr val="accent4"/>
                </a:solidFill>
                <a:latin typeface="微软雅黑" panose="020B0503020204020204" pitchFamily="34" charset="-122"/>
                <a:ea typeface="微软雅黑" panose="020B0503020204020204" pitchFamily="34" charset="-122"/>
              </a:rPr>
              <a:t>-&gt;NFA</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sp>
        <p:nvSpPr>
          <p:cNvPr id="18" name="矩形 17"/>
          <p:cNvSpPr/>
          <p:nvPr/>
        </p:nvSpPr>
        <p:spPr>
          <a:xfrm>
            <a:off x="707275" y="154364"/>
            <a:ext cx="121058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词法分析</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2762711" y="186810"/>
            <a:ext cx="2172390"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(Lexical Analysis)</a:t>
            </a:r>
            <a:endParaRPr lang="zh-CN" altLang="en-US" dirty="0">
              <a:solidFill>
                <a:schemeClr val="bg1"/>
              </a:solidFill>
            </a:endParaRPr>
          </a:p>
        </p:txBody>
      </p:sp>
      <p:sp>
        <p:nvSpPr>
          <p:cNvPr id="52" name="TextBox 19"/>
          <p:cNvSpPr txBox="1"/>
          <p:nvPr/>
        </p:nvSpPr>
        <p:spPr>
          <a:xfrm>
            <a:off x="80804" y="1378559"/>
            <a:ext cx="1341461" cy="383549"/>
          </a:xfrm>
          <a:prstGeom prst="rect">
            <a:avLst/>
          </a:prstGeom>
          <a:noFill/>
        </p:spPr>
        <p:txBody>
          <a:bodyPr wrap="square" lIns="72000" tIns="0" rIns="72000" bIns="0" anchor="ctr" anchorCtr="0">
            <a:noAutofit/>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4.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处理闭包运算</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8" name="TextBox 19"/>
          <p:cNvSpPr txBox="1"/>
          <p:nvPr/>
        </p:nvSpPr>
        <p:spPr>
          <a:xfrm>
            <a:off x="3135084" y="1202929"/>
            <a:ext cx="1693146" cy="727906"/>
          </a:xfrm>
          <a:prstGeom prst="rect">
            <a:avLst/>
          </a:prstGeom>
          <a:noFill/>
        </p:spPr>
        <p:txBody>
          <a:bodyPr wrap="square" lIns="72000" tIns="0" rIns="72000" bIns="0" anchor="ctr" anchorCtr="0">
            <a:noAutofit/>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5.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从左到右，逐个处理连接和并运算</a:t>
            </a:r>
          </a:p>
        </p:txBody>
      </p:sp>
      <p:pic>
        <p:nvPicPr>
          <p:cNvPr id="6" name="图片 5"/>
          <p:cNvPicPr>
            <a:picLocks noChangeAspect="1"/>
          </p:cNvPicPr>
          <p:nvPr/>
        </p:nvPicPr>
        <p:blipFill rotWithShape="1">
          <a:blip r:embed="rId3"/>
          <a:srcRect r="5845"/>
          <a:stretch/>
        </p:blipFill>
        <p:spPr>
          <a:xfrm>
            <a:off x="80804" y="2009669"/>
            <a:ext cx="2677094" cy="1784239"/>
          </a:xfrm>
          <a:prstGeom prst="rect">
            <a:avLst/>
          </a:prstGeom>
        </p:spPr>
      </p:pic>
      <p:pic>
        <p:nvPicPr>
          <p:cNvPr id="20" name="图片 19"/>
          <p:cNvPicPr>
            <a:picLocks noChangeAspect="1"/>
          </p:cNvPicPr>
          <p:nvPr/>
        </p:nvPicPr>
        <p:blipFill>
          <a:blip r:embed="rId4"/>
          <a:stretch>
            <a:fillRect/>
          </a:stretch>
        </p:blipFill>
        <p:spPr>
          <a:xfrm>
            <a:off x="2786661" y="2048990"/>
            <a:ext cx="2789563" cy="2187313"/>
          </a:xfrm>
          <a:prstGeom prst="rect">
            <a:avLst/>
          </a:prstGeom>
        </p:spPr>
      </p:pic>
      <p:sp>
        <p:nvSpPr>
          <p:cNvPr id="27" name="TextBox 19"/>
          <p:cNvSpPr txBox="1"/>
          <p:nvPr/>
        </p:nvSpPr>
        <p:spPr>
          <a:xfrm>
            <a:off x="6165222" y="1298043"/>
            <a:ext cx="2212326" cy="531391"/>
          </a:xfrm>
          <a:prstGeom prst="rect">
            <a:avLst/>
          </a:prstGeom>
          <a:noFill/>
        </p:spPr>
        <p:txBody>
          <a:bodyPr wrap="square" lIns="72000" tIns="0" rIns="72000" bIns="0" anchor="ctr" anchorCtr="0">
            <a:noAutofit/>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6.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将所有正规式转化的</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NFA</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连接起来构成一个大的</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NFA</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3" name="图片 22"/>
          <p:cNvPicPr>
            <a:picLocks noChangeAspect="1"/>
          </p:cNvPicPr>
          <p:nvPr/>
        </p:nvPicPr>
        <p:blipFill rotWithShape="1">
          <a:blip r:embed="rId5"/>
          <a:srcRect r="8887" b="12162"/>
          <a:stretch>
            <a:fillRect/>
          </a:stretch>
        </p:blipFill>
        <p:spPr>
          <a:xfrm>
            <a:off x="5773382" y="2263479"/>
            <a:ext cx="3596890" cy="115339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randombar(horizontal)">
                                      <p:cBhvr>
                                        <p:cTn id="19" dur="500"/>
                                        <p:tgtEl>
                                          <p:spTgt spid="18"/>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0" grpId="0"/>
      <p:bldP spid="18" grpId="0"/>
      <p:bldP spid="4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简约严谨学术报告论文答辩毕业论文PPT"/>
  <p:tag name="COMMONDATA" val="eyJoZGlkIjoiNGYzYWNjZDZiZjI5ZjBjYjZkNjk3NjZmYmJjYjY3YzcifQ=="/>
</p:tagLst>
</file>

<file path=ppt/tags/tag10.xml><?xml version="1.0" encoding="utf-8"?>
<p:tagLst xmlns:a="http://schemas.openxmlformats.org/drawingml/2006/main" xmlns:r="http://schemas.openxmlformats.org/officeDocument/2006/relationships" xmlns:p="http://schemas.openxmlformats.org/presentationml/2006/main">
  <p:tag name="KSO_WM_DIAGRAM_VIRTUALLY_FRAME" val="{&quot;height&quot;:201.98629921259845,&quot;left&quot;:41.25,&quot;top&quot;:133.24023622047244,&quot;width&quot;:624.5157480314961}"/>
</p:tagLst>
</file>

<file path=ppt/tags/tag11.xml><?xml version="1.0" encoding="utf-8"?>
<p:tagLst xmlns:a="http://schemas.openxmlformats.org/drawingml/2006/main" xmlns:r="http://schemas.openxmlformats.org/officeDocument/2006/relationships" xmlns:p="http://schemas.openxmlformats.org/presentationml/2006/main">
  <p:tag name="KSO_WM_DIAGRAM_VIRTUALLY_FRAME" val="{&quot;height&quot;:201.98629921259845,&quot;left&quot;:41.25,&quot;top&quot;:133.24023622047244,&quot;width&quot;:624.5157480314961}"/>
</p:tagLst>
</file>

<file path=ppt/tags/tag12.xml><?xml version="1.0" encoding="utf-8"?>
<p:tagLst xmlns:a="http://schemas.openxmlformats.org/drawingml/2006/main" xmlns:r="http://schemas.openxmlformats.org/officeDocument/2006/relationships" xmlns:p="http://schemas.openxmlformats.org/presentationml/2006/main">
  <p:tag name="KSO_WM_DIAGRAM_VIRTUALLY_FRAME" val="{&quot;height&quot;:201.98629921259845,&quot;left&quot;:41.25,&quot;top&quot;:133.24023622047244,&quot;width&quot;:624.5157480314961}"/>
</p:tagLst>
</file>

<file path=ppt/tags/tag13.xml><?xml version="1.0" encoding="utf-8"?>
<p:tagLst xmlns:a="http://schemas.openxmlformats.org/drawingml/2006/main" xmlns:r="http://schemas.openxmlformats.org/officeDocument/2006/relationships" xmlns:p="http://schemas.openxmlformats.org/presentationml/2006/main">
  <p:tag name="KSO_WM_DIAGRAM_VIRTUALLY_FRAME" val="{&quot;height&quot;:201.98629921259845,&quot;left&quot;:41.25,&quot;top&quot;:133.24023622047244,&quot;width&quot;:624.5157480314961}"/>
</p:tagLst>
</file>

<file path=ppt/tags/tag14.xml><?xml version="1.0" encoding="utf-8"?>
<p:tagLst xmlns:a="http://schemas.openxmlformats.org/drawingml/2006/main" xmlns:r="http://schemas.openxmlformats.org/officeDocument/2006/relationships" xmlns:p="http://schemas.openxmlformats.org/presentationml/2006/main">
  <p:tag name="KSO_WM_DIAGRAM_VIRTUALLY_FRAME" val="{&quot;height&quot;:201.98629921259845,&quot;left&quot;:41.25,&quot;top&quot;:133.24023622047244,&quot;width&quot;:624.5157480314961}"/>
</p:tagLst>
</file>

<file path=ppt/tags/tag15.xml><?xml version="1.0" encoding="utf-8"?>
<p:tagLst xmlns:a="http://schemas.openxmlformats.org/drawingml/2006/main" xmlns:r="http://schemas.openxmlformats.org/officeDocument/2006/relationships" xmlns:p="http://schemas.openxmlformats.org/presentationml/2006/main">
  <p:tag name="KSO_WM_DIAGRAM_VIRTUALLY_FRAME" val="{&quot;height&quot;:201.98629921259845,&quot;left&quot;:41.25,&quot;top&quot;:133.24023622047244,&quot;width&quot;:624.5157480314961}"/>
</p:tagLst>
</file>

<file path=ppt/tags/tag16.xml><?xml version="1.0" encoding="utf-8"?>
<p:tagLst xmlns:a="http://schemas.openxmlformats.org/drawingml/2006/main" xmlns:r="http://schemas.openxmlformats.org/officeDocument/2006/relationships" xmlns:p="http://schemas.openxmlformats.org/presentationml/2006/main">
  <p:tag name="KSO_WM_DIAGRAM_VIRTUALLY_FRAME" val="{&quot;height&quot;:201.98629921259845,&quot;left&quot;:41.25,&quot;top&quot;:133.24023622047244,&quot;width&quot;:624.5157480314961}"/>
</p:tagLst>
</file>

<file path=ppt/tags/tag17.xml><?xml version="1.0" encoding="utf-8"?>
<p:tagLst xmlns:a="http://schemas.openxmlformats.org/drawingml/2006/main" xmlns:r="http://schemas.openxmlformats.org/officeDocument/2006/relationships" xmlns:p="http://schemas.openxmlformats.org/presentationml/2006/main">
  <p:tag name="KSO_WM_DIAGRAM_VIRTUALLY_FRAME" val="{&quot;height&quot;:201.98629921259845,&quot;left&quot;:41.25,&quot;top&quot;:133.24023622047244,&quot;width&quot;:624.5157480314961}"/>
</p:tagLst>
</file>

<file path=ppt/tags/tag18.xml><?xml version="1.0" encoding="utf-8"?>
<p:tagLst xmlns:a="http://schemas.openxmlformats.org/drawingml/2006/main" xmlns:r="http://schemas.openxmlformats.org/officeDocument/2006/relationships" xmlns:p="http://schemas.openxmlformats.org/presentationml/2006/main">
  <p:tag name="KSO_WM_DIAGRAM_VIRTUALLY_FRAME" val="{&quot;height&quot;:201.98629921259845,&quot;left&quot;:41.25,&quot;top&quot;:133.24023622047244,&quot;width&quot;:624.5157480314961}"/>
</p:tagLst>
</file>

<file path=ppt/tags/tag19.xml><?xml version="1.0" encoding="utf-8"?>
<p:tagLst xmlns:a="http://schemas.openxmlformats.org/drawingml/2006/main" xmlns:r="http://schemas.openxmlformats.org/officeDocument/2006/relationships" xmlns:p="http://schemas.openxmlformats.org/presentationml/2006/main">
  <p:tag name="KSO_WM_DIAGRAM_VIRTUALLY_FRAME" val="{&quot;height&quot;:201.98629921259845,&quot;left&quot;:41.25,&quot;top&quot;:133.24023622047244,&quot;width&quot;:624.5157480314961}"/>
</p:tagLst>
</file>

<file path=ppt/tags/tag2.xml><?xml version="1.0" encoding="utf-8"?>
<p:tagLst xmlns:a="http://schemas.openxmlformats.org/drawingml/2006/main" xmlns:r="http://schemas.openxmlformats.org/officeDocument/2006/relationships" xmlns:p="http://schemas.openxmlformats.org/presentationml/2006/main">
  <p:tag name="KSO_WM_DIAGRAM_VIRTUALLY_FRAME" val="{&quot;height&quot;:201.98629921259845,&quot;left&quot;:41.25,&quot;top&quot;:133.24023622047244,&quot;width&quot;:624.5157480314961}"/>
</p:tagLst>
</file>

<file path=ppt/tags/tag20.xml><?xml version="1.0" encoding="utf-8"?>
<p:tagLst xmlns:a="http://schemas.openxmlformats.org/drawingml/2006/main" xmlns:r="http://schemas.openxmlformats.org/officeDocument/2006/relationships" xmlns:p="http://schemas.openxmlformats.org/presentationml/2006/main">
  <p:tag name="KSO_WM_DIAGRAM_VIRTUALLY_FRAME" val="{&quot;height&quot;:201.98629921259845,&quot;left&quot;:41.25,&quot;top&quot;:133.24023622047244,&quot;width&quot;:624.5157480314961}"/>
</p:tagLst>
</file>

<file path=ppt/tags/tag21.xml><?xml version="1.0" encoding="utf-8"?>
<p:tagLst xmlns:a="http://schemas.openxmlformats.org/drawingml/2006/main" xmlns:r="http://schemas.openxmlformats.org/officeDocument/2006/relationships" xmlns:p="http://schemas.openxmlformats.org/presentationml/2006/main">
  <p:tag name="KSO_WM_DIAGRAM_VIRTUALLY_FRAME" val="{&quot;height&quot;:201.98629921259845,&quot;left&quot;:41.25,&quot;top&quot;:133.24023622047244,&quot;width&quot;:624.5157480314961}"/>
</p:tagLst>
</file>

<file path=ppt/tags/tag22.xml><?xml version="1.0" encoding="utf-8"?>
<p:tagLst xmlns:a="http://schemas.openxmlformats.org/drawingml/2006/main" xmlns:r="http://schemas.openxmlformats.org/officeDocument/2006/relationships" xmlns:p="http://schemas.openxmlformats.org/presentationml/2006/main">
  <p:tag name="KSO_WM_DIAGRAM_VIRTUALLY_FRAME" val="{&quot;height&quot;:201.98629921259845,&quot;left&quot;:41.25,&quot;top&quot;:133.24023622047244,&quot;width&quot;:624.5157480314961}"/>
</p:tagLst>
</file>

<file path=ppt/tags/tag23.xml><?xml version="1.0" encoding="utf-8"?>
<p:tagLst xmlns:a="http://schemas.openxmlformats.org/drawingml/2006/main" xmlns:r="http://schemas.openxmlformats.org/officeDocument/2006/relationships" xmlns:p="http://schemas.openxmlformats.org/presentationml/2006/main">
  <p:tag name="KSO_WM_DIAGRAM_VIRTUALLY_FRAME" val="{&quot;height&quot;:201.98629921259845,&quot;left&quot;:41.25,&quot;top&quot;:133.24023622047244,&quot;width&quot;:624.5157480314961}"/>
</p:tagLst>
</file>

<file path=ppt/tags/tag24.xml><?xml version="1.0" encoding="utf-8"?>
<p:tagLst xmlns:a="http://schemas.openxmlformats.org/drawingml/2006/main" xmlns:r="http://schemas.openxmlformats.org/officeDocument/2006/relationships" xmlns:p="http://schemas.openxmlformats.org/presentationml/2006/main">
  <p:tag name="KSO_WM_DIAGRAM_VIRTUALLY_FRAME" val="{&quot;height&quot;:201.98629921259845,&quot;left&quot;:41.25,&quot;top&quot;:133.24023622047244,&quot;width&quot;:624.5157480314961}"/>
</p:tagLst>
</file>

<file path=ppt/tags/tag25.xml><?xml version="1.0" encoding="utf-8"?>
<p:tagLst xmlns:a="http://schemas.openxmlformats.org/drawingml/2006/main" xmlns:r="http://schemas.openxmlformats.org/officeDocument/2006/relationships" xmlns:p="http://schemas.openxmlformats.org/presentationml/2006/main">
  <p:tag name="KSO_WM_DIAGRAM_VIRTUALLY_FRAME" val="{&quot;height&quot;:201.98629921259845,&quot;left&quot;:41.25,&quot;top&quot;:133.24023622047244,&quot;width&quot;:624.5157480314961}"/>
</p:tagLst>
</file>

<file path=ppt/tags/tag3.xml><?xml version="1.0" encoding="utf-8"?>
<p:tagLst xmlns:a="http://schemas.openxmlformats.org/drawingml/2006/main" xmlns:r="http://schemas.openxmlformats.org/officeDocument/2006/relationships" xmlns:p="http://schemas.openxmlformats.org/presentationml/2006/main">
  <p:tag name="KSO_WM_DIAGRAM_VIRTUALLY_FRAME" val="{&quot;height&quot;:201.98629921259845,&quot;left&quot;:41.25,&quot;top&quot;:133.24023622047244,&quot;width&quot;:624.5157480314961}"/>
</p:tagLst>
</file>

<file path=ppt/tags/tag4.xml><?xml version="1.0" encoding="utf-8"?>
<p:tagLst xmlns:a="http://schemas.openxmlformats.org/drawingml/2006/main" xmlns:r="http://schemas.openxmlformats.org/officeDocument/2006/relationships" xmlns:p="http://schemas.openxmlformats.org/presentationml/2006/main">
  <p:tag name="KSO_WM_DIAGRAM_VIRTUALLY_FRAME" val="{&quot;height&quot;:201.98629921259845,&quot;left&quot;:41.25,&quot;top&quot;:133.24023622047244,&quot;width&quot;:624.5157480314961}"/>
</p:tagLst>
</file>

<file path=ppt/tags/tag5.xml><?xml version="1.0" encoding="utf-8"?>
<p:tagLst xmlns:a="http://schemas.openxmlformats.org/drawingml/2006/main" xmlns:r="http://schemas.openxmlformats.org/officeDocument/2006/relationships" xmlns:p="http://schemas.openxmlformats.org/presentationml/2006/main">
  <p:tag name="KSO_WM_DIAGRAM_VIRTUALLY_FRAME" val="{&quot;height&quot;:201.98629921259845,&quot;left&quot;:41.25,&quot;top&quot;:133.24023622047244,&quot;width&quot;:624.5157480314961}"/>
</p:tagLst>
</file>

<file path=ppt/tags/tag6.xml><?xml version="1.0" encoding="utf-8"?>
<p:tagLst xmlns:a="http://schemas.openxmlformats.org/drawingml/2006/main" xmlns:r="http://schemas.openxmlformats.org/officeDocument/2006/relationships" xmlns:p="http://schemas.openxmlformats.org/presentationml/2006/main">
  <p:tag name="KSO_WM_DIAGRAM_VIRTUALLY_FRAME" val="{&quot;height&quot;:201.98629921259845,&quot;left&quot;:41.25,&quot;top&quot;:133.24023622047244,&quot;width&quot;:624.5157480314961}"/>
</p:tagLst>
</file>

<file path=ppt/tags/tag7.xml><?xml version="1.0" encoding="utf-8"?>
<p:tagLst xmlns:a="http://schemas.openxmlformats.org/drawingml/2006/main" xmlns:r="http://schemas.openxmlformats.org/officeDocument/2006/relationships" xmlns:p="http://schemas.openxmlformats.org/presentationml/2006/main">
  <p:tag name="KSO_WM_DIAGRAM_VIRTUALLY_FRAME" val="{&quot;height&quot;:201.98629921259845,&quot;left&quot;:41.25,&quot;top&quot;:133.24023622047244,&quot;width&quot;:624.5157480314961}"/>
</p:tagLst>
</file>

<file path=ppt/tags/tag8.xml><?xml version="1.0" encoding="utf-8"?>
<p:tagLst xmlns:a="http://schemas.openxmlformats.org/drawingml/2006/main" xmlns:r="http://schemas.openxmlformats.org/officeDocument/2006/relationships" xmlns:p="http://schemas.openxmlformats.org/presentationml/2006/main">
  <p:tag name="KSO_WM_DIAGRAM_VIRTUALLY_FRAME" val="{&quot;height&quot;:201.98629921259845,&quot;left&quot;:41.25,&quot;top&quot;:133.24023622047244,&quot;width&quot;:624.5157480314961}"/>
</p:tagLst>
</file>

<file path=ppt/tags/tag9.xml><?xml version="1.0" encoding="utf-8"?>
<p:tagLst xmlns:a="http://schemas.openxmlformats.org/drawingml/2006/main" xmlns:r="http://schemas.openxmlformats.org/officeDocument/2006/relationships" xmlns:p="http://schemas.openxmlformats.org/presentationml/2006/main">
  <p:tag name="KSO_WM_DIAGRAM_VIRTUALLY_FRAME" val="{&quot;height&quot;:201.98629921259845,&quot;left&quot;:41.25,&quot;top&quot;:133.24023622047244,&quot;width&quot;:624.5157480314961}"/>
</p:tagLst>
</file>

<file path=ppt/theme/theme1.xml><?xml version="1.0" encoding="utf-8"?>
<a:theme xmlns:a="http://schemas.openxmlformats.org/drawingml/2006/main" name="Office Theme">
  <a:themeElements>
    <a:clrScheme name="自定义 4">
      <a:dk1>
        <a:sysClr val="windowText" lastClr="000000"/>
      </a:dk1>
      <a:lt1>
        <a:sysClr val="window" lastClr="FFFFFF"/>
      </a:lt1>
      <a:dk2>
        <a:srgbClr val="335B74"/>
      </a:dk2>
      <a:lt2>
        <a:srgbClr val="DFE3E5"/>
      </a:lt2>
      <a:accent1>
        <a:srgbClr val="335B74"/>
      </a:accent1>
      <a:accent2>
        <a:srgbClr val="335B74"/>
      </a:accent2>
      <a:accent3>
        <a:srgbClr val="335B74"/>
      </a:accent3>
      <a:accent4>
        <a:srgbClr val="335B74"/>
      </a:accent4>
      <a:accent5>
        <a:srgbClr val="335B74"/>
      </a:accent5>
      <a:accent6>
        <a:srgbClr val="335B74"/>
      </a:accent6>
      <a:hlink>
        <a:srgbClr val="335B74"/>
      </a:hlink>
      <a:folHlink>
        <a:srgbClr val="335B74"/>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发光边缘">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148</TotalTime>
  <Words>2345</Words>
  <Application>Microsoft Office PowerPoint</Application>
  <PresentationFormat>全屏显示(16:9)</PresentationFormat>
  <Paragraphs>358</Paragraphs>
  <Slides>33</Slides>
  <Notes>33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等线</vt:lpstr>
      <vt:lpstr>方正正大黑简体</vt:lpstr>
      <vt:lpstr>宋体</vt:lpstr>
      <vt:lpstr>微软雅黑</vt:lpstr>
      <vt:lpstr>Arial</vt:lpstr>
      <vt:lpstr>Calibri</vt:lpstr>
      <vt:lpstr>Calibri Light</vt:lpstr>
      <vt:lpstr>Cambria Math</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简约严谨学术报告论文答辩毕业论文PPT</dc:title>
  <dc:creator>Administrator</dc:creator>
  <cp:lastModifiedBy>Mingqian Wang</cp:lastModifiedBy>
  <cp:revision>152</cp:revision>
  <dcterms:created xsi:type="dcterms:W3CDTF">2017-05-19T12:55:00Z</dcterms:created>
  <dcterms:modified xsi:type="dcterms:W3CDTF">2024-12-27T07:24:20Z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4AC07C5D7CC948E3BAED1BB0F6710189_12</vt:lpwstr>
  </property>
  <property fmtid="{D5CDD505-2E9C-101B-9397-08002B2CF9AE}" pid="3" name="KSOProductBuildVer">
    <vt:lpwstr>2052-12.1.0.18276</vt:lpwstr>
  </property>
</Properties>
</file>