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58" r:id="rId5"/>
    <p:sldId id="260" r:id="rId6"/>
    <p:sldId id="259" r:id="rId7"/>
    <p:sldId id="290" r:id="rId8"/>
    <p:sldId id="265" r:id="rId9"/>
    <p:sldId id="291" r:id="rId10"/>
    <p:sldId id="295" r:id="rId11"/>
    <p:sldId id="296" r:id="rId12"/>
    <p:sldId id="294" r:id="rId13"/>
    <p:sldId id="297" r:id="rId14"/>
    <p:sldId id="329" r:id="rId15"/>
    <p:sldId id="330" r:id="rId16"/>
    <p:sldId id="331" r:id="rId17"/>
    <p:sldId id="332" r:id="rId18"/>
    <p:sldId id="269" r:id="rId19"/>
    <p:sldId id="270" r:id="rId20"/>
    <p:sldId id="298" r:id="rId21"/>
    <p:sldId id="299" r:id="rId22"/>
    <p:sldId id="300" r:id="rId23"/>
    <p:sldId id="302" r:id="rId24"/>
    <p:sldId id="304" r:id="rId25"/>
    <p:sldId id="303" r:id="rId26"/>
    <p:sldId id="305" r:id="rId27"/>
    <p:sldId id="274" r:id="rId28"/>
    <p:sldId id="301" r:id="rId29"/>
    <p:sldId id="278" r:id="rId30"/>
    <p:sldId id="293" r:id="rId31"/>
    <p:sldId id="292" r:id="rId32"/>
    <p:sldId id="282" r:id="rId33"/>
    <p:sldId id="261" r:id="rId34"/>
    <p:sldId id="275" r:id="rId35"/>
    <p:sldId id="266" r:id="rId36"/>
    <p:sldId id="262" r:id="rId37"/>
    <p:sldId id="267" r:id="rId38"/>
    <p:sldId id="268" r:id="rId39"/>
    <p:sldId id="271" r:id="rId40"/>
    <p:sldId id="272" r:id="rId41"/>
    <p:sldId id="276" r:id="rId42"/>
    <p:sldId id="277" r:id="rId43"/>
    <p:sldId id="279" r:id="rId44"/>
    <p:sldId id="280" r:id="rId45"/>
    <p:sldId id="281" r:id="rId46"/>
    <p:sldId id="288" r:id="rId47"/>
    <p:sldId id="287" r:id="rId48"/>
  </p:sldIdLst>
  <p:sldSz cx="9144000" cy="5143500" type="screen16x9"/>
  <p:notesSz cx="6858000" cy="9144000"/>
  <p:custDataLst>
    <p:tags r:id="rId5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坤甫 韩" initials="坤甫"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130" d="100"/>
          <a:sy n="130" d="100"/>
        </p:scale>
        <p:origin x="4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25.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3000">
        <p15:prstTrans prst="pageCurlDouble"/>
      </p:transition>
    </mc:Choice>
    <mc:Fallback>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6" Type="http://schemas.openxmlformats.org/officeDocument/2006/relationships/notesSlide" Target="../notesSlides/notesSlide29.xml"/><Relationship Id="rId25" Type="http://schemas.openxmlformats.org/officeDocument/2006/relationships/slideLayout" Target="../slideLayouts/slideLayout6.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38.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6.xml"/><Relationship Id="rId5" Type="http://schemas.openxmlformats.org/officeDocument/2006/relationships/image" Target="../media/image43.jpeg"/><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6.xml"/><Relationship Id="rId4" Type="http://schemas.openxmlformats.org/officeDocument/2006/relationships/image" Target="../media/image47.jpeg"/><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image" Target="../media/image4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image" Target="../media/image48.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image" Target="../media/image49.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image" Target="../media/image50.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71499" y="1140619"/>
            <a:ext cx="6593206" cy="769441"/>
          </a:xfrm>
          <a:prstGeom prst="rect">
            <a:avLst/>
          </a:prstGeom>
          <a:noFill/>
        </p:spPr>
        <p:txBody>
          <a:bodyPr wrap="square" rtlCol="0">
            <a:spAutoFit/>
          </a:bodyPr>
          <a:lstStyle/>
          <a:p>
            <a:r>
              <a:rPr lang="zh-CN" altLang="en-US" sz="4400" b="1" dirty="0">
                <a:solidFill>
                  <a:srgbClr val="335B74"/>
                </a:solidFill>
                <a:latin typeface="方正正大黑简体" panose="02000000000000000000" pitchFamily="2" charset="-122"/>
                <a:ea typeface="方正正大黑简体" panose="02000000000000000000" pitchFamily="2" charset="-122"/>
              </a:rPr>
              <a:t>编译原理 期末项目</a:t>
            </a:r>
            <a:endParaRPr lang="en-US" altLang="zh-CN" sz="4400" b="1" dirty="0">
              <a:solidFill>
                <a:srgbClr val="335B74"/>
              </a:solidFill>
              <a:latin typeface="方正正大黑简体" panose="02000000000000000000" pitchFamily="2" charset="-122"/>
              <a:ea typeface="方正正大黑简体" panose="02000000000000000000" pitchFamily="2" charset="-122"/>
            </a:endParaRPr>
          </a:p>
        </p:txBody>
      </p:sp>
      <p:sp>
        <p:nvSpPr>
          <p:cNvPr id="11" name="文本框 10"/>
          <p:cNvSpPr txBox="1"/>
          <p:nvPr/>
        </p:nvSpPr>
        <p:spPr>
          <a:xfrm>
            <a:off x="571499" y="2124550"/>
            <a:ext cx="5102543" cy="584775"/>
          </a:xfrm>
          <a:prstGeom prst="rect">
            <a:avLst/>
          </a:prstGeom>
          <a:noFill/>
        </p:spPr>
        <p:txBody>
          <a:bodyPr wrap="square" rtlCol="0">
            <a:spAutoFit/>
          </a:bodyPr>
          <a:lstStyle/>
          <a:p>
            <a:r>
              <a:rPr lang="zh-CN" altLang="en-US" sz="3200" b="1" dirty="0">
                <a:solidFill>
                  <a:srgbClr val="51718D"/>
                </a:solidFill>
                <a:latin typeface="微软雅黑" panose="020B0503020204020204" pitchFamily="34" charset="-122"/>
                <a:ea typeface="微软雅黑" panose="020B0503020204020204" pitchFamily="34" charset="-122"/>
              </a:rPr>
              <a:t>答辩</a:t>
            </a:r>
            <a:r>
              <a:rPr lang="en-US" altLang="zh-CN" sz="3200" b="1" dirty="0">
                <a:solidFill>
                  <a:srgbClr val="51718D"/>
                </a:solidFill>
                <a:latin typeface="微软雅黑" panose="020B0503020204020204" pitchFamily="34" charset="-122"/>
                <a:ea typeface="微软雅黑" panose="020B0503020204020204" pitchFamily="34" charset="-122"/>
              </a:rPr>
              <a:t>PPT</a:t>
            </a:r>
            <a:endParaRPr lang="zh-CN" altLang="en-US" sz="3200" b="1" dirty="0">
              <a:solidFill>
                <a:srgbClr val="51718D"/>
              </a:solidFill>
              <a:latin typeface="微软雅黑" panose="020B0503020204020204" pitchFamily="34" charset="-122"/>
              <a:ea typeface="微软雅黑" panose="020B0503020204020204" pitchFamily="34" charset="-122"/>
            </a:endParaRPr>
          </a:p>
        </p:txBody>
      </p:sp>
      <p:sp>
        <p:nvSpPr>
          <p:cNvPr id="13" name="矩形 12"/>
          <p:cNvSpPr/>
          <p:nvPr/>
        </p:nvSpPr>
        <p:spPr>
          <a:xfrm>
            <a:off x="620555" y="2885005"/>
            <a:ext cx="3565148" cy="1077218"/>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55239" y="2923815"/>
            <a:ext cx="3393548" cy="1076325"/>
          </a:xfrm>
          <a:prstGeom prst="rect">
            <a:avLst/>
          </a:prstGeom>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答辩人：</a:t>
            </a:r>
            <a:r>
              <a:rPr lang="en-US" altLang="zh-CN" sz="1600" dirty="0">
                <a:solidFill>
                  <a:schemeClr val="bg1"/>
                </a:solidFill>
                <a:latin typeface="宋体" panose="02010600030101010101" pitchFamily="2" charset="-122"/>
                <a:ea typeface="宋体" panose="02010600030101010101" pitchFamily="2" charset="-122"/>
              </a:rPr>
              <a:t>2254300</a:t>
            </a:r>
            <a:r>
              <a:rPr lang="zh-CN" altLang="en-US" sz="1600" dirty="0">
                <a:solidFill>
                  <a:schemeClr val="bg1"/>
                </a:solidFill>
                <a:latin typeface="宋体" panose="02010600030101010101" pitchFamily="2" charset="-122"/>
                <a:ea typeface="宋体" panose="02010600030101010101" pitchFamily="2" charset="-122"/>
              </a:rPr>
              <a:t> 王捷</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2251225 </a:t>
            </a:r>
            <a:r>
              <a:rPr lang="zh-CN" altLang="en-US" sz="1600" dirty="0">
                <a:solidFill>
                  <a:schemeClr val="bg1"/>
                </a:solidFill>
                <a:latin typeface="宋体" panose="02010600030101010101" pitchFamily="2" charset="-122"/>
                <a:ea typeface="宋体" panose="02010600030101010101" pitchFamily="2" charset="-122"/>
              </a:rPr>
              <a:t>王铭乾</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2253718 </a:t>
            </a:r>
            <a:r>
              <a:rPr lang="zh-CN" altLang="en-US" sz="1600" dirty="0">
                <a:solidFill>
                  <a:schemeClr val="bg1"/>
                </a:solidFill>
                <a:latin typeface="宋体" panose="02010600030101010101" pitchFamily="2" charset="-122"/>
                <a:ea typeface="宋体" panose="02010600030101010101" pitchFamily="2" charset="-122"/>
              </a:rPr>
              <a:t>黄辰宇</a:t>
            </a:r>
            <a:endParaRPr lang="en-US" altLang="zh-CN" sz="1600" dirty="0">
              <a:solidFill>
                <a:schemeClr val="bg1"/>
              </a:solidFill>
              <a:latin typeface="宋体" panose="02010600030101010101" pitchFamily="2" charset="-122"/>
              <a:ea typeface="宋体" panose="02010600030101010101" pitchFamily="2" charset="-122"/>
            </a:endParaRPr>
          </a:p>
          <a:p>
            <a:r>
              <a:rPr lang="en-US" altLang="zh-CN" sz="1600" dirty="0">
                <a:solidFill>
                  <a:schemeClr val="bg1"/>
                </a:solidFill>
                <a:latin typeface="宋体" panose="02010600030101010101" pitchFamily="2" charset="-122"/>
                <a:ea typeface="宋体" panose="02010600030101010101" pitchFamily="2" charset="-122"/>
              </a:rPr>
              <a:t>        2252721 </a:t>
            </a:r>
            <a:r>
              <a:rPr lang="zh-CN" altLang="en-US" sz="1600" dirty="0">
                <a:solidFill>
                  <a:schemeClr val="bg1"/>
                </a:solidFill>
                <a:latin typeface="宋体" panose="02010600030101010101" pitchFamily="2" charset="-122"/>
                <a:ea typeface="宋体" panose="02010600030101010101" pitchFamily="2" charset="-122"/>
              </a:rPr>
              <a:t>韩坤甫 </a:t>
            </a:r>
            <a:endParaRPr lang="zh-CN" altLang="en-US" sz="1600" dirty="0">
              <a:solidFill>
                <a:schemeClr val="bg1"/>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P spid="6" grpId="0" animBg="1"/>
      <p:bldP spid="7" grpId="0" animBg="1"/>
      <p:bldP spid="8" grpId="0" animBg="1"/>
      <p:bldP spid="10" grpId="0"/>
      <p:bldP spid="11" grpId="0"/>
      <p:bldP spid="13" grpId="0" animBg="1"/>
      <p:bldP spid="2"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09</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NFA-&gt;DFA</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8388" y="1136127"/>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用一个点集的数组来保存所有的子集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1"/>
          <a:stretch>
            <a:fillRect/>
          </a:stretch>
        </p:blipFill>
        <p:spPr>
          <a:xfrm>
            <a:off x="135704" y="1458072"/>
            <a:ext cx="2936349" cy="365352"/>
          </a:xfrm>
          <a:prstGeom prst="rect">
            <a:avLst/>
          </a:prstGeom>
        </p:spPr>
      </p:pic>
      <p:sp>
        <p:nvSpPr>
          <p:cNvPr id="58" name="TextBox 19"/>
          <p:cNvSpPr txBox="1"/>
          <p:nvPr/>
        </p:nvSpPr>
        <p:spPr>
          <a:xfrm>
            <a:off x="247058" y="1762616"/>
            <a:ext cx="3025792" cy="68778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先寻找起点的所有等价状态的集合，作为接下来循环的起点。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rotWithShape="1">
          <a:blip r:embed="rId2"/>
          <a:srcRect b="24611"/>
          <a:stretch>
            <a:fillRect/>
          </a:stretch>
        </p:blipFill>
        <p:spPr>
          <a:xfrm>
            <a:off x="102521" y="2334745"/>
            <a:ext cx="4075726" cy="749065"/>
          </a:xfrm>
          <a:prstGeom prst="rect">
            <a:avLst/>
          </a:prstGeom>
        </p:spPr>
      </p:pic>
      <p:sp>
        <p:nvSpPr>
          <p:cNvPr id="61" name="TextBox 19"/>
          <p:cNvSpPr txBox="1"/>
          <p:nvPr/>
        </p:nvSpPr>
        <p:spPr>
          <a:xfrm>
            <a:off x="247058" y="3162262"/>
            <a:ext cx="3483890" cy="8107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进入循环，结束条件为指针指向数组的末尾，指针所指为本次运算处理的点集。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rotWithShape="1">
          <a:blip r:embed="rId3"/>
          <a:srcRect t="25723" r="15405"/>
          <a:stretch>
            <a:fillRect/>
          </a:stretch>
        </p:blipFill>
        <p:spPr>
          <a:xfrm>
            <a:off x="102521" y="3975558"/>
            <a:ext cx="3575186" cy="438075"/>
          </a:xfrm>
          <a:prstGeom prst="rect">
            <a:avLst/>
          </a:prstGeom>
        </p:spPr>
      </p:pic>
      <p:sp>
        <p:nvSpPr>
          <p:cNvPr id="64" name="TextBox 19"/>
          <p:cNvSpPr txBox="1"/>
          <p:nvPr/>
        </p:nvSpPr>
        <p:spPr>
          <a:xfrm>
            <a:off x="4572000" y="669557"/>
            <a:ext cx="3578613" cy="551863"/>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对于该点集，先遍历所有的可识别字符，计算能抵达的状态的集合；再计算集合的等价状态的集合。</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4"/>
          <a:stretch>
            <a:fillRect/>
          </a:stretch>
        </p:blipFill>
        <p:spPr>
          <a:xfrm>
            <a:off x="5130518" y="1221420"/>
            <a:ext cx="2355846" cy="1032562"/>
          </a:xfrm>
          <a:prstGeom prst="rect">
            <a:avLst/>
          </a:prstGeom>
        </p:spPr>
      </p:pic>
      <p:sp>
        <p:nvSpPr>
          <p:cNvPr id="67" name="TextBox 19"/>
          <p:cNvSpPr txBox="1"/>
          <p:nvPr/>
        </p:nvSpPr>
        <p:spPr>
          <a:xfrm>
            <a:off x="4572000" y="2538936"/>
            <a:ext cx="4170906" cy="68778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检查该集合是否是已知集合数组中某个集合的子集，是则构建一条由当前正计算的状态到该状态的边，否则将该集合插入数组中，同时检查集合中是否包含终态，是则构建终态到该集合对应关系。</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5"/>
          <a:stretch>
            <a:fillRect/>
          </a:stretch>
        </p:blipFill>
        <p:spPr>
          <a:xfrm>
            <a:off x="4980808" y="3378785"/>
            <a:ext cx="3015857" cy="127379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DFA</a:t>
            </a:r>
            <a:r>
              <a:rPr lang="zh-CN" altLang="en-US" sz="2400" b="1" dirty="0">
                <a:solidFill>
                  <a:schemeClr val="accent4"/>
                </a:solidFill>
                <a:latin typeface="微软雅黑" panose="020B0503020204020204" pitchFamily="34" charset="-122"/>
                <a:ea typeface="微软雅黑" panose="020B0503020204020204" pitchFamily="34" charset="-122"/>
              </a:rPr>
              <a:t>化简</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7118" y="1237092"/>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sz="1200" dirty="0">
                <a:solidFill>
                  <a:schemeClr val="tx1">
                    <a:lumMod val="65000"/>
                    <a:lumOff val="35000"/>
                  </a:schemeClr>
                </a:solidFill>
                <a:latin typeface="微软雅黑" panose="020B0503020204020204" pitchFamily="34" charset="-122"/>
                <a:ea typeface="微软雅黑" panose="020B0503020204020204" pitchFamily="34" charset="-122"/>
              </a:rPr>
              <a:t>首先，从化简前的DFA中记录所有发生转移的字符和所有状态。</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TextBox 19"/>
          <p:cNvSpPr txBox="1"/>
          <p:nvPr/>
        </p:nvSpPr>
        <p:spPr>
          <a:xfrm>
            <a:off x="4032885" y="894080"/>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将初始的状态集合分成终态集和非终态集。其中若有多个不同含义的终态，也应划分为不同的集合。用一个集合数组存储所有划分后的状态集合。</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75920" y="1684020"/>
            <a:ext cx="2956560" cy="2432050"/>
          </a:xfrm>
          <a:prstGeom prst="rect">
            <a:avLst/>
          </a:prstGeom>
        </p:spPr>
      </p:pic>
      <p:pic>
        <p:nvPicPr>
          <p:cNvPr id="5" name="图片 4"/>
          <p:cNvPicPr>
            <a:picLocks noChangeAspect="1"/>
          </p:cNvPicPr>
          <p:nvPr/>
        </p:nvPicPr>
        <p:blipFill>
          <a:blip r:embed="rId2"/>
          <a:stretch>
            <a:fillRect/>
          </a:stretch>
        </p:blipFill>
        <p:spPr>
          <a:xfrm>
            <a:off x="4032885" y="1662430"/>
            <a:ext cx="4018915" cy="30340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DFA</a:t>
            </a:r>
            <a:r>
              <a:rPr lang="zh-CN" altLang="en-US" sz="2400" b="1" dirty="0">
                <a:solidFill>
                  <a:schemeClr val="accent4"/>
                </a:solidFill>
                <a:latin typeface="微软雅黑" panose="020B0503020204020204" pitchFamily="34" charset="-122"/>
                <a:ea typeface="微软雅黑" panose="020B0503020204020204" pitchFamily="34" charset="-122"/>
              </a:rPr>
              <a:t>化简</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7118" y="1237092"/>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sz="1200" dirty="0">
                <a:solidFill>
                  <a:schemeClr val="tx1">
                    <a:lumMod val="65000"/>
                    <a:lumOff val="35000"/>
                  </a:schemeClr>
                </a:solidFill>
                <a:latin typeface="微软雅黑" panose="020B0503020204020204" pitchFamily="34" charset="-122"/>
                <a:ea typeface="微软雅黑" panose="020B0503020204020204" pitchFamily="34" charset="-122"/>
              </a:rPr>
              <a:t>记录所有状态所在集合的下标，为划分集合做准备。</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TextBox 19"/>
          <p:cNvSpPr txBox="1"/>
          <p:nvPr/>
        </p:nvSpPr>
        <p:spPr>
          <a:xfrm>
            <a:off x="4032885" y="894080"/>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进入循环，结束条件为状态集合数不再增长，每次处理集合数组中的一个状态集合。</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75920" y="1591945"/>
            <a:ext cx="2759710" cy="1916430"/>
          </a:xfrm>
          <a:prstGeom prst="rect">
            <a:avLst/>
          </a:prstGeom>
        </p:spPr>
      </p:pic>
      <p:pic>
        <p:nvPicPr>
          <p:cNvPr id="19" name="图片 18"/>
          <p:cNvPicPr>
            <a:picLocks noChangeAspect="1"/>
          </p:cNvPicPr>
          <p:nvPr/>
        </p:nvPicPr>
        <p:blipFill>
          <a:blip r:embed="rId2"/>
          <a:stretch>
            <a:fillRect/>
          </a:stretch>
        </p:blipFill>
        <p:spPr>
          <a:xfrm>
            <a:off x="4098290" y="1461135"/>
            <a:ext cx="3280410" cy="2113915"/>
          </a:xfrm>
          <a:prstGeom prst="rect">
            <a:avLst/>
          </a:prstGeom>
        </p:spPr>
      </p:pic>
      <p:sp>
        <p:nvSpPr>
          <p:cNvPr id="20" name="TextBox 19"/>
          <p:cNvSpPr txBox="1"/>
          <p:nvPr/>
        </p:nvSpPr>
        <p:spPr>
          <a:xfrm>
            <a:off x="247015" y="3812540"/>
            <a:ext cx="2889250"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对于该状态集合，遍历所有发生转移的字符，对集合内所有状态进行一次转移，然后记录所有状态分别转移到了什么状态，分别在哪些子集中。</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3279140" y="3714750"/>
            <a:ext cx="5323205" cy="8839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accent4"/>
                </a:solidFill>
                <a:latin typeface="微软雅黑" panose="020B0503020204020204" pitchFamily="34" charset="-122"/>
                <a:ea typeface="微软雅黑" panose="020B0503020204020204" pitchFamily="34" charset="-122"/>
              </a:rPr>
              <a:t>DFA</a:t>
            </a:r>
            <a:r>
              <a:rPr lang="zh-CN" altLang="en-US" sz="2400" b="1" dirty="0">
                <a:solidFill>
                  <a:schemeClr val="accent4"/>
                </a:solidFill>
                <a:latin typeface="微软雅黑" panose="020B0503020204020204" pitchFamily="34" charset="-122"/>
                <a:ea typeface="微软雅黑" panose="020B0503020204020204" pitchFamily="34" charset="-122"/>
              </a:rPr>
              <a:t>化简</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114935" y="1391920"/>
            <a:ext cx="3798570"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a:t>
            </a:r>
            <a:r>
              <a:rPr sz="1200" dirty="0">
                <a:solidFill>
                  <a:schemeClr val="tx1">
                    <a:lumMod val="65000"/>
                    <a:lumOff val="35000"/>
                  </a:schemeClr>
                </a:solidFill>
                <a:latin typeface="微软雅黑" panose="020B0503020204020204" pitchFamily="34" charset="-122"/>
                <a:ea typeface="微软雅黑" panose="020B0503020204020204" pitchFamily="34" charset="-122"/>
              </a:rPr>
              <a:t>如果到达状态出现在两个以上的不同子集中，那么将原集合划分为相应数量的集合，插入</a:t>
            </a:r>
            <a:r>
              <a:rPr lang="zh-CN" sz="1200" dirty="0">
                <a:solidFill>
                  <a:schemeClr val="tx1">
                    <a:lumMod val="65000"/>
                    <a:lumOff val="35000"/>
                  </a:schemeClr>
                </a:solidFill>
                <a:latin typeface="微软雅黑" panose="020B0503020204020204" pitchFamily="34" charset="-122"/>
                <a:ea typeface="微软雅黑" panose="020B0503020204020204" pitchFamily="34" charset="-122"/>
              </a:rPr>
              <a:t>回</a:t>
            </a:r>
            <a:r>
              <a:rPr sz="1200" dirty="0">
                <a:solidFill>
                  <a:schemeClr val="tx1">
                    <a:lumMod val="65000"/>
                    <a:lumOff val="35000"/>
                  </a:schemeClr>
                </a:solidFill>
                <a:latin typeface="微软雅黑" panose="020B0503020204020204" pitchFamily="34" charset="-122"/>
                <a:ea typeface="微软雅黑" panose="020B0503020204020204" pitchFamily="34" charset="-122"/>
              </a:rPr>
              <a:t>集合数组中，进行下一次划分，同时清空被划分的集合；如果到达状态均在同一个子集中，那么不进行划分。</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TextBox 19"/>
          <p:cNvSpPr txBox="1"/>
          <p:nvPr/>
        </p:nvSpPr>
        <p:spPr>
          <a:xfrm>
            <a:off x="4281170" y="894080"/>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7.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去除空集，化简前DFA初态所在的集合作为新自动机的初态，化简前自动机终态所在的集合为新DFA的终态。之后再根据化简前DFA的状态转移情况（边），构造出化简后的DFA。</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85775" y="1962150"/>
            <a:ext cx="2300605" cy="2842260"/>
          </a:xfrm>
          <a:prstGeom prst="rect">
            <a:avLst/>
          </a:prstGeom>
        </p:spPr>
      </p:pic>
      <p:pic>
        <p:nvPicPr>
          <p:cNvPr id="19" name="图片 18"/>
          <p:cNvPicPr>
            <a:picLocks noChangeAspect="1"/>
          </p:cNvPicPr>
          <p:nvPr/>
        </p:nvPicPr>
        <p:blipFill>
          <a:blip r:embed="rId2"/>
          <a:stretch>
            <a:fillRect/>
          </a:stretch>
        </p:blipFill>
        <p:spPr>
          <a:xfrm>
            <a:off x="4795520" y="1632585"/>
            <a:ext cx="3256915" cy="888365"/>
          </a:xfrm>
          <a:prstGeom prst="rect">
            <a:avLst/>
          </a:prstGeom>
        </p:spPr>
      </p:pic>
      <p:pic>
        <p:nvPicPr>
          <p:cNvPr id="20" name="图片 19"/>
          <p:cNvPicPr>
            <a:picLocks noChangeAspect="1"/>
          </p:cNvPicPr>
          <p:nvPr/>
        </p:nvPicPr>
        <p:blipFill>
          <a:blip r:embed="rId3"/>
          <a:stretch>
            <a:fillRect/>
          </a:stretch>
        </p:blipFill>
        <p:spPr>
          <a:xfrm>
            <a:off x="3162300" y="2571750"/>
            <a:ext cx="3683000" cy="977900"/>
          </a:xfrm>
          <a:prstGeom prst="rect">
            <a:avLst/>
          </a:prstGeom>
        </p:spPr>
      </p:pic>
      <p:pic>
        <p:nvPicPr>
          <p:cNvPr id="21" name="图片 20"/>
          <p:cNvPicPr>
            <a:picLocks noChangeAspect="1"/>
          </p:cNvPicPr>
          <p:nvPr/>
        </p:nvPicPr>
        <p:blipFill>
          <a:blip r:embed="rId4"/>
          <a:stretch>
            <a:fillRect/>
          </a:stretch>
        </p:blipFill>
        <p:spPr>
          <a:xfrm>
            <a:off x="5968365" y="3107055"/>
            <a:ext cx="2842895" cy="16573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0375"/>
          </a:xfrm>
          <a:prstGeom prst="rect">
            <a:avLst/>
          </a:prstGeom>
          <a:noFill/>
        </p:spPr>
        <p:txBody>
          <a:bodyPr wrap="square" rtlCol="0">
            <a:spAutoFit/>
          </a:bodyPr>
          <a:lstStyle/>
          <a:p>
            <a:pPr marL="285750" indent="-285750">
              <a:buFont typeface="Wingdings" panose="05000000000000000000" pitchFamily="2" charset="2"/>
              <a:buChar char="p"/>
            </a:pPr>
            <a:r>
              <a:rPr lang="en-US" sz="2400" b="1" dirty="0">
                <a:solidFill>
                  <a:schemeClr val="accent4"/>
                </a:solidFill>
                <a:latin typeface="微软雅黑" panose="020B0503020204020204" pitchFamily="34" charset="-122"/>
                <a:ea typeface="微软雅黑" panose="020B0503020204020204" pitchFamily="34" charset="-122"/>
              </a:rPr>
              <a:t>readNext</a:t>
            </a:r>
            <a:r>
              <a:rPr lang="zh-CN" altLang="en-US" sz="2400" b="1" dirty="0">
                <a:solidFill>
                  <a:schemeClr val="accent4"/>
                </a:solidFill>
                <a:latin typeface="微软雅黑" panose="020B0503020204020204" pitchFamily="34" charset="-122"/>
                <a:ea typeface="微软雅黑" panose="020B0503020204020204" pitchFamily="34" charset="-122"/>
              </a:rPr>
              <a:t>函数</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247118" y="1237092"/>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sz="1200" dirty="0">
                <a:solidFill>
                  <a:schemeClr val="tx1">
                    <a:lumMod val="65000"/>
                    <a:lumOff val="35000"/>
                  </a:schemeClr>
                </a:solidFill>
                <a:latin typeface="微软雅黑" panose="020B0503020204020204" pitchFamily="34" charset="-122"/>
                <a:ea typeface="微软雅黑" panose="020B0503020204020204" pitchFamily="34" charset="-122"/>
              </a:rPr>
              <a:t>从输入的代码文件路径中提取出每一行的字符串。</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TextBox 19"/>
          <p:cNvSpPr txBox="1"/>
          <p:nvPr/>
        </p:nvSpPr>
        <p:spPr>
          <a:xfrm>
            <a:off x="4145280" y="743585"/>
            <a:ext cx="3528695" cy="687705"/>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进入循环，指针所指为将要扫描的字符，结束条件为指针位置超过了本行的长度。</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75920" y="1722755"/>
            <a:ext cx="2637790" cy="1922780"/>
          </a:xfrm>
          <a:prstGeom prst="rect">
            <a:avLst/>
          </a:prstGeom>
        </p:spPr>
      </p:pic>
      <p:pic>
        <p:nvPicPr>
          <p:cNvPr id="19" name="图片 18"/>
          <p:cNvPicPr>
            <a:picLocks noChangeAspect="1"/>
          </p:cNvPicPr>
          <p:nvPr/>
        </p:nvPicPr>
        <p:blipFill>
          <a:blip r:embed="rId2"/>
          <a:stretch>
            <a:fillRect/>
          </a:stretch>
        </p:blipFill>
        <p:spPr>
          <a:xfrm>
            <a:off x="3731260" y="1366520"/>
            <a:ext cx="4428490" cy="1790700"/>
          </a:xfrm>
          <a:prstGeom prst="rect">
            <a:avLst/>
          </a:prstGeom>
        </p:spPr>
      </p:pic>
      <p:sp>
        <p:nvSpPr>
          <p:cNvPr id="20" name="文本框 19"/>
          <p:cNvSpPr txBox="1"/>
          <p:nvPr/>
        </p:nvSpPr>
        <p:spPr>
          <a:xfrm>
            <a:off x="375920" y="3933190"/>
            <a:ext cx="4029710" cy="829945"/>
          </a:xfrm>
          <a:prstGeom prst="rect">
            <a:avLst/>
          </a:prstGeom>
        </p:spPr>
        <p:txBody>
          <a:bodyPr wrap="square">
            <a:spAutoFit/>
          </a:bodyPr>
          <a:lstStyle/>
          <a:p>
            <a:pPr marL="0" algn="l" defTabSz="457200" fontAlgn="ctr">
              <a:buClrTx/>
              <a:buSzTx/>
              <a:buFontTx/>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3.对于每个扫描到的字符，检查自动机当前状态能否接受这个字符</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。如果可以接受，那么将这个字符添加到识别出的词字符串的尾部，状态更新为转移到的新状态，同时指针后移。</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4405630" y="3094990"/>
            <a:ext cx="4624070" cy="16694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375895" y="708833"/>
            <a:ext cx="2562898" cy="460375"/>
          </a:xfrm>
          <a:prstGeom prst="rect">
            <a:avLst/>
          </a:prstGeom>
          <a:noFill/>
        </p:spPr>
        <p:txBody>
          <a:bodyPr wrap="square" rtlCol="0">
            <a:spAutoFit/>
          </a:bodyPr>
          <a:lstStyle/>
          <a:p>
            <a:pPr marL="285750" indent="-285750">
              <a:buFont typeface="Wingdings" panose="05000000000000000000" pitchFamily="2" charset="2"/>
              <a:buChar char="p"/>
            </a:pPr>
            <a:r>
              <a:rPr lang="en-US" sz="2400" b="1" dirty="0">
                <a:solidFill>
                  <a:schemeClr val="accent4"/>
                </a:solidFill>
                <a:latin typeface="微软雅黑" panose="020B0503020204020204" pitchFamily="34" charset="-122"/>
                <a:ea typeface="微软雅黑" panose="020B0503020204020204" pitchFamily="34" charset="-122"/>
              </a:rPr>
              <a:t>readNext</a:t>
            </a:r>
            <a:r>
              <a:rPr lang="zh-CN" altLang="en-US" sz="2400" b="1" dirty="0">
                <a:solidFill>
                  <a:schemeClr val="accent4"/>
                </a:solidFill>
                <a:latin typeface="微软雅黑" panose="020B0503020204020204" pitchFamily="34" charset="-122"/>
                <a:ea typeface="微软雅黑" panose="020B0503020204020204" pitchFamily="34" charset="-122"/>
              </a:rPr>
              <a:t>函数</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5" name="TextBox 19"/>
          <p:cNvSpPr txBox="1"/>
          <p:nvPr/>
        </p:nvSpPr>
        <p:spPr>
          <a:xfrm>
            <a:off x="3070963" y="798307"/>
            <a:ext cx="2823665" cy="281940"/>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a:t>
            </a:r>
            <a:r>
              <a:rPr sz="1200" dirty="0">
                <a:solidFill>
                  <a:schemeClr val="tx1">
                    <a:lumMod val="65000"/>
                    <a:lumOff val="35000"/>
                  </a:schemeClr>
                </a:solidFill>
                <a:latin typeface="微软雅黑" panose="020B0503020204020204" pitchFamily="34" charset="-122"/>
                <a:ea typeface="微软雅黑" panose="020B0503020204020204" pitchFamily="34" charset="-122"/>
              </a:rPr>
              <a:t>如果不能接受，分为以下</a:t>
            </a:r>
            <a:r>
              <a:rPr lang="en-US" sz="1200" dirty="0">
                <a:solidFill>
                  <a:schemeClr val="tx1">
                    <a:lumMod val="65000"/>
                    <a:lumOff val="35000"/>
                  </a:schemeClr>
                </a:solidFill>
                <a:latin typeface="微软雅黑" panose="020B0503020204020204" pitchFamily="34" charset="-122"/>
                <a:ea typeface="微软雅黑" panose="020B0503020204020204" pitchFamily="34" charset="-122"/>
              </a:rPr>
              <a:t>4</a:t>
            </a:r>
            <a:r>
              <a:rPr sz="1200" dirty="0">
                <a:solidFill>
                  <a:schemeClr val="tx1">
                    <a:lumMod val="65000"/>
                    <a:lumOff val="35000"/>
                  </a:schemeClr>
                </a:solidFill>
                <a:latin typeface="微软雅黑" panose="020B0503020204020204" pitchFamily="34" charset="-122"/>
                <a:ea typeface="微软雅黑" panose="020B0503020204020204" pitchFamily="34" charset="-122"/>
              </a:rPr>
              <a:t>种情况</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TextBox 19"/>
          <p:cNvSpPr txBox="1"/>
          <p:nvPr/>
        </p:nvSpPr>
        <p:spPr>
          <a:xfrm>
            <a:off x="247118" y="1215502"/>
            <a:ext cx="2823665"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当前自动机处于初态，扫描到了空格字符：指针后移；</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02260" y="1632585"/>
            <a:ext cx="2636520" cy="1226820"/>
          </a:xfrm>
          <a:prstGeom prst="rect">
            <a:avLst/>
          </a:prstGeom>
        </p:spPr>
      </p:pic>
      <p:sp>
        <p:nvSpPr>
          <p:cNvPr id="22" name="TextBox 19"/>
          <p:cNvSpPr txBox="1"/>
          <p:nvPr/>
        </p:nvSpPr>
        <p:spPr>
          <a:xfrm>
            <a:off x="247118" y="2994772"/>
            <a:ext cx="2823665"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当前自动机处于初态，扫描到了可识别字符：指针后移，返回识别的字符；</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2"/>
          <a:stretch>
            <a:fillRect/>
          </a:stretch>
        </p:blipFill>
        <p:spPr>
          <a:xfrm>
            <a:off x="302260" y="3444240"/>
            <a:ext cx="3314065" cy="1435100"/>
          </a:xfrm>
          <a:prstGeom prst="rect">
            <a:avLst/>
          </a:prstGeom>
        </p:spPr>
      </p:pic>
      <p:sp>
        <p:nvSpPr>
          <p:cNvPr id="24" name="TextBox 19"/>
          <p:cNvSpPr txBox="1"/>
          <p:nvPr/>
        </p:nvSpPr>
        <p:spPr>
          <a:xfrm>
            <a:off x="3616325" y="1322070"/>
            <a:ext cx="5060950"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当前自动机处于终态：将识别出的词字符串作为名字，在名字表中查找是否已有该名字，若已有，则返回已有名字及其信息；若没有，则作为新名字插入名字表中。之后，返回识别到的名字。</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a:stretch>
            <a:fillRect/>
          </a:stretch>
        </p:blipFill>
        <p:spPr>
          <a:xfrm>
            <a:off x="3616325" y="1762760"/>
            <a:ext cx="4838700" cy="2258695"/>
          </a:xfrm>
          <a:prstGeom prst="rect">
            <a:avLst/>
          </a:prstGeom>
        </p:spPr>
      </p:pic>
      <p:sp>
        <p:nvSpPr>
          <p:cNvPr id="26" name="TextBox 19"/>
          <p:cNvSpPr txBox="1"/>
          <p:nvPr/>
        </p:nvSpPr>
        <p:spPr>
          <a:xfrm>
            <a:off x="3616325" y="4251960"/>
            <a:ext cx="5060950" cy="281940"/>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情况</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a:t>
            </a:r>
            <a:r>
              <a:rPr sz="1200" dirty="0">
                <a:solidFill>
                  <a:schemeClr val="tx1">
                    <a:lumMod val="65000"/>
                    <a:lumOff val="35000"/>
                  </a:schemeClr>
                </a:solidFill>
                <a:latin typeface="微软雅黑" panose="020B0503020204020204" pitchFamily="34" charset="-122"/>
                <a:ea typeface="微软雅黑" panose="020B0503020204020204" pitchFamily="34" charset="-122"/>
              </a:rPr>
              <a:t>当前自动机不处于</a:t>
            </a:r>
            <a:r>
              <a:rPr lang="zh-CN" sz="1200" dirty="0">
                <a:solidFill>
                  <a:schemeClr val="tx1">
                    <a:lumMod val="65000"/>
                    <a:lumOff val="35000"/>
                  </a:schemeClr>
                </a:solidFill>
                <a:latin typeface="微软雅黑" panose="020B0503020204020204" pitchFamily="34" charset="-122"/>
                <a:ea typeface="微软雅黑" panose="020B0503020204020204" pitchFamily="34" charset="-122"/>
              </a:rPr>
              <a:t>终</a:t>
            </a:r>
            <a:r>
              <a:rPr sz="1200" dirty="0">
                <a:solidFill>
                  <a:schemeClr val="tx1">
                    <a:lumMod val="65000"/>
                    <a:lumOff val="35000"/>
                  </a:schemeClr>
                </a:solidFill>
                <a:latin typeface="微软雅黑" panose="020B0503020204020204" pitchFamily="34" charset="-122"/>
                <a:ea typeface="微软雅黑" panose="020B0503020204020204" pitchFamily="34" charset="-122"/>
              </a:rPr>
              <a:t>态：报错，并输出具体报错信息。</a:t>
            </a:r>
            <a:endParaRPr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0" grpId="0"/>
      <p:bldP spid="18"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03</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87427" y="255468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整体设计图</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887427" y="3057822"/>
            <a:ext cx="2725213"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语法设计类介绍</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887428" y="3560963"/>
            <a:ext cx="284713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语法分析类实现</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65945" y="1530349"/>
            <a:ext cx="3145658" cy="923330"/>
          </a:xfrm>
          <a:prstGeom prst="rect">
            <a:avLst/>
          </a:prstGeom>
        </p:spPr>
        <p:txBody>
          <a:bodyPr wrap="square">
            <a:spAutoFit/>
          </a:bodyPr>
          <a:lstStyle/>
          <a:p>
            <a:r>
              <a:rPr lang="zh-CN" altLang="en-US" sz="3600" b="1" dirty="0">
                <a:solidFill>
                  <a:schemeClr val="accent4"/>
                </a:solidFill>
                <a:latin typeface="微软雅黑" panose="020B0503020204020204" pitchFamily="34" charset="-122"/>
                <a:ea typeface="微软雅黑" panose="020B0503020204020204" pitchFamily="34" charset="-122"/>
              </a:rPr>
              <a:t>     语法分析</a:t>
            </a:r>
            <a:endParaRPr lang="en-US" altLang="zh-CN" sz="3600" b="1" dirty="0">
              <a:solidFill>
                <a:schemeClr val="accent4"/>
              </a:solidFill>
              <a:latin typeface="微软雅黑" panose="020B0503020204020204" pitchFamily="34" charset="-122"/>
              <a:ea typeface="微软雅黑" panose="020B0503020204020204" pitchFamily="34" charset="-122"/>
            </a:endParaRPr>
          </a:p>
          <a:p>
            <a:r>
              <a:rPr lang="en-US" altLang="zh-CN" b="1" dirty="0">
                <a:solidFill>
                  <a:schemeClr val="accent4"/>
                </a:solidFill>
                <a:latin typeface="微软雅黑" panose="020B0503020204020204" pitchFamily="34" charset="-122"/>
                <a:ea typeface="微软雅黑" panose="020B0503020204020204" pitchFamily="34" charset="-122"/>
              </a:rPr>
              <a:t>    (</a:t>
            </a:r>
            <a:r>
              <a:rPr lang="en-US" altLang="zh-CN" sz="1800" b="1" dirty="0">
                <a:solidFill>
                  <a:schemeClr val="accent4"/>
                </a:solidFill>
                <a:latin typeface="微软雅黑" panose="020B0503020204020204" pitchFamily="34" charset="-122"/>
                <a:ea typeface="微软雅黑" panose="020B0503020204020204" pitchFamily="34" charset="-122"/>
              </a:rPr>
              <a:t>grammatical analysis</a:t>
            </a:r>
            <a:r>
              <a:rPr lang="en-US" altLang="zh-CN" b="1" dirty="0">
                <a:solidFill>
                  <a:schemeClr val="accent4"/>
                </a:solidFill>
                <a:latin typeface="微软雅黑" panose="020B0503020204020204" pitchFamily="34" charset="-122"/>
                <a:ea typeface="微软雅黑" panose="020B0503020204020204" pitchFamily="34" charset="-122"/>
              </a:rPr>
              <a:t>)</a:t>
            </a:r>
            <a:endParaRPr lang="zh-CN" altLang="en-US" b="1" dirty="0">
              <a:solidFill>
                <a:schemeClr val="accent4"/>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12</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pic>
        <p:nvPicPr>
          <p:cNvPr id="30" name="图片 29"/>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841" y="755134"/>
            <a:ext cx="8618697" cy="3884929"/>
          </a:xfrm>
          <a:prstGeom prst="rect">
            <a:avLst/>
          </a:prstGeom>
          <a:noFill/>
          <a:ln>
            <a:noFill/>
          </a:ln>
        </p:spPr>
      </p:pic>
      <p:sp>
        <p:nvSpPr>
          <p:cNvPr id="45" name="文本框 44"/>
          <p:cNvSpPr txBox="1"/>
          <p:nvPr/>
        </p:nvSpPr>
        <p:spPr>
          <a:xfrm>
            <a:off x="439462" y="697230"/>
            <a:ext cx="235961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整体设计图</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439462" y="697230"/>
            <a:ext cx="28726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语法设计类介绍</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18" name="Group 3"/>
          <p:cNvGrpSpPr/>
          <p:nvPr/>
        </p:nvGrpSpPr>
        <p:grpSpPr bwMode="auto">
          <a:xfrm rot="6300000">
            <a:off x="521928" y="2173062"/>
            <a:ext cx="622078" cy="1043182"/>
            <a:chOff x="2761515" y="2286000"/>
            <a:chExt cx="1645174" cy="2760228"/>
          </a:xfrm>
          <a:solidFill>
            <a:schemeClr val="accent1"/>
          </a:solidFill>
        </p:grpSpPr>
        <p:sp>
          <p:nvSpPr>
            <p:cNvPr id="19" name="Oval 4"/>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0" name="Oval 5"/>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1" name="Oval 6"/>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2" name="Oval 7"/>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3" name="Oval 8"/>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4" name="Freeform: Shape 9"/>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5" name="Group 10"/>
          <p:cNvGrpSpPr/>
          <p:nvPr/>
        </p:nvGrpSpPr>
        <p:grpSpPr bwMode="auto">
          <a:xfrm rot="15300000" flipV="1">
            <a:off x="1038620" y="2632276"/>
            <a:ext cx="622078" cy="1043182"/>
            <a:chOff x="2761515" y="2286000"/>
            <a:chExt cx="1645174" cy="2760228"/>
          </a:xfrm>
          <a:solidFill>
            <a:schemeClr val="accent1">
              <a:lumMod val="75000"/>
            </a:schemeClr>
          </a:solidFill>
        </p:grpSpPr>
        <p:sp>
          <p:nvSpPr>
            <p:cNvPr id="26" name="Oval 1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7" name="Oval 12"/>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Oval 13"/>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29" name="Oval 14"/>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1" name="Oval 15"/>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16"/>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33" name="Group 17"/>
          <p:cNvGrpSpPr/>
          <p:nvPr/>
        </p:nvGrpSpPr>
        <p:grpSpPr bwMode="auto">
          <a:xfrm rot="6300000">
            <a:off x="2167329" y="2153731"/>
            <a:ext cx="678416" cy="1138186"/>
            <a:chOff x="2761515" y="2286000"/>
            <a:chExt cx="1645174" cy="2760228"/>
          </a:xfrm>
          <a:solidFill>
            <a:schemeClr val="accent2"/>
          </a:solidFill>
        </p:grpSpPr>
        <p:sp>
          <p:nvSpPr>
            <p:cNvPr id="34" name="Oval 18"/>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5" name="Oval 19"/>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6" name="Oval 20"/>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7" name="Oval 2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8" name="Oval 22"/>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9" name="Freeform: Shape 23"/>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0" name="Group 24"/>
          <p:cNvGrpSpPr/>
          <p:nvPr/>
        </p:nvGrpSpPr>
        <p:grpSpPr bwMode="auto">
          <a:xfrm rot="15300000" flipV="1">
            <a:off x="2682186" y="2581194"/>
            <a:ext cx="678416" cy="1138186"/>
            <a:chOff x="2761515" y="2286000"/>
            <a:chExt cx="1645174" cy="2760228"/>
          </a:xfrm>
          <a:solidFill>
            <a:schemeClr val="accent2">
              <a:lumMod val="75000"/>
            </a:schemeClr>
          </a:solidFill>
        </p:grpSpPr>
        <p:sp>
          <p:nvSpPr>
            <p:cNvPr id="41" name="Oval 25"/>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2" name="Oval 26"/>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Oval 27"/>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4" name="Oval 28"/>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6" name="Oval 29"/>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7" name="Freeform: Shape 30"/>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8" name="Group 31"/>
          <p:cNvGrpSpPr/>
          <p:nvPr/>
        </p:nvGrpSpPr>
        <p:grpSpPr bwMode="auto">
          <a:xfrm rot="6300000">
            <a:off x="3692411" y="1987172"/>
            <a:ext cx="758551" cy="1272841"/>
            <a:chOff x="2761515" y="2286000"/>
            <a:chExt cx="1645174" cy="2760228"/>
          </a:xfrm>
          <a:solidFill>
            <a:schemeClr val="accent3"/>
          </a:solidFill>
        </p:grpSpPr>
        <p:sp>
          <p:nvSpPr>
            <p:cNvPr id="49" name="Oval 32"/>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0" name="Oval 33"/>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1" name="Oval 34"/>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2" name="Oval 35"/>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3" name="Oval 36"/>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4" name="Freeform: Shape 37"/>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55" name="Group 38"/>
          <p:cNvGrpSpPr/>
          <p:nvPr/>
        </p:nvGrpSpPr>
        <p:grpSpPr bwMode="auto">
          <a:xfrm rot="15300000" flipV="1">
            <a:off x="4322856" y="2547132"/>
            <a:ext cx="758551" cy="1272841"/>
            <a:chOff x="2761515" y="2286000"/>
            <a:chExt cx="1645174" cy="2760228"/>
          </a:xfrm>
          <a:solidFill>
            <a:schemeClr val="accent3">
              <a:lumMod val="75000"/>
            </a:schemeClr>
          </a:solidFill>
        </p:grpSpPr>
        <p:sp>
          <p:nvSpPr>
            <p:cNvPr id="56" name="Oval 39"/>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7" name="Oval 40"/>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8" name="Oval 4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59" name="Oval 42"/>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0" name="Oval 43"/>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1" name="Freeform: Shape 44"/>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2" name="Group 45"/>
          <p:cNvGrpSpPr/>
          <p:nvPr/>
        </p:nvGrpSpPr>
        <p:grpSpPr bwMode="auto">
          <a:xfrm rot="6300000">
            <a:off x="5485806" y="1890181"/>
            <a:ext cx="859323" cy="1440711"/>
            <a:chOff x="2761515" y="2286000"/>
            <a:chExt cx="1645174" cy="2760228"/>
          </a:xfrm>
          <a:solidFill>
            <a:schemeClr val="accent4"/>
          </a:solidFill>
        </p:grpSpPr>
        <p:sp>
          <p:nvSpPr>
            <p:cNvPr id="63"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4"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5"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6"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7"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68"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9" name="Group 52"/>
          <p:cNvGrpSpPr/>
          <p:nvPr/>
        </p:nvGrpSpPr>
        <p:grpSpPr bwMode="auto">
          <a:xfrm rot="15300000" flipV="1">
            <a:off x="6199399" y="2524525"/>
            <a:ext cx="859323" cy="1440711"/>
            <a:chOff x="2761515" y="2286000"/>
            <a:chExt cx="1645174" cy="2760228"/>
          </a:xfrm>
          <a:solidFill>
            <a:schemeClr val="accent4">
              <a:lumMod val="75000"/>
            </a:schemeClr>
          </a:solidFill>
        </p:grpSpPr>
        <p:sp>
          <p:nvSpPr>
            <p:cNvPr id="70" name="Oval 53"/>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1" name="Oval 54"/>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2" name="Oval 55"/>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3" name="Oval 56"/>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4" name="Oval 57"/>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75" name="Freeform: Shape 58"/>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76" name="Straight Connector 60"/>
          <p:cNvCxnSpPr/>
          <p:nvPr/>
        </p:nvCxnSpPr>
        <p:spPr>
          <a:xfrm>
            <a:off x="1076720" y="3434168"/>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7" name="Rectangle 61"/>
          <p:cNvSpPr/>
          <p:nvPr/>
        </p:nvSpPr>
        <p:spPr bwMode="auto">
          <a:xfrm>
            <a:off x="709057" y="396449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符号表类</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78" name="Straight Connector 63"/>
          <p:cNvCxnSpPr/>
          <p:nvPr/>
        </p:nvCxnSpPr>
        <p:spPr>
          <a:xfrm flipV="1">
            <a:off x="927999" y="2158028"/>
            <a:ext cx="2" cy="22240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9" name="Rectangle 64"/>
          <p:cNvSpPr/>
          <p:nvPr/>
        </p:nvSpPr>
        <p:spPr bwMode="auto">
          <a:xfrm>
            <a:off x="548509" y="1867048"/>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1"/>
                </a:solidFill>
                <a:latin typeface="微软雅黑" panose="020B0503020204020204" pitchFamily="34" charset="-122"/>
                <a:ea typeface="微软雅黑" panose="020B0503020204020204" pitchFamily="34" charset="-122"/>
              </a:rPr>
              <a:t>	</a:t>
            </a:r>
            <a:r>
              <a:rPr lang="zh-CN" altLang="en-US" sz="1600" b="1" dirty="0">
                <a:solidFill>
                  <a:schemeClr val="accent1"/>
                </a:solidFill>
                <a:latin typeface="微软雅黑" panose="020B0503020204020204" pitchFamily="34" charset="-122"/>
                <a:ea typeface="微软雅黑" panose="020B0503020204020204" pitchFamily="34" charset="-122"/>
              </a:rPr>
              <a:t>语法分析类</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cxnSp>
        <p:nvCxnSpPr>
          <p:cNvPr id="80" name="Straight Connector 66"/>
          <p:cNvCxnSpPr/>
          <p:nvPr/>
        </p:nvCxnSpPr>
        <p:spPr>
          <a:xfrm>
            <a:off x="2799450" y="3502253"/>
            <a:ext cx="0" cy="46914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67"/>
          <p:cNvSpPr/>
          <p:nvPr/>
        </p:nvSpPr>
        <p:spPr bwMode="auto">
          <a:xfrm>
            <a:off x="2431788" y="395925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lumMod val="75000"/>
                  </a:schemeClr>
                </a:solidFill>
                <a:latin typeface="微软雅黑" panose="020B0503020204020204" pitchFamily="34" charset="-122"/>
                <a:ea typeface="微软雅黑" panose="020B0503020204020204" pitchFamily="34" charset="-122"/>
              </a:rPr>
              <a:t>符号类</a:t>
            </a:r>
            <a:endParaRPr lang="zh-CN" altLang="en-US" sz="1600" b="1" dirty="0">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82" name="Straight Connector 69"/>
          <p:cNvCxnSpPr/>
          <p:nvPr/>
        </p:nvCxnSpPr>
        <p:spPr>
          <a:xfrm flipV="1">
            <a:off x="2575691" y="193685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3" name="Rectangle 70"/>
          <p:cNvSpPr/>
          <p:nvPr/>
        </p:nvSpPr>
        <p:spPr bwMode="auto">
          <a:xfrm>
            <a:off x="2208031" y="1708738"/>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产生式类</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cxnSp>
        <p:nvCxnSpPr>
          <p:cNvPr id="84" name="Straight Connector 72"/>
          <p:cNvCxnSpPr/>
          <p:nvPr/>
        </p:nvCxnSpPr>
        <p:spPr>
          <a:xfrm>
            <a:off x="4586735" y="3531943"/>
            <a:ext cx="0" cy="43786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5" name="Rectangle 73"/>
          <p:cNvSpPr/>
          <p:nvPr/>
        </p:nvSpPr>
        <p:spPr bwMode="auto">
          <a:xfrm>
            <a:off x="4219072" y="396449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有限自动机节点类</a:t>
            </a:r>
            <a:endParaRPr lang="zh-CN" altLang="en-US" sz="1600" b="1" dirty="0">
              <a:solidFill>
                <a:schemeClr val="accent3">
                  <a:lumMod val="75000"/>
                </a:schemeClr>
              </a:solidFill>
              <a:latin typeface="微软雅黑" panose="020B0503020204020204" pitchFamily="34" charset="-122"/>
              <a:ea typeface="微软雅黑" panose="020B0503020204020204" pitchFamily="34" charset="-122"/>
            </a:endParaRPr>
          </a:p>
        </p:txBody>
      </p:sp>
      <p:cxnSp>
        <p:nvCxnSpPr>
          <p:cNvPr id="86" name="Straight Connector 75"/>
          <p:cNvCxnSpPr/>
          <p:nvPr/>
        </p:nvCxnSpPr>
        <p:spPr>
          <a:xfrm flipV="1">
            <a:off x="4127699" y="1936856"/>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7" name="Rectangle 76"/>
          <p:cNvSpPr/>
          <p:nvPr/>
        </p:nvSpPr>
        <p:spPr bwMode="auto">
          <a:xfrm>
            <a:off x="3760041" y="1708738"/>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3"/>
                </a:solidFill>
                <a:latin typeface="微软雅黑" panose="020B0503020204020204" pitchFamily="34" charset="-122"/>
                <a:ea typeface="微软雅黑" panose="020B0503020204020204" pitchFamily="34" charset="-122"/>
              </a:rPr>
              <a:t>	</a:t>
            </a:r>
            <a:r>
              <a:rPr lang="zh-CN" altLang="en-US" sz="1600" b="1" dirty="0">
                <a:solidFill>
                  <a:schemeClr val="accent3"/>
                </a:solidFill>
                <a:latin typeface="微软雅黑" panose="020B0503020204020204" pitchFamily="34" charset="-122"/>
                <a:ea typeface="微软雅黑" panose="020B0503020204020204" pitchFamily="34" charset="-122"/>
              </a:rPr>
              <a:t>有限自动机类</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cxnSp>
        <p:nvCxnSpPr>
          <p:cNvPr id="88" name="Straight Connector 78"/>
          <p:cNvCxnSpPr/>
          <p:nvPr/>
        </p:nvCxnSpPr>
        <p:spPr>
          <a:xfrm>
            <a:off x="6456872" y="3617494"/>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9" name="Rectangle 79"/>
          <p:cNvSpPr/>
          <p:nvPr/>
        </p:nvSpPr>
        <p:spPr bwMode="auto">
          <a:xfrm>
            <a:off x="6089208" y="396449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4">
                    <a:lumMod val="75000"/>
                  </a:schemeClr>
                </a:solidFill>
                <a:latin typeface="微软雅黑" panose="020B0503020204020204" pitchFamily="34" charset="-122"/>
                <a:ea typeface="微软雅黑" panose="020B0503020204020204" pitchFamily="34" charset="-122"/>
              </a:rPr>
              <a:t>	</a:t>
            </a:r>
            <a:r>
              <a:rPr lang="zh-CN" altLang="en-US" sz="1600" b="1" dirty="0">
                <a:solidFill>
                  <a:schemeClr val="accent4">
                    <a:lumMod val="75000"/>
                  </a:schemeClr>
                </a:solidFill>
                <a:latin typeface="微软雅黑" panose="020B0503020204020204" pitchFamily="34" charset="-122"/>
                <a:ea typeface="微软雅黑" panose="020B0503020204020204" pitchFamily="34" charset="-122"/>
              </a:rPr>
              <a:t>节点产生式类</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90" name="Straight Connector 81"/>
          <p:cNvCxnSpPr/>
          <p:nvPr/>
        </p:nvCxnSpPr>
        <p:spPr>
          <a:xfrm flipV="1">
            <a:off x="5997834" y="1936856"/>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1" name="Rectangle 82"/>
          <p:cNvSpPr/>
          <p:nvPr/>
        </p:nvSpPr>
        <p:spPr bwMode="auto">
          <a:xfrm>
            <a:off x="5630179" y="1708734"/>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solidFill>
                <a:latin typeface="微软雅黑" panose="020B0503020204020204" pitchFamily="34" charset="-122"/>
                <a:ea typeface="微软雅黑" panose="020B0503020204020204" pitchFamily="34" charset="-122"/>
              </a:rPr>
              <a:t>有限自动机转移类</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nvGrpSpPr>
          <p:cNvPr id="93" name="Group 45"/>
          <p:cNvGrpSpPr/>
          <p:nvPr/>
        </p:nvGrpSpPr>
        <p:grpSpPr bwMode="auto">
          <a:xfrm rot="6300000">
            <a:off x="7423188" y="1848734"/>
            <a:ext cx="859323" cy="1440711"/>
            <a:chOff x="2761515" y="2286000"/>
            <a:chExt cx="1645174" cy="2760228"/>
          </a:xfrm>
          <a:solidFill>
            <a:schemeClr val="accent4"/>
          </a:solidFill>
        </p:grpSpPr>
        <p:sp>
          <p:nvSpPr>
            <p:cNvPr id="94"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5"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6"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7"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8"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99"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109" name="Straight Connector 81"/>
          <p:cNvCxnSpPr/>
          <p:nvPr/>
        </p:nvCxnSpPr>
        <p:spPr>
          <a:xfrm flipV="1">
            <a:off x="7935216" y="1895409"/>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10" name="Rectangle 82"/>
          <p:cNvSpPr/>
          <p:nvPr/>
        </p:nvSpPr>
        <p:spPr bwMode="auto">
          <a:xfrm>
            <a:off x="7567561" y="166728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en-US" altLang="zh-CN" sz="1600" b="1" dirty="0">
                <a:solidFill>
                  <a:schemeClr val="accent4"/>
                </a:solidFill>
                <a:latin typeface="微软雅黑" panose="020B0503020204020204" pitchFamily="34" charset="-122"/>
                <a:ea typeface="微软雅黑" panose="020B0503020204020204" pitchFamily="34" charset="-122"/>
              </a:rPr>
              <a:t>	LR</a:t>
            </a:r>
            <a:r>
              <a:rPr lang="zh-CN" altLang="en-US" sz="1600" b="1" dirty="0">
                <a:solidFill>
                  <a:schemeClr val="accent4"/>
                </a:solidFill>
                <a:latin typeface="微软雅黑" panose="020B0503020204020204" pitchFamily="34" charset="-122"/>
                <a:ea typeface="微软雅黑" panose="020B0503020204020204" pitchFamily="34" charset="-122"/>
              </a:rPr>
              <a:t>分析表类</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111" name="TextBox 19"/>
          <p:cNvSpPr txBox="1"/>
          <p:nvPr/>
        </p:nvSpPr>
        <p:spPr>
          <a:xfrm>
            <a:off x="1983395" y="4231741"/>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存储语法分析过程中的符号</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2" name="TextBox 19"/>
          <p:cNvSpPr txBox="1"/>
          <p:nvPr/>
        </p:nvSpPr>
        <p:spPr>
          <a:xfrm>
            <a:off x="250023" y="4317806"/>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存储语法分析过程中所有出现的符号的信息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3" name="TextBox 19"/>
          <p:cNvSpPr txBox="1"/>
          <p:nvPr/>
        </p:nvSpPr>
        <p:spPr>
          <a:xfrm>
            <a:off x="1838803" y="1305956"/>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存储产生式的信息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4" name="TextBox 19"/>
          <p:cNvSpPr txBox="1"/>
          <p:nvPr/>
        </p:nvSpPr>
        <p:spPr>
          <a:xfrm>
            <a:off x="116089" y="1416197"/>
            <a:ext cx="156961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语法分析的主类，协调各个类完成语法分析工作</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5" name="TextBox 19"/>
          <p:cNvSpPr txBox="1"/>
          <p:nvPr/>
        </p:nvSpPr>
        <p:spPr>
          <a:xfrm>
            <a:off x="3545521" y="1269259"/>
            <a:ext cx="1169503"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存储语法有限自动机的信息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6" name="TextBox 19"/>
          <p:cNvSpPr txBox="1"/>
          <p:nvPr/>
        </p:nvSpPr>
        <p:spPr>
          <a:xfrm>
            <a:off x="4070493" y="4277661"/>
            <a:ext cx="1128222"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存储有限自动机的节点信息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7" name="TextBox 19"/>
          <p:cNvSpPr txBox="1"/>
          <p:nvPr/>
        </p:nvSpPr>
        <p:spPr>
          <a:xfrm>
            <a:off x="5392048" y="1272002"/>
            <a:ext cx="1152479"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存储有限自动机的转移信息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8" name="TextBox 19"/>
          <p:cNvSpPr txBox="1"/>
          <p:nvPr/>
        </p:nvSpPr>
        <p:spPr>
          <a:xfrm>
            <a:off x="5803865" y="4277661"/>
            <a:ext cx="1404676"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存储有限自动机中节点的产生式信息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9" name="TextBox 19"/>
          <p:cNvSpPr txBox="1"/>
          <p:nvPr/>
        </p:nvSpPr>
        <p:spPr>
          <a:xfrm>
            <a:off x="7316231" y="1230084"/>
            <a:ext cx="1120274" cy="361418"/>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存储</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分析表的信息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22" presetClass="entr" presetSubtype="4" fill="hold" nodeType="withEffect">
                                  <p:stCondLst>
                                    <p:cond delay="250"/>
                                  </p:stCondLst>
                                  <p:childTnLst>
                                    <p:set>
                                      <p:cBhvr>
                                        <p:cTn id="38" dur="1" fill="hold">
                                          <p:stCondLst>
                                            <p:cond delay="0"/>
                                          </p:stCondLst>
                                        </p:cTn>
                                        <p:tgtEl>
                                          <p:spTgt spid="78"/>
                                        </p:tgtEl>
                                        <p:attrNameLst>
                                          <p:attrName>style.visibility</p:attrName>
                                        </p:attrNameLst>
                                      </p:cBhvr>
                                      <p:to>
                                        <p:strVal val="visible"/>
                                      </p:to>
                                    </p:set>
                                    <p:animEffect transition="in" filter="wipe(down)">
                                      <p:cBhvr>
                                        <p:cTn id="39" dur="500"/>
                                        <p:tgtEl>
                                          <p:spTgt spid="78"/>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79"/>
                                        </p:tgtEl>
                                        <p:attrNameLst>
                                          <p:attrName>style.visibility</p:attrName>
                                        </p:attrNameLst>
                                      </p:cBhvr>
                                      <p:to>
                                        <p:strVal val="visible"/>
                                      </p:to>
                                    </p:set>
                                    <p:animEffect transition="in" filter="randombar(horizontal)">
                                      <p:cBhvr>
                                        <p:cTn id="42" dur="500"/>
                                        <p:tgtEl>
                                          <p:spTgt spid="79"/>
                                        </p:tgtEl>
                                      </p:cBhvr>
                                    </p:animEffect>
                                  </p:childTnLst>
                                </p:cTn>
                              </p:par>
                              <p:par>
                                <p:cTn id="43" presetID="10" presetClass="entr" presetSubtype="0" fill="hold" nodeType="withEffect">
                                  <p:stCondLst>
                                    <p:cond delay="75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22" presetClass="entr" presetSubtype="1" fill="hold" nodeType="withEffect">
                                  <p:stCondLst>
                                    <p:cond delay="1000"/>
                                  </p:stCondLst>
                                  <p:childTnLst>
                                    <p:set>
                                      <p:cBhvr>
                                        <p:cTn id="47" dur="1" fill="hold">
                                          <p:stCondLst>
                                            <p:cond delay="0"/>
                                          </p:stCondLst>
                                        </p:cTn>
                                        <p:tgtEl>
                                          <p:spTgt spid="76"/>
                                        </p:tgtEl>
                                        <p:attrNameLst>
                                          <p:attrName>style.visibility</p:attrName>
                                        </p:attrNameLst>
                                      </p:cBhvr>
                                      <p:to>
                                        <p:strVal val="visible"/>
                                      </p:to>
                                    </p:set>
                                    <p:animEffect transition="in" filter="wipe(up)">
                                      <p:cBhvr>
                                        <p:cTn id="48" dur="500"/>
                                        <p:tgtEl>
                                          <p:spTgt spid="76"/>
                                        </p:tgtEl>
                                      </p:cBhvr>
                                    </p:animEffect>
                                  </p:childTnLst>
                                </p:cTn>
                              </p:par>
                              <p:par>
                                <p:cTn id="49" presetID="14" presetClass="entr" presetSubtype="10" fill="hold" grpId="0" nodeType="withEffect">
                                  <p:stCondLst>
                                    <p:cond delay="1250"/>
                                  </p:stCondLst>
                                  <p:childTnLst>
                                    <p:set>
                                      <p:cBhvr>
                                        <p:cTn id="50" dur="1" fill="hold">
                                          <p:stCondLst>
                                            <p:cond delay="0"/>
                                          </p:stCondLst>
                                        </p:cTn>
                                        <p:tgtEl>
                                          <p:spTgt spid="77"/>
                                        </p:tgtEl>
                                        <p:attrNameLst>
                                          <p:attrName>style.visibility</p:attrName>
                                        </p:attrNameLst>
                                      </p:cBhvr>
                                      <p:to>
                                        <p:strVal val="visible"/>
                                      </p:to>
                                    </p:set>
                                    <p:animEffect transition="in" filter="randombar(horizontal)">
                                      <p:cBhvr>
                                        <p:cTn id="51" dur="500"/>
                                        <p:tgtEl>
                                          <p:spTgt spid="77"/>
                                        </p:tgtEl>
                                      </p:cBhvr>
                                    </p:animEffect>
                                  </p:childTnLst>
                                </p:cTn>
                              </p:par>
                              <p:par>
                                <p:cTn id="52" presetID="10" presetClass="entr" presetSubtype="0" fill="hold" nodeType="withEffect">
                                  <p:stCondLst>
                                    <p:cond delay="150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22" presetClass="entr" presetSubtype="4" fill="hold" nodeType="withEffect">
                                  <p:stCondLst>
                                    <p:cond delay="1750"/>
                                  </p:stCondLst>
                                  <p:childTnLst>
                                    <p:set>
                                      <p:cBhvr>
                                        <p:cTn id="56" dur="1" fill="hold">
                                          <p:stCondLst>
                                            <p:cond delay="0"/>
                                          </p:stCondLst>
                                        </p:cTn>
                                        <p:tgtEl>
                                          <p:spTgt spid="82"/>
                                        </p:tgtEl>
                                        <p:attrNameLst>
                                          <p:attrName>style.visibility</p:attrName>
                                        </p:attrNameLst>
                                      </p:cBhvr>
                                      <p:to>
                                        <p:strVal val="visible"/>
                                      </p:to>
                                    </p:set>
                                    <p:animEffect transition="in" filter="wipe(down)">
                                      <p:cBhvr>
                                        <p:cTn id="57" dur="500"/>
                                        <p:tgtEl>
                                          <p:spTgt spid="82"/>
                                        </p:tgtEl>
                                      </p:cBhvr>
                                    </p:animEffect>
                                  </p:childTnLst>
                                </p:cTn>
                              </p:par>
                              <p:par>
                                <p:cTn id="58" presetID="14" presetClass="entr" presetSubtype="10" fill="hold" grpId="0" nodeType="withEffect">
                                  <p:stCondLst>
                                    <p:cond delay="2000"/>
                                  </p:stCondLst>
                                  <p:childTnLst>
                                    <p:set>
                                      <p:cBhvr>
                                        <p:cTn id="59" dur="1" fill="hold">
                                          <p:stCondLst>
                                            <p:cond delay="0"/>
                                          </p:stCondLst>
                                        </p:cTn>
                                        <p:tgtEl>
                                          <p:spTgt spid="83"/>
                                        </p:tgtEl>
                                        <p:attrNameLst>
                                          <p:attrName>style.visibility</p:attrName>
                                        </p:attrNameLst>
                                      </p:cBhvr>
                                      <p:to>
                                        <p:strVal val="visible"/>
                                      </p:to>
                                    </p:set>
                                    <p:animEffect transition="in" filter="randombar(horizontal)">
                                      <p:cBhvr>
                                        <p:cTn id="60" dur="500"/>
                                        <p:tgtEl>
                                          <p:spTgt spid="83"/>
                                        </p:tgtEl>
                                      </p:cBhvr>
                                    </p:animEffect>
                                  </p:childTnLst>
                                </p:cTn>
                              </p:par>
                              <p:par>
                                <p:cTn id="61" presetID="10" presetClass="entr" presetSubtype="0" fill="hold" nodeType="withEffect">
                                  <p:stCondLst>
                                    <p:cond delay="225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22" presetClass="entr" presetSubtype="1" fill="hold" nodeType="withEffect">
                                  <p:stCondLst>
                                    <p:cond delay="2500"/>
                                  </p:stCondLst>
                                  <p:childTnLst>
                                    <p:set>
                                      <p:cBhvr>
                                        <p:cTn id="65" dur="1" fill="hold">
                                          <p:stCondLst>
                                            <p:cond delay="0"/>
                                          </p:stCondLst>
                                        </p:cTn>
                                        <p:tgtEl>
                                          <p:spTgt spid="80"/>
                                        </p:tgtEl>
                                        <p:attrNameLst>
                                          <p:attrName>style.visibility</p:attrName>
                                        </p:attrNameLst>
                                      </p:cBhvr>
                                      <p:to>
                                        <p:strVal val="visible"/>
                                      </p:to>
                                    </p:set>
                                    <p:animEffect transition="in" filter="wipe(up)">
                                      <p:cBhvr>
                                        <p:cTn id="66" dur="500"/>
                                        <p:tgtEl>
                                          <p:spTgt spid="80"/>
                                        </p:tgtEl>
                                      </p:cBhvr>
                                    </p:animEffect>
                                  </p:childTnLst>
                                </p:cTn>
                              </p:par>
                              <p:par>
                                <p:cTn id="67" presetID="14" presetClass="entr" presetSubtype="10" fill="hold" grpId="0" nodeType="withEffect">
                                  <p:stCondLst>
                                    <p:cond delay="2750"/>
                                  </p:stCondLst>
                                  <p:childTnLst>
                                    <p:set>
                                      <p:cBhvr>
                                        <p:cTn id="68" dur="1" fill="hold">
                                          <p:stCondLst>
                                            <p:cond delay="0"/>
                                          </p:stCondLst>
                                        </p:cTn>
                                        <p:tgtEl>
                                          <p:spTgt spid="81"/>
                                        </p:tgtEl>
                                        <p:attrNameLst>
                                          <p:attrName>style.visibility</p:attrName>
                                        </p:attrNameLst>
                                      </p:cBhvr>
                                      <p:to>
                                        <p:strVal val="visible"/>
                                      </p:to>
                                    </p:set>
                                    <p:animEffect transition="in" filter="randombar(horizontal)">
                                      <p:cBhvr>
                                        <p:cTn id="69" dur="500"/>
                                        <p:tgtEl>
                                          <p:spTgt spid="81"/>
                                        </p:tgtEl>
                                      </p:cBhvr>
                                    </p:animEffect>
                                  </p:childTnLst>
                                </p:cTn>
                              </p:par>
                              <p:par>
                                <p:cTn id="70" presetID="10" presetClass="entr" presetSubtype="0" fill="hold" nodeType="withEffect">
                                  <p:stCondLst>
                                    <p:cond delay="300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22" presetClass="entr" presetSubtype="4" fill="hold" nodeType="withEffect">
                                  <p:stCondLst>
                                    <p:cond delay="3250"/>
                                  </p:stCondLst>
                                  <p:childTnLst>
                                    <p:set>
                                      <p:cBhvr>
                                        <p:cTn id="74" dur="1" fill="hold">
                                          <p:stCondLst>
                                            <p:cond delay="0"/>
                                          </p:stCondLst>
                                        </p:cTn>
                                        <p:tgtEl>
                                          <p:spTgt spid="86"/>
                                        </p:tgtEl>
                                        <p:attrNameLst>
                                          <p:attrName>style.visibility</p:attrName>
                                        </p:attrNameLst>
                                      </p:cBhvr>
                                      <p:to>
                                        <p:strVal val="visible"/>
                                      </p:to>
                                    </p:set>
                                    <p:animEffect transition="in" filter="wipe(down)">
                                      <p:cBhvr>
                                        <p:cTn id="75" dur="500"/>
                                        <p:tgtEl>
                                          <p:spTgt spid="86"/>
                                        </p:tgtEl>
                                      </p:cBhvr>
                                    </p:animEffect>
                                  </p:childTnLst>
                                </p:cTn>
                              </p:par>
                              <p:par>
                                <p:cTn id="76" presetID="14" presetClass="entr" presetSubtype="10" fill="hold" grpId="0" nodeType="withEffect">
                                  <p:stCondLst>
                                    <p:cond delay="3500"/>
                                  </p:stCondLst>
                                  <p:childTnLst>
                                    <p:set>
                                      <p:cBhvr>
                                        <p:cTn id="77" dur="1" fill="hold">
                                          <p:stCondLst>
                                            <p:cond delay="0"/>
                                          </p:stCondLst>
                                        </p:cTn>
                                        <p:tgtEl>
                                          <p:spTgt spid="87"/>
                                        </p:tgtEl>
                                        <p:attrNameLst>
                                          <p:attrName>style.visibility</p:attrName>
                                        </p:attrNameLst>
                                      </p:cBhvr>
                                      <p:to>
                                        <p:strVal val="visible"/>
                                      </p:to>
                                    </p:set>
                                    <p:animEffect transition="in" filter="randombar(horizontal)">
                                      <p:cBhvr>
                                        <p:cTn id="78" dur="500"/>
                                        <p:tgtEl>
                                          <p:spTgt spid="87"/>
                                        </p:tgtEl>
                                      </p:cBhvr>
                                    </p:animEffect>
                                  </p:childTnLst>
                                </p:cTn>
                              </p:par>
                              <p:par>
                                <p:cTn id="79" presetID="10" presetClass="entr" presetSubtype="0" fill="hold" nodeType="withEffect">
                                  <p:stCondLst>
                                    <p:cond delay="375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par>
                                <p:cTn id="82" presetID="22" presetClass="entr" presetSubtype="1" fill="hold" nodeType="withEffect">
                                  <p:stCondLst>
                                    <p:cond delay="4000"/>
                                  </p:stCondLst>
                                  <p:childTnLst>
                                    <p:set>
                                      <p:cBhvr>
                                        <p:cTn id="83" dur="1" fill="hold">
                                          <p:stCondLst>
                                            <p:cond delay="0"/>
                                          </p:stCondLst>
                                        </p:cTn>
                                        <p:tgtEl>
                                          <p:spTgt spid="84"/>
                                        </p:tgtEl>
                                        <p:attrNameLst>
                                          <p:attrName>style.visibility</p:attrName>
                                        </p:attrNameLst>
                                      </p:cBhvr>
                                      <p:to>
                                        <p:strVal val="visible"/>
                                      </p:to>
                                    </p:set>
                                    <p:animEffect transition="in" filter="wipe(up)">
                                      <p:cBhvr>
                                        <p:cTn id="84" dur="500"/>
                                        <p:tgtEl>
                                          <p:spTgt spid="84"/>
                                        </p:tgtEl>
                                      </p:cBhvr>
                                    </p:animEffect>
                                  </p:childTnLst>
                                </p:cTn>
                              </p:par>
                              <p:par>
                                <p:cTn id="85" presetID="14" presetClass="entr" presetSubtype="10" fill="hold" grpId="0" nodeType="withEffect">
                                  <p:stCondLst>
                                    <p:cond delay="4250"/>
                                  </p:stCondLst>
                                  <p:childTnLst>
                                    <p:set>
                                      <p:cBhvr>
                                        <p:cTn id="86" dur="1" fill="hold">
                                          <p:stCondLst>
                                            <p:cond delay="0"/>
                                          </p:stCondLst>
                                        </p:cTn>
                                        <p:tgtEl>
                                          <p:spTgt spid="85"/>
                                        </p:tgtEl>
                                        <p:attrNameLst>
                                          <p:attrName>style.visibility</p:attrName>
                                        </p:attrNameLst>
                                      </p:cBhvr>
                                      <p:to>
                                        <p:strVal val="visible"/>
                                      </p:to>
                                    </p:set>
                                    <p:animEffect transition="in" filter="randombar(horizontal)">
                                      <p:cBhvr>
                                        <p:cTn id="87" dur="500"/>
                                        <p:tgtEl>
                                          <p:spTgt spid="85"/>
                                        </p:tgtEl>
                                      </p:cBhvr>
                                    </p:animEffect>
                                  </p:childTnLst>
                                </p:cTn>
                              </p:par>
                              <p:par>
                                <p:cTn id="88" presetID="10" presetClass="entr" presetSubtype="0" fill="hold" nodeType="withEffect">
                                  <p:stCondLst>
                                    <p:cond delay="450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par>
                                <p:cTn id="91" presetID="22" presetClass="entr" presetSubtype="4" fill="hold" nodeType="withEffect">
                                  <p:stCondLst>
                                    <p:cond delay="475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14" presetClass="entr" presetSubtype="10" fill="hold" grpId="0" nodeType="withEffect">
                                  <p:stCondLst>
                                    <p:cond delay="5000"/>
                                  </p:stCondLst>
                                  <p:childTnLst>
                                    <p:set>
                                      <p:cBhvr>
                                        <p:cTn id="95" dur="1" fill="hold">
                                          <p:stCondLst>
                                            <p:cond delay="0"/>
                                          </p:stCondLst>
                                        </p:cTn>
                                        <p:tgtEl>
                                          <p:spTgt spid="91"/>
                                        </p:tgtEl>
                                        <p:attrNameLst>
                                          <p:attrName>style.visibility</p:attrName>
                                        </p:attrNameLst>
                                      </p:cBhvr>
                                      <p:to>
                                        <p:strVal val="visible"/>
                                      </p:to>
                                    </p:set>
                                    <p:animEffect transition="in" filter="randombar(horizontal)">
                                      <p:cBhvr>
                                        <p:cTn id="96" dur="500"/>
                                        <p:tgtEl>
                                          <p:spTgt spid="91"/>
                                        </p:tgtEl>
                                      </p:cBhvr>
                                    </p:animEffect>
                                  </p:childTnLst>
                                </p:cTn>
                              </p:par>
                              <p:par>
                                <p:cTn id="97" presetID="10" presetClass="entr" presetSubtype="0" fill="hold" nodeType="withEffect">
                                  <p:stCondLst>
                                    <p:cond delay="525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22" presetClass="entr" presetSubtype="1" fill="hold" nodeType="withEffect">
                                  <p:stCondLst>
                                    <p:cond delay="5500"/>
                                  </p:stCondLst>
                                  <p:childTnLst>
                                    <p:set>
                                      <p:cBhvr>
                                        <p:cTn id="101" dur="1" fill="hold">
                                          <p:stCondLst>
                                            <p:cond delay="0"/>
                                          </p:stCondLst>
                                        </p:cTn>
                                        <p:tgtEl>
                                          <p:spTgt spid="88"/>
                                        </p:tgtEl>
                                        <p:attrNameLst>
                                          <p:attrName>style.visibility</p:attrName>
                                        </p:attrNameLst>
                                      </p:cBhvr>
                                      <p:to>
                                        <p:strVal val="visible"/>
                                      </p:to>
                                    </p:set>
                                    <p:animEffect transition="in" filter="wipe(up)">
                                      <p:cBhvr>
                                        <p:cTn id="102" dur="500"/>
                                        <p:tgtEl>
                                          <p:spTgt spid="88"/>
                                        </p:tgtEl>
                                      </p:cBhvr>
                                    </p:animEffect>
                                  </p:childTnLst>
                                </p:cTn>
                              </p:par>
                              <p:par>
                                <p:cTn id="103" presetID="14" presetClass="entr" presetSubtype="10" fill="hold" grpId="0" nodeType="withEffect">
                                  <p:stCondLst>
                                    <p:cond delay="5750"/>
                                  </p:stCondLst>
                                  <p:childTnLst>
                                    <p:set>
                                      <p:cBhvr>
                                        <p:cTn id="104" dur="1" fill="hold">
                                          <p:stCondLst>
                                            <p:cond delay="0"/>
                                          </p:stCondLst>
                                        </p:cTn>
                                        <p:tgtEl>
                                          <p:spTgt spid="89"/>
                                        </p:tgtEl>
                                        <p:attrNameLst>
                                          <p:attrName>style.visibility</p:attrName>
                                        </p:attrNameLst>
                                      </p:cBhvr>
                                      <p:to>
                                        <p:strVal val="visible"/>
                                      </p:to>
                                    </p:set>
                                    <p:animEffect transition="in" filter="randombar(horizontal)">
                                      <p:cBhvr>
                                        <p:cTn id="105" dur="500"/>
                                        <p:tgtEl>
                                          <p:spTgt spid="89"/>
                                        </p:tgtEl>
                                      </p:cBhvr>
                                    </p:animEffect>
                                  </p:childTnLst>
                                </p:cTn>
                              </p:par>
                              <p:par>
                                <p:cTn id="106" presetID="10" presetClass="entr" presetSubtype="0" fill="hold" nodeType="withEffect">
                                  <p:stCondLst>
                                    <p:cond delay="4500"/>
                                  </p:stCondLst>
                                  <p:childTnLst>
                                    <p:set>
                                      <p:cBhvr>
                                        <p:cTn id="107" dur="1" fill="hold">
                                          <p:stCondLst>
                                            <p:cond delay="0"/>
                                          </p:stCondLst>
                                        </p:cTn>
                                        <p:tgtEl>
                                          <p:spTgt spid="93"/>
                                        </p:tgtEl>
                                        <p:attrNameLst>
                                          <p:attrName>style.visibility</p:attrName>
                                        </p:attrNameLst>
                                      </p:cBhvr>
                                      <p:to>
                                        <p:strVal val="visible"/>
                                      </p:to>
                                    </p:set>
                                    <p:animEffect transition="in" filter="fade">
                                      <p:cBhvr>
                                        <p:cTn id="108" dur="500"/>
                                        <p:tgtEl>
                                          <p:spTgt spid="93"/>
                                        </p:tgtEl>
                                      </p:cBhvr>
                                    </p:animEffect>
                                  </p:childTnLst>
                                </p:cTn>
                              </p:par>
                              <p:par>
                                <p:cTn id="109" presetID="22" presetClass="entr" presetSubtype="4" fill="hold" nodeType="withEffect">
                                  <p:stCondLst>
                                    <p:cond delay="4750"/>
                                  </p:stCondLst>
                                  <p:childTnLst>
                                    <p:set>
                                      <p:cBhvr>
                                        <p:cTn id="110" dur="1" fill="hold">
                                          <p:stCondLst>
                                            <p:cond delay="0"/>
                                          </p:stCondLst>
                                        </p:cTn>
                                        <p:tgtEl>
                                          <p:spTgt spid="109"/>
                                        </p:tgtEl>
                                        <p:attrNameLst>
                                          <p:attrName>style.visibility</p:attrName>
                                        </p:attrNameLst>
                                      </p:cBhvr>
                                      <p:to>
                                        <p:strVal val="visible"/>
                                      </p:to>
                                    </p:set>
                                    <p:animEffect transition="in" filter="wipe(down)">
                                      <p:cBhvr>
                                        <p:cTn id="111" dur="500"/>
                                        <p:tgtEl>
                                          <p:spTgt spid="109"/>
                                        </p:tgtEl>
                                      </p:cBhvr>
                                    </p:animEffect>
                                  </p:childTnLst>
                                </p:cTn>
                              </p:par>
                              <p:par>
                                <p:cTn id="112" presetID="14" presetClass="entr" presetSubtype="10" fill="hold" grpId="0" nodeType="withEffect">
                                  <p:stCondLst>
                                    <p:cond delay="5000"/>
                                  </p:stCondLst>
                                  <p:childTnLst>
                                    <p:set>
                                      <p:cBhvr>
                                        <p:cTn id="113" dur="1" fill="hold">
                                          <p:stCondLst>
                                            <p:cond delay="0"/>
                                          </p:stCondLst>
                                        </p:cTn>
                                        <p:tgtEl>
                                          <p:spTgt spid="110"/>
                                        </p:tgtEl>
                                        <p:attrNameLst>
                                          <p:attrName>style.visibility</p:attrName>
                                        </p:attrNameLst>
                                      </p:cBhvr>
                                      <p:to>
                                        <p:strVal val="visible"/>
                                      </p:to>
                                    </p:set>
                                    <p:animEffect transition="in" filter="randombar(horizontal)">
                                      <p:cBhvr>
                                        <p:cTn id="114"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P spid="77" grpId="0"/>
      <p:bldP spid="79" grpId="0"/>
      <p:bldP spid="81" grpId="0"/>
      <p:bldP spid="83" grpId="0"/>
      <p:bldP spid="85" grpId="0"/>
      <p:bldP spid="87" grpId="0"/>
      <p:bldP spid="89" grpId="0"/>
      <p:bldP spid="91" grpId="0"/>
      <p:bldP spid="1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组合 217"/>
          <p:cNvGrpSpPr/>
          <p:nvPr/>
        </p:nvGrpSpPr>
        <p:grpSpPr>
          <a:xfrm>
            <a:off x="7140505" y="2228318"/>
            <a:ext cx="1479115" cy="1298989"/>
            <a:chOff x="6277996" y="1420122"/>
            <a:chExt cx="2068222" cy="1771453"/>
          </a:xfrm>
        </p:grpSpPr>
        <p:sp>
          <p:nvSpPr>
            <p:cNvPr id="219" name="Freeform: Shape 1"/>
            <p:cNvSpPr/>
            <p:nvPr/>
          </p:nvSpPr>
          <p:spPr bwMode="auto">
            <a:xfrm>
              <a:off x="6277996"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5"/>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218114" y="2060925"/>
              <a:ext cx="486439" cy="486439"/>
              <a:chOff x="7218114" y="2060925"/>
              <a:chExt cx="486439" cy="486439"/>
            </a:xfrm>
          </p:grpSpPr>
          <p:sp>
            <p:nvSpPr>
              <p:cNvPr id="221" name="Oval 18"/>
              <p:cNvSpPr/>
              <p:nvPr/>
            </p:nvSpPr>
            <p:spPr>
              <a:xfrm>
                <a:off x="7218114"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22" name="Freeform: Shape 19"/>
              <p:cNvSpPr/>
              <p:nvPr/>
            </p:nvSpPr>
            <p:spPr bwMode="auto">
              <a:xfrm>
                <a:off x="7369419" y="2231247"/>
                <a:ext cx="183828" cy="145795"/>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5"/>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223" name="组合 222"/>
          <p:cNvGrpSpPr/>
          <p:nvPr/>
        </p:nvGrpSpPr>
        <p:grpSpPr>
          <a:xfrm>
            <a:off x="5735289" y="2235275"/>
            <a:ext cx="1479115" cy="1298989"/>
            <a:chOff x="4845707" y="1420122"/>
            <a:chExt cx="2068222" cy="1771453"/>
          </a:xfrm>
        </p:grpSpPr>
        <p:sp>
          <p:nvSpPr>
            <p:cNvPr id="229"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225" name="组合 224"/>
            <p:cNvGrpSpPr/>
            <p:nvPr/>
          </p:nvGrpSpPr>
          <p:grpSpPr>
            <a:xfrm>
              <a:off x="5791556" y="2060925"/>
              <a:ext cx="486439" cy="486439"/>
              <a:chOff x="5791556" y="2060925"/>
              <a:chExt cx="486439" cy="486439"/>
            </a:xfrm>
          </p:grpSpPr>
          <p:sp>
            <p:nvSpPr>
              <p:cNvPr id="226"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27"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1.	</a:t>
            </a:r>
            <a:r>
              <a:rPr lang="zh-CN" altLang="en-US" sz="2400" b="1" dirty="0">
                <a:solidFill>
                  <a:schemeClr val="accent4"/>
                </a:solidFill>
                <a:latin typeface="微软雅黑" panose="020B0503020204020204" pitchFamily="34" charset="-122"/>
                <a:ea typeface="微软雅黑" panose="020B0503020204020204" pitchFamily="34" charset="-122"/>
              </a:rPr>
              <a:t>语法分析总体流程</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175" name="组合 174"/>
          <p:cNvGrpSpPr/>
          <p:nvPr/>
        </p:nvGrpSpPr>
        <p:grpSpPr>
          <a:xfrm>
            <a:off x="4302751" y="2230023"/>
            <a:ext cx="1479115" cy="1298989"/>
            <a:chOff x="4845707" y="1420122"/>
            <a:chExt cx="2068222" cy="1771453"/>
          </a:xfrm>
        </p:grpSpPr>
        <p:sp>
          <p:nvSpPr>
            <p:cNvPr id="181"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177" name="组合 176"/>
            <p:cNvGrpSpPr/>
            <p:nvPr/>
          </p:nvGrpSpPr>
          <p:grpSpPr>
            <a:xfrm>
              <a:off x="5791556" y="2060925"/>
              <a:ext cx="486439" cy="486439"/>
              <a:chOff x="5791556" y="2060925"/>
              <a:chExt cx="486439" cy="486439"/>
            </a:xfrm>
          </p:grpSpPr>
          <p:sp>
            <p:nvSpPr>
              <p:cNvPr id="178"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179"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sp>
        <p:nvSpPr>
          <p:cNvPr id="184" name="TextBox 35"/>
          <p:cNvSpPr txBox="1"/>
          <p:nvPr/>
        </p:nvSpPr>
        <p:spPr bwMode="auto">
          <a:xfrm>
            <a:off x="172489" y="3781501"/>
            <a:ext cx="1382554" cy="430672"/>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读取用户输入</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7" name="TextBox 33"/>
          <p:cNvSpPr txBox="1"/>
          <p:nvPr/>
        </p:nvSpPr>
        <p:spPr bwMode="auto">
          <a:xfrm>
            <a:off x="1268922" y="1481854"/>
            <a:ext cx="1826787" cy="734446"/>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构建产生式数组，根据识别出的终结符与非终结符元素构建符号表</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0" name="TextBox 31"/>
          <p:cNvSpPr txBox="1"/>
          <p:nvPr/>
        </p:nvSpPr>
        <p:spPr bwMode="auto">
          <a:xfrm>
            <a:off x="2532343" y="3738782"/>
            <a:ext cx="2374132" cy="696184"/>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对产生式进行处理，将产生式按照左侧的非终结符进行分类</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3" name="TextBox 29"/>
          <p:cNvSpPr txBox="1"/>
          <p:nvPr/>
        </p:nvSpPr>
        <p:spPr bwMode="auto">
          <a:xfrm>
            <a:off x="4289789" y="1478834"/>
            <a:ext cx="1505038" cy="628878"/>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计算符号表每个元素的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FIRST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集合</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6" name="TextBox 27"/>
          <p:cNvSpPr txBox="1"/>
          <p:nvPr/>
        </p:nvSpPr>
        <p:spPr bwMode="auto">
          <a:xfrm>
            <a:off x="5557724" y="3670122"/>
            <a:ext cx="1924418" cy="682637"/>
          </a:xfrm>
          <a:prstGeom prst="roundRect">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从起始符开始构建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有限自动机</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7" name="组合 196"/>
          <p:cNvGrpSpPr/>
          <p:nvPr/>
        </p:nvGrpSpPr>
        <p:grpSpPr>
          <a:xfrm>
            <a:off x="2876193" y="2230023"/>
            <a:ext cx="1479115" cy="1298989"/>
            <a:chOff x="3419150" y="1420122"/>
            <a:chExt cx="2068223" cy="1771453"/>
          </a:xfrm>
        </p:grpSpPr>
        <p:sp>
          <p:nvSpPr>
            <p:cNvPr id="203" name="Freeform: Shape 5"/>
            <p:cNvSpPr/>
            <p:nvPr/>
          </p:nvSpPr>
          <p:spPr bwMode="auto">
            <a:xfrm>
              <a:off x="3419150" y="1420122"/>
              <a:ext cx="2068223"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199" name="组合 198"/>
            <p:cNvGrpSpPr/>
            <p:nvPr/>
          </p:nvGrpSpPr>
          <p:grpSpPr>
            <a:xfrm>
              <a:off x="4356041" y="2060925"/>
              <a:ext cx="486439" cy="486439"/>
              <a:chOff x="4356041" y="2060925"/>
              <a:chExt cx="486439" cy="486439"/>
            </a:xfrm>
          </p:grpSpPr>
          <p:sp>
            <p:nvSpPr>
              <p:cNvPr id="200" name="Oval 14"/>
              <p:cNvSpPr/>
              <p:nvPr/>
            </p:nvSpPr>
            <p:spPr>
              <a:xfrm>
                <a:off x="4356041"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01" name="Freeform: Shape 15"/>
              <p:cNvSpPr/>
              <p:nvPr/>
            </p:nvSpPr>
            <p:spPr bwMode="auto">
              <a:xfrm>
                <a:off x="4515008" y="2228696"/>
                <a:ext cx="166396" cy="16798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3"/>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204" name="组合 203"/>
          <p:cNvGrpSpPr/>
          <p:nvPr/>
        </p:nvGrpSpPr>
        <p:grpSpPr>
          <a:xfrm>
            <a:off x="1442759" y="2232413"/>
            <a:ext cx="1479115" cy="1298988"/>
            <a:chOff x="1985715" y="1422512"/>
            <a:chExt cx="2068222" cy="1771452"/>
          </a:xfrm>
        </p:grpSpPr>
        <p:sp>
          <p:nvSpPr>
            <p:cNvPr id="210" name="Freeform: Shape 7"/>
            <p:cNvSpPr/>
            <p:nvPr/>
          </p:nvSpPr>
          <p:spPr bwMode="auto">
            <a:xfrm>
              <a:off x="1985715" y="1422512"/>
              <a:ext cx="2068222" cy="1771452"/>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206" name="组合 205"/>
            <p:cNvGrpSpPr/>
            <p:nvPr/>
          </p:nvGrpSpPr>
          <p:grpSpPr>
            <a:xfrm>
              <a:off x="2933766" y="2062629"/>
              <a:ext cx="486439" cy="486439"/>
              <a:chOff x="2933766" y="2062629"/>
              <a:chExt cx="486439" cy="486439"/>
            </a:xfrm>
          </p:grpSpPr>
          <p:sp>
            <p:nvSpPr>
              <p:cNvPr id="207" name="Oval 12"/>
              <p:cNvSpPr/>
              <p:nvPr/>
            </p:nvSpPr>
            <p:spPr>
              <a:xfrm>
                <a:off x="293376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08" name="Freeform: Shape 13"/>
              <p:cNvSpPr/>
              <p:nvPr/>
            </p:nvSpPr>
            <p:spPr bwMode="auto">
              <a:xfrm>
                <a:off x="3084279" y="2218689"/>
                <a:ext cx="185413" cy="174320"/>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accent2"/>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211" name="组合 210"/>
          <p:cNvGrpSpPr/>
          <p:nvPr/>
        </p:nvGrpSpPr>
        <p:grpSpPr>
          <a:xfrm>
            <a:off x="171772" y="2256267"/>
            <a:ext cx="1294140" cy="1240592"/>
            <a:chOff x="794444" y="1459940"/>
            <a:chExt cx="1809574" cy="1691816"/>
          </a:xfrm>
        </p:grpSpPr>
        <p:grpSp>
          <p:nvGrpSpPr>
            <p:cNvPr id="212" name="组合 211"/>
            <p:cNvGrpSpPr/>
            <p:nvPr/>
          </p:nvGrpSpPr>
          <p:grpSpPr>
            <a:xfrm>
              <a:off x="794444" y="1459940"/>
              <a:ext cx="1809574" cy="1691816"/>
              <a:chOff x="794444" y="1459940"/>
              <a:chExt cx="1809574" cy="1691816"/>
            </a:xfrm>
          </p:grpSpPr>
          <p:sp>
            <p:nvSpPr>
              <p:cNvPr id="217" name="Freeform: Shape 9"/>
              <p:cNvSpPr/>
              <p:nvPr/>
            </p:nvSpPr>
            <p:spPr bwMode="auto">
              <a:xfrm>
                <a:off x="794444" y="1459940"/>
                <a:ext cx="1809574" cy="1691816"/>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215" name="Oval 10"/>
              <p:cNvSpPr/>
              <p:nvPr/>
            </p:nvSpPr>
            <p:spPr>
              <a:xfrm>
                <a:off x="149927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213" name="Freeform: Shape 11"/>
            <p:cNvSpPr/>
            <p:nvPr/>
          </p:nvSpPr>
          <p:spPr bwMode="auto">
            <a:xfrm>
              <a:off x="1650581" y="2228696"/>
              <a:ext cx="183828" cy="16481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30" name="TextBox 27"/>
          <p:cNvSpPr txBox="1"/>
          <p:nvPr/>
        </p:nvSpPr>
        <p:spPr bwMode="auto">
          <a:xfrm>
            <a:off x="7242375" y="1370901"/>
            <a:ext cx="1479115" cy="628878"/>
          </a:xfrm>
          <a:prstGeom prst="roundRect">
            <a:avLst>
              <a:gd name="adj" fmla="val 24924"/>
            </a:avLst>
          </a:prstGeom>
          <a:noFill/>
          <a:ln w="9525">
            <a:solidFill>
              <a:schemeClr val="tx1"/>
            </a:solidFill>
            <a:miter lim="800000"/>
          </a:ln>
        </p:spPr>
        <p:txBody>
          <a:bodyPr wrap="square" lIns="0" tIns="0" rIns="0" bIns="0" anchor="ctr" anchorCtr="1">
            <a:noAutofit/>
            <a:scene3d>
              <a:camera prst="orthographicFront"/>
              <a:lightRig rig="threePt" dir="t"/>
            </a:scene3d>
            <a:sp3d>
              <a:bevelT w="0" h="0"/>
            </a:sp3d>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根据有限自动机构建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分析表</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250"/>
                                  </p:stCondLst>
                                  <p:childTnLst>
                                    <p:set>
                                      <p:cBhvr>
                                        <p:cTn id="34" dur="1" fill="hold">
                                          <p:stCondLst>
                                            <p:cond delay="0"/>
                                          </p:stCondLst>
                                        </p:cTn>
                                        <p:tgtEl>
                                          <p:spTgt spid="175"/>
                                        </p:tgtEl>
                                        <p:attrNameLst>
                                          <p:attrName>style.visibility</p:attrName>
                                        </p:attrNameLst>
                                      </p:cBhvr>
                                      <p:to>
                                        <p:strVal val="visible"/>
                                      </p:to>
                                    </p:set>
                                    <p:anim calcmode="lin" valueType="num">
                                      <p:cBhvr additive="base">
                                        <p:cTn id="35" dur="500" fill="hold"/>
                                        <p:tgtEl>
                                          <p:spTgt spid="175"/>
                                        </p:tgtEl>
                                        <p:attrNameLst>
                                          <p:attrName>ppt_x</p:attrName>
                                        </p:attrNameLst>
                                      </p:cBhvr>
                                      <p:tavLst>
                                        <p:tav tm="0">
                                          <p:val>
                                            <p:strVal val="0-#ppt_w/2"/>
                                          </p:val>
                                        </p:tav>
                                        <p:tav tm="100000">
                                          <p:val>
                                            <p:strVal val="#ppt_x"/>
                                          </p:val>
                                        </p:tav>
                                      </p:tavLst>
                                    </p:anim>
                                    <p:anim calcmode="lin" valueType="num">
                                      <p:cBhvr additive="base">
                                        <p:cTn id="36" dur="500" fill="hold"/>
                                        <p:tgtEl>
                                          <p:spTgt spid="17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500"/>
                                  </p:stCondLst>
                                  <p:childTnLst>
                                    <p:set>
                                      <p:cBhvr>
                                        <p:cTn id="38" dur="1" fill="hold">
                                          <p:stCondLst>
                                            <p:cond delay="0"/>
                                          </p:stCondLst>
                                        </p:cTn>
                                        <p:tgtEl>
                                          <p:spTgt spid="197"/>
                                        </p:tgtEl>
                                        <p:attrNameLst>
                                          <p:attrName>style.visibility</p:attrName>
                                        </p:attrNameLst>
                                      </p:cBhvr>
                                      <p:to>
                                        <p:strVal val="visible"/>
                                      </p:to>
                                    </p:set>
                                    <p:anim calcmode="lin" valueType="num">
                                      <p:cBhvr additive="base">
                                        <p:cTn id="39" dur="500" fill="hold"/>
                                        <p:tgtEl>
                                          <p:spTgt spid="197"/>
                                        </p:tgtEl>
                                        <p:attrNameLst>
                                          <p:attrName>ppt_x</p:attrName>
                                        </p:attrNameLst>
                                      </p:cBhvr>
                                      <p:tavLst>
                                        <p:tav tm="0">
                                          <p:val>
                                            <p:strVal val="0-#ppt_w/2"/>
                                          </p:val>
                                        </p:tav>
                                        <p:tav tm="100000">
                                          <p:val>
                                            <p:strVal val="#ppt_x"/>
                                          </p:val>
                                        </p:tav>
                                      </p:tavLst>
                                    </p:anim>
                                    <p:anim calcmode="lin" valueType="num">
                                      <p:cBhvr additive="base">
                                        <p:cTn id="40" dur="500" fill="hold"/>
                                        <p:tgtEl>
                                          <p:spTgt spid="197"/>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750"/>
                                  </p:stCondLst>
                                  <p:childTnLst>
                                    <p:set>
                                      <p:cBhvr>
                                        <p:cTn id="42" dur="1" fill="hold">
                                          <p:stCondLst>
                                            <p:cond delay="0"/>
                                          </p:stCondLst>
                                        </p:cTn>
                                        <p:tgtEl>
                                          <p:spTgt spid="204"/>
                                        </p:tgtEl>
                                        <p:attrNameLst>
                                          <p:attrName>style.visibility</p:attrName>
                                        </p:attrNameLst>
                                      </p:cBhvr>
                                      <p:to>
                                        <p:strVal val="visible"/>
                                      </p:to>
                                    </p:set>
                                    <p:anim calcmode="lin" valueType="num">
                                      <p:cBhvr additive="base">
                                        <p:cTn id="43" dur="500" fill="hold"/>
                                        <p:tgtEl>
                                          <p:spTgt spid="204"/>
                                        </p:tgtEl>
                                        <p:attrNameLst>
                                          <p:attrName>ppt_x</p:attrName>
                                        </p:attrNameLst>
                                      </p:cBhvr>
                                      <p:tavLst>
                                        <p:tav tm="0">
                                          <p:val>
                                            <p:strVal val="0-#ppt_w/2"/>
                                          </p:val>
                                        </p:tav>
                                        <p:tav tm="100000">
                                          <p:val>
                                            <p:strVal val="#ppt_x"/>
                                          </p:val>
                                        </p:tav>
                                      </p:tavLst>
                                    </p:anim>
                                    <p:anim calcmode="lin" valueType="num">
                                      <p:cBhvr additive="base">
                                        <p:cTn id="44" dur="500" fill="hold"/>
                                        <p:tgtEl>
                                          <p:spTgt spid="20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000"/>
                                  </p:stCondLst>
                                  <p:childTnLst>
                                    <p:set>
                                      <p:cBhvr>
                                        <p:cTn id="46" dur="1" fill="hold">
                                          <p:stCondLst>
                                            <p:cond delay="0"/>
                                          </p:stCondLst>
                                        </p:cTn>
                                        <p:tgtEl>
                                          <p:spTgt spid="211"/>
                                        </p:tgtEl>
                                        <p:attrNameLst>
                                          <p:attrName>style.visibility</p:attrName>
                                        </p:attrNameLst>
                                      </p:cBhvr>
                                      <p:to>
                                        <p:strVal val="visible"/>
                                      </p:to>
                                    </p:set>
                                    <p:anim calcmode="lin" valueType="num">
                                      <p:cBhvr additive="base">
                                        <p:cTn id="47" dur="500" fill="hold"/>
                                        <p:tgtEl>
                                          <p:spTgt spid="211"/>
                                        </p:tgtEl>
                                        <p:attrNameLst>
                                          <p:attrName>ppt_x</p:attrName>
                                        </p:attrNameLst>
                                      </p:cBhvr>
                                      <p:tavLst>
                                        <p:tav tm="0">
                                          <p:val>
                                            <p:strVal val="0-#ppt_w/2"/>
                                          </p:val>
                                        </p:tav>
                                        <p:tav tm="100000">
                                          <p:val>
                                            <p:strVal val="#ppt_x"/>
                                          </p:val>
                                        </p:tav>
                                      </p:tavLst>
                                    </p:anim>
                                    <p:anim calcmode="lin" valueType="num">
                                      <p:cBhvr additive="base">
                                        <p:cTn id="48" dur="500" fill="hold"/>
                                        <p:tgtEl>
                                          <p:spTgt spid="211"/>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8" fill="hold" nodeType="afterEffect">
                                  <p:stCondLst>
                                    <p:cond delay="0"/>
                                  </p:stCondLst>
                                  <p:childTnLst>
                                    <p:set>
                                      <p:cBhvr>
                                        <p:cTn id="51" dur="1" fill="hold">
                                          <p:stCondLst>
                                            <p:cond delay="0"/>
                                          </p:stCondLst>
                                        </p:cTn>
                                        <p:tgtEl>
                                          <p:spTgt spid="218"/>
                                        </p:tgtEl>
                                        <p:attrNameLst>
                                          <p:attrName>style.visibility</p:attrName>
                                        </p:attrNameLst>
                                      </p:cBhvr>
                                      <p:to>
                                        <p:strVal val="visible"/>
                                      </p:to>
                                    </p:set>
                                    <p:anim calcmode="lin" valueType="num">
                                      <p:cBhvr additive="base">
                                        <p:cTn id="52" dur="500" fill="hold"/>
                                        <p:tgtEl>
                                          <p:spTgt spid="218"/>
                                        </p:tgtEl>
                                        <p:attrNameLst>
                                          <p:attrName>ppt_x</p:attrName>
                                        </p:attrNameLst>
                                      </p:cBhvr>
                                      <p:tavLst>
                                        <p:tav tm="0">
                                          <p:val>
                                            <p:strVal val="0-#ppt_w/2"/>
                                          </p:val>
                                        </p:tav>
                                        <p:tav tm="100000">
                                          <p:val>
                                            <p:strVal val="#ppt_x"/>
                                          </p:val>
                                        </p:tav>
                                      </p:tavLst>
                                    </p:anim>
                                    <p:anim calcmode="lin" valueType="num">
                                      <p:cBhvr additive="base">
                                        <p:cTn id="53" dur="500" fill="hold"/>
                                        <p:tgtEl>
                                          <p:spTgt spid="21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250"/>
                                  </p:stCondLst>
                                  <p:childTnLst>
                                    <p:set>
                                      <p:cBhvr>
                                        <p:cTn id="55" dur="1" fill="hold">
                                          <p:stCondLst>
                                            <p:cond delay="0"/>
                                          </p:stCondLst>
                                        </p:cTn>
                                        <p:tgtEl>
                                          <p:spTgt spid="223"/>
                                        </p:tgtEl>
                                        <p:attrNameLst>
                                          <p:attrName>style.visibility</p:attrName>
                                        </p:attrNameLst>
                                      </p:cBhvr>
                                      <p:to>
                                        <p:strVal val="visible"/>
                                      </p:to>
                                    </p:set>
                                    <p:anim calcmode="lin" valueType="num">
                                      <p:cBhvr additive="base">
                                        <p:cTn id="56" dur="500" fill="hold"/>
                                        <p:tgtEl>
                                          <p:spTgt spid="223"/>
                                        </p:tgtEl>
                                        <p:attrNameLst>
                                          <p:attrName>ppt_x</p:attrName>
                                        </p:attrNameLst>
                                      </p:cBhvr>
                                      <p:tavLst>
                                        <p:tav tm="0">
                                          <p:val>
                                            <p:strVal val="0-#ppt_w/2"/>
                                          </p:val>
                                        </p:tav>
                                        <p:tav tm="100000">
                                          <p:val>
                                            <p:strVal val="#ppt_x"/>
                                          </p:val>
                                        </p:tav>
                                      </p:tavLst>
                                    </p:anim>
                                    <p:anim calcmode="lin" valueType="num">
                                      <p:cBhvr additive="base">
                                        <p:cTn id="57" dur="5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a:off x="4223114" y="3433807"/>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nvSpPr>
        <p:spPr>
          <a:xfrm>
            <a:off x="4223114" y="2650114"/>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nvSpPr>
        <p:spPr>
          <a:xfrm>
            <a:off x="4223114" y="185118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椭圆 56"/>
          <p:cNvSpPr/>
          <p:nvPr/>
        </p:nvSpPr>
        <p:spPr>
          <a:xfrm>
            <a:off x="4223114" y="106009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p:cNvSpPr/>
          <p:nvPr/>
        </p:nvSpPr>
        <p:spPr>
          <a:xfrm>
            <a:off x="4223114" y="25828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4303216" y="214439"/>
            <a:ext cx="3155312" cy="639364"/>
            <a:chOff x="4125739" y="662232"/>
            <a:chExt cx="3155312" cy="639364"/>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32" name="TextBox 39"/>
            <p:cNvSpPr txBox="1"/>
            <p:nvPr/>
          </p:nvSpPr>
          <p:spPr>
            <a:xfrm>
              <a:off x="4883657" y="662232"/>
              <a:ext cx="2397394" cy="622364"/>
            </a:xfrm>
            <a:prstGeom prst="rect">
              <a:avLst/>
            </a:prstGeom>
            <a:noFill/>
          </p:spPr>
          <p:txBody>
            <a:bodyPr wrap="none" lIns="360000" tIns="0" rIns="0" bIns="0" anchor="b" anchorCtr="0">
              <a:noAutofit/>
            </a:bodyPr>
            <a:lstStyle/>
            <a:p>
              <a:r>
                <a:rPr lang="zh-CN" altLang="en-US" sz="1600" b="1" dirty="0">
                  <a:solidFill>
                    <a:schemeClr val="accent1"/>
                  </a:solidFill>
                  <a:latin typeface="微软雅黑" panose="020B0503020204020204" pitchFamily="34" charset="-122"/>
                  <a:ea typeface="微软雅黑" panose="020B0503020204020204" pitchFamily="34" charset="-122"/>
                </a:rPr>
                <a:t>项目简介</a:t>
              </a:r>
              <a:endParaRPr lang="en-US" altLang="zh-CN" sz="1600" b="1" dirty="0">
                <a:solidFill>
                  <a:schemeClr val="accent1"/>
                </a:solidFill>
                <a:latin typeface="微软雅黑" panose="020B0503020204020204" pitchFamily="34" charset="-122"/>
                <a:ea typeface="微软雅黑" panose="020B0503020204020204" pitchFamily="34" charset="-122"/>
              </a:endParaRPr>
            </a:p>
            <a:p>
              <a:r>
                <a:rPr lang="en-US" altLang="zh-CN" sz="1200" b="1" dirty="0">
                  <a:solidFill>
                    <a:schemeClr val="accent1"/>
                  </a:solidFill>
                  <a:latin typeface="微软雅黑" panose="020B0503020204020204" pitchFamily="34" charset="-122"/>
                  <a:ea typeface="微软雅黑" panose="020B0503020204020204" pitchFamily="34" charset="-122"/>
                </a:rPr>
                <a:t>(Project Introduction)</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279772" y="893075"/>
            <a:ext cx="3291414" cy="881388"/>
            <a:chOff x="4102295" y="1455168"/>
            <a:chExt cx="3291414" cy="881388"/>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8" name="TextBox 44"/>
            <p:cNvSpPr txBox="1"/>
            <p:nvPr/>
          </p:nvSpPr>
          <p:spPr>
            <a:xfrm>
              <a:off x="4883657" y="1455168"/>
              <a:ext cx="2510052" cy="881388"/>
            </a:xfrm>
            <a:prstGeom prst="rect">
              <a:avLst/>
            </a:prstGeom>
            <a:noFill/>
          </p:spPr>
          <p:txBody>
            <a:bodyPr wrap="none" lIns="360000" tIns="0" rIns="0" bIns="0" anchor="b" anchorCtr="0">
              <a:noAutofit/>
            </a:bodyPr>
            <a:lstStyle/>
            <a:p>
              <a:r>
                <a:rPr lang="zh-CN" altLang="en-US" sz="1600" b="1" dirty="0">
                  <a:solidFill>
                    <a:schemeClr val="accent2"/>
                  </a:solidFill>
                  <a:latin typeface="微软雅黑" panose="020B0503020204020204" pitchFamily="34" charset="-122"/>
                  <a:ea typeface="微软雅黑" panose="020B0503020204020204" pitchFamily="34" charset="-122"/>
                </a:rPr>
                <a:t>词法分析</a:t>
              </a:r>
              <a:endParaRPr lang="en-US" altLang="zh-CN" sz="1600" b="1" dirty="0">
                <a:solidFill>
                  <a:schemeClr val="accent2"/>
                </a:solidFill>
                <a:latin typeface="微软雅黑" panose="020B0503020204020204" pitchFamily="34" charset="-122"/>
                <a:ea typeface="微软雅黑" panose="020B0503020204020204" pitchFamily="34" charset="-122"/>
              </a:endParaRPr>
            </a:p>
            <a:p>
              <a:r>
                <a:rPr lang="en-US" altLang="zh-CN" sz="1200" b="1" dirty="0">
                  <a:solidFill>
                    <a:schemeClr val="accent2"/>
                  </a:solidFill>
                  <a:latin typeface="微软雅黑" panose="020B0503020204020204" pitchFamily="34" charset="-122"/>
                  <a:ea typeface="微软雅黑" panose="020B0503020204020204" pitchFamily="34" charset="-122"/>
                </a:rPr>
                <a:t>(Lexical Analysis)</a:t>
              </a:r>
              <a:br>
                <a:rPr lang="en-US" altLang="zh-CN" sz="1200" b="1" dirty="0">
                  <a:solidFill>
                    <a:schemeClr val="accent2"/>
                  </a:solidFill>
                  <a:latin typeface="微软雅黑" panose="020B0503020204020204" pitchFamily="34" charset="-122"/>
                  <a:ea typeface="微软雅黑" panose="020B0503020204020204" pitchFamily="34" charset="-122"/>
                </a:rPr>
              </a:br>
              <a:endParaRPr lang="zh-CN" altLang="en-US" sz="1200" b="1" dirty="0">
                <a:solidFill>
                  <a:schemeClr val="accent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274362" y="1788827"/>
            <a:ext cx="3758702" cy="632157"/>
            <a:chOff x="4096885" y="2373780"/>
            <a:chExt cx="3758702" cy="632157"/>
          </a:xfrm>
        </p:grpSpPr>
        <p:sp>
          <p:nvSpPr>
            <p:cNvPr id="22" name="TextBox 47"/>
            <p:cNvSpPr txBox="1"/>
            <p:nvPr/>
          </p:nvSpPr>
          <p:spPr>
            <a:xfrm>
              <a:off x="4096885" y="2475022"/>
              <a:ext cx="549670"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TextBox 49"/>
            <p:cNvSpPr txBox="1"/>
            <p:nvPr/>
          </p:nvSpPr>
          <p:spPr>
            <a:xfrm>
              <a:off x="4883657" y="2373780"/>
              <a:ext cx="2971930" cy="597735"/>
            </a:xfrm>
            <a:prstGeom prst="rect">
              <a:avLst/>
            </a:prstGeom>
            <a:noFill/>
          </p:spPr>
          <p:txBody>
            <a:bodyPr wrap="none" lIns="360000" tIns="0" rIns="0" bIns="0" anchor="b" anchorCtr="0">
              <a:no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语法分析</a:t>
              </a:r>
              <a:endParaRPr lang="en-US" altLang="zh-CN" sz="1600" b="1" dirty="0">
                <a:solidFill>
                  <a:schemeClr val="accent4"/>
                </a:solidFill>
                <a:latin typeface="微软雅黑" panose="020B0503020204020204" pitchFamily="34" charset="-122"/>
                <a:ea typeface="微软雅黑" panose="020B0503020204020204" pitchFamily="34" charset="-122"/>
              </a:endParaRPr>
            </a:p>
            <a:p>
              <a:r>
                <a:rPr lang="en-US" altLang="zh-CN" sz="1200" b="1" dirty="0">
                  <a:solidFill>
                    <a:schemeClr val="accent4"/>
                  </a:solidFill>
                  <a:latin typeface="微软雅黑" panose="020B0503020204020204" pitchFamily="34" charset="-122"/>
                  <a:ea typeface="微软雅黑" panose="020B0503020204020204" pitchFamily="34" charset="-122"/>
                </a:rPr>
                <a:t>(grammatical analysis)</a:t>
              </a:r>
              <a:endParaRPr lang="zh-CN" altLang="en-US" sz="1200" b="1" dirty="0">
                <a:solidFill>
                  <a:schemeClr val="accent4"/>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259137" y="2617669"/>
            <a:ext cx="3773927" cy="608856"/>
            <a:chOff x="4081660" y="3240722"/>
            <a:chExt cx="3773927" cy="608856"/>
          </a:xfrm>
        </p:grpSpPr>
        <p:sp>
          <p:nvSpPr>
            <p:cNvPr id="18" name="TextBox 52"/>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0" name="TextBox 54"/>
            <p:cNvSpPr txBox="1"/>
            <p:nvPr/>
          </p:nvSpPr>
          <p:spPr>
            <a:xfrm>
              <a:off x="4883655" y="3240722"/>
              <a:ext cx="2971932" cy="595976"/>
            </a:xfrm>
            <a:prstGeom prst="rect">
              <a:avLst/>
            </a:prstGeom>
            <a:noFill/>
          </p:spPr>
          <p:txBody>
            <a:bodyPr wrap="none" lIns="360000" tIns="0" rIns="0" bIns="0" anchor="b" anchorCtr="0">
              <a:noAutofit/>
            </a:bodyPr>
            <a:lstStyle/>
            <a:p>
              <a:r>
                <a:rPr lang="zh-CN" altLang="en-US" sz="1600" b="1" dirty="0">
                  <a:solidFill>
                    <a:schemeClr val="accent5"/>
                  </a:solidFill>
                  <a:latin typeface="微软雅黑" panose="020B0503020204020204" pitchFamily="34" charset="-122"/>
                  <a:ea typeface="微软雅黑" panose="020B0503020204020204" pitchFamily="34" charset="-122"/>
                </a:rPr>
                <a:t>中间代码生成</a:t>
              </a:r>
              <a:endParaRPr lang="en-US" altLang="zh-CN" sz="1600" b="1" dirty="0">
                <a:solidFill>
                  <a:schemeClr val="accent5"/>
                </a:solidFill>
                <a:latin typeface="微软雅黑" panose="020B0503020204020204" pitchFamily="34" charset="-122"/>
                <a:ea typeface="微软雅黑" panose="020B0503020204020204" pitchFamily="34" charset="-122"/>
              </a:endParaRPr>
            </a:p>
            <a:p>
              <a:r>
                <a:rPr lang="en-US" altLang="zh-CN" sz="1200" b="1" dirty="0">
                  <a:solidFill>
                    <a:schemeClr val="accent5"/>
                  </a:solidFill>
                  <a:latin typeface="微软雅黑" panose="020B0503020204020204" pitchFamily="34" charset="-122"/>
                  <a:ea typeface="微软雅黑" panose="020B0503020204020204" pitchFamily="34" charset="-122"/>
                </a:rPr>
                <a:t>(Intermediate Code Generation)</a:t>
              </a:r>
              <a:endParaRPr lang="zh-CN" altLang="en-US" sz="1200" b="1" dirty="0">
                <a:solidFill>
                  <a:schemeClr val="accent5"/>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4259137" y="3465255"/>
            <a:ext cx="3773925" cy="536525"/>
            <a:chOff x="4081660" y="4141648"/>
            <a:chExt cx="3773925" cy="536525"/>
          </a:xfrm>
        </p:grpSpPr>
        <p:sp>
          <p:nvSpPr>
            <p:cNvPr id="14"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6"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成果展示</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en-US" altLang="zh-CN" sz="1200" b="1" dirty="0">
                  <a:solidFill>
                    <a:schemeClr val="accent6"/>
                  </a:solidFill>
                  <a:latin typeface="微软雅黑" panose="020B0503020204020204" pitchFamily="34" charset="-122"/>
                  <a:ea typeface="微软雅黑" panose="020B0503020204020204" pitchFamily="34" charset="-122"/>
                </a:rPr>
                <a:t>(Achievement Exhibition)</a:t>
              </a:r>
              <a:endParaRPr lang="zh-CN" altLang="en-US" sz="1200" b="1" dirty="0">
                <a:solidFill>
                  <a:schemeClr val="accent6"/>
                </a:solidFill>
                <a:latin typeface="微软雅黑" panose="020B0503020204020204" pitchFamily="34" charset="-122"/>
                <a:ea typeface="微软雅黑" panose="020B0503020204020204" pitchFamily="34" charset="-122"/>
              </a:endParaRPr>
            </a:p>
          </p:txBody>
        </p:sp>
      </p:grpSp>
      <p:pic>
        <p:nvPicPr>
          <p:cNvPr id="50" name="图片 49"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椭圆 24"/>
          <p:cNvSpPr/>
          <p:nvPr/>
        </p:nvSpPr>
        <p:spPr>
          <a:xfrm>
            <a:off x="4223114" y="4217500"/>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7" name="组合 26"/>
          <p:cNvGrpSpPr/>
          <p:nvPr/>
        </p:nvGrpSpPr>
        <p:grpSpPr>
          <a:xfrm>
            <a:off x="4259137" y="4248948"/>
            <a:ext cx="3773925" cy="536525"/>
            <a:chOff x="4081660" y="4141648"/>
            <a:chExt cx="3773925" cy="536525"/>
          </a:xfrm>
        </p:grpSpPr>
        <p:sp>
          <p:nvSpPr>
            <p:cNvPr id="29"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31"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latin typeface="微软雅黑" panose="020B0503020204020204" pitchFamily="34" charset="-122"/>
                  <a:ea typeface="微软雅黑" panose="020B0503020204020204" pitchFamily="34" charset="-122"/>
                </a:rPr>
                <a:t>小组分工</a:t>
              </a:r>
              <a:endParaRPr lang="en-US" altLang="zh-CN" sz="1600" b="1" dirty="0">
                <a:solidFill>
                  <a:schemeClr val="accent6"/>
                </a:solidFill>
                <a:latin typeface="微软雅黑" panose="020B0503020204020204" pitchFamily="34" charset="-122"/>
                <a:ea typeface="微软雅黑" panose="020B0503020204020204" pitchFamily="34" charset="-122"/>
              </a:endParaRPr>
            </a:p>
            <a:p>
              <a:r>
                <a:rPr lang="en-US" altLang="zh-CN" sz="1200" b="1" dirty="0">
                  <a:solidFill>
                    <a:schemeClr val="accent6"/>
                  </a:solidFill>
                  <a:latin typeface="微软雅黑" panose="020B0503020204020204" pitchFamily="34" charset="-122"/>
                  <a:ea typeface="微软雅黑" panose="020B0503020204020204" pitchFamily="34" charset="-122"/>
                </a:rPr>
                <a:t>(group division of labor)</a:t>
              </a:r>
              <a:endParaRPr lang="zh-CN" altLang="en-US" sz="1200" b="1" dirty="0">
                <a:solidFill>
                  <a:schemeClr val="accent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barn(outVertical)">
                                      <p:cBhvr>
                                        <p:cTn id="21" dur="500"/>
                                        <p:tgtEl>
                                          <p:spTgt spid="61"/>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barn(outVertical)">
                                      <p:cBhvr>
                                        <p:cTn id="24" dur="500"/>
                                        <p:tgtEl>
                                          <p:spTgt spid="60"/>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arn(outVertical)">
                                      <p:cBhvr>
                                        <p:cTn id="27" dur="500"/>
                                        <p:tgtEl>
                                          <p:spTgt spid="59"/>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barn(outVertical)">
                                      <p:cBhvr>
                                        <p:cTn id="30" dur="500"/>
                                        <p:tgtEl>
                                          <p:spTgt spid="5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arn(outVertical)">
                                      <p:cBhvr>
                                        <p:cTn id="33" dur="500"/>
                                        <p:tgtEl>
                                          <p:spTgt spid="52"/>
                                        </p:tgtEl>
                                      </p:cBhvr>
                                    </p:animEffect>
                                  </p:childTnLst>
                                </p:cTn>
                              </p:par>
                              <p:par>
                                <p:cTn id="34" presetID="16" presetClass="entr" presetSubtype="37"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outVertical)">
                                      <p:cBhvr>
                                        <p:cTn id="36" dur="500"/>
                                        <p:tgtEl>
                                          <p:spTgt spid="44"/>
                                        </p:tgtEl>
                                      </p:cBhvr>
                                    </p:animEffect>
                                  </p:childTnLst>
                                </p:cTn>
                              </p:par>
                              <p:par>
                                <p:cTn id="37" presetID="16" presetClass="entr" presetSubtype="37"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outVertical)">
                                      <p:cBhvr>
                                        <p:cTn id="39" dur="500"/>
                                        <p:tgtEl>
                                          <p:spTgt spid="45"/>
                                        </p:tgtEl>
                                      </p:cBhvr>
                                    </p:animEffect>
                                  </p:childTnLst>
                                </p:cTn>
                              </p:par>
                              <p:par>
                                <p:cTn id="40" presetID="16" presetClass="entr" presetSubtype="37"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outVertical)">
                                      <p:cBhvr>
                                        <p:cTn id="42" dur="500"/>
                                        <p:tgtEl>
                                          <p:spTgt spid="46"/>
                                        </p:tgtEl>
                                      </p:cBhvr>
                                    </p:animEffect>
                                  </p:childTnLst>
                                </p:cTn>
                              </p:par>
                              <p:par>
                                <p:cTn id="43" presetID="16" presetClass="entr" presetSubtype="37"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arn(outVertical)">
                                      <p:cBhvr>
                                        <p:cTn id="45" dur="500"/>
                                        <p:tgtEl>
                                          <p:spTgt spid="47"/>
                                        </p:tgtEl>
                                      </p:cBhvr>
                                    </p:animEffect>
                                  </p:childTnLst>
                                </p:cTn>
                              </p:par>
                              <p:par>
                                <p:cTn id="46" presetID="16" presetClass="entr" presetSubtype="37"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arn(outVertical)">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outVertical)">
                                      <p:cBhvr>
                                        <p:cTn id="53" dur="500"/>
                                        <p:tgtEl>
                                          <p:spTgt spid="25"/>
                                        </p:tgtEl>
                                      </p:cBhvr>
                                    </p:animEffect>
                                  </p:childTnLst>
                                </p:cTn>
                              </p:par>
                              <p:par>
                                <p:cTn id="54" presetID="16" presetClass="entr" presetSubtype="37"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arn(outVertical)">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57" grpId="0" animBg="1"/>
      <p:bldP spid="52" grpId="0" animBg="1"/>
      <p:bldP spid="49" grpId="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2.	FIRST</a:t>
            </a:r>
            <a:r>
              <a:rPr lang="zh-CN" altLang="en-US" sz="2400" b="1" dirty="0">
                <a:solidFill>
                  <a:schemeClr val="accent4"/>
                </a:solidFill>
                <a:latin typeface="微软雅黑" panose="020B0503020204020204" pitchFamily="34" charset="-122"/>
                <a:ea typeface="微软雅黑" panose="020B0503020204020204" pitchFamily="34" charset="-122"/>
              </a:rPr>
              <a:t>集合的计算</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39463" y="1246911"/>
            <a:ext cx="3903937" cy="1403141"/>
          </a:xfrm>
          <a:prstGeom prst="rect">
            <a:avLst/>
          </a:prstGeom>
          <a:noFill/>
        </p:spPr>
        <p:txBody>
          <a:bodyPr wrap="square" rtlCol="0">
            <a:spAutoFit/>
          </a:bodyPr>
          <a:lstStyle/>
          <a:p>
            <a:pPr>
              <a:lnSpc>
                <a:spcPct val="120000"/>
              </a:lnSpc>
            </a:pPr>
            <a:r>
              <a:rPr lang="zh-CN" altLang="en-US" sz="1200" b="1" kern="100" dirty="0">
                <a:effectLst/>
                <a:latin typeface="微软雅黑" panose="020B0503020204020204" pitchFamily="34" charset="-122"/>
                <a:ea typeface="微软雅黑" panose="020B0503020204020204" pitchFamily="34" charset="-122"/>
                <a:cs typeface="Times New Roman" panose="02020603050405020304" pitchFamily="18" charset="0"/>
              </a:rPr>
              <a:t>基本原理：</a:t>
            </a:r>
            <a:endParaRPr lang="en-US" altLang="zh-CN" sz="1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20000"/>
              </a:lnSpc>
              <a:buFont typeface="Arial" panose="020B0604020202020204" pitchFamily="34" charset="0"/>
              <a:buChar char="•"/>
            </a:pP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若</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为终结符，则</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FIRST(X) = X</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20000"/>
              </a:lnSpc>
              <a:buFont typeface="Arial" panose="020B0604020202020204" pitchFamily="34" charset="0"/>
              <a:buChar char="•"/>
            </a:pP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对于符号串</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Y=X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，构造</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FIRST(Y)</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集合：初始化</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FIRST(Y) = FIRST(X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 {ε}</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，找到</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使得对所有</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j</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1 &lt;= j &lt;= i-1, </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ε∈FIRST</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把</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a:t>
            </a:r>
            <a:r>
              <a:rPr lang="en-US" altLang="zh-CN" sz="12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2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j</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 {ε}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加入</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FIRST(Y)</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中；将</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FIRST(X</a:t>
            </a:r>
            <a:r>
              <a:rPr lang="en-US" altLang="zh-CN" sz="12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加入</a:t>
            </a: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 FIRST(Y) </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rcRect r="32812"/>
          <a:stretch>
            <a:fillRect/>
          </a:stretch>
        </p:blipFill>
        <p:spPr bwMode="auto">
          <a:xfrm>
            <a:off x="854118" y="2700432"/>
            <a:ext cx="2911432" cy="1963693"/>
          </a:xfrm>
          <a:prstGeom prst="rect">
            <a:avLst/>
          </a:prstGeom>
          <a:noFill/>
          <a:ln>
            <a:noFill/>
          </a:ln>
        </p:spPr>
      </p:pic>
      <p:pic>
        <p:nvPicPr>
          <p:cNvPr id="20" name="图片 19"/>
          <p:cNvPicPr>
            <a:picLocks noChangeAspect="1"/>
          </p:cNvPicPr>
          <p:nvPr/>
        </p:nvPicPr>
        <p:blipFill>
          <a:blip r:embed="rId2"/>
          <a:srcRect r="21333"/>
          <a:stretch>
            <a:fillRect/>
          </a:stretch>
        </p:blipFill>
        <p:spPr>
          <a:xfrm>
            <a:off x="4800602" y="2258922"/>
            <a:ext cx="3361689" cy="2423725"/>
          </a:xfrm>
          <a:prstGeom prst="rect">
            <a:avLst/>
          </a:prstGeom>
        </p:spPr>
      </p:pic>
      <p:sp>
        <p:nvSpPr>
          <p:cNvPr id="23" name="文本框 22"/>
          <p:cNvSpPr txBox="1"/>
          <p:nvPr/>
        </p:nvSpPr>
        <p:spPr>
          <a:xfrm>
            <a:off x="4663620" y="1273169"/>
            <a:ext cx="3635652" cy="887679"/>
          </a:xfrm>
          <a:prstGeom prst="rect">
            <a:avLst/>
          </a:prstGeom>
          <a:noFill/>
        </p:spPr>
        <p:txBody>
          <a:bodyPr wrap="square" rtlCol="0">
            <a:spAutoFit/>
          </a:bodyPr>
          <a:lstStyle/>
          <a:p>
            <a:pPr>
              <a:lnSpc>
                <a:spcPct val="120000"/>
              </a:lnSpc>
            </a:pPr>
            <a:r>
              <a:rPr lang="zh-CN" altLang="en-US" sz="1100" b="1" dirty="0">
                <a:latin typeface="微软雅黑" panose="020B0503020204020204" pitchFamily="34" charset="-122"/>
                <a:ea typeface="微软雅黑" panose="020B0503020204020204" pitchFamily="34" charset="-122"/>
              </a:rPr>
              <a:t>非终结符等价的问题：</a:t>
            </a:r>
            <a:endParaRPr lang="en-US" altLang="zh-CN" sz="1100" b="1" dirty="0">
              <a:latin typeface="微软雅黑" panose="020B0503020204020204" pitchFamily="34" charset="-122"/>
              <a:ea typeface="微软雅黑" panose="020B0503020204020204" pitchFamily="34" charset="-122"/>
            </a:endParaRPr>
          </a:p>
          <a:p>
            <a:pPr>
              <a:lnSpc>
                <a:spcPct val="120000"/>
              </a:lnSpc>
            </a:pPr>
            <a:r>
              <a:rPr lang="zh-CN" altLang="en-US" sz="1100" dirty="0">
                <a:latin typeface="微软雅黑" panose="020B0503020204020204" pitchFamily="34" charset="-122"/>
                <a:ea typeface="微软雅黑" panose="020B0503020204020204" pitchFamily="34" charset="-122"/>
              </a:rPr>
              <a:t>如 </a:t>
            </a:r>
            <a:r>
              <a:rPr lang="en-US" altLang="zh-CN" sz="1100" dirty="0">
                <a:latin typeface="微软雅黑" panose="020B0503020204020204" pitchFamily="34" charset="-122"/>
                <a:ea typeface="微软雅黑" panose="020B0503020204020204" pitchFamily="34" charset="-122"/>
              </a:rPr>
              <a:t>A -&gt; Ba</a:t>
            </a:r>
            <a:r>
              <a:rPr lang="zh-CN" altLang="en-US" sz="1100" dirty="0">
                <a:latin typeface="微软雅黑" panose="020B0503020204020204" pitchFamily="34" charset="-122"/>
                <a:ea typeface="微软雅黑" panose="020B0503020204020204" pitchFamily="34" charset="-122"/>
              </a:rPr>
              <a:t>，</a:t>
            </a:r>
            <a:r>
              <a:rPr lang="en-US" altLang="zh-CN" sz="1100" dirty="0">
                <a:latin typeface="微软雅黑" panose="020B0503020204020204" pitchFamily="34" charset="-122"/>
                <a:ea typeface="微软雅黑" panose="020B0503020204020204" pitchFamily="34" charset="-122"/>
              </a:rPr>
              <a:t>B -&gt; Ac</a:t>
            </a:r>
            <a:endParaRPr lang="en-US" altLang="zh-CN" sz="1100" dirty="0">
              <a:latin typeface="微软雅黑" panose="020B0503020204020204" pitchFamily="34" charset="-122"/>
              <a:ea typeface="微软雅黑" panose="020B0503020204020204" pitchFamily="34" charset="-122"/>
            </a:endParaRPr>
          </a:p>
          <a:p>
            <a:pPr marL="171450" indent="-171450">
              <a:lnSpc>
                <a:spcPct val="12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使用数组记录</a:t>
            </a:r>
            <a:r>
              <a:rPr lang="en-US" altLang="zh-CN" sz="1100" dirty="0">
                <a:latin typeface="微软雅黑" panose="020B0503020204020204" pitchFamily="34" charset="-122"/>
                <a:ea typeface="微软雅黑" panose="020B0503020204020204" pitchFamily="34" charset="-122"/>
              </a:rPr>
              <a:t>FIRST</a:t>
            </a:r>
            <a:r>
              <a:rPr lang="zh-CN" altLang="en-US" sz="1100" dirty="0">
                <a:latin typeface="微软雅黑" panose="020B0503020204020204" pitchFamily="34" charset="-122"/>
                <a:ea typeface="微软雅黑" panose="020B0503020204020204" pitchFamily="34" charset="-122"/>
              </a:rPr>
              <a:t>集合计算状态，如果某非终结符未计算</a:t>
            </a:r>
            <a:r>
              <a:rPr lang="en-US" altLang="zh-CN" sz="1100" dirty="0">
                <a:latin typeface="微软雅黑" panose="020B0503020204020204" pitchFamily="34" charset="-122"/>
                <a:ea typeface="微软雅黑" panose="020B0503020204020204" pitchFamily="34" charset="-122"/>
              </a:rPr>
              <a:t>FIRST</a:t>
            </a:r>
            <a:r>
              <a:rPr lang="zh-CN" altLang="en-US" sz="1100" dirty="0">
                <a:latin typeface="微软雅黑" panose="020B0503020204020204" pitchFamily="34" charset="-122"/>
                <a:ea typeface="微软雅黑" panose="020B0503020204020204" pitchFamily="34" charset="-122"/>
              </a:rPr>
              <a:t>集合，则执行递归计算</a:t>
            </a:r>
            <a:endParaRPr lang="zh-CN" altLang="en-US" sz="1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3.	LR(1)</a:t>
            </a:r>
            <a:r>
              <a:rPr lang="zh-CN" altLang="en-US" sz="2400" b="1" dirty="0">
                <a:solidFill>
                  <a:schemeClr val="accent4"/>
                </a:solidFill>
                <a:latin typeface="微软雅黑" panose="020B0503020204020204" pitchFamily="34" charset="-122"/>
                <a:ea typeface="微软雅黑" panose="020B0503020204020204" pitchFamily="34" charset="-122"/>
              </a:rPr>
              <a:t>有限自动机的构建</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2548" y="1329731"/>
            <a:ext cx="8173754" cy="291425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创建有限自动机的起始节点，并加入起始产生式，展望符为</a:t>
            </a:r>
            <a:r>
              <a:rPr lang="en-US" altLang="zh-CN"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使用一个队列记录操作，将起始节点入队，并重复执行以下步骤：</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将队首的节点出队，扩展该结点的等价产生式，通过</a:t>
            </a:r>
            <a:r>
              <a:rPr lang="en-US" altLang="zh-CN" sz="1400" dirty="0">
                <a:latin typeface="微软雅黑" panose="020B0503020204020204" pitchFamily="34" charset="-122"/>
                <a:ea typeface="微软雅黑" panose="020B0503020204020204" pitchFamily="34" charset="-122"/>
              </a:rPr>
              <a:t>FIRST</a:t>
            </a:r>
            <a:r>
              <a:rPr lang="zh-CN" altLang="en-US" sz="1400" dirty="0">
                <a:latin typeface="微软雅黑" panose="020B0503020204020204" pitchFamily="34" charset="-122"/>
                <a:ea typeface="微软雅黑" panose="020B0503020204020204" pitchFamily="34" charset="-122"/>
              </a:rPr>
              <a:t>集合计算展望符</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检查有限自动机中是否已经有该节点。判断节点相等的依据是两个节点中所有产生式的内容、当前位置和展望符都相同</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根据有限自动机中是否存在该节点，确定该节点的编号或者为该节点分配新的节点编号。更新与这个节点有关的转移的编号</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如果有限自动机中不存在该节点，则将该节点加入有限自动机中，并计算该节点的转移状态</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遍历该节点所有产生式，确定每一个产生式下一个位置的符号</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根据节点可接受的符号创建新节点加入队列中，并根据每个产生式的下一个符号将产生式添加到新节点中，创建转移状态</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3.	LR(1)</a:t>
            </a:r>
            <a:r>
              <a:rPr lang="zh-CN" altLang="en-US" sz="2400" b="1" dirty="0">
                <a:solidFill>
                  <a:schemeClr val="accent4"/>
                </a:solidFill>
                <a:latin typeface="微软雅黑" panose="020B0503020204020204" pitchFamily="34" charset="-122"/>
                <a:ea typeface="微软雅黑" panose="020B0503020204020204" pitchFamily="34" charset="-122"/>
              </a:rPr>
              <a:t>有限自动机的构建</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文本框 9"/>
              <p:cNvSpPr txBox="1"/>
              <p:nvPr/>
            </p:nvSpPr>
            <p:spPr>
              <a:xfrm>
                <a:off x="342548" y="1329731"/>
                <a:ext cx="8173754" cy="3431324"/>
              </a:xfrm>
              <a:prstGeom prst="rect">
                <a:avLst/>
              </a:prstGeom>
              <a:noFill/>
            </p:spPr>
            <p:txBody>
              <a:bodyPr wrap="square" rtlCol="0">
                <a:spAutoFit/>
              </a:bodyPr>
              <a:lstStyle/>
              <a:p>
                <a:pPr>
                  <a:lnSpc>
                    <a:spcPct val="120000"/>
                  </a:lnSpc>
                </a:pPr>
                <a:r>
                  <a:rPr lang="zh-CN" altLang="en-US" sz="1400" b="1" dirty="0">
                    <a:latin typeface="微软雅黑" panose="020B0503020204020204" pitchFamily="34" charset="-122"/>
                    <a:ea typeface="微软雅黑" panose="020B0503020204020204" pitchFamily="34" charset="-122"/>
                  </a:rPr>
                  <a:t>扩展结点产生式：</a:t>
                </a:r>
                <a:endParaRPr lang="en-US" altLang="zh-CN" sz="1400" b="1"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遍历该节点的所有产生式</a:t>
                </a:r>
                <a:endParaRPr lang="zh-CN" altLang="en-US"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如果产生式的下一个位置是非终结符，则引入该非终结符的所有产生式，并计算展望符</a:t>
                </a:r>
                <a:endParaRPr lang="zh-CN" altLang="en-US"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新产生式的当前位置设置为第一个元素的位置</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重复上述操作直到产生式集合不再增长</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a:lnSpc>
                    <a:spcPct val="120000"/>
                  </a:lnSpc>
                </a:pPr>
                <a:r>
                  <a:rPr lang="zh-CN" altLang="en-US" sz="1400" b="1" dirty="0">
                    <a:latin typeface="微软雅黑" panose="020B0503020204020204" pitchFamily="34" charset="-122"/>
                    <a:ea typeface="微软雅黑" panose="020B0503020204020204" pitchFamily="34" charset="-122"/>
                  </a:rPr>
                  <a:t>计算展望符：</a:t>
                </a:r>
                <a:endParaRPr lang="en-US" altLang="zh-CN" sz="1400" b="1"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对于产生式 </a:t>
                </a:r>
                <a14:m>
                  <m:oMath xmlns:m="http://schemas.openxmlformats.org/officeDocument/2006/math">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𝛼</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𝑛</m:t>
                        </m:r>
                      </m:sub>
                    </m:sSub>
                  </m:oMath>
                </a14:m>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，还未读取的符号串为</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𝑛</m:t>
                        </m:r>
                      </m:sub>
                    </m:sSub>
                  </m:oMath>
                </a14:m>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要引入的产生式为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𝑋</m:t>
                        </m:r>
                      </m:e>
                      <m: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𝑚</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charset="-122"/>
                            <a:cs typeface="Times New Roman" panose="02020603050405020304" pitchFamily="18" charset="0"/>
                          </a:rPr>
                          <m:t>1</m:t>
                        </m:r>
                      </m:sub>
                    </m:sSub>
                    <m:r>
                      <a:rPr lang="en-US" altLang="zh-CN" sz="1400" i="1" kern="100">
                        <a:effectLst/>
                        <a:latin typeface="Cambria Math" panose="02040503050406030204" pitchFamily="18" charset="0"/>
                        <a:ea typeface="等线" panose="02010600030101010101" charset="-122"/>
                        <a:cs typeface="Times New Roman" panose="02020603050405020304" pitchFamily="18" charset="0"/>
                      </a:rPr>
                      <m:t>→…</m:t>
                    </m:r>
                  </m:oMath>
                </a14:m>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，则从</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m+2</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开始逐个检查符号</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endParaRPr lang="en-US" altLang="zh-CN" sz="1400" kern="100" baseline="-25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为终结符，则将</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加入新产生式的展望符集合中，展望符集合计算完成</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为非终结符，则将</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FIRST(X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加入新产生式的展望符集合中</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FIRST(X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包含空字，则继续检查符号</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i+1</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，否则展望符集合计算完成</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m+2</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400" kern="100" dirty="0" err="1">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1400" kern="1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均可以推导为空字，则将原产生式的展望符加入新产生式的展望符中</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342548" y="1329731"/>
                <a:ext cx="8173754" cy="3431324"/>
              </a:xfrm>
              <a:prstGeom prst="rect">
                <a:avLst/>
              </a:prstGeom>
              <a:blipFill rotWithShape="1">
                <a:blip r:embed="rId1"/>
                <a:stretch>
                  <a:fillRect l="-3" t="-1" r="4" b="1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4.	LR(1)</a:t>
            </a:r>
            <a:r>
              <a:rPr lang="zh-CN" altLang="en-US" sz="2400" b="1" dirty="0">
                <a:solidFill>
                  <a:schemeClr val="accent4"/>
                </a:solidFill>
                <a:latin typeface="微软雅黑" panose="020B0503020204020204" pitchFamily="34" charset="-122"/>
                <a:ea typeface="微软雅黑" panose="020B0503020204020204" pitchFamily="34" charset="-122"/>
              </a:rPr>
              <a:t>分析表的构建</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2548" y="1329731"/>
            <a:ext cx="4635852" cy="3172792"/>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遍历有限自动机每一个转移，记该转移的信息为</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状态接受字符</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转移到</a:t>
            </a:r>
            <a:r>
              <a:rPr lang="en-US" altLang="zh-CN" sz="1400" dirty="0">
                <a:latin typeface="微软雅黑" panose="020B0503020204020204" pitchFamily="34" charset="-122"/>
                <a:ea typeface="微软雅黑" panose="020B0503020204020204" pitchFamily="34" charset="-122"/>
              </a:rPr>
              <a:t>j</a:t>
            </a:r>
            <a:r>
              <a:rPr lang="zh-CN" altLang="en-US" sz="1400" dirty="0">
                <a:latin typeface="微软雅黑" panose="020B0503020204020204" pitchFamily="34" charset="-122"/>
                <a:ea typeface="微软雅黑" panose="020B0503020204020204" pitchFamily="34" charset="-122"/>
              </a:rPr>
              <a:t>状态</a:t>
            </a:r>
            <a:endParaRPr lang="zh-CN" altLang="en-US"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为终结符，设置</a:t>
            </a:r>
            <a:r>
              <a:rPr lang="en-US" altLang="zh-CN" sz="1400" dirty="0">
                <a:latin typeface="微软雅黑" panose="020B0503020204020204" pitchFamily="34" charset="-122"/>
                <a:ea typeface="微软雅黑" panose="020B0503020204020204" pitchFamily="34" charset="-122"/>
              </a:rPr>
              <a:t>ACTION[</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t>
            </a:r>
            <a:r>
              <a:rPr lang="en-US" altLang="zh-CN" sz="1400" dirty="0">
                <a:latin typeface="微软雅黑" panose="020B0503020204020204" pitchFamily="34" charset="-122"/>
                <a:ea typeface="微软雅黑" panose="020B0503020204020204" pitchFamily="34" charset="-122"/>
              </a:rPr>
              <a:t>] = j</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为非终结符，设置</a:t>
            </a:r>
            <a:r>
              <a:rPr lang="en-US" altLang="zh-CN" sz="1400" dirty="0">
                <a:latin typeface="微软雅黑" panose="020B0503020204020204" pitchFamily="34" charset="-122"/>
                <a:ea typeface="微软雅黑" panose="020B0503020204020204" pitchFamily="34" charset="-122"/>
              </a:rPr>
              <a:t>GOTO[</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t>
            </a:r>
            <a:r>
              <a:rPr lang="en-US" altLang="zh-CN" sz="1400" dirty="0">
                <a:latin typeface="微软雅黑" panose="020B0503020204020204" pitchFamily="34" charset="-122"/>
                <a:ea typeface="微软雅黑" panose="020B0503020204020204" pitchFamily="34" charset="-122"/>
              </a:rPr>
              <a:t>] = j</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遍历有限自动机的每一个节点</a:t>
            </a:r>
            <a:endParaRPr lang="zh-CN" altLang="en-US"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对于状态</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节点中每一个处于结束位置的产生式，设该产生式编号为</a:t>
            </a:r>
            <a:r>
              <a:rPr lang="en-US" altLang="zh-CN" sz="1400" dirty="0">
                <a:latin typeface="微软雅黑" panose="020B0503020204020204" pitchFamily="34" charset="-122"/>
                <a:ea typeface="微软雅黑" panose="020B0503020204020204" pitchFamily="34" charset="-122"/>
              </a:rPr>
              <a:t>j</a:t>
            </a:r>
            <a:r>
              <a:rPr lang="zh-CN" altLang="en-US" sz="1400" dirty="0">
                <a:latin typeface="微软雅黑" panose="020B0503020204020204" pitchFamily="34" charset="-122"/>
                <a:ea typeface="微软雅黑" panose="020B0503020204020204" pitchFamily="34" charset="-122"/>
              </a:rPr>
              <a:t>，对该产生式的每一个展望符</a:t>
            </a:r>
            <a:r>
              <a:rPr lang="en-US" altLang="zh-CN" sz="1400" dirty="0" err="1">
                <a:latin typeface="微软雅黑" panose="020B0503020204020204" pitchFamily="34" charset="-122"/>
                <a:ea typeface="微软雅黑" panose="020B0503020204020204" pitchFamily="34" charset="-122"/>
              </a:rPr>
              <a:t>ch</a:t>
            </a:r>
            <a:r>
              <a:rPr lang="zh-CN" altLang="en-US" sz="1400" dirty="0">
                <a:latin typeface="微软雅黑" panose="020B0503020204020204" pitchFamily="34" charset="-122"/>
                <a:ea typeface="微软雅黑" panose="020B0503020204020204" pitchFamily="34" charset="-122"/>
              </a:rPr>
              <a:t>，设置</a:t>
            </a:r>
            <a:r>
              <a:rPr lang="en-US" altLang="zh-CN" sz="1400" dirty="0">
                <a:latin typeface="微软雅黑" panose="020B0503020204020204" pitchFamily="34" charset="-122"/>
                <a:ea typeface="微软雅黑" panose="020B0503020204020204" pitchFamily="34" charset="-122"/>
              </a:rPr>
              <a:t>REDUCE[</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ch</a:t>
            </a:r>
            <a:r>
              <a:rPr lang="en-US" altLang="zh-CN" sz="1400" dirty="0">
                <a:latin typeface="微软雅黑" panose="020B0503020204020204" pitchFamily="34" charset="-122"/>
                <a:ea typeface="微软雅黑" panose="020B0503020204020204" pitchFamily="34" charset="-122"/>
              </a:rPr>
              <a:t>] = j</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由于</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状态的第一个产生式为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起始符</a:t>
            </a:r>
            <a:r>
              <a:rPr lang="en-US" altLang="zh-CN" sz="1400" dirty="0">
                <a:latin typeface="微软雅黑" panose="020B0503020204020204" pitchFamily="34" charset="-122"/>
                <a:ea typeface="微软雅黑" panose="020B0503020204020204" pitchFamily="34" charset="-122"/>
              </a:rPr>
              <a:t>] -&gt; [</a:t>
            </a:r>
            <a:r>
              <a:rPr lang="zh-CN" altLang="en-US" sz="1400" dirty="0">
                <a:latin typeface="微软雅黑" panose="020B0503020204020204" pitchFamily="34" charset="-122"/>
                <a:ea typeface="微软雅黑" panose="020B0503020204020204" pitchFamily="34" charset="-122"/>
              </a:rPr>
              <a:t>非终结符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，可以保证</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状态一定为</a:t>
            </a:r>
            <a:r>
              <a:rPr lang="en-US" altLang="zh-CN" sz="1400" dirty="0">
                <a:latin typeface="微软雅黑" panose="020B0503020204020204" pitchFamily="34" charset="-122"/>
                <a:ea typeface="微软雅黑" panose="020B0503020204020204" pitchFamily="34" charset="-122"/>
              </a:rPr>
              <a:t>ACCEPT</a:t>
            </a:r>
            <a:r>
              <a:rPr lang="zh-CN" altLang="en-US" sz="1400" dirty="0">
                <a:latin typeface="微软雅黑" panose="020B0503020204020204" pitchFamily="34" charset="-122"/>
                <a:ea typeface="微软雅黑" panose="020B0503020204020204" pitchFamily="34" charset="-122"/>
              </a:rPr>
              <a:t>状态，设置</a:t>
            </a:r>
            <a:r>
              <a:rPr lang="en-US" altLang="zh-CN" sz="1400" dirty="0">
                <a:latin typeface="微软雅黑" panose="020B0503020204020204" pitchFamily="34" charset="-122"/>
                <a:ea typeface="微软雅黑" panose="020B0503020204020204" pitchFamily="34" charset="-122"/>
              </a:rPr>
              <a:t>ACTION[1][#] = acc</a:t>
            </a:r>
            <a:endParaRPr lang="en-US" altLang="zh-CN" sz="1400" dirty="0">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其余位置均设置为</a:t>
            </a:r>
            <a:r>
              <a:rPr lang="en-US" altLang="zh-CN" sz="1400" dirty="0">
                <a:latin typeface="微软雅黑" panose="020B0503020204020204" pitchFamily="34" charset="-122"/>
                <a:ea typeface="微软雅黑" panose="020B0503020204020204" pitchFamily="34" charset="-122"/>
              </a:rPr>
              <a:t>ERROR</a:t>
            </a:r>
            <a:endParaRPr lang="en-US" altLang="zh-CN" sz="1400" dirty="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1"/>
          <a:stretch>
            <a:fillRect/>
          </a:stretch>
        </p:blipFill>
        <p:spPr>
          <a:xfrm>
            <a:off x="5067036" y="1673411"/>
            <a:ext cx="3818148" cy="248543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语法分析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271260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grammatical analysis)</a:t>
            </a:r>
            <a:endParaRPr lang="zh-CN" altLang="en-US" dirty="0">
              <a:solidFill>
                <a:schemeClr val="bg1"/>
              </a:solidFill>
            </a:endParaRPr>
          </a:p>
        </p:txBody>
      </p:sp>
      <p:sp>
        <p:nvSpPr>
          <p:cNvPr id="45" name="文本框 44"/>
          <p:cNvSpPr txBox="1"/>
          <p:nvPr/>
        </p:nvSpPr>
        <p:spPr>
          <a:xfrm>
            <a:off x="287061" y="663178"/>
            <a:ext cx="731793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语法分析类实现：</a:t>
            </a:r>
            <a:r>
              <a:rPr lang="en-US" altLang="zh-CN" sz="2400" b="1" dirty="0">
                <a:solidFill>
                  <a:schemeClr val="accent4"/>
                </a:solidFill>
                <a:latin typeface="微软雅黑" panose="020B0503020204020204" pitchFamily="34" charset="-122"/>
                <a:ea typeface="微软雅黑" panose="020B0503020204020204" pitchFamily="34" charset="-122"/>
              </a:rPr>
              <a:t>5.	LR(1)</a:t>
            </a:r>
            <a:r>
              <a:rPr lang="zh-CN" altLang="en-US" sz="2400" b="1" dirty="0">
                <a:solidFill>
                  <a:schemeClr val="accent4"/>
                </a:solidFill>
                <a:latin typeface="微软雅黑" panose="020B0503020204020204" pitchFamily="34" charset="-122"/>
                <a:ea typeface="微软雅黑" panose="020B0503020204020204" pitchFamily="34" charset="-122"/>
              </a:rPr>
              <a:t>分析主程序</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343973" y="1321978"/>
          <a:ext cx="7963614" cy="2912301"/>
        </p:xfrm>
        <a:graphic>
          <a:graphicData uri="http://schemas.openxmlformats.org/drawingml/2006/table">
            <a:tbl>
              <a:tblPr firstRow="1" bandRow="1">
                <a:tableStyleId>{5C22544A-7EE6-4342-B048-85BDC9FD1C3A}</a:tableStyleId>
              </a:tblPr>
              <a:tblGrid>
                <a:gridCol w="1593655"/>
                <a:gridCol w="6369959"/>
              </a:tblGrid>
              <a:tr h="370840">
                <a:tc>
                  <a:txBody>
                    <a:bodyPr/>
                    <a:lstStyle/>
                    <a:p>
                      <a:pPr>
                        <a:lnSpc>
                          <a:spcPct val="120000"/>
                        </a:lnSpc>
                      </a:pPr>
                      <a:r>
                        <a:rPr lang="zh-CN" altLang="en-US" dirty="0">
                          <a:latin typeface="微软雅黑" panose="020B0503020204020204" pitchFamily="34" charset="-122"/>
                          <a:ea typeface="微软雅黑" panose="020B0503020204020204" pitchFamily="34" charset="-122"/>
                        </a:rPr>
                        <a:t>状态</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en-US" dirty="0">
                          <a:latin typeface="微软雅黑" panose="020B0503020204020204" pitchFamily="34" charset="-122"/>
                          <a:ea typeface="微软雅黑" panose="020B0503020204020204" pitchFamily="34" charset="-122"/>
                        </a:rPr>
                        <a:t>操作</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SHIFT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调用词法分析的</a:t>
                      </a:r>
                      <a:r>
                        <a:rPr lang="en-US" altLang="zh-CN" sz="1350" kern="1200" dirty="0" err="1">
                          <a:solidFill>
                            <a:schemeClr val="dk1"/>
                          </a:solidFill>
                          <a:effectLst/>
                          <a:latin typeface="微软雅黑" panose="020B0503020204020204" pitchFamily="34" charset="-122"/>
                          <a:ea typeface="微软雅黑" panose="020B0503020204020204" pitchFamily="34" charset="-122"/>
                          <a:cs typeface="+mn-cs"/>
                        </a:rPr>
                        <a:t>readNext</a:t>
                      </a: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函数读取下一个终结符作为下一个待接受的符号</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REDUCE</a:t>
                      </a:r>
                      <a:endParaRPr lang="zh-CN" altLang="en-US" dirty="0">
                        <a:latin typeface="微软雅黑" panose="020B0503020204020204" pitchFamily="34" charset="-122"/>
                        <a:ea typeface="微软雅黑" panose="020B0503020204020204" pitchFamily="34" charset="-122"/>
                      </a:endParaRPr>
                    </a:p>
                  </a:txBody>
                  <a:tcPr/>
                </a:tc>
                <a:tc>
                  <a:txBody>
                    <a:bodyPr/>
                    <a:lstStyle/>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使用相应产生式进行归约</a:t>
                      </a:r>
                      <a:endParaRPr lang="en-US" altLang="zh-CN" sz="1350" kern="1200" dirty="0">
                        <a:solidFill>
                          <a:schemeClr val="dk1"/>
                        </a:solidFill>
                        <a:effectLst/>
                        <a:latin typeface="微软雅黑" panose="020B0503020204020204" pitchFamily="34" charset="-122"/>
                        <a:ea typeface="微软雅黑" panose="020B0503020204020204" pitchFamily="34" charset="-122"/>
                        <a:cs typeface="+mn-cs"/>
                      </a:endParaRPr>
                    </a:p>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根据产生式的长度对状态执行出栈操作</a:t>
                      </a:r>
                      <a:endParaRPr lang="en-US" altLang="zh-CN" sz="1350" kern="1200" dirty="0">
                        <a:solidFill>
                          <a:schemeClr val="dk1"/>
                        </a:solidFill>
                        <a:effectLst/>
                        <a:latin typeface="微软雅黑" panose="020B0503020204020204" pitchFamily="34" charset="-122"/>
                        <a:ea typeface="微软雅黑" panose="020B0503020204020204" pitchFamily="34" charset="-122"/>
                        <a:cs typeface="+mn-cs"/>
                      </a:endParaRPr>
                    </a:p>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将归约得到的非终结符作为下一个待接受的符号</a:t>
                      </a:r>
                      <a:endParaRPr lang="en-US" altLang="zh-CN" sz="1350" kern="1200" dirty="0">
                        <a:solidFill>
                          <a:schemeClr val="dk1"/>
                        </a:solidFill>
                        <a:effectLst/>
                        <a:latin typeface="微软雅黑" panose="020B0503020204020204" pitchFamily="34" charset="-122"/>
                        <a:ea typeface="微软雅黑" panose="020B0503020204020204" pitchFamily="34" charset="-122"/>
                        <a:cs typeface="+mn-cs"/>
                      </a:endParaRPr>
                    </a:p>
                    <a:p>
                      <a:pPr marL="285750" marR="0" lvl="0" indent="-285750" algn="l" defTabSz="685800" rtl="0" eaLnBrk="1" fontAlgn="auto" latinLnBrk="0" hangingPunct="1">
                        <a:lnSpc>
                          <a:spcPct val="120000"/>
                        </a:lnSpc>
                        <a:spcBef>
                          <a:spcPts val="0"/>
                        </a:spcBef>
                        <a:spcAft>
                          <a:spcPts val="0"/>
                        </a:spcAft>
                        <a:buClrTx/>
                        <a:buSzTx/>
                        <a:buFont typeface="Arial" panose="020B0604020202020204" pitchFamily="34" charset="0"/>
                        <a:buChar char="•"/>
                        <a:defRPr/>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执行中间代码生成逻辑</a:t>
                      </a:r>
                      <a:endParaRPr lang="zh-CN" altLang="zh-CN" sz="1350" kern="1200" dirty="0">
                        <a:solidFill>
                          <a:schemeClr val="dk1"/>
                        </a:solidFill>
                        <a:effectLst/>
                        <a:latin typeface="微软雅黑" panose="020B0503020204020204" pitchFamily="34" charset="-122"/>
                        <a:ea typeface="微软雅黑" panose="020B0503020204020204" pitchFamily="34" charset="-122"/>
                        <a:cs typeface="+mn-cs"/>
                      </a:endParaRPr>
                    </a:p>
                  </a:txBody>
                  <a:tcPr/>
                </a:tc>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GOTO</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根据</a:t>
                      </a:r>
                      <a:r>
                        <a:rPr lang="en-US" altLang="zh-CN" sz="1350" kern="1200" dirty="0">
                          <a:solidFill>
                            <a:schemeClr val="dk1"/>
                          </a:solidFill>
                          <a:effectLst/>
                          <a:latin typeface="微软雅黑" panose="020B0503020204020204" pitchFamily="34" charset="-122"/>
                          <a:ea typeface="微软雅黑" panose="020B0503020204020204" pitchFamily="34" charset="-122"/>
                          <a:cs typeface="+mn-cs"/>
                        </a:rPr>
                        <a:t>GOTO</a:t>
                      </a: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位置进行转移，下一个待接受的符号仍然为正在读取的终结符</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ACCEPT</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结束语法分析过程，语法分析成功</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nSpc>
                          <a:spcPct val="120000"/>
                        </a:lnSpc>
                      </a:pPr>
                      <a:r>
                        <a:rPr lang="en-US" altLang="zh-CN" dirty="0">
                          <a:latin typeface="微软雅黑" panose="020B0503020204020204" pitchFamily="34" charset="-122"/>
                          <a:ea typeface="微软雅黑" panose="020B0503020204020204" pitchFamily="34" charset="-122"/>
                        </a:rPr>
                        <a:t>ERROR</a:t>
                      </a:r>
                      <a:endParaRPr lang="zh-CN" altLang="en-US" dirty="0">
                        <a:latin typeface="微软雅黑" panose="020B0503020204020204" pitchFamily="34" charset="-122"/>
                        <a:ea typeface="微软雅黑" panose="020B0503020204020204" pitchFamily="34" charset="-122"/>
                      </a:endParaRPr>
                    </a:p>
                  </a:txBody>
                  <a:tcPr/>
                </a:tc>
                <a:tc>
                  <a:txBody>
                    <a:bodyPr/>
                    <a:lstStyle/>
                    <a:p>
                      <a:pPr>
                        <a:lnSpc>
                          <a:spcPct val="120000"/>
                        </a:lnSpc>
                      </a:pPr>
                      <a:r>
                        <a:rPr lang="zh-CN" altLang="zh-CN" sz="1350" kern="1200" dirty="0">
                          <a:solidFill>
                            <a:schemeClr val="dk1"/>
                          </a:solidFill>
                          <a:effectLst/>
                          <a:latin typeface="微软雅黑" panose="020B0503020204020204" pitchFamily="34" charset="-122"/>
                          <a:ea typeface="微软雅黑" panose="020B0503020204020204" pitchFamily="34" charset="-122"/>
                          <a:cs typeface="+mn-cs"/>
                        </a:rPr>
                        <a:t>抛出语法分析异常</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04</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959096" y="259122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研究目标</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959098" y="308784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959099" y="3590982"/>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应用前景</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953856" y="1626623"/>
            <a:ext cx="4010265" cy="923330"/>
          </a:xfrm>
          <a:prstGeom prst="rect">
            <a:avLst/>
          </a:prstGeom>
        </p:spPr>
        <p:txBody>
          <a:bodyPr wrap="square">
            <a:spAutoFit/>
          </a:bodyPr>
          <a:lstStyle/>
          <a:p>
            <a:r>
              <a:rPr lang="zh-CN" altLang="en-US" sz="3600" b="1" dirty="0">
                <a:solidFill>
                  <a:schemeClr val="accent5"/>
                </a:solidFill>
                <a:latin typeface="微软雅黑" panose="020B0503020204020204" pitchFamily="34" charset="-122"/>
                <a:ea typeface="微软雅黑" panose="020B0503020204020204" pitchFamily="34" charset="-122"/>
              </a:rPr>
              <a:t>   中间代码生成</a:t>
            </a:r>
            <a:endParaRPr lang="en-US" altLang="zh-CN" sz="3600" b="1" dirty="0">
              <a:solidFill>
                <a:schemeClr val="accent5"/>
              </a:solidFill>
              <a:latin typeface="微软雅黑" panose="020B0503020204020204" pitchFamily="34" charset="-122"/>
              <a:ea typeface="微软雅黑" panose="020B0503020204020204" pitchFamily="34" charset="-122"/>
            </a:endParaRPr>
          </a:p>
          <a:p>
            <a:r>
              <a:rPr lang="en-US" altLang="zh-CN" b="1" dirty="0">
                <a:solidFill>
                  <a:schemeClr val="accent5"/>
                </a:solidFill>
                <a:latin typeface="微软雅黑" panose="020B0503020204020204" pitchFamily="34" charset="-122"/>
                <a:ea typeface="微软雅黑" panose="020B0503020204020204" pitchFamily="34" charset="-122"/>
              </a:rPr>
              <a:t>(</a:t>
            </a:r>
            <a:r>
              <a:rPr lang="en-US" altLang="zh-CN" sz="1800" b="1" dirty="0">
                <a:solidFill>
                  <a:schemeClr val="accent5"/>
                </a:solidFill>
                <a:latin typeface="微软雅黑" panose="020B0503020204020204" pitchFamily="34" charset="-122"/>
                <a:ea typeface="微软雅黑" panose="020B0503020204020204" pitchFamily="34" charset="-122"/>
              </a:rPr>
              <a:t>Intermediate Code Generation</a:t>
            </a:r>
            <a:r>
              <a:rPr lang="en-US" altLang="zh-CN" b="1" dirty="0">
                <a:solidFill>
                  <a:schemeClr val="accent5"/>
                </a:solidFill>
                <a:latin typeface="微软雅黑" panose="020B0503020204020204" pitchFamily="34" charset="-122"/>
                <a:ea typeface="微软雅黑" panose="020B0503020204020204" pitchFamily="34" charset="-122"/>
              </a:rPr>
              <a:t>)</a:t>
            </a:r>
            <a:endParaRPr lang="zh-CN" altLang="en-US" b="1" dirty="0">
              <a:solidFill>
                <a:schemeClr val="accent5"/>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研究目标</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72354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中间代码生成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71140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Intermediate Code Generation</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7" name="Group 3"/>
          <p:cNvGrpSpPr/>
          <p:nvPr/>
        </p:nvGrpSpPr>
        <p:grpSpPr bwMode="auto">
          <a:xfrm rot="6300000">
            <a:off x="1263532" y="1791181"/>
            <a:ext cx="622078" cy="1043182"/>
            <a:chOff x="2761515" y="2286000"/>
            <a:chExt cx="1645174" cy="2760228"/>
          </a:xfrm>
          <a:solidFill>
            <a:schemeClr val="accent1"/>
          </a:solidFill>
        </p:grpSpPr>
        <p:sp>
          <p:nvSpPr>
            <p:cNvPr id="143" name="Oval 4"/>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4" name="Oval 5"/>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5" name="Oval 6"/>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6" name="Oval 7"/>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7" name="Oval 8"/>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8" name="Freeform: Shape 9"/>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8" name="Group 10"/>
          <p:cNvGrpSpPr/>
          <p:nvPr/>
        </p:nvGrpSpPr>
        <p:grpSpPr bwMode="auto">
          <a:xfrm rot="15300000" flipV="1">
            <a:off x="1780224" y="2250395"/>
            <a:ext cx="622078" cy="1043182"/>
            <a:chOff x="2761515" y="2286000"/>
            <a:chExt cx="1645174" cy="2760228"/>
          </a:xfrm>
          <a:solidFill>
            <a:schemeClr val="accent1">
              <a:lumMod val="75000"/>
            </a:schemeClr>
          </a:solidFill>
        </p:grpSpPr>
        <p:sp>
          <p:nvSpPr>
            <p:cNvPr id="137" name="Oval 1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8" name="Oval 12"/>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9" name="Oval 13"/>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0" name="Oval 14"/>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1" name="Oval 15"/>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2" name="Freeform: Shape 16"/>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9" name="Group 17"/>
          <p:cNvGrpSpPr/>
          <p:nvPr/>
        </p:nvGrpSpPr>
        <p:grpSpPr bwMode="auto">
          <a:xfrm rot="6300000">
            <a:off x="2908933" y="1771850"/>
            <a:ext cx="678416" cy="1138186"/>
            <a:chOff x="2761515" y="2286000"/>
            <a:chExt cx="1645174" cy="2760228"/>
          </a:xfrm>
          <a:solidFill>
            <a:schemeClr val="accent2"/>
          </a:solidFill>
        </p:grpSpPr>
        <p:sp>
          <p:nvSpPr>
            <p:cNvPr id="131" name="Oval 18"/>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2" name="Oval 19"/>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3" name="Oval 20"/>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4" name="Oval 2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5" name="Oval 22"/>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6" name="Freeform: Shape 23"/>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0" name="Group 24"/>
          <p:cNvGrpSpPr/>
          <p:nvPr/>
        </p:nvGrpSpPr>
        <p:grpSpPr bwMode="auto">
          <a:xfrm rot="15300000" flipV="1">
            <a:off x="3423790" y="2199313"/>
            <a:ext cx="678416" cy="1138186"/>
            <a:chOff x="2761515" y="2286000"/>
            <a:chExt cx="1645174" cy="2760228"/>
          </a:xfrm>
          <a:solidFill>
            <a:schemeClr val="accent2">
              <a:lumMod val="75000"/>
            </a:schemeClr>
          </a:solidFill>
        </p:grpSpPr>
        <p:sp>
          <p:nvSpPr>
            <p:cNvPr id="125" name="Oval 25"/>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6" name="Oval 26"/>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7" name="Oval 27"/>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8" name="Oval 28"/>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9" name="Oval 29"/>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0" name="Freeform: Shape 30"/>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1" name="Group 31"/>
          <p:cNvGrpSpPr/>
          <p:nvPr/>
        </p:nvGrpSpPr>
        <p:grpSpPr bwMode="auto">
          <a:xfrm rot="6300000">
            <a:off x="4434015" y="1605291"/>
            <a:ext cx="758551" cy="1272841"/>
            <a:chOff x="2761515" y="2286000"/>
            <a:chExt cx="1645174" cy="2760228"/>
          </a:xfrm>
          <a:solidFill>
            <a:schemeClr val="accent3"/>
          </a:solidFill>
        </p:grpSpPr>
        <p:sp>
          <p:nvSpPr>
            <p:cNvPr id="119" name="Oval 32"/>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0" name="Oval 33"/>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1" name="Oval 34"/>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2" name="Oval 35"/>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3" name="Oval 36"/>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4" name="Freeform: Shape 37"/>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2" name="Group 38"/>
          <p:cNvGrpSpPr/>
          <p:nvPr/>
        </p:nvGrpSpPr>
        <p:grpSpPr bwMode="auto">
          <a:xfrm rot="15300000" flipV="1">
            <a:off x="5064460" y="2165251"/>
            <a:ext cx="758551" cy="1272841"/>
            <a:chOff x="2761515" y="2286000"/>
            <a:chExt cx="1645174" cy="2760228"/>
          </a:xfrm>
          <a:solidFill>
            <a:schemeClr val="accent3">
              <a:lumMod val="75000"/>
            </a:schemeClr>
          </a:solidFill>
        </p:grpSpPr>
        <p:sp>
          <p:nvSpPr>
            <p:cNvPr id="113" name="Oval 39"/>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4" name="Oval 40"/>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5" name="Oval 4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6" name="Oval 42"/>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7" name="Oval 43"/>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8" name="Freeform: Shape 44"/>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3" name="Group 45"/>
          <p:cNvGrpSpPr/>
          <p:nvPr/>
        </p:nvGrpSpPr>
        <p:grpSpPr bwMode="auto">
          <a:xfrm rot="6300000">
            <a:off x="6227410" y="1508300"/>
            <a:ext cx="859323" cy="1440711"/>
            <a:chOff x="2761515" y="2286000"/>
            <a:chExt cx="1645174" cy="2760228"/>
          </a:xfrm>
          <a:solidFill>
            <a:schemeClr val="accent4"/>
          </a:solidFill>
        </p:grpSpPr>
        <p:sp>
          <p:nvSpPr>
            <p:cNvPr id="107"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8"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9"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0"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1"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2"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4" name="Group 52"/>
          <p:cNvGrpSpPr/>
          <p:nvPr/>
        </p:nvGrpSpPr>
        <p:grpSpPr bwMode="auto">
          <a:xfrm rot="15300000" flipV="1">
            <a:off x="6941003" y="2142644"/>
            <a:ext cx="859323" cy="1440711"/>
            <a:chOff x="2761515" y="2286000"/>
            <a:chExt cx="1645174" cy="2760228"/>
          </a:xfrm>
          <a:solidFill>
            <a:schemeClr val="accent4">
              <a:lumMod val="75000"/>
            </a:schemeClr>
          </a:solidFill>
        </p:grpSpPr>
        <p:sp>
          <p:nvSpPr>
            <p:cNvPr id="101" name="Oval 53"/>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2" name="Oval 54"/>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3" name="Oval 55"/>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4" name="Oval 56"/>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5" name="Oval 57"/>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6" name="Freeform: Shape 58"/>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85" name="Straight Connector 60"/>
          <p:cNvCxnSpPr/>
          <p:nvPr/>
        </p:nvCxnSpPr>
        <p:spPr>
          <a:xfrm>
            <a:off x="2128639" y="3053518"/>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6" name="Rectangle 61"/>
          <p:cNvSpPr/>
          <p:nvPr/>
        </p:nvSpPr>
        <p:spPr bwMode="auto">
          <a:xfrm>
            <a:off x="1760976" y="358384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7" name="Straight Connector 63"/>
          <p:cNvCxnSpPr/>
          <p:nvPr/>
        </p:nvCxnSpPr>
        <p:spPr>
          <a:xfrm flipV="1">
            <a:off x="1669603" y="155620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8" name="Rectangle 64"/>
          <p:cNvSpPr/>
          <p:nvPr/>
        </p:nvSpPr>
        <p:spPr bwMode="auto">
          <a:xfrm>
            <a:off x="1301942" y="1328089"/>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cxnSp>
        <p:nvCxnSpPr>
          <p:cNvPr id="89" name="Straight Connector 66"/>
          <p:cNvCxnSpPr/>
          <p:nvPr/>
        </p:nvCxnSpPr>
        <p:spPr>
          <a:xfrm>
            <a:off x="3776331" y="3125618"/>
            <a:ext cx="0" cy="46914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0" name="Rectangle 67"/>
          <p:cNvSpPr/>
          <p:nvPr/>
        </p:nvSpPr>
        <p:spPr bwMode="auto">
          <a:xfrm>
            <a:off x="3408669"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91" name="Straight Connector 69"/>
          <p:cNvCxnSpPr/>
          <p:nvPr/>
        </p:nvCxnSpPr>
        <p:spPr>
          <a:xfrm flipV="1">
            <a:off x="3317295" y="1554975"/>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70"/>
          <p:cNvSpPr/>
          <p:nvPr/>
        </p:nvSpPr>
        <p:spPr bwMode="auto">
          <a:xfrm>
            <a:off x="294963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cxnSp>
        <p:nvCxnSpPr>
          <p:cNvPr id="93" name="Straight Connector 72"/>
          <p:cNvCxnSpPr/>
          <p:nvPr/>
        </p:nvCxnSpPr>
        <p:spPr>
          <a:xfrm>
            <a:off x="5328339" y="3150062"/>
            <a:ext cx="0" cy="43786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4" name="Rectangle 73"/>
          <p:cNvSpPr/>
          <p:nvPr/>
        </p:nvSpPr>
        <p:spPr bwMode="auto">
          <a:xfrm>
            <a:off x="4960676"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lumMod val="75000"/>
                </a:schemeClr>
              </a:solidFill>
              <a:latin typeface="微软雅黑" panose="020B0503020204020204" pitchFamily="34" charset="-122"/>
              <a:ea typeface="微软雅黑" panose="020B0503020204020204" pitchFamily="34" charset="-122"/>
            </a:endParaRPr>
          </a:p>
        </p:txBody>
      </p:sp>
      <p:cxnSp>
        <p:nvCxnSpPr>
          <p:cNvPr id="95" name="Straight Connector 75"/>
          <p:cNvCxnSpPr/>
          <p:nvPr/>
        </p:nvCxnSpPr>
        <p:spPr>
          <a:xfrm flipV="1">
            <a:off x="4869303" y="1554975"/>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6" name="Rectangle 76"/>
          <p:cNvSpPr/>
          <p:nvPr/>
        </p:nvSpPr>
        <p:spPr bwMode="auto">
          <a:xfrm>
            <a:off x="450164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cxnSp>
        <p:nvCxnSpPr>
          <p:cNvPr id="97" name="Straight Connector 78"/>
          <p:cNvCxnSpPr/>
          <p:nvPr/>
        </p:nvCxnSpPr>
        <p:spPr>
          <a:xfrm>
            <a:off x="7198476" y="3235613"/>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79"/>
          <p:cNvSpPr/>
          <p:nvPr/>
        </p:nvSpPr>
        <p:spPr bwMode="auto">
          <a:xfrm>
            <a:off x="6830812"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99" name="Straight Connector 81"/>
          <p:cNvCxnSpPr/>
          <p:nvPr/>
        </p:nvCxnSpPr>
        <p:spPr>
          <a:xfrm flipV="1">
            <a:off x="6739438" y="1554975"/>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0" name="Rectangle 82"/>
          <p:cNvSpPr/>
          <p:nvPr/>
        </p:nvSpPr>
        <p:spPr bwMode="auto">
          <a:xfrm>
            <a:off x="6371783" y="1326853"/>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295" name="Rectangle 25"/>
          <p:cNvSpPr/>
          <p:nvPr/>
        </p:nvSpPr>
        <p:spPr>
          <a:xfrm>
            <a:off x="803528" y="3975023"/>
            <a:ext cx="7476102" cy="574425"/>
          </a:xfrm>
          <a:prstGeom prst="rect">
            <a:avLst/>
          </a:prstGeom>
        </p:spPr>
        <p:txBody>
          <a:bodyPr wrap="square" lIns="144000" rIns="144000">
            <a:no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95"/>
                                        </p:tgtEl>
                                        <p:attrNameLst>
                                          <p:attrName>style.visibility</p:attrName>
                                        </p:attrNameLst>
                                      </p:cBhvr>
                                      <p:to>
                                        <p:strVal val="visible"/>
                                      </p:to>
                                    </p:set>
                                    <p:animEffect transition="in" filter="fade">
                                      <p:cBhvr>
                                        <p:cTn id="40"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P spid="2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05</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2" name="矩形 1"/>
          <p:cNvSpPr/>
          <p:nvPr/>
        </p:nvSpPr>
        <p:spPr>
          <a:xfrm>
            <a:off x="806235" y="1648420"/>
            <a:ext cx="4572000" cy="923330"/>
          </a:xfrm>
          <a:prstGeom prst="rect">
            <a:avLst/>
          </a:prstGeom>
        </p:spPr>
        <p:txBody>
          <a:bodyPr>
            <a:spAutoFit/>
          </a:bodyPr>
          <a:lstStyle/>
          <a:p>
            <a:r>
              <a:rPr lang="zh-CN" altLang="en-US" sz="3600" b="1" dirty="0">
                <a:solidFill>
                  <a:schemeClr val="accent6"/>
                </a:solidFill>
                <a:latin typeface="微软雅黑" panose="020B0503020204020204" pitchFamily="34" charset="-122"/>
                <a:ea typeface="微软雅黑" panose="020B0503020204020204" pitchFamily="34" charset="-122"/>
              </a:rPr>
              <a:t>       系统测试</a:t>
            </a:r>
            <a:endParaRPr lang="en-US" altLang="zh-CN" sz="3600" b="1" dirty="0">
              <a:solidFill>
                <a:schemeClr val="accent6"/>
              </a:solidFill>
              <a:latin typeface="微软雅黑" panose="020B0503020204020204" pitchFamily="34" charset="-122"/>
              <a:ea typeface="微软雅黑" panose="020B0503020204020204" pitchFamily="34" charset="-122"/>
            </a:endParaRPr>
          </a:p>
          <a:p>
            <a:r>
              <a:rPr lang="en-US" altLang="zh-CN" b="1" dirty="0">
                <a:solidFill>
                  <a:schemeClr val="accent6"/>
                </a:solidFill>
                <a:latin typeface="微软雅黑" panose="020B0503020204020204" pitchFamily="34" charset="-122"/>
                <a:ea typeface="微软雅黑" panose="020B0503020204020204" pitchFamily="34" charset="-122"/>
              </a:rPr>
              <a:t>      (</a:t>
            </a:r>
            <a:r>
              <a:rPr lang="en-US" altLang="zh-CN" sz="1800" b="1" dirty="0">
                <a:solidFill>
                  <a:schemeClr val="accent6"/>
                </a:solidFill>
                <a:latin typeface="微软雅黑" panose="020B0503020204020204" pitchFamily="34" charset="-122"/>
                <a:ea typeface="微软雅黑" panose="020B0503020204020204" pitchFamily="34" charset="-122"/>
              </a:rPr>
              <a:t>Achievement Exhibition</a:t>
            </a:r>
            <a:r>
              <a:rPr lang="en-US" altLang="zh-CN" b="1" dirty="0">
                <a:solidFill>
                  <a:schemeClr val="accent6"/>
                </a:solidFill>
                <a:latin typeface="微软雅黑" panose="020B0503020204020204" pitchFamily="34" charset="-122"/>
                <a:ea typeface="微软雅黑" panose="020B0503020204020204" pitchFamily="34" charset="-122"/>
              </a:rPr>
              <a:t>)</a:t>
            </a:r>
            <a:endParaRPr lang="zh-CN" altLang="en-US" b="1" dirty="0">
              <a:solidFill>
                <a:schemeClr val="accent6"/>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06</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2" name="矩形 1"/>
          <p:cNvSpPr/>
          <p:nvPr/>
        </p:nvSpPr>
        <p:spPr>
          <a:xfrm>
            <a:off x="1228266" y="1472641"/>
            <a:ext cx="3564798" cy="923330"/>
          </a:xfrm>
          <a:prstGeom prst="rect">
            <a:avLst/>
          </a:prstGeom>
        </p:spPr>
        <p:txBody>
          <a:bodyPr wrap="square">
            <a:spAutoFit/>
          </a:bodyPr>
          <a:lstStyle/>
          <a:p>
            <a:r>
              <a:rPr lang="zh-CN" altLang="en-US" sz="3600" b="1" dirty="0">
                <a:solidFill>
                  <a:schemeClr val="accent6"/>
                </a:solidFill>
                <a:latin typeface="微软雅黑" panose="020B0503020204020204" pitchFamily="34" charset="-122"/>
                <a:ea typeface="微软雅黑" panose="020B0503020204020204" pitchFamily="34" charset="-122"/>
              </a:rPr>
              <a:t>       小组分工</a:t>
            </a:r>
            <a:endParaRPr lang="en-US" altLang="zh-CN" sz="3600" b="1" dirty="0">
              <a:solidFill>
                <a:schemeClr val="accent6"/>
              </a:solidFill>
              <a:latin typeface="微软雅黑" panose="020B0503020204020204" pitchFamily="34" charset="-122"/>
              <a:ea typeface="微软雅黑" panose="020B0503020204020204" pitchFamily="34" charset="-122"/>
            </a:endParaRPr>
          </a:p>
          <a:p>
            <a:r>
              <a:rPr lang="en-US" altLang="zh-CN" b="1" dirty="0">
                <a:solidFill>
                  <a:schemeClr val="accent6"/>
                </a:solidFill>
                <a:latin typeface="微软雅黑" panose="020B0503020204020204" pitchFamily="34" charset="-122"/>
                <a:ea typeface="微软雅黑" panose="020B0503020204020204" pitchFamily="34" charset="-122"/>
              </a:rPr>
              <a:t>      (</a:t>
            </a:r>
            <a:r>
              <a:rPr lang="en-US" altLang="zh-CN" sz="1800" b="1" dirty="0">
                <a:solidFill>
                  <a:schemeClr val="accent6"/>
                </a:solidFill>
                <a:latin typeface="微软雅黑" panose="020B0503020204020204" pitchFamily="34" charset="-122"/>
                <a:ea typeface="微软雅黑" panose="020B0503020204020204" pitchFamily="34" charset="-122"/>
              </a:rPr>
              <a:t>group division of labor</a:t>
            </a:r>
            <a:r>
              <a:rPr lang="en-US" altLang="zh-CN" b="1" dirty="0">
                <a:solidFill>
                  <a:schemeClr val="accent6"/>
                </a:solidFill>
                <a:latin typeface="微软雅黑" panose="020B0503020204020204" pitchFamily="34" charset="-122"/>
                <a:ea typeface="微软雅黑" panose="020B0503020204020204" pitchFamily="34" charset="-122"/>
              </a:rPr>
              <a:t>)</a:t>
            </a:r>
            <a:endParaRPr lang="zh-CN" altLang="en-US" b="1" dirty="0">
              <a:solidFill>
                <a:schemeClr val="accent6"/>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140970"/>
            <a:ext cx="9144000" cy="457200"/>
            <a:chOff x="0" y="140970"/>
            <a:chExt cx="9144000" cy="457200"/>
          </a:xfrm>
        </p:grpSpPr>
        <p:sp>
          <p:nvSpPr>
            <p:cNvPr id="46" name="矩形 45"/>
            <p:cNvSpPr/>
            <p:nvPr/>
          </p:nvSpPr>
          <p:spPr>
            <a:xfrm>
              <a:off x="0" y="14097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椭圆 47"/>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椭圆 48"/>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49"/>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6</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小组分工</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303301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(group division of labor)</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1" name="Group 9"/>
          <p:cNvGrpSpPr/>
          <p:nvPr>
            <p:custDataLst>
              <p:tags r:id="rId1"/>
            </p:custDataLst>
          </p:nvPr>
        </p:nvGrpSpPr>
        <p:grpSpPr>
          <a:xfrm>
            <a:off x="6209677" y="3544819"/>
            <a:ext cx="2134223" cy="712558"/>
            <a:chOff x="9029821" y="3101223"/>
            <a:chExt cx="2457329" cy="950077"/>
          </a:xfrm>
        </p:grpSpPr>
        <p:sp>
          <p:nvSpPr>
            <p:cNvPr id="35" name="TextBox 10"/>
            <p:cNvSpPr txBox="1"/>
            <p:nvPr>
              <p:custDataLst>
                <p:tags r:id="rId2"/>
              </p:custDataLst>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1"/>
            <p:cNvSpPr/>
            <p:nvPr>
              <p:custDataLst>
                <p:tags r:id="rId3"/>
              </p:custDataLst>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22" name="Group 12"/>
          <p:cNvGrpSpPr/>
          <p:nvPr>
            <p:custDataLst>
              <p:tags r:id="rId4"/>
            </p:custDataLst>
          </p:nvPr>
        </p:nvGrpSpPr>
        <p:grpSpPr>
          <a:xfrm>
            <a:off x="523875" y="3544819"/>
            <a:ext cx="2264752" cy="703033"/>
            <a:chOff x="609599" y="3101223"/>
            <a:chExt cx="2417784" cy="937377"/>
          </a:xfrm>
        </p:grpSpPr>
        <p:sp>
          <p:nvSpPr>
            <p:cNvPr id="33" name="TextBox 13"/>
            <p:cNvSpPr txBox="1"/>
            <p:nvPr>
              <p:custDataLst>
                <p:tags r:id="rId5"/>
              </p:custDataLst>
            </p:nvPr>
          </p:nvSpPr>
          <p:spPr>
            <a:xfrm>
              <a:off x="609599" y="3449044"/>
              <a:ext cx="2407615" cy="589556"/>
            </a:xfrm>
            <a:prstGeom prst="rect">
              <a:avLst/>
            </a:prstGeom>
            <a:noFill/>
          </p:spPr>
          <p:txBody>
            <a:bodyPr wrap="square" lIns="72000" tIns="0" rIns="72000" bIns="0" anchor="ctr" anchorCtr="0">
              <a:noAutofit/>
            </a:bodyPr>
            <a:lstStyle/>
            <a:p>
              <a:pPr algn="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DFA</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的化简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readNext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函数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Rectangle 14"/>
            <p:cNvSpPr/>
            <p:nvPr>
              <p:custDataLst>
                <p:tags r:id="rId6"/>
              </p:custDataLst>
            </p:nvPr>
          </p:nvSpPr>
          <p:spPr>
            <a:xfrm>
              <a:off x="619768"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黄辰宇</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23" name="Group 15"/>
          <p:cNvGrpSpPr/>
          <p:nvPr>
            <p:custDataLst>
              <p:tags r:id="rId7"/>
            </p:custDataLst>
          </p:nvPr>
        </p:nvGrpSpPr>
        <p:grpSpPr>
          <a:xfrm>
            <a:off x="6209677" y="1692151"/>
            <a:ext cx="2245548" cy="712558"/>
            <a:chOff x="9029821" y="3101223"/>
            <a:chExt cx="2457329" cy="950077"/>
          </a:xfrm>
        </p:grpSpPr>
        <p:sp>
          <p:nvSpPr>
            <p:cNvPr id="31" name="TextBox 16"/>
            <p:cNvSpPr txBox="1"/>
            <p:nvPr>
              <p:custDataLst>
                <p:tags r:id="rId8"/>
              </p:custDataLst>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7"/>
            <p:cNvSpPr/>
            <p:nvPr>
              <p:custDataLst>
                <p:tags r:id="rId9"/>
              </p:custDataLst>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4" name="Group 18"/>
          <p:cNvGrpSpPr/>
          <p:nvPr>
            <p:custDataLst>
              <p:tags r:id="rId10"/>
            </p:custDataLst>
          </p:nvPr>
        </p:nvGrpSpPr>
        <p:grpSpPr>
          <a:xfrm>
            <a:off x="631868" y="1692152"/>
            <a:ext cx="2156758" cy="795104"/>
            <a:chOff x="609599" y="3101223"/>
            <a:chExt cx="2418295" cy="1060138"/>
          </a:xfrm>
        </p:grpSpPr>
        <p:sp>
          <p:nvSpPr>
            <p:cNvPr id="29" name="TextBox 19"/>
            <p:cNvSpPr txBox="1"/>
            <p:nvPr>
              <p:custDataLst>
                <p:tags r:id="rId11"/>
              </p:custDataLst>
            </p:nvPr>
          </p:nvSpPr>
          <p:spPr>
            <a:xfrm>
              <a:off x="609599" y="3571805"/>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正规式生成</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转</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DFA</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Rectangle 20"/>
            <p:cNvSpPr/>
            <p:nvPr>
              <p:custDataLst>
                <p:tags r:id="rId12"/>
              </p:custDataLst>
            </p:nvPr>
          </p:nvSpPr>
          <p:spPr>
            <a:xfrm>
              <a:off x="620279"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韩坤甫</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custDataLst>
              <p:tags r:id="rId13"/>
            </p:custDataLst>
          </p:nvPr>
        </p:nvGrpSpPr>
        <p:grpSpPr>
          <a:xfrm>
            <a:off x="3084283" y="1897386"/>
            <a:ext cx="2857500" cy="2126181"/>
            <a:chOff x="3084283" y="1897386"/>
            <a:chExt cx="2857500" cy="2126181"/>
          </a:xfrm>
        </p:grpSpPr>
        <p:grpSp>
          <p:nvGrpSpPr>
            <p:cNvPr id="20" name="Group 26"/>
            <p:cNvGrpSpPr/>
            <p:nvPr/>
          </p:nvGrpSpPr>
          <p:grpSpPr>
            <a:xfrm>
              <a:off x="3084283" y="1897386"/>
              <a:ext cx="2857500" cy="2126181"/>
              <a:chOff x="3668713" y="1581150"/>
              <a:chExt cx="4966870" cy="3695700"/>
            </a:xfrm>
          </p:grpSpPr>
          <p:sp>
            <p:nvSpPr>
              <p:cNvPr id="37" name="Freeform: Shape 23"/>
              <p:cNvSpPr/>
              <p:nvPr>
                <p:custDataLst>
                  <p:tags r:id="rId14"/>
                </p:custDataLst>
              </p:nvPr>
            </p:nvSpPr>
            <p:spPr>
              <a:xfrm>
                <a:off x="6271209" y="1581150"/>
                <a:ext cx="788400" cy="3000374"/>
              </a:xfrm>
              <a:custGeom>
                <a:avLst/>
                <a:gdLst>
                  <a:gd name="connsiteX0" fmla="*/ 0 w 788400"/>
                  <a:gd name="connsiteY0" fmla="*/ 0 h 3000374"/>
                  <a:gd name="connsiteX1" fmla="*/ 62053 w 788400"/>
                  <a:gd name="connsiteY1" fmla="*/ 0 h 3000374"/>
                  <a:gd name="connsiteX2" fmla="*/ 676597 w 788400"/>
                  <a:gd name="connsiteY2" fmla="*/ 0 h 3000374"/>
                  <a:gd name="connsiteX3" fmla="*/ 788400 w 788400"/>
                  <a:gd name="connsiteY3" fmla="*/ 0 h 3000374"/>
                  <a:gd name="connsiteX4" fmla="*/ 788400 w 788400"/>
                  <a:gd name="connsiteY4" fmla="*/ 3000374 h 3000374"/>
                  <a:gd name="connsiteX5" fmla="*/ 0 w 788400"/>
                  <a:gd name="connsiteY5"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400" h="3000374">
                    <a:moveTo>
                      <a:pt x="0" y="0"/>
                    </a:moveTo>
                    <a:lnTo>
                      <a:pt x="62053" y="0"/>
                    </a:lnTo>
                    <a:cubicBezTo>
                      <a:pt x="289632" y="0"/>
                      <a:pt x="493668" y="0"/>
                      <a:pt x="676597" y="0"/>
                    </a:cubicBezTo>
                    <a:lnTo>
                      <a:pt x="788400" y="0"/>
                    </a:lnTo>
                    <a:lnTo>
                      <a:pt x="788400" y="3000374"/>
                    </a:lnTo>
                    <a:lnTo>
                      <a:pt x="0" y="3000374"/>
                    </a:lnTo>
                    <a:close/>
                  </a:path>
                </a:pathLst>
              </a:cu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24"/>
              <p:cNvSpPr/>
              <p:nvPr>
                <p:custDataLst>
                  <p:tags r:id="rId15"/>
                </p:custDataLst>
              </p:nvPr>
            </p:nvSpPr>
            <p:spPr>
              <a:xfrm>
                <a:off x="7059196" y="1581150"/>
                <a:ext cx="788400" cy="3000374"/>
              </a:xfrm>
              <a:custGeom>
                <a:avLst/>
                <a:gdLst>
                  <a:gd name="connsiteX0" fmla="*/ 0 w 788400"/>
                  <a:gd name="connsiteY0" fmla="*/ 0 h 3000374"/>
                  <a:gd name="connsiteX1" fmla="*/ 64593 w 788400"/>
                  <a:gd name="connsiteY1" fmla="*/ 0 h 3000374"/>
                  <a:gd name="connsiteX2" fmla="*/ 752380 w 788400"/>
                  <a:gd name="connsiteY2" fmla="*/ 0 h 3000374"/>
                  <a:gd name="connsiteX3" fmla="*/ 788400 w 788400"/>
                  <a:gd name="connsiteY3" fmla="*/ 0 h 3000374"/>
                  <a:gd name="connsiteX4" fmla="*/ 788400 w 788400"/>
                  <a:gd name="connsiteY4" fmla="*/ 2627144 h 3000374"/>
                  <a:gd name="connsiteX5" fmla="*/ 737203 w 788400"/>
                  <a:gd name="connsiteY5" fmla="*/ 2623185 h 3000374"/>
                  <a:gd name="connsiteX6" fmla="*/ 218311 w 788400"/>
                  <a:gd name="connsiteY6" fmla="*/ 2920175 h 3000374"/>
                  <a:gd name="connsiteX7" fmla="*/ 180328 w 788400"/>
                  <a:gd name="connsiteY7" fmla="*/ 3000374 h 3000374"/>
                  <a:gd name="connsiteX8" fmla="*/ 0 w 788400"/>
                  <a:gd name="connsiteY8"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0" y="0"/>
                    </a:moveTo>
                    <a:lnTo>
                      <a:pt x="64593" y="0"/>
                    </a:lnTo>
                    <a:cubicBezTo>
                      <a:pt x="346473" y="0"/>
                      <a:pt x="571977" y="0"/>
                      <a:pt x="752380" y="0"/>
                    </a:cubicBezTo>
                    <a:lnTo>
                      <a:pt x="788400" y="0"/>
                    </a:lnTo>
                    <a:lnTo>
                      <a:pt x="788400" y="2627144"/>
                    </a:lnTo>
                    <a:lnTo>
                      <a:pt x="737203" y="2623185"/>
                    </a:lnTo>
                    <a:cubicBezTo>
                      <a:pt x="512311" y="2623185"/>
                      <a:pt x="320216" y="2741325"/>
                      <a:pt x="218311" y="2920175"/>
                    </a:cubicBezTo>
                    <a:lnTo>
                      <a:pt x="180328" y="3000374"/>
                    </a:lnTo>
                    <a:lnTo>
                      <a:pt x="0" y="3000374"/>
                    </a:lnTo>
                    <a:close/>
                  </a:path>
                </a:pathLst>
              </a:cu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9" name="Freeform: Shape 25"/>
              <p:cNvSpPr/>
              <p:nvPr>
                <p:custDataLst>
                  <p:tags r:id="rId16"/>
                </p:custDataLst>
              </p:nvPr>
            </p:nvSpPr>
            <p:spPr>
              <a:xfrm>
                <a:off x="7847183" y="1581150"/>
                <a:ext cx="788400" cy="3000374"/>
              </a:xfrm>
              <a:custGeom>
                <a:avLst/>
                <a:gdLst>
                  <a:gd name="connsiteX0" fmla="*/ 0 w 788400"/>
                  <a:gd name="connsiteY0" fmla="*/ 0 h 3000374"/>
                  <a:gd name="connsiteX1" fmla="*/ 67313 w 788400"/>
                  <a:gd name="connsiteY1" fmla="*/ 0 h 3000374"/>
                  <a:gd name="connsiteX2" fmla="*/ 686006 w 788400"/>
                  <a:gd name="connsiteY2" fmla="*/ 0 h 3000374"/>
                  <a:gd name="connsiteX3" fmla="*/ 779979 w 788400"/>
                  <a:gd name="connsiteY3" fmla="*/ 61481 h 3000374"/>
                  <a:gd name="connsiteX4" fmla="*/ 788400 w 788400"/>
                  <a:gd name="connsiteY4" fmla="*/ 100931 h 3000374"/>
                  <a:gd name="connsiteX5" fmla="*/ 788400 w 788400"/>
                  <a:gd name="connsiteY5" fmla="*/ 2899445 h 3000374"/>
                  <a:gd name="connsiteX6" fmla="*/ 779979 w 788400"/>
                  <a:gd name="connsiteY6" fmla="*/ 2938894 h 3000374"/>
                  <a:gd name="connsiteX7" fmla="*/ 723756 w 788400"/>
                  <a:gd name="connsiteY7" fmla="*/ 2992740 h 3000374"/>
                  <a:gd name="connsiteX8" fmla="*/ 686011 w 788400"/>
                  <a:gd name="connsiteY8" fmla="*/ 3000374 h 3000374"/>
                  <a:gd name="connsiteX9" fmla="*/ 497525 w 788400"/>
                  <a:gd name="connsiteY9" fmla="*/ 3000374 h 3000374"/>
                  <a:gd name="connsiteX10" fmla="*/ 459558 w 788400"/>
                  <a:gd name="connsiteY10" fmla="*/ 2920175 h 3000374"/>
                  <a:gd name="connsiteX11" fmla="*/ 40596 w 788400"/>
                  <a:gd name="connsiteY11" fmla="*/ 2630251 h 3000374"/>
                  <a:gd name="connsiteX12" fmla="*/ 0 w 788400"/>
                  <a:gd name="connsiteY12" fmla="*/ 2627112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400" h="3000374">
                    <a:moveTo>
                      <a:pt x="0" y="0"/>
                    </a:moveTo>
                    <a:lnTo>
                      <a:pt x="67313" y="0"/>
                    </a:lnTo>
                    <a:cubicBezTo>
                      <a:pt x="686006" y="0"/>
                      <a:pt x="686006" y="0"/>
                      <a:pt x="686006" y="0"/>
                    </a:cubicBezTo>
                    <a:cubicBezTo>
                      <a:pt x="724559" y="0"/>
                      <a:pt x="763112" y="24110"/>
                      <a:pt x="779979" y="61481"/>
                    </a:cubicBezTo>
                    <a:lnTo>
                      <a:pt x="788400" y="100931"/>
                    </a:lnTo>
                    <a:lnTo>
                      <a:pt x="788400" y="2899445"/>
                    </a:lnTo>
                    <a:lnTo>
                      <a:pt x="779979" y="2938894"/>
                    </a:lnTo>
                    <a:cubicBezTo>
                      <a:pt x="768734" y="2963808"/>
                      <a:pt x="747851" y="2982828"/>
                      <a:pt x="723756" y="2992740"/>
                    </a:cubicBezTo>
                    <a:lnTo>
                      <a:pt x="686011" y="3000374"/>
                    </a:lnTo>
                    <a:lnTo>
                      <a:pt x="497525" y="3000374"/>
                    </a:lnTo>
                    <a:lnTo>
                      <a:pt x="459558" y="2920175"/>
                    </a:lnTo>
                    <a:cubicBezTo>
                      <a:pt x="372312" y="2766875"/>
                      <a:pt x="219405" y="2658178"/>
                      <a:pt x="40596" y="2630251"/>
                    </a:cubicBezTo>
                    <a:lnTo>
                      <a:pt x="0" y="2627112"/>
                    </a:lnTo>
                    <a:close/>
                  </a:path>
                </a:pathLst>
              </a:cu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0" name="Freeform: Shape 4"/>
              <p:cNvSpPr/>
              <p:nvPr>
                <p:custDataLst>
                  <p:tags r:id="rId17"/>
                </p:custDataLst>
              </p:nvPr>
            </p:nvSpPr>
            <p:spPr bwMode="auto">
              <a:xfrm>
                <a:off x="4038601"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1" name="Freeform: Shape 5"/>
              <p:cNvSpPr/>
              <p:nvPr>
                <p:custDataLst>
                  <p:tags r:id="rId18"/>
                </p:custDataLst>
              </p:nvPr>
            </p:nvSpPr>
            <p:spPr bwMode="auto">
              <a:xfrm>
                <a:off x="7316788"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Freeform: Shape 7"/>
              <p:cNvSpPr/>
              <p:nvPr>
                <p:custDataLst>
                  <p:tags r:id="rId19"/>
                </p:custDataLst>
              </p:nvPr>
            </p:nvSpPr>
            <p:spPr bwMode="auto">
              <a:xfrm>
                <a:off x="3668713" y="1855788"/>
                <a:ext cx="1671638" cy="2725738"/>
              </a:xfrm>
              <a:custGeom>
                <a:avLst/>
                <a:gdLst>
                  <a:gd name="T0" fmla="*/ 2 w 195"/>
                  <a:gd name="T1" fmla="*/ 291 h 318"/>
                  <a:gd name="T2" fmla="*/ 29 w 195"/>
                  <a:gd name="T3" fmla="*/ 318 h 318"/>
                  <a:gd name="T4" fmla="*/ 34 w 195"/>
                  <a:gd name="T5" fmla="*/ 318 h 318"/>
                  <a:gd name="T6" fmla="*/ 37 w 195"/>
                  <a:gd name="T7" fmla="*/ 311 h 318"/>
                  <a:gd name="T8" fmla="*/ 99 w 195"/>
                  <a:gd name="T9" fmla="*/ 274 h 318"/>
                  <a:gd name="T10" fmla="*/ 163 w 195"/>
                  <a:gd name="T11" fmla="*/ 318 h 318"/>
                  <a:gd name="T12" fmla="*/ 165 w 195"/>
                  <a:gd name="T13" fmla="*/ 318 h 318"/>
                  <a:gd name="T14" fmla="*/ 167 w 195"/>
                  <a:gd name="T15" fmla="*/ 318 h 318"/>
                  <a:gd name="T16" fmla="*/ 168 w 195"/>
                  <a:gd name="T17" fmla="*/ 318 h 318"/>
                  <a:gd name="T18" fmla="*/ 195 w 195"/>
                  <a:gd name="T19" fmla="*/ 318 h 318"/>
                  <a:gd name="T20" fmla="*/ 195 w 195"/>
                  <a:gd name="T21" fmla="*/ 266 h 318"/>
                  <a:gd name="T22" fmla="*/ 195 w 195"/>
                  <a:gd name="T23" fmla="*/ 139 h 318"/>
                  <a:gd name="T24" fmla="*/ 195 w 195"/>
                  <a:gd name="T25" fmla="*/ 27 h 318"/>
                  <a:gd name="T26" fmla="*/ 168 w 195"/>
                  <a:gd name="T27" fmla="*/ 0 h 318"/>
                  <a:gd name="T28" fmla="*/ 62 w 195"/>
                  <a:gd name="T29" fmla="*/ 0 h 318"/>
                  <a:gd name="T30" fmla="*/ 35 w 195"/>
                  <a:gd name="T31" fmla="*/ 27 h 318"/>
                  <a:gd name="T32" fmla="*/ 2 w 195"/>
                  <a:gd name="T33" fmla="*/ 168 h 318"/>
                  <a:gd name="T34" fmla="*/ 2 w 195"/>
                  <a:gd name="T35" fmla="*/ 291 h 318"/>
                  <a:gd name="T36" fmla="*/ 38 w 195"/>
                  <a:gd name="T37" fmla="*/ 131 h 318"/>
                  <a:gd name="T38" fmla="*/ 58 w 195"/>
                  <a:gd name="T39" fmla="*/ 42 h 318"/>
                  <a:gd name="T40" fmla="*/ 75 w 195"/>
                  <a:gd name="T41" fmla="*/ 25 h 318"/>
                  <a:gd name="T42" fmla="*/ 142 w 195"/>
                  <a:gd name="T43" fmla="*/ 25 h 318"/>
                  <a:gd name="T44" fmla="*/ 159 w 195"/>
                  <a:gd name="T45" fmla="*/ 42 h 318"/>
                  <a:gd name="T46" fmla="*/ 159 w 195"/>
                  <a:gd name="T47" fmla="*/ 142 h 318"/>
                  <a:gd name="T48" fmla="*/ 142 w 195"/>
                  <a:gd name="T49" fmla="*/ 159 h 318"/>
                  <a:gd name="T50" fmla="*/ 55 w 195"/>
                  <a:gd name="T51" fmla="*/ 159 h 318"/>
                  <a:gd name="T52" fmla="*/ 38 w 195"/>
                  <a:gd name="T53" fmla="*/ 142 h 318"/>
                  <a:gd name="T54" fmla="*/ 38 w 195"/>
                  <a:gd name="T55" fmla="*/ 13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318">
                    <a:moveTo>
                      <a:pt x="2" y="291"/>
                    </a:moveTo>
                    <a:cubicBezTo>
                      <a:pt x="2" y="306"/>
                      <a:pt x="14" y="318"/>
                      <a:pt x="29" y="318"/>
                    </a:cubicBezTo>
                    <a:cubicBezTo>
                      <a:pt x="34" y="318"/>
                      <a:pt x="34" y="318"/>
                      <a:pt x="34" y="318"/>
                    </a:cubicBezTo>
                    <a:cubicBezTo>
                      <a:pt x="35" y="315"/>
                      <a:pt x="36" y="313"/>
                      <a:pt x="37" y="311"/>
                    </a:cubicBezTo>
                    <a:cubicBezTo>
                      <a:pt x="49" y="289"/>
                      <a:pt x="72" y="274"/>
                      <a:pt x="99" y="274"/>
                    </a:cubicBezTo>
                    <a:cubicBezTo>
                      <a:pt x="128" y="274"/>
                      <a:pt x="153" y="292"/>
                      <a:pt x="163" y="318"/>
                    </a:cubicBezTo>
                    <a:cubicBezTo>
                      <a:pt x="165" y="318"/>
                      <a:pt x="165" y="318"/>
                      <a:pt x="165" y="318"/>
                    </a:cubicBezTo>
                    <a:cubicBezTo>
                      <a:pt x="167" y="318"/>
                      <a:pt x="167" y="318"/>
                      <a:pt x="167" y="318"/>
                    </a:cubicBezTo>
                    <a:cubicBezTo>
                      <a:pt x="168" y="318"/>
                      <a:pt x="168" y="318"/>
                      <a:pt x="168" y="318"/>
                    </a:cubicBezTo>
                    <a:cubicBezTo>
                      <a:pt x="195" y="318"/>
                      <a:pt x="195" y="318"/>
                      <a:pt x="195" y="318"/>
                    </a:cubicBezTo>
                    <a:cubicBezTo>
                      <a:pt x="195" y="266"/>
                      <a:pt x="195" y="266"/>
                      <a:pt x="195" y="266"/>
                    </a:cubicBezTo>
                    <a:cubicBezTo>
                      <a:pt x="195" y="139"/>
                      <a:pt x="195" y="139"/>
                      <a:pt x="195" y="139"/>
                    </a:cubicBezTo>
                    <a:cubicBezTo>
                      <a:pt x="195" y="27"/>
                      <a:pt x="195" y="27"/>
                      <a:pt x="195" y="27"/>
                    </a:cubicBezTo>
                    <a:cubicBezTo>
                      <a:pt x="195" y="12"/>
                      <a:pt x="183" y="0"/>
                      <a:pt x="168" y="0"/>
                    </a:cubicBezTo>
                    <a:cubicBezTo>
                      <a:pt x="62" y="0"/>
                      <a:pt x="62" y="0"/>
                      <a:pt x="62" y="0"/>
                    </a:cubicBezTo>
                    <a:cubicBezTo>
                      <a:pt x="47" y="0"/>
                      <a:pt x="39" y="12"/>
                      <a:pt x="35" y="27"/>
                    </a:cubicBezTo>
                    <a:cubicBezTo>
                      <a:pt x="35" y="27"/>
                      <a:pt x="6" y="132"/>
                      <a:pt x="2" y="168"/>
                    </a:cubicBezTo>
                    <a:cubicBezTo>
                      <a:pt x="0" y="181"/>
                      <a:pt x="2" y="291"/>
                      <a:pt x="2" y="291"/>
                    </a:cubicBezTo>
                    <a:close/>
                    <a:moveTo>
                      <a:pt x="38" y="131"/>
                    </a:moveTo>
                    <a:cubicBezTo>
                      <a:pt x="40" y="109"/>
                      <a:pt x="58" y="42"/>
                      <a:pt x="58" y="42"/>
                    </a:cubicBezTo>
                    <a:cubicBezTo>
                      <a:pt x="61" y="33"/>
                      <a:pt x="66" y="25"/>
                      <a:pt x="75" y="25"/>
                    </a:cubicBezTo>
                    <a:cubicBezTo>
                      <a:pt x="142" y="25"/>
                      <a:pt x="142" y="25"/>
                      <a:pt x="142" y="25"/>
                    </a:cubicBezTo>
                    <a:cubicBezTo>
                      <a:pt x="151" y="25"/>
                      <a:pt x="159" y="33"/>
                      <a:pt x="159" y="42"/>
                    </a:cubicBezTo>
                    <a:cubicBezTo>
                      <a:pt x="159" y="142"/>
                      <a:pt x="159" y="142"/>
                      <a:pt x="159" y="142"/>
                    </a:cubicBezTo>
                    <a:cubicBezTo>
                      <a:pt x="159" y="151"/>
                      <a:pt x="151" y="159"/>
                      <a:pt x="142" y="159"/>
                    </a:cubicBezTo>
                    <a:cubicBezTo>
                      <a:pt x="55" y="159"/>
                      <a:pt x="55" y="159"/>
                      <a:pt x="55" y="159"/>
                    </a:cubicBezTo>
                    <a:cubicBezTo>
                      <a:pt x="45" y="159"/>
                      <a:pt x="38" y="151"/>
                      <a:pt x="38" y="142"/>
                    </a:cubicBezTo>
                    <a:cubicBezTo>
                      <a:pt x="38" y="142"/>
                      <a:pt x="37" y="140"/>
                      <a:pt x="38" y="131"/>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4" name="Freeform: Shape 22"/>
              <p:cNvSpPr/>
              <p:nvPr>
                <p:custDataLst>
                  <p:tags r:id="rId20"/>
                </p:custDataLst>
              </p:nvPr>
            </p:nvSpPr>
            <p:spPr bwMode="auto">
              <a:xfrm>
                <a:off x="5483222" y="1581150"/>
                <a:ext cx="788400" cy="3000374"/>
              </a:xfrm>
              <a:custGeom>
                <a:avLst/>
                <a:gdLst>
                  <a:gd name="connsiteX0" fmla="*/ 94241 w 788400"/>
                  <a:gd name="connsiteY0" fmla="*/ 0 h 3000374"/>
                  <a:gd name="connsiteX1" fmla="*/ 614524 w 788400"/>
                  <a:gd name="connsiteY1" fmla="*/ 0 h 3000374"/>
                  <a:gd name="connsiteX2" fmla="*/ 788400 w 788400"/>
                  <a:gd name="connsiteY2" fmla="*/ 0 h 3000374"/>
                  <a:gd name="connsiteX3" fmla="*/ 788400 w 788400"/>
                  <a:gd name="connsiteY3" fmla="*/ 3000374 h 3000374"/>
                  <a:gd name="connsiteX4" fmla="*/ 94236 w 788400"/>
                  <a:gd name="connsiteY4" fmla="*/ 3000374 h 3000374"/>
                  <a:gd name="connsiteX5" fmla="*/ 57830 w 788400"/>
                  <a:gd name="connsiteY5" fmla="*/ 2992740 h 3000374"/>
                  <a:gd name="connsiteX6" fmla="*/ 0 w 788400"/>
                  <a:gd name="connsiteY6" fmla="*/ 2897505 h 3000374"/>
                  <a:gd name="connsiteX7" fmla="*/ 0 w 788400"/>
                  <a:gd name="connsiteY7" fmla="*/ 102870 h 3000374"/>
                  <a:gd name="connsiteX8" fmla="*/ 94241 w 788400"/>
                  <a:gd name="connsiteY8" fmla="*/ 0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94241" y="0"/>
                    </a:moveTo>
                    <a:cubicBezTo>
                      <a:pt x="278974" y="0"/>
                      <a:pt x="452161" y="0"/>
                      <a:pt x="614524" y="0"/>
                    </a:cubicBezTo>
                    <a:lnTo>
                      <a:pt x="788400" y="0"/>
                    </a:lnTo>
                    <a:lnTo>
                      <a:pt x="788400" y="3000374"/>
                    </a:lnTo>
                    <a:lnTo>
                      <a:pt x="94236" y="3000374"/>
                    </a:lnTo>
                    <a:lnTo>
                      <a:pt x="57830" y="2992740"/>
                    </a:lnTo>
                    <a:cubicBezTo>
                      <a:pt x="24096" y="2977872"/>
                      <a:pt x="0" y="2942511"/>
                      <a:pt x="0" y="2897505"/>
                    </a:cubicBezTo>
                    <a:cubicBezTo>
                      <a:pt x="0" y="102870"/>
                      <a:pt x="0" y="102870"/>
                      <a:pt x="0" y="102870"/>
                    </a:cubicBezTo>
                    <a:cubicBezTo>
                      <a:pt x="0" y="42863"/>
                      <a:pt x="42837" y="0"/>
                      <a:pt x="94241" y="0"/>
                    </a:cubicBezTo>
                    <a:close/>
                  </a:path>
                </a:pathLst>
              </a:custGeom>
              <a:solidFill>
                <a:schemeClr val="accent1"/>
              </a:solidFill>
              <a:ln w="19050">
                <a:solidFill>
                  <a:schemeClr val="bg1"/>
                </a:solid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5" name="Freeform: Shape 21"/>
            <p:cNvSpPr/>
            <p:nvPr>
              <p:custDataLst>
                <p:tags r:id="rId21"/>
              </p:custDataLst>
            </p:nvPr>
          </p:nvSpPr>
          <p:spPr bwMode="auto">
            <a:xfrm>
              <a:off x="5192845" y="2723491"/>
              <a:ext cx="116446" cy="209602"/>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6" name="Freeform: Shape 27"/>
            <p:cNvSpPr/>
            <p:nvPr>
              <p:custDataLst>
                <p:tags r:id="rId22"/>
              </p:custDataLst>
            </p:nvPr>
          </p:nvSpPr>
          <p:spPr bwMode="auto">
            <a:xfrm>
              <a:off x="4248603" y="2735467"/>
              <a:ext cx="212514" cy="1746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27" name="Freeform: Shape 28"/>
            <p:cNvSpPr/>
            <p:nvPr>
              <p:custDataLst>
                <p:tags r:id="rId23"/>
              </p:custDataLst>
            </p:nvPr>
          </p:nvSpPr>
          <p:spPr bwMode="auto">
            <a:xfrm>
              <a:off x="5601713" y="2691813"/>
              <a:ext cx="226561" cy="2183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29"/>
            <p:cNvSpPr/>
            <p:nvPr>
              <p:custDataLst>
                <p:tags r:id="rId24"/>
              </p:custDataLst>
            </p:nvPr>
          </p:nvSpPr>
          <p:spPr bwMode="auto">
            <a:xfrm>
              <a:off x="4739506" y="2742329"/>
              <a:ext cx="191119" cy="1907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1+#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22" presetClass="entr" presetSubtype="2"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right)">
                                      <p:cBhvr>
                                        <p:cTn id="4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01</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306247" y="1294864"/>
            <a:ext cx="3155567" cy="976318"/>
          </a:xfrm>
          <a:prstGeom prst="rect">
            <a:avLst/>
          </a:prstGeom>
          <a:noFill/>
        </p:spPr>
        <p:txBody>
          <a:bodyPr wrap="none" lIns="360000" tIns="0" rIns="0" bIns="0" anchor="b" anchorCtr="0">
            <a:no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  项目简介</a:t>
            </a:r>
            <a:endParaRPr lang="en-US" altLang="zh-CN" sz="3600" b="1" dirty="0">
              <a:solidFill>
                <a:schemeClr val="accent1"/>
              </a:solidFill>
              <a:latin typeface="微软雅黑" panose="020B0503020204020204" pitchFamily="34" charset="-122"/>
              <a:ea typeface="微软雅黑" panose="020B0503020204020204" pitchFamily="34" charset="-122"/>
            </a:endParaRPr>
          </a:p>
          <a:p>
            <a:r>
              <a:rPr lang="en-US" altLang="zh-CN" b="1" dirty="0">
                <a:solidFill>
                  <a:schemeClr val="accent1"/>
                </a:solidFill>
                <a:latin typeface="微软雅黑" panose="020B0503020204020204" pitchFamily="34" charset="-122"/>
                <a:ea typeface="微软雅黑" panose="020B0503020204020204" pitchFamily="34" charset="-122"/>
              </a:rPr>
              <a:t>(Project Introduction)</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3231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项目目标</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032311" y="2926938"/>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所用算法</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2" name="图片 21" descr="33af44c9fe23df8286f99d06e678fd1b"/>
          <p:cNvPicPr>
            <a:picLocks noChangeAspect="1"/>
          </p:cNvPicPr>
          <p:nvPr/>
        </p:nvPicPr>
        <p:blipFill>
          <a:blip r:embed="rId1"/>
          <a:stretch>
            <a:fillRect/>
          </a:stretch>
        </p:blipFill>
        <p:spPr>
          <a:xfrm rot="13505325">
            <a:off x="6492319" y="1811664"/>
            <a:ext cx="5376448" cy="51648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16712" y="794513"/>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37785" y="1819060"/>
            <a:ext cx="2394442" cy="1323439"/>
          </a:xfrm>
          <a:prstGeom prst="rect">
            <a:avLst/>
          </a:prstGeom>
          <a:noFill/>
        </p:spPr>
        <p:txBody>
          <a:bodyPr wrap="squar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485514" y="3157456"/>
            <a:ext cx="1898985" cy="338554"/>
          </a:xfrm>
          <a:prstGeom prst="rect">
            <a:avLst/>
          </a:prstGeom>
          <a:noFill/>
        </p:spPr>
        <p:txBody>
          <a:bodyPr wrap="square" rtlCol="0">
            <a:spAutoFit/>
          </a:bodyPr>
          <a:lstStyle/>
          <a:p>
            <a:r>
              <a:rPr lang="zh-CN" altLang="en-US" sz="1600" dirty="0">
                <a:solidFill>
                  <a:schemeClr val="bg1"/>
                </a:solidFill>
                <a:latin typeface="宋体" panose="02010600030101010101" pitchFamily="2" charset="-122"/>
                <a:ea typeface="宋体" panose="02010600030101010101" pitchFamily="2" charset="-122"/>
              </a:rPr>
              <a:t>时间：</a:t>
            </a:r>
            <a:r>
              <a:rPr lang="en-US" altLang="zh-CN" sz="1600" dirty="0">
                <a:solidFill>
                  <a:schemeClr val="bg1"/>
                </a:solidFill>
                <a:latin typeface="宋体" panose="02010600030101010101" pitchFamily="2" charset="-122"/>
                <a:ea typeface="宋体" panose="02010600030101010101" pitchFamily="2" charset="-122"/>
              </a:rPr>
              <a:t>2024/12/27</a:t>
            </a:r>
            <a:endParaRPr lang="zh-CN" altLang="en-US" sz="1600" dirty="0">
              <a:solidFill>
                <a:schemeClr val="bg1"/>
              </a:solidFill>
              <a:latin typeface="宋体" panose="02010600030101010101" pitchFamily="2" charset="-122"/>
              <a:ea typeface="宋体" panose="02010600030101010101" pitchFamily="2" charset="-122"/>
            </a:endParaRPr>
          </a:p>
        </p:txBody>
      </p:sp>
      <p:pic>
        <p:nvPicPr>
          <p:cNvPr id="37" name="图片 36" descr="33af44c9fe23df8286f99d06e678fd1b"/>
          <p:cNvPicPr>
            <a:picLocks noChangeAspect="1"/>
          </p:cNvPicPr>
          <p:nvPr/>
        </p:nvPicPr>
        <p:blipFill>
          <a:blip r:embed="rId1"/>
          <a:stretch>
            <a:fillRect/>
          </a:stretch>
        </p:blipFill>
        <p:spPr>
          <a:xfrm rot="14011773">
            <a:off x="7241597" y="-385775"/>
            <a:ext cx="3148958" cy="3025045"/>
          </a:xfrm>
          <a:prstGeom prst="rect">
            <a:avLst/>
          </a:prstGeom>
        </p:spPr>
      </p:pic>
      <p:pic>
        <p:nvPicPr>
          <p:cNvPr id="38" name="图片 37" descr="33af44c9fe23df8286f99d06e678fd1b"/>
          <p:cNvPicPr>
            <a:picLocks noChangeAspect="1"/>
          </p:cNvPicPr>
          <p:nvPr/>
        </p:nvPicPr>
        <p:blipFill>
          <a:blip r:embed="rId1"/>
          <a:stretch>
            <a:fillRect/>
          </a:stretch>
        </p:blipFill>
        <p:spPr>
          <a:xfrm rot="3046168">
            <a:off x="-972041" y="3005485"/>
            <a:ext cx="3148958" cy="3025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45"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ppt_w</p:attrName>
                                        </p:attrNameLst>
                                      </p:cBhvr>
                                      <p:tavLst>
                                        <p:tav tm="0" fmla="#ppt_w*sin(2.5*pi*$)">
                                          <p:val>
                                            <p:fltVal val="0"/>
                                          </p:val>
                                        </p:tav>
                                        <p:tav tm="100000">
                                          <p:val>
                                            <p:fltVal val="1"/>
                                          </p:val>
                                        </p:tav>
                                      </p:tavLst>
                                    </p:anim>
                                    <p:anim calcmode="lin" valueType="num">
                                      <p:cBhvr>
                                        <p:cTn id="19" dur="1500" fill="hold"/>
                                        <p:tgtEl>
                                          <p:spTgt spid="8"/>
                                        </p:tgtEl>
                                        <p:attrNameLst>
                                          <p:attrName>ppt_h</p:attrName>
                                        </p:attrNameLst>
                                      </p:cBhvr>
                                      <p:tavLst>
                                        <p:tav tm="0">
                                          <p:val>
                                            <p:strVal val="#ppt_h"/>
                                          </p:val>
                                        </p:tav>
                                        <p:tav tm="100000">
                                          <p:val>
                                            <p:strVal val="#ppt_h"/>
                                          </p:val>
                                        </p:tav>
                                      </p:tavLst>
                                    </p:anim>
                                  </p:childTnLst>
                                </p:cTn>
                              </p:par>
                              <p:par>
                                <p:cTn id="20" presetID="25" presetClass="entr" presetSubtype="0" fill="hold" grpId="0" nodeType="withEffect">
                                  <p:stCondLst>
                                    <p:cond delay="1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childTnLst>
                          </p:cTn>
                        </p:par>
                        <p:par>
                          <p:cTn id="30" fill="hold">
                            <p:stCondLst>
                              <p:cond delay="2000"/>
                            </p:stCondLst>
                            <p:childTnLst>
                              <p:par>
                                <p:cTn id="31" presetID="38" presetClass="entr" presetSubtype="0" accel="50000"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set>
                                      <p:cBhvr>
                                        <p:cTn id="33" dur="455" fill="hold">
                                          <p:stCondLst>
                                            <p:cond delay="0"/>
                                          </p:stCondLst>
                                        </p:cTn>
                                        <p:tgtEl>
                                          <p:spTgt spid="14"/>
                                        </p:tgtEl>
                                        <p:attrNameLst>
                                          <p:attrName>style.rotation</p:attrName>
                                        </p:attrNameLst>
                                      </p:cBhvr>
                                      <p:to>
                                        <p:strVal val="-45.0"/>
                                      </p:to>
                                    </p:set>
                                    <p:anim calcmode="lin" valueType="num">
                                      <p:cBhvr>
                                        <p:cTn id="34"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8" fill="hold">
                            <p:stCondLst>
                              <p:cond delay="3549"/>
                            </p:stCondLst>
                            <p:childTnLst>
                              <p:par>
                                <p:cTn id="39" presetID="49" presetClass="entr" presetSubtype="0"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 calcmode="lin" valueType="num">
                                      <p:cBhvr>
                                        <p:cTn id="43" dur="500" fill="hold"/>
                                        <p:tgtEl>
                                          <p:spTgt spid="15"/>
                                        </p:tgtEl>
                                        <p:attrNameLst>
                                          <p:attrName>style.rotation</p:attrName>
                                        </p:attrNameLst>
                                      </p:cBhvr>
                                      <p:tavLst>
                                        <p:tav tm="0">
                                          <p:val>
                                            <p:fltVal val="360"/>
                                          </p:val>
                                        </p:tav>
                                        <p:tav tm="100000">
                                          <p:val>
                                            <p:fltVal val="0"/>
                                          </p:val>
                                        </p:tav>
                                      </p:tavLst>
                                    </p:anim>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53191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Project Introduction</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选题背景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3" name="矩形 22"/>
          <p:cNvSpPr/>
          <p:nvPr/>
        </p:nvSpPr>
        <p:spPr>
          <a:xfrm>
            <a:off x="4453110" y="1501379"/>
            <a:ext cx="4358467" cy="27349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514330" y="1669971"/>
            <a:ext cx="3450321" cy="820202"/>
            <a:chOff x="1074709" y="3406262"/>
            <a:chExt cx="3450321" cy="820202"/>
          </a:xfrm>
        </p:grpSpPr>
        <p:sp>
          <p:nvSpPr>
            <p:cNvPr id="25" name="TextBox 31"/>
            <p:cNvSpPr txBox="1"/>
            <p:nvPr/>
          </p:nvSpPr>
          <p:spPr bwMode="auto">
            <a:xfrm>
              <a:off x="1163081" y="3406262"/>
              <a:ext cx="1659857"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标题文本预设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Rectangle 25"/>
            <p:cNvSpPr/>
            <p:nvPr/>
          </p:nvSpPr>
          <p:spPr>
            <a:xfrm>
              <a:off x="1074709" y="3652039"/>
              <a:ext cx="3450321" cy="574425"/>
            </a:xfrm>
            <a:prstGeom prst="rect">
              <a:avLst/>
            </a:prstGeom>
          </p:spPr>
          <p:txBody>
            <a:bodyPr wrap="square" lIns="144000" rIns="144000">
              <a:noAutofit/>
            </a:bodyPr>
            <a:lstStyle/>
            <a:p>
              <a:pPr fontAlgn="ctr"/>
              <a:r>
                <a:rPr lang="zh-CN" altLang="en-US" sz="14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514330" y="2512408"/>
            <a:ext cx="3450321" cy="1678719"/>
            <a:chOff x="1074709" y="3406262"/>
            <a:chExt cx="3450321" cy="1678719"/>
          </a:xfrm>
        </p:grpSpPr>
        <p:sp>
          <p:nvSpPr>
            <p:cNvPr id="28" name="TextBox 31"/>
            <p:cNvSpPr txBox="1"/>
            <p:nvPr/>
          </p:nvSpPr>
          <p:spPr bwMode="auto">
            <a:xfrm>
              <a:off x="1163081" y="3406262"/>
              <a:ext cx="1659857"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标题文本预设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Rectangle 25"/>
            <p:cNvSpPr/>
            <p:nvPr/>
          </p:nvSpPr>
          <p:spPr>
            <a:xfrm>
              <a:off x="1074709" y="3652039"/>
              <a:ext cx="3450321" cy="574425"/>
            </a:xfrm>
            <a:prstGeom prst="rect">
              <a:avLst/>
            </a:prstGeom>
          </p:spPr>
          <p:txBody>
            <a:bodyPr wrap="square" lIns="144000" rIns="144000">
              <a:noAutofit/>
            </a:bodyPr>
            <a:lstStyle/>
            <a:p>
              <a:pPr fontAlgn="ctr"/>
              <a:r>
                <a:rPr lang="zh-CN" altLang="en-US" sz="14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5" name="TextBox 31"/>
            <p:cNvSpPr txBox="1"/>
            <p:nvPr/>
          </p:nvSpPr>
          <p:spPr bwMode="auto">
            <a:xfrm>
              <a:off x="1163081" y="4264779"/>
              <a:ext cx="1659857"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微软雅黑" panose="020B0503020204020204" pitchFamily="34" charset="-122"/>
                  <a:ea typeface="微软雅黑" panose="020B0503020204020204" pitchFamily="34" charset="-122"/>
                </a:rPr>
                <a:t>标题文本预设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Rectangle 25"/>
            <p:cNvSpPr/>
            <p:nvPr/>
          </p:nvSpPr>
          <p:spPr>
            <a:xfrm>
              <a:off x="1074709" y="4510556"/>
              <a:ext cx="3450321" cy="574425"/>
            </a:xfrm>
            <a:prstGeom prst="rect">
              <a:avLst/>
            </a:prstGeom>
          </p:spPr>
          <p:txBody>
            <a:bodyPr wrap="square" lIns="144000" rIns="144000">
              <a:noAutofit/>
            </a:bodyPr>
            <a:lstStyle/>
            <a:p>
              <a:pPr fontAlgn="ctr"/>
              <a:r>
                <a:rPr lang="zh-CN" altLang="en-US" sz="14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6077" y="1514812"/>
            <a:ext cx="4082237" cy="272149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14" presetClass="entr" presetSubtype="1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par>
                                <p:cTn id="41" presetID="14" presetClass="entr" presetSubtype="1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研究目标</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77" name="Group 3"/>
          <p:cNvGrpSpPr/>
          <p:nvPr/>
        </p:nvGrpSpPr>
        <p:grpSpPr bwMode="auto">
          <a:xfrm rot="6300000">
            <a:off x="1263532" y="1791181"/>
            <a:ext cx="622078" cy="1043182"/>
            <a:chOff x="2761515" y="2286000"/>
            <a:chExt cx="1645174" cy="2760228"/>
          </a:xfrm>
          <a:solidFill>
            <a:schemeClr val="accent1"/>
          </a:solidFill>
        </p:grpSpPr>
        <p:sp>
          <p:nvSpPr>
            <p:cNvPr id="143" name="Oval 4"/>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4" name="Oval 5"/>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5" name="Oval 6"/>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6" name="Oval 7"/>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7" name="Oval 8"/>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8" name="Freeform: Shape 9"/>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8" name="Group 10"/>
          <p:cNvGrpSpPr/>
          <p:nvPr/>
        </p:nvGrpSpPr>
        <p:grpSpPr bwMode="auto">
          <a:xfrm rot="15300000" flipV="1">
            <a:off x="1780224" y="2250395"/>
            <a:ext cx="622078" cy="1043182"/>
            <a:chOff x="2761515" y="2286000"/>
            <a:chExt cx="1645174" cy="2760228"/>
          </a:xfrm>
          <a:solidFill>
            <a:schemeClr val="accent1">
              <a:lumMod val="75000"/>
            </a:schemeClr>
          </a:solidFill>
        </p:grpSpPr>
        <p:sp>
          <p:nvSpPr>
            <p:cNvPr id="137" name="Oval 1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8" name="Oval 12"/>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9" name="Oval 13"/>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0" name="Oval 14"/>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1" name="Oval 15"/>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42" name="Freeform: Shape 16"/>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79" name="Group 17"/>
          <p:cNvGrpSpPr/>
          <p:nvPr/>
        </p:nvGrpSpPr>
        <p:grpSpPr bwMode="auto">
          <a:xfrm rot="6300000">
            <a:off x="2908933" y="1771850"/>
            <a:ext cx="678416" cy="1138186"/>
            <a:chOff x="2761515" y="2286000"/>
            <a:chExt cx="1645174" cy="2760228"/>
          </a:xfrm>
          <a:solidFill>
            <a:schemeClr val="accent2"/>
          </a:solidFill>
        </p:grpSpPr>
        <p:sp>
          <p:nvSpPr>
            <p:cNvPr id="131" name="Oval 18"/>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2" name="Oval 19"/>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3" name="Oval 20"/>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4" name="Oval 2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5" name="Oval 22"/>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6" name="Freeform: Shape 23"/>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0" name="Group 24"/>
          <p:cNvGrpSpPr/>
          <p:nvPr/>
        </p:nvGrpSpPr>
        <p:grpSpPr bwMode="auto">
          <a:xfrm rot="15300000" flipV="1">
            <a:off x="3423790" y="2199313"/>
            <a:ext cx="678416" cy="1138186"/>
            <a:chOff x="2761515" y="2286000"/>
            <a:chExt cx="1645174" cy="2760228"/>
          </a:xfrm>
          <a:solidFill>
            <a:schemeClr val="accent2">
              <a:lumMod val="75000"/>
            </a:schemeClr>
          </a:solidFill>
        </p:grpSpPr>
        <p:sp>
          <p:nvSpPr>
            <p:cNvPr id="125" name="Oval 25"/>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6" name="Oval 26"/>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7" name="Oval 27"/>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8" name="Oval 28"/>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9" name="Oval 29"/>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30" name="Freeform: Shape 30"/>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1" name="Group 31"/>
          <p:cNvGrpSpPr/>
          <p:nvPr/>
        </p:nvGrpSpPr>
        <p:grpSpPr bwMode="auto">
          <a:xfrm rot="6300000">
            <a:off x="4434015" y="1605291"/>
            <a:ext cx="758551" cy="1272841"/>
            <a:chOff x="2761515" y="2286000"/>
            <a:chExt cx="1645174" cy="2760228"/>
          </a:xfrm>
          <a:solidFill>
            <a:schemeClr val="accent3"/>
          </a:solidFill>
        </p:grpSpPr>
        <p:sp>
          <p:nvSpPr>
            <p:cNvPr id="119" name="Oval 32"/>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0" name="Oval 33"/>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1" name="Oval 34"/>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2" name="Oval 35"/>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3" name="Oval 36"/>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24" name="Freeform: Shape 37"/>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2" name="Group 38"/>
          <p:cNvGrpSpPr/>
          <p:nvPr/>
        </p:nvGrpSpPr>
        <p:grpSpPr bwMode="auto">
          <a:xfrm rot="15300000" flipV="1">
            <a:off x="5064460" y="2165251"/>
            <a:ext cx="758551" cy="1272841"/>
            <a:chOff x="2761515" y="2286000"/>
            <a:chExt cx="1645174" cy="2760228"/>
          </a:xfrm>
          <a:solidFill>
            <a:schemeClr val="accent3">
              <a:lumMod val="75000"/>
            </a:schemeClr>
          </a:solidFill>
        </p:grpSpPr>
        <p:sp>
          <p:nvSpPr>
            <p:cNvPr id="113" name="Oval 39"/>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4" name="Oval 40"/>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5" name="Oval 4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6" name="Oval 42"/>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7" name="Oval 43"/>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8" name="Freeform: Shape 44"/>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3" name="Group 45"/>
          <p:cNvGrpSpPr/>
          <p:nvPr/>
        </p:nvGrpSpPr>
        <p:grpSpPr bwMode="auto">
          <a:xfrm rot="6300000">
            <a:off x="6227410" y="1508300"/>
            <a:ext cx="859323" cy="1440711"/>
            <a:chOff x="2761515" y="2286000"/>
            <a:chExt cx="1645174" cy="2760228"/>
          </a:xfrm>
          <a:solidFill>
            <a:schemeClr val="accent4"/>
          </a:solidFill>
        </p:grpSpPr>
        <p:sp>
          <p:nvSpPr>
            <p:cNvPr id="107"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8"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9"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0"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1"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12"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84" name="Group 52"/>
          <p:cNvGrpSpPr/>
          <p:nvPr/>
        </p:nvGrpSpPr>
        <p:grpSpPr bwMode="auto">
          <a:xfrm rot="15300000" flipV="1">
            <a:off x="6941003" y="2142644"/>
            <a:ext cx="859323" cy="1440711"/>
            <a:chOff x="2761515" y="2286000"/>
            <a:chExt cx="1645174" cy="2760228"/>
          </a:xfrm>
          <a:solidFill>
            <a:schemeClr val="accent4">
              <a:lumMod val="75000"/>
            </a:schemeClr>
          </a:solidFill>
        </p:grpSpPr>
        <p:sp>
          <p:nvSpPr>
            <p:cNvPr id="101" name="Oval 53"/>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2" name="Oval 54"/>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3" name="Oval 55"/>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4" name="Oval 56"/>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5" name="Oval 57"/>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106" name="Freeform: Shape 58"/>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cxnSp>
        <p:nvCxnSpPr>
          <p:cNvPr id="85" name="Straight Connector 60"/>
          <p:cNvCxnSpPr/>
          <p:nvPr/>
        </p:nvCxnSpPr>
        <p:spPr>
          <a:xfrm>
            <a:off x="2128639" y="3053518"/>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6" name="Rectangle 61"/>
          <p:cNvSpPr/>
          <p:nvPr/>
        </p:nvSpPr>
        <p:spPr bwMode="auto">
          <a:xfrm>
            <a:off x="1760976" y="358384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7" name="Straight Connector 63"/>
          <p:cNvCxnSpPr/>
          <p:nvPr/>
        </p:nvCxnSpPr>
        <p:spPr>
          <a:xfrm flipV="1">
            <a:off x="1669603" y="155620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8" name="Rectangle 64"/>
          <p:cNvSpPr/>
          <p:nvPr/>
        </p:nvSpPr>
        <p:spPr bwMode="auto">
          <a:xfrm>
            <a:off x="1301942" y="1328089"/>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cxnSp>
        <p:nvCxnSpPr>
          <p:cNvPr id="89" name="Straight Connector 66"/>
          <p:cNvCxnSpPr/>
          <p:nvPr/>
        </p:nvCxnSpPr>
        <p:spPr>
          <a:xfrm>
            <a:off x="3776331" y="3125618"/>
            <a:ext cx="0" cy="46914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0" name="Rectangle 67"/>
          <p:cNvSpPr/>
          <p:nvPr/>
        </p:nvSpPr>
        <p:spPr bwMode="auto">
          <a:xfrm>
            <a:off x="3408669"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lumMod val="75000"/>
                </a:schemeClr>
              </a:solidFill>
              <a:latin typeface="微软雅黑" panose="020B0503020204020204" pitchFamily="34" charset="-122"/>
              <a:ea typeface="微软雅黑" panose="020B0503020204020204" pitchFamily="34" charset="-122"/>
            </a:endParaRPr>
          </a:p>
        </p:txBody>
      </p:sp>
      <p:cxnSp>
        <p:nvCxnSpPr>
          <p:cNvPr id="91" name="Straight Connector 69"/>
          <p:cNvCxnSpPr/>
          <p:nvPr/>
        </p:nvCxnSpPr>
        <p:spPr>
          <a:xfrm flipV="1">
            <a:off x="3317295" y="1554975"/>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70"/>
          <p:cNvSpPr/>
          <p:nvPr/>
        </p:nvSpPr>
        <p:spPr bwMode="auto">
          <a:xfrm>
            <a:off x="294963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cxnSp>
        <p:nvCxnSpPr>
          <p:cNvPr id="93" name="Straight Connector 72"/>
          <p:cNvCxnSpPr/>
          <p:nvPr/>
        </p:nvCxnSpPr>
        <p:spPr>
          <a:xfrm>
            <a:off x="5328339" y="3150062"/>
            <a:ext cx="0" cy="43786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4" name="Rectangle 73"/>
          <p:cNvSpPr/>
          <p:nvPr/>
        </p:nvSpPr>
        <p:spPr bwMode="auto">
          <a:xfrm>
            <a:off x="4960676"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lumMod val="75000"/>
                </a:schemeClr>
              </a:solidFill>
              <a:latin typeface="微软雅黑" panose="020B0503020204020204" pitchFamily="34" charset="-122"/>
              <a:ea typeface="微软雅黑" panose="020B0503020204020204" pitchFamily="34" charset="-122"/>
            </a:endParaRPr>
          </a:p>
        </p:txBody>
      </p:sp>
      <p:cxnSp>
        <p:nvCxnSpPr>
          <p:cNvPr id="95" name="Straight Connector 75"/>
          <p:cNvCxnSpPr/>
          <p:nvPr/>
        </p:nvCxnSpPr>
        <p:spPr>
          <a:xfrm flipV="1">
            <a:off x="4869303" y="1554975"/>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6" name="Rectangle 76"/>
          <p:cNvSpPr/>
          <p:nvPr/>
        </p:nvSpPr>
        <p:spPr bwMode="auto">
          <a:xfrm>
            <a:off x="450164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cxnSp>
        <p:nvCxnSpPr>
          <p:cNvPr id="97" name="Straight Connector 78"/>
          <p:cNvCxnSpPr/>
          <p:nvPr/>
        </p:nvCxnSpPr>
        <p:spPr>
          <a:xfrm>
            <a:off x="7198476" y="3235613"/>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79"/>
          <p:cNvSpPr/>
          <p:nvPr/>
        </p:nvSpPr>
        <p:spPr bwMode="auto">
          <a:xfrm>
            <a:off x="6830812"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99" name="Straight Connector 81"/>
          <p:cNvCxnSpPr/>
          <p:nvPr/>
        </p:nvCxnSpPr>
        <p:spPr>
          <a:xfrm flipV="1">
            <a:off x="6739438" y="1554975"/>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0" name="Rectangle 82"/>
          <p:cNvSpPr/>
          <p:nvPr/>
        </p:nvSpPr>
        <p:spPr bwMode="auto">
          <a:xfrm>
            <a:off x="6371783" y="1326853"/>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295" name="Rectangle 25"/>
          <p:cNvSpPr/>
          <p:nvPr/>
        </p:nvSpPr>
        <p:spPr>
          <a:xfrm>
            <a:off x="803528" y="3975023"/>
            <a:ext cx="7476102" cy="574425"/>
          </a:xfrm>
          <a:prstGeom prst="rect">
            <a:avLst/>
          </a:prstGeom>
        </p:spPr>
        <p:txBody>
          <a:bodyPr wrap="square" lIns="144000" rIns="144000">
            <a:noAutofit/>
          </a:bodyPr>
          <a:lstStyle/>
          <a:p>
            <a:pPr algn="ct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22" presetClass="entr" presetSubtype="4" fill="hold" nodeType="withEffect">
                                  <p:stCondLst>
                                    <p:cond delay="250"/>
                                  </p:stCondLst>
                                  <p:childTnLst>
                                    <p:set>
                                      <p:cBhvr>
                                        <p:cTn id="38" dur="1" fill="hold">
                                          <p:stCondLst>
                                            <p:cond delay="0"/>
                                          </p:stCondLst>
                                        </p:cTn>
                                        <p:tgtEl>
                                          <p:spTgt spid="87"/>
                                        </p:tgtEl>
                                        <p:attrNameLst>
                                          <p:attrName>style.visibility</p:attrName>
                                        </p:attrNameLst>
                                      </p:cBhvr>
                                      <p:to>
                                        <p:strVal val="visible"/>
                                      </p:to>
                                    </p:set>
                                    <p:animEffect transition="in" filter="wipe(down)">
                                      <p:cBhvr>
                                        <p:cTn id="39" dur="500"/>
                                        <p:tgtEl>
                                          <p:spTgt spid="87"/>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88"/>
                                        </p:tgtEl>
                                        <p:attrNameLst>
                                          <p:attrName>style.visibility</p:attrName>
                                        </p:attrNameLst>
                                      </p:cBhvr>
                                      <p:to>
                                        <p:strVal val="visible"/>
                                      </p:to>
                                    </p:set>
                                    <p:animEffect transition="in" filter="randombar(horizontal)">
                                      <p:cBhvr>
                                        <p:cTn id="42" dur="500"/>
                                        <p:tgtEl>
                                          <p:spTgt spid="88"/>
                                        </p:tgtEl>
                                      </p:cBhvr>
                                    </p:animEffect>
                                  </p:childTnLst>
                                </p:cTn>
                              </p:par>
                              <p:par>
                                <p:cTn id="43" presetID="10" presetClass="entr" presetSubtype="0" fill="hold" nodeType="withEffect">
                                  <p:stCondLst>
                                    <p:cond delay="75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par>
                                <p:cTn id="46" presetID="22" presetClass="entr" presetSubtype="1" fill="hold" nodeType="withEffect">
                                  <p:stCondLst>
                                    <p:cond delay="1000"/>
                                  </p:stCondLst>
                                  <p:childTnLst>
                                    <p:set>
                                      <p:cBhvr>
                                        <p:cTn id="47" dur="1" fill="hold">
                                          <p:stCondLst>
                                            <p:cond delay="0"/>
                                          </p:stCondLst>
                                        </p:cTn>
                                        <p:tgtEl>
                                          <p:spTgt spid="85"/>
                                        </p:tgtEl>
                                        <p:attrNameLst>
                                          <p:attrName>style.visibility</p:attrName>
                                        </p:attrNameLst>
                                      </p:cBhvr>
                                      <p:to>
                                        <p:strVal val="visible"/>
                                      </p:to>
                                    </p:set>
                                    <p:animEffect transition="in" filter="wipe(up)">
                                      <p:cBhvr>
                                        <p:cTn id="48" dur="500"/>
                                        <p:tgtEl>
                                          <p:spTgt spid="85"/>
                                        </p:tgtEl>
                                      </p:cBhvr>
                                    </p:animEffect>
                                  </p:childTnLst>
                                </p:cTn>
                              </p:par>
                              <p:par>
                                <p:cTn id="49" presetID="14" presetClass="entr" presetSubtype="10" fill="hold" grpId="0" nodeType="withEffect">
                                  <p:stCondLst>
                                    <p:cond delay="1250"/>
                                  </p:stCondLst>
                                  <p:childTnLst>
                                    <p:set>
                                      <p:cBhvr>
                                        <p:cTn id="50" dur="1" fill="hold">
                                          <p:stCondLst>
                                            <p:cond delay="0"/>
                                          </p:stCondLst>
                                        </p:cTn>
                                        <p:tgtEl>
                                          <p:spTgt spid="86"/>
                                        </p:tgtEl>
                                        <p:attrNameLst>
                                          <p:attrName>style.visibility</p:attrName>
                                        </p:attrNameLst>
                                      </p:cBhvr>
                                      <p:to>
                                        <p:strVal val="visible"/>
                                      </p:to>
                                    </p:set>
                                    <p:animEffect transition="in" filter="randombar(horizontal)">
                                      <p:cBhvr>
                                        <p:cTn id="51" dur="500"/>
                                        <p:tgtEl>
                                          <p:spTgt spid="86"/>
                                        </p:tgtEl>
                                      </p:cBhvr>
                                    </p:animEffect>
                                  </p:childTnLst>
                                </p:cTn>
                              </p:par>
                              <p:par>
                                <p:cTn id="52" presetID="10" presetClass="entr" presetSubtype="0" fill="hold" nodeType="withEffect">
                                  <p:stCondLst>
                                    <p:cond delay="150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22" presetClass="entr" presetSubtype="4" fill="hold" nodeType="withEffect">
                                  <p:stCondLst>
                                    <p:cond delay="1750"/>
                                  </p:stCondLst>
                                  <p:childTnLst>
                                    <p:set>
                                      <p:cBhvr>
                                        <p:cTn id="56" dur="1" fill="hold">
                                          <p:stCondLst>
                                            <p:cond delay="0"/>
                                          </p:stCondLst>
                                        </p:cTn>
                                        <p:tgtEl>
                                          <p:spTgt spid="91"/>
                                        </p:tgtEl>
                                        <p:attrNameLst>
                                          <p:attrName>style.visibility</p:attrName>
                                        </p:attrNameLst>
                                      </p:cBhvr>
                                      <p:to>
                                        <p:strVal val="visible"/>
                                      </p:to>
                                    </p:set>
                                    <p:animEffect transition="in" filter="wipe(down)">
                                      <p:cBhvr>
                                        <p:cTn id="57" dur="500"/>
                                        <p:tgtEl>
                                          <p:spTgt spid="91"/>
                                        </p:tgtEl>
                                      </p:cBhvr>
                                    </p:animEffect>
                                  </p:childTnLst>
                                </p:cTn>
                              </p:par>
                              <p:par>
                                <p:cTn id="58" presetID="14" presetClass="entr" presetSubtype="10" fill="hold" grpId="0" nodeType="withEffect">
                                  <p:stCondLst>
                                    <p:cond delay="2000"/>
                                  </p:stCondLst>
                                  <p:childTnLst>
                                    <p:set>
                                      <p:cBhvr>
                                        <p:cTn id="59" dur="1" fill="hold">
                                          <p:stCondLst>
                                            <p:cond delay="0"/>
                                          </p:stCondLst>
                                        </p:cTn>
                                        <p:tgtEl>
                                          <p:spTgt spid="92"/>
                                        </p:tgtEl>
                                        <p:attrNameLst>
                                          <p:attrName>style.visibility</p:attrName>
                                        </p:attrNameLst>
                                      </p:cBhvr>
                                      <p:to>
                                        <p:strVal val="visible"/>
                                      </p:to>
                                    </p:set>
                                    <p:animEffect transition="in" filter="randombar(horizontal)">
                                      <p:cBhvr>
                                        <p:cTn id="60" dur="500"/>
                                        <p:tgtEl>
                                          <p:spTgt spid="92"/>
                                        </p:tgtEl>
                                      </p:cBhvr>
                                    </p:animEffect>
                                  </p:childTnLst>
                                </p:cTn>
                              </p:par>
                              <p:par>
                                <p:cTn id="61" presetID="10" presetClass="entr" presetSubtype="0" fill="hold" nodeType="withEffect">
                                  <p:stCondLst>
                                    <p:cond delay="225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22" presetClass="entr" presetSubtype="1" fill="hold" nodeType="withEffect">
                                  <p:stCondLst>
                                    <p:cond delay="2500"/>
                                  </p:stCondLst>
                                  <p:childTnLst>
                                    <p:set>
                                      <p:cBhvr>
                                        <p:cTn id="65" dur="1" fill="hold">
                                          <p:stCondLst>
                                            <p:cond delay="0"/>
                                          </p:stCondLst>
                                        </p:cTn>
                                        <p:tgtEl>
                                          <p:spTgt spid="89"/>
                                        </p:tgtEl>
                                        <p:attrNameLst>
                                          <p:attrName>style.visibility</p:attrName>
                                        </p:attrNameLst>
                                      </p:cBhvr>
                                      <p:to>
                                        <p:strVal val="visible"/>
                                      </p:to>
                                    </p:set>
                                    <p:animEffect transition="in" filter="wipe(up)">
                                      <p:cBhvr>
                                        <p:cTn id="66" dur="500"/>
                                        <p:tgtEl>
                                          <p:spTgt spid="89"/>
                                        </p:tgtEl>
                                      </p:cBhvr>
                                    </p:animEffect>
                                  </p:childTnLst>
                                </p:cTn>
                              </p:par>
                              <p:par>
                                <p:cTn id="67" presetID="14" presetClass="entr" presetSubtype="10" fill="hold" grpId="0" nodeType="withEffect">
                                  <p:stCondLst>
                                    <p:cond delay="2750"/>
                                  </p:stCondLst>
                                  <p:childTnLst>
                                    <p:set>
                                      <p:cBhvr>
                                        <p:cTn id="68" dur="1" fill="hold">
                                          <p:stCondLst>
                                            <p:cond delay="0"/>
                                          </p:stCondLst>
                                        </p:cTn>
                                        <p:tgtEl>
                                          <p:spTgt spid="90"/>
                                        </p:tgtEl>
                                        <p:attrNameLst>
                                          <p:attrName>style.visibility</p:attrName>
                                        </p:attrNameLst>
                                      </p:cBhvr>
                                      <p:to>
                                        <p:strVal val="visible"/>
                                      </p:to>
                                    </p:set>
                                    <p:animEffect transition="in" filter="randombar(horizontal)">
                                      <p:cBhvr>
                                        <p:cTn id="69" dur="500"/>
                                        <p:tgtEl>
                                          <p:spTgt spid="90"/>
                                        </p:tgtEl>
                                      </p:cBhvr>
                                    </p:animEffect>
                                  </p:childTnLst>
                                </p:cTn>
                              </p:par>
                              <p:par>
                                <p:cTn id="70" presetID="10" presetClass="entr" presetSubtype="0" fill="hold" nodeType="withEffect">
                                  <p:stCondLst>
                                    <p:cond delay="3000"/>
                                  </p:stCondLst>
                                  <p:childTnLst>
                                    <p:set>
                                      <p:cBhvr>
                                        <p:cTn id="71" dur="1" fill="hold">
                                          <p:stCondLst>
                                            <p:cond delay="0"/>
                                          </p:stCondLst>
                                        </p:cTn>
                                        <p:tgtEl>
                                          <p:spTgt spid="81"/>
                                        </p:tgtEl>
                                        <p:attrNameLst>
                                          <p:attrName>style.visibility</p:attrName>
                                        </p:attrNameLst>
                                      </p:cBhvr>
                                      <p:to>
                                        <p:strVal val="visible"/>
                                      </p:to>
                                    </p:set>
                                    <p:animEffect transition="in" filter="fade">
                                      <p:cBhvr>
                                        <p:cTn id="72" dur="500"/>
                                        <p:tgtEl>
                                          <p:spTgt spid="81"/>
                                        </p:tgtEl>
                                      </p:cBhvr>
                                    </p:animEffect>
                                  </p:childTnLst>
                                </p:cTn>
                              </p:par>
                              <p:par>
                                <p:cTn id="73" presetID="22" presetClass="entr" presetSubtype="4" fill="hold" nodeType="withEffect">
                                  <p:stCondLst>
                                    <p:cond delay="3250"/>
                                  </p:stCondLst>
                                  <p:childTnLst>
                                    <p:set>
                                      <p:cBhvr>
                                        <p:cTn id="74" dur="1" fill="hold">
                                          <p:stCondLst>
                                            <p:cond delay="0"/>
                                          </p:stCondLst>
                                        </p:cTn>
                                        <p:tgtEl>
                                          <p:spTgt spid="95"/>
                                        </p:tgtEl>
                                        <p:attrNameLst>
                                          <p:attrName>style.visibility</p:attrName>
                                        </p:attrNameLst>
                                      </p:cBhvr>
                                      <p:to>
                                        <p:strVal val="visible"/>
                                      </p:to>
                                    </p:set>
                                    <p:animEffect transition="in" filter="wipe(down)">
                                      <p:cBhvr>
                                        <p:cTn id="75" dur="500"/>
                                        <p:tgtEl>
                                          <p:spTgt spid="95"/>
                                        </p:tgtEl>
                                      </p:cBhvr>
                                    </p:animEffect>
                                  </p:childTnLst>
                                </p:cTn>
                              </p:par>
                              <p:par>
                                <p:cTn id="76" presetID="14" presetClass="entr" presetSubtype="10" fill="hold" grpId="0" nodeType="withEffect">
                                  <p:stCondLst>
                                    <p:cond delay="3500"/>
                                  </p:stCondLst>
                                  <p:childTnLst>
                                    <p:set>
                                      <p:cBhvr>
                                        <p:cTn id="77" dur="1" fill="hold">
                                          <p:stCondLst>
                                            <p:cond delay="0"/>
                                          </p:stCondLst>
                                        </p:cTn>
                                        <p:tgtEl>
                                          <p:spTgt spid="96"/>
                                        </p:tgtEl>
                                        <p:attrNameLst>
                                          <p:attrName>style.visibility</p:attrName>
                                        </p:attrNameLst>
                                      </p:cBhvr>
                                      <p:to>
                                        <p:strVal val="visible"/>
                                      </p:to>
                                    </p:set>
                                    <p:animEffect transition="in" filter="randombar(horizontal)">
                                      <p:cBhvr>
                                        <p:cTn id="78" dur="500"/>
                                        <p:tgtEl>
                                          <p:spTgt spid="96"/>
                                        </p:tgtEl>
                                      </p:cBhvr>
                                    </p:animEffect>
                                  </p:childTnLst>
                                </p:cTn>
                              </p:par>
                              <p:par>
                                <p:cTn id="79" presetID="10" presetClass="entr" presetSubtype="0" fill="hold" nodeType="withEffect">
                                  <p:stCondLst>
                                    <p:cond delay="3750"/>
                                  </p:stCondLst>
                                  <p:childTnLst>
                                    <p:set>
                                      <p:cBhvr>
                                        <p:cTn id="80" dur="1" fill="hold">
                                          <p:stCondLst>
                                            <p:cond delay="0"/>
                                          </p:stCondLst>
                                        </p:cTn>
                                        <p:tgtEl>
                                          <p:spTgt spid="82"/>
                                        </p:tgtEl>
                                        <p:attrNameLst>
                                          <p:attrName>style.visibility</p:attrName>
                                        </p:attrNameLst>
                                      </p:cBhvr>
                                      <p:to>
                                        <p:strVal val="visible"/>
                                      </p:to>
                                    </p:set>
                                    <p:animEffect transition="in" filter="fade">
                                      <p:cBhvr>
                                        <p:cTn id="81" dur="500"/>
                                        <p:tgtEl>
                                          <p:spTgt spid="82"/>
                                        </p:tgtEl>
                                      </p:cBhvr>
                                    </p:animEffect>
                                  </p:childTnLst>
                                </p:cTn>
                              </p:par>
                              <p:par>
                                <p:cTn id="82" presetID="22" presetClass="entr" presetSubtype="1" fill="hold" nodeType="withEffect">
                                  <p:stCondLst>
                                    <p:cond delay="4000"/>
                                  </p:stCondLst>
                                  <p:childTnLst>
                                    <p:set>
                                      <p:cBhvr>
                                        <p:cTn id="83" dur="1" fill="hold">
                                          <p:stCondLst>
                                            <p:cond delay="0"/>
                                          </p:stCondLst>
                                        </p:cTn>
                                        <p:tgtEl>
                                          <p:spTgt spid="93"/>
                                        </p:tgtEl>
                                        <p:attrNameLst>
                                          <p:attrName>style.visibility</p:attrName>
                                        </p:attrNameLst>
                                      </p:cBhvr>
                                      <p:to>
                                        <p:strVal val="visible"/>
                                      </p:to>
                                    </p:set>
                                    <p:animEffect transition="in" filter="wipe(up)">
                                      <p:cBhvr>
                                        <p:cTn id="84" dur="500"/>
                                        <p:tgtEl>
                                          <p:spTgt spid="93"/>
                                        </p:tgtEl>
                                      </p:cBhvr>
                                    </p:animEffect>
                                  </p:childTnLst>
                                </p:cTn>
                              </p:par>
                              <p:par>
                                <p:cTn id="85" presetID="14" presetClass="entr" presetSubtype="10" fill="hold" grpId="0" nodeType="withEffect">
                                  <p:stCondLst>
                                    <p:cond delay="4250"/>
                                  </p:stCondLst>
                                  <p:childTnLst>
                                    <p:set>
                                      <p:cBhvr>
                                        <p:cTn id="86" dur="1" fill="hold">
                                          <p:stCondLst>
                                            <p:cond delay="0"/>
                                          </p:stCondLst>
                                        </p:cTn>
                                        <p:tgtEl>
                                          <p:spTgt spid="94"/>
                                        </p:tgtEl>
                                        <p:attrNameLst>
                                          <p:attrName>style.visibility</p:attrName>
                                        </p:attrNameLst>
                                      </p:cBhvr>
                                      <p:to>
                                        <p:strVal val="visible"/>
                                      </p:to>
                                    </p:set>
                                    <p:animEffect transition="in" filter="randombar(horizontal)">
                                      <p:cBhvr>
                                        <p:cTn id="87" dur="500"/>
                                        <p:tgtEl>
                                          <p:spTgt spid="94"/>
                                        </p:tgtEl>
                                      </p:cBhvr>
                                    </p:animEffect>
                                  </p:childTnLst>
                                </p:cTn>
                              </p:par>
                              <p:par>
                                <p:cTn id="88" presetID="10" presetClass="entr" presetSubtype="0" fill="hold" nodeType="withEffect">
                                  <p:stCondLst>
                                    <p:cond delay="450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500"/>
                                        <p:tgtEl>
                                          <p:spTgt spid="83"/>
                                        </p:tgtEl>
                                      </p:cBhvr>
                                    </p:animEffect>
                                  </p:childTnLst>
                                </p:cTn>
                              </p:par>
                              <p:par>
                                <p:cTn id="91" presetID="22" presetClass="entr" presetSubtype="4" fill="hold" nodeType="withEffect">
                                  <p:stCondLst>
                                    <p:cond delay="4750"/>
                                  </p:stCondLst>
                                  <p:childTnLst>
                                    <p:set>
                                      <p:cBhvr>
                                        <p:cTn id="92" dur="1" fill="hold">
                                          <p:stCondLst>
                                            <p:cond delay="0"/>
                                          </p:stCondLst>
                                        </p:cTn>
                                        <p:tgtEl>
                                          <p:spTgt spid="99"/>
                                        </p:tgtEl>
                                        <p:attrNameLst>
                                          <p:attrName>style.visibility</p:attrName>
                                        </p:attrNameLst>
                                      </p:cBhvr>
                                      <p:to>
                                        <p:strVal val="visible"/>
                                      </p:to>
                                    </p:set>
                                    <p:animEffect transition="in" filter="wipe(down)">
                                      <p:cBhvr>
                                        <p:cTn id="93" dur="500"/>
                                        <p:tgtEl>
                                          <p:spTgt spid="99"/>
                                        </p:tgtEl>
                                      </p:cBhvr>
                                    </p:animEffect>
                                  </p:childTnLst>
                                </p:cTn>
                              </p:par>
                              <p:par>
                                <p:cTn id="94" presetID="14" presetClass="entr" presetSubtype="10" fill="hold" grpId="0" nodeType="withEffect">
                                  <p:stCondLst>
                                    <p:cond delay="5000"/>
                                  </p:stCondLst>
                                  <p:childTnLst>
                                    <p:set>
                                      <p:cBhvr>
                                        <p:cTn id="95" dur="1" fill="hold">
                                          <p:stCondLst>
                                            <p:cond delay="0"/>
                                          </p:stCondLst>
                                        </p:cTn>
                                        <p:tgtEl>
                                          <p:spTgt spid="100"/>
                                        </p:tgtEl>
                                        <p:attrNameLst>
                                          <p:attrName>style.visibility</p:attrName>
                                        </p:attrNameLst>
                                      </p:cBhvr>
                                      <p:to>
                                        <p:strVal val="visible"/>
                                      </p:to>
                                    </p:set>
                                    <p:animEffect transition="in" filter="randombar(horizontal)">
                                      <p:cBhvr>
                                        <p:cTn id="96" dur="500"/>
                                        <p:tgtEl>
                                          <p:spTgt spid="100"/>
                                        </p:tgtEl>
                                      </p:cBhvr>
                                    </p:animEffect>
                                  </p:childTnLst>
                                </p:cTn>
                              </p:par>
                              <p:par>
                                <p:cTn id="97" presetID="10" presetClass="entr" presetSubtype="0" fill="hold" nodeType="withEffect">
                                  <p:stCondLst>
                                    <p:cond delay="525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22" presetClass="entr" presetSubtype="1" fill="hold" nodeType="withEffect">
                                  <p:stCondLst>
                                    <p:cond delay="5500"/>
                                  </p:stCondLst>
                                  <p:childTnLst>
                                    <p:set>
                                      <p:cBhvr>
                                        <p:cTn id="101" dur="1" fill="hold">
                                          <p:stCondLst>
                                            <p:cond delay="0"/>
                                          </p:stCondLst>
                                        </p:cTn>
                                        <p:tgtEl>
                                          <p:spTgt spid="97"/>
                                        </p:tgtEl>
                                        <p:attrNameLst>
                                          <p:attrName>style.visibility</p:attrName>
                                        </p:attrNameLst>
                                      </p:cBhvr>
                                      <p:to>
                                        <p:strVal val="visible"/>
                                      </p:to>
                                    </p:set>
                                    <p:animEffect transition="in" filter="wipe(up)">
                                      <p:cBhvr>
                                        <p:cTn id="102" dur="500"/>
                                        <p:tgtEl>
                                          <p:spTgt spid="97"/>
                                        </p:tgtEl>
                                      </p:cBhvr>
                                    </p:animEffect>
                                  </p:childTnLst>
                                </p:cTn>
                              </p:par>
                              <p:par>
                                <p:cTn id="103" presetID="14" presetClass="entr" presetSubtype="10" fill="hold" grpId="0" nodeType="withEffect">
                                  <p:stCondLst>
                                    <p:cond delay="5750"/>
                                  </p:stCondLst>
                                  <p:childTnLst>
                                    <p:set>
                                      <p:cBhvr>
                                        <p:cTn id="104" dur="1" fill="hold">
                                          <p:stCondLst>
                                            <p:cond delay="0"/>
                                          </p:stCondLst>
                                        </p:cTn>
                                        <p:tgtEl>
                                          <p:spTgt spid="98"/>
                                        </p:tgtEl>
                                        <p:attrNameLst>
                                          <p:attrName>style.visibility</p:attrName>
                                        </p:attrNameLst>
                                      </p:cBhvr>
                                      <p:to>
                                        <p:strVal val="visible"/>
                                      </p:to>
                                    </p:set>
                                    <p:animEffect transition="in" filter="randombar(horizontal)">
                                      <p:cBhvr>
                                        <p:cTn id="105" dur="500"/>
                                        <p:tgtEl>
                                          <p:spTgt spid="98"/>
                                        </p:tgtEl>
                                      </p:cBhvr>
                                    </p:animEffect>
                                  </p:childTnLst>
                                </p:cTn>
                              </p:par>
                            </p:childTnLst>
                          </p:cTn>
                        </p:par>
                        <p:par>
                          <p:cTn id="106" fill="hold">
                            <p:stCondLst>
                              <p:cond delay="3500"/>
                            </p:stCondLst>
                            <p:childTnLst>
                              <p:par>
                                <p:cTn id="107" presetID="10" presetClass="entr" presetSubtype="0" fill="hold" grpId="0" nodeType="afterEffect">
                                  <p:stCondLst>
                                    <p:cond delay="0"/>
                                  </p:stCondLst>
                                  <p:childTnLst>
                                    <p:set>
                                      <p:cBhvr>
                                        <p:cTn id="108" dur="1" fill="hold">
                                          <p:stCondLst>
                                            <p:cond delay="0"/>
                                          </p:stCondLst>
                                        </p:cTn>
                                        <p:tgtEl>
                                          <p:spTgt spid="295"/>
                                        </p:tgtEl>
                                        <p:attrNameLst>
                                          <p:attrName>style.visibility</p:attrName>
                                        </p:attrNameLst>
                                      </p:cBhvr>
                                      <p:to>
                                        <p:strVal val="visible"/>
                                      </p:to>
                                    </p:set>
                                    <p:animEffect transition="in" filter="fade">
                                      <p:cBhvr>
                                        <p:cTn id="109"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P spid="86" grpId="0"/>
      <p:bldP spid="88" grpId="0"/>
      <p:bldP spid="90" grpId="0"/>
      <p:bldP spid="92" grpId="0"/>
      <p:bldP spid="94" grpId="0"/>
      <p:bldP spid="96" grpId="0"/>
      <p:bldP spid="98" grpId="0"/>
      <p:bldP spid="100" grpId="0"/>
      <p:bldP spid="2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08</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研究思路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418794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Thoughts and Methods)</a:t>
            </a:r>
            <a:endParaRPr lang="zh-CN" altLang="en-US" dirty="0">
              <a:solidFill>
                <a:schemeClr val="bg1"/>
              </a:solidFill>
            </a:endParaRPr>
          </a:p>
        </p:txBody>
      </p:sp>
      <p:grpSp>
        <p:nvGrpSpPr>
          <p:cNvPr id="100" name="组合 99"/>
          <p:cNvGrpSpPr/>
          <p:nvPr/>
        </p:nvGrpSpPr>
        <p:grpSpPr>
          <a:xfrm>
            <a:off x="1082060" y="1775565"/>
            <a:ext cx="1725543" cy="919566"/>
            <a:chOff x="1082060" y="1775565"/>
            <a:chExt cx="1725543" cy="919566"/>
          </a:xfrm>
        </p:grpSpPr>
        <p:grpSp>
          <p:nvGrpSpPr>
            <p:cNvPr id="97" name="组合 96"/>
            <p:cNvGrpSpPr/>
            <p:nvPr/>
          </p:nvGrpSpPr>
          <p:grpSpPr>
            <a:xfrm>
              <a:off x="1082060" y="1775565"/>
              <a:ext cx="1725543" cy="919566"/>
              <a:chOff x="1082060" y="1775565"/>
              <a:chExt cx="1725543" cy="919566"/>
            </a:xfrm>
          </p:grpSpPr>
          <p:sp>
            <p:nvSpPr>
              <p:cNvPr id="72" name="任意多边形: 形状 71"/>
              <p:cNvSpPr/>
              <p:nvPr/>
            </p:nvSpPr>
            <p:spPr>
              <a:xfrm>
                <a:off x="1082060" y="1924837"/>
                <a:ext cx="1725543" cy="770294"/>
              </a:xfrm>
              <a:custGeom>
                <a:avLst/>
                <a:gdLst/>
                <a:ahLst/>
                <a:cxnLst>
                  <a:cxn ang="0">
                    <a:pos x="wd2" y="hd2"/>
                  </a:cxn>
                  <a:cxn ang="5400000">
                    <a:pos x="wd2" y="hd2"/>
                  </a:cxn>
                  <a:cxn ang="10800000">
                    <a:pos x="wd2" y="hd2"/>
                  </a:cxn>
                  <a:cxn ang="16200000">
                    <a:pos x="wd2" y="hd2"/>
                  </a:cxn>
                </a:cxnLst>
                <a:rect l="0" t="0" r="r" b="b"/>
                <a:pathLst>
                  <a:path w="21600" h="17478" extrusionOk="0">
                    <a:moveTo>
                      <a:pt x="0" y="17478"/>
                    </a:moveTo>
                    <a:cubicBezTo>
                      <a:pt x="6934" y="476"/>
                      <a:pt x="14134" y="-4122"/>
                      <a:pt x="21600" y="3685"/>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3" name="椭圆 72"/>
              <p:cNvSpPr/>
              <p:nvPr/>
            </p:nvSpPr>
            <p:spPr>
              <a:xfrm rot="21284061">
                <a:off x="1734628" y="1775565"/>
                <a:ext cx="400440" cy="400439"/>
              </a:xfrm>
              <a:prstGeom prst="ellipse">
                <a:avLst/>
              </a:prstGeom>
              <a:solidFill>
                <a:schemeClr val="accent3"/>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74" name="任意多边形: 形状 73"/>
            <p:cNvSpPr/>
            <p:nvPr/>
          </p:nvSpPr>
          <p:spPr>
            <a:xfrm rot="21284061">
              <a:off x="1835591" y="1859032"/>
              <a:ext cx="195852" cy="204618"/>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2944241" y="1384795"/>
            <a:ext cx="1816852" cy="980027"/>
            <a:chOff x="2944241" y="1384795"/>
            <a:chExt cx="1816852" cy="980027"/>
          </a:xfrm>
        </p:grpSpPr>
        <p:grpSp>
          <p:nvGrpSpPr>
            <p:cNvPr id="98" name="组合 97"/>
            <p:cNvGrpSpPr/>
            <p:nvPr/>
          </p:nvGrpSpPr>
          <p:grpSpPr>
            <a:xfrm>
              <a:off x="2944241" y="1384795"/>
              <a:ext cx="1816852" cy="980027"/>
              <a:chOff x="2944241" y="1384795"/>
              <a:chExt cx="1816852" cy="980027"/>
            </a:xfrm>
          </p:grpSpPr>
          <p:sp>
            <p:nvSpPr>
              <p:cNvPr id="71" name="任意多边形: 形状 70"/>
              <p:cNvSpPr/>
              <p:nvPr/>
            </p:nvSpPr>
            <p:spPr>
              <a:xfrm>
                <a:off x="2944241" y="1605105"/>
                <a:ext cx="1816852" cy="759717"/>
              </a:xfrm>
              <a:custGeom>
                <a:avLst/>
                <a:gdLst/>
                <a:ahLst/>
                <a:cxnLst>
                  <a:cxn ang="0">
                    <a:pos x="wd2" y="hd2"/>
                  </a:cxn>
                  <a:cxn ang="5400000">
                    <a:pos x="wd2" y="hd2"/>
                  </a:cxn>
                  <a:cxn ang="10800000">
                    <a:pos x="wd2" y="hd2"/>
                  </a:cxn>
                  <a:cxn ang="16200000">
                    <a:pos x="wd2" y="hd2"/>
                  </a:cxn>
                </a:cxnLst>
                <a:rect l="0" t="0" r="r" b="b"/>
                <a:pathLst>
                  <a:path w="21600" h="17755" extrusionOk="0">
                    <a:moveTo>
                      <a:pt x="0" y="17755"/>
                    </a:moveTo>
                    <a:cubicBezTo>
                      <a:pt x="4555" y="1088"/>
                      <a:pt x="11755" y="-3845"/>
                      <a:pt x="21600" y="2956"/>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75" name="椭圆 74"/>
              <p:cNvSpPr/>
              <p:nvPr/>
            </p:nvSpPr>
            <p:spPr>
              <a:xfrm rot="21284061">
                <a:off x="3620116" y="1384795"/>
                <a:ext cx="474410" cy="474410"/>
              </a:xfrm>
              <a:prstGeom prst="ellipse">
                <a:avLst/>
              </a:prstGeom>
              <a:solidFill>
                <a:schemeClr val="accent5"/>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76" name="任意多边形: 形状 75"/>
            <p:cNvSpPr/>
            <p:nvPr/>
          </p:nvSpPr>
          <p:spPr>
            <a:xfrm rot="21284061">
              <a:off x="3739730" y="1483682"/>
              <a:ext cx="232030" cy="242416"/>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4" name="组合 103"/>
          <p:cNvGrpSpPr/>
          <p:nvPr/>
        </p:nvGrpSpPr>
        <p:grpSpPr>
          <a:xfrm>
            <a:off x="6194729" y="1548574"/>
            <a:ext cx="2080822" cy="2080822"/>
            <a:chOff x="6194729" y="1548574"/>
            <a:chExt cx="2080822" cy="2080822"/>
          </a:xfrm>
        </p:grpSpPr>
        <p:sp>
          <p:nvSpPr>
            <p:cNvPr id="81" name="椭圆 80"/>
            <p:cNvSpPr/>
            <p:nvPr/>
          </p:nvSpPr>
          <p:spPr>
            <a:xfrm>
              <a:off x="6194729" y="1548574"/>
              <a:ext cx="2080822" cy="2080822"/>
            </a:xfrm>
            <a:prstGeom prst="ellipse">
              <a:avLst/>
            </a:prstGeom>
            <a:solidFill>
              <a:schemeClr val="accent4">
                <a:lumMod val="100000"/>
              </a:schemeClr>
            </a:solidFill>
            <a:ln w="12700">
              <a:miter lim="400000"/>
            </a:ln>
          </p:spPr>
          <p:txBody>
            <a:bodyPr wrap="none" anchor="ctr">
              <a:normAutofit/>
            </a:bodyPr>
            <a:lstStyle/>
            <a:p>
              <a:pPr algn="ctr"/>
              <a:br>
                <a:rPr lang="zh-CN" altLang="en-US">
                  <a:solidFill>
                    <a:schemeClr val="bg1"/>
                  </a:solidFill>
                  <a:latin typeface="微软雅黑" panose="020B0503020204020204" pitchFamily="34" charset="-122"/>
                  <a:ea typeface="微软雅黑" panose="020B0503020204020204" pitchFamily="34" charset="-122"/>
                </a:rPr>
              </a:br>
              <a:br>
                <a:rPr lang="zh-CN" altLang="en-US">
                  <a:solidFill>
                    <a:schemeClr val="bg1"/>
                  </a:solidFill>
                  <a:latin typeface="微软雅黑" panose="020B0503020204020204" pitchFamily="34" charset="-122"/>
                  <a:ea typeface="微软雅黑" panose="020B0503020204020204" pitchFamily="34" charset="-122"/>
                </a:rPr>
              </a:br>
              <a:br>
                <a:rPr lang="zh-CN" altLang="en-US">
                  <a:solidFill>
                    <a:schemeClr val="bg1"/>
                  </a:solidFill>
                  <a:latin typeface="微软雅黑" panose="020B0503020204020204" pitchFamily="34" charset="-122"/>
                  <a:ea typeface="微软雅黑" panose="020B0503020204020204" pitchFamily="34" charset="-122"/>
                </a:rPr>
              </a:br>
              <a:r>
                <a:rPr lang="zh-CN" altLang="en-US">
                  <a:solidFill>
                    <a:schemeClr val="bg1"/>
                  </a:solidFill>
                  <a:latin typeface="微软雅黑" panose="020B0503020204020204" pitchFamily="34" charset="-122"/>
                  <a:ea typeface="微软雅黑" panose="020B0503020204020204" pitchFamily="34" charset="-122"/>
                </a:rPr>
                <a:t>关键词</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2" name="任意多边形: 形状 81"/>
            <p:cNvSpPr/>
            <p:nvPr/>
          </p:nvSpPr>
          <p:spPr>
            <a:xfrm>
              <a:off x="6789821" y="2028770"/>
              <a:ext cx="890639" cy="67688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5047376" y="947451"/>
            <a:ext cx="2269510" cy="1130094"/>
            <a:chOff x="4912101" y="1021635"/>
            <a:chExt cx="2269510" cy="1130094"/>
          </a:xfrm>
        </p:grpSpPr>
        <p:grpSp>
          <p:nvGrpSpPr>
            <p:cNvPr id="99" name="组合 98"/>
            <p:cNvGrpSpPr/>
            <p:nvPr/>
          </p:nvGrpSpPr>
          <p:grpSpPr>
            <a:xfrm>
              <a:off x="4912101" y="1021635"/>
              <a:ext cx="2269510" cy="1130094"/>
              <a:chOff x="4912101" y="1021635"/>
              <a:chExt cx="2269510" cy="1130094"/>
            </a:xfrm>
          </p:grpSpPr>
          <p:sp>
            <p:nvSpPr>
              <p:cNvPr id="70" name="任意多边形: 形状 69"/>
              <p:cNvSpPr/>
              <p:nvPr/>
            </p:nvSpPr>
            <p:spPr>
              <a:xfrm>
                <a:off x="4912101" y="1199391"/>
                <a:ext cx="2269510" cy="952338"/>
              </a:xfrm>
              <a:custGeom>
                <a:avLst/>
                <a:gdLst/>
                <a:ahLst/>
                <a:cxnLst>
                  <a:cxn ang="0">
                    <a:pos x="wd2" y="hd2"/>
                  </a:cxn>
                  <a:cxn ang="5400000">
                    <a:pos x="wd2" y="hd2"/>
                  </a:cxn>
                  <a:cxn ang="10800000">
                    <a:pos x="wd2" y="hd2"/>
                  </a:cxn>
                  <a:cxn ang="16200000">
                    <a:pos x="wd2" y="hd2"/>
                  </a:cxn>
                </a:cxnLst>
                <a:rect l="0" t="0" r="r" b="b"/>
                <a:pathLst>
                  <a:path w="21600" h="17890" extrusionOk="0">
                    <a:moveTo>
                      <a:pt x="0" y="17890"/>
                    </a:moveTo>
                    <a:cubicBezTo>
                      <a:pt x="4906" y="1368"/>
                      <a:pt x="12106" y="-3710"/>
                      <a:pt x="21600" y="2657"/>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83" name="椭圆 82"/>
              <p:cNvSpPr/>
              <p:nvPr/>
            </p:nvSpPr>
            <p:spPr>
              <a:xfrm rot="21284061">
                <a:off x="5556143" y="1021635"/>
                <a:ext cx="615687" cy="615687"/>
              </a:xfrm>
              <a:prstGeom prst="ellipse">
                <a:avLst/>
              </a:prstGeom>
              <a:solidFill>
                <a:schemeClr val="accent6"/>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84" name="任意多边形: 形状 83"/>
            <p:cNvSpPr/>
            <p:nvPr/>
          </p:nvSpPr>
          <p:spPr>
            <a:xfrm rot="21284061">
              <a:off x="5711377" y="1149970"/>
              <a:ext cx="301128" cy="31460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86" name="矩形 85"/>
          <p:cNvSpPr/>
          <p:nvPr/>
        </p:nvSpPr>
        <p:spPr>
          <a:xfrm>
            <a:off x="937412" y="2950769"/>
            <a:ext cx="725407" cy="231463"/>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87" name="矩形 86"/>
          <p:cNvSpPr/>
          <p:nvPr/>
        </p:nvSpPr>
        <p:spPr>
          <a:xfrm>
            <a:off x="2374544" y="2802374"/>
            <a:ext cx="1126294" cy="231463"/>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88" name="矩形 87"/>
          <p:cNvSpPr/>
          <p:nvPr/>
        </p:nvSpPr>
        <p:spPr>
          <a:xfrm>
            <a:off x="6671994" y="2795722"/>
            <a:ext cx="1126294" cy="380277"/>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89" name="矩形 88"/>
          <p:cNvSpPr/>
          <p:nvPr/>
        </p:nvSpPr>
        <p:spPr>
          <a:xfrm>
            <a:off x="4154151" y="2579685"/>
            <a:ext cx="1452943" cy="435498"/>
          </a:xfrm>
          <a:prstGeom prst="rect">
            <a:avLst/>
          </a:prstGeom>
          <a:ln w="25400"/>
        </p:spPr>
        <p:txBody>
          <a:bodyPr anchor="ctr"/>
          <a:lstStyle/>
          <a:p>
            <a:pPr algn="ctr"/>
            <a:endParaRPr>
              <a:latin typeface="微软雅黑" panose="020B0503020204020204" pitchFamily="34" charset="-122"/>
              <a:ea typeface="微软雅黑" panose="020B0503020204020204" pitchFamily="34" charset="-122"/>
            </a:endParaRPr>
          </a:p>
        </p:txBody>
      </p:sp>
      <p:sp>
        <p:nvSpPr>
          <p:cNvPr id="90" name="矩形 89"/>
          <p:cNvSpPr/>
          <p:nvPr/>
        </p:nvSpPr>
        <p:spPr>
          <a:xfrm>
            <a:off x="439463" y="3834713"/>
            <a:ext cx="1520476" cy="438676"/>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1" name="矩形 90"/>
          <p:cNvSpPr/>
          <p:nvPr/>
        </p:nvSpPr>
        <p:spPr>
          <a:xfrm>
            <a:off x="4153294" y="3834713"/>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6507813" y="3834713"/>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3" name="组合 102"/>
          <p:cNvGrpSpPr/>
          <p:nvPr/>
        </p:nvGrpSpPr>
        <p:grpSpPr>
          <a:xfrm>
            <a:off x="4075790" y="1958157"/>
            <a:ext cx="1695651" cy="1695651"/>
            <a:chOff x="4032797" y="1958157"/>
            <a:chExt cx="1695651" cy="1695651"/>
          </a:xfrm>
        </p:grpSpPr>
        <p:sp>
          <p:nvSpPr>
            <p:cNvPr id="85" name="椭圆 84"/>
            <p:cNvSpPr/>
            <p:nvPr/>
          </p:nvSpPr>
          <p:spPr>
            <a:xfrm>
              <a:off x="4032797" y="1958157"/>
              <a:ext cx="1695651" cy="1695651"/>
            </a:xfrm>
            <a:prstGeom prst="ellipse">
              <a:avLst/>
            </a:prstGeom>
            <a:solidFill>
              <a:schemeClr val="accent3">
                <a:lumMod val="100000"/>
              </a:schemeClr>
            </a:solidFill>
            <a:ln w="12700">
              <a:miter lim="400000"/>
            </a:ln>
          </p:spPr>
          <p:txBody>
            <a:bodyPr wrap="none" anchor="ctr">
              <a:normAutofit/>
            </a:bodyPr>
            <a:lstStyle/>
            <a:p>
              <a:pPr algn="ctr"/>
              <a:br>
                <a:rPr lang="zh-CN" altLang="en-US" dirty="0">
                  <a:solidFill>
                    <a:schemeClr val="bg1"/>
                  </a:solidFill>
                  <a:latin typeface="微软雅黑" panose="020B0503020204020204" pitchFamily="34" charset="-122"/>
                  <a:ea typeface="微软雅黑" panose="020B0503020204020204" pitchFamily="34" charset="-122"/>
                </a:rPr>
              </a:br>
              <a:br>
                <a:rPr lang="zh-CN" altLang="en-US" dirty="0">
                  <a:solidFill>
                    <a:schemeClr val="bg1"/>
                  </a:solidFill>
                  <a:latin typeface="微软雅黑" panose="020B0503020204020204" pitchFamily="34" charset="-122"/>
                  <a:ea typeface="微软雅黑" panose="020B0503020204020204" pitchFamily="34" charset="-122"/>
                </a:rPr>
              </a:br>
              <a:r>
                <a:rPr lang="zh-CN" altLang="en-US" dirty="0">
                  <a:solidFill>
                    <a:schemeClr val="bg1"/>
                  </a:solidFill>
                  <a:latin typeface="微软雅黑" panose="020B0503020204020204" pitchFamily="34" charset="-122"/>
                  <a:ea typeface="微软雅黑" panose="020B0503020204020204" pitchFamily="34" charset="-122"/>
                </a:rPr>
                <a:t>关键词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3" name="任意多边形: 形状 92"/>
            <p:cNvSpPr/>
            <p:nvPr/>
          </p:nvSpPr>
          <p:spPr>
            <a:xfrm>
              <a:off x="4528263" y="2309318"/>
              <a:ext cx="704719" cy="535582"/>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2245778" y="2255832"/>
            <a:ext cx="1383823" cy="1383823"/>
            <a:chOff x="2245778" y="2255832"/>
            <a:chExt cx="1383823" cy="1383823"/>
          </a:xfrm>
        </p:grpSpPr>
        <p:sp>
          <p:nvSpPr>
            <p:cNvPr id="79" name="椭圆 78"/>
            <p:cNvSpPr/>
            <p:nvPr/>
          </p:nvSpPr>
          <p:spPr>
            <a:xfrm>
              <a:off x="2245778" y="2255832"/>
              <a:ext cx="1383823" cy="1383823"/>
            </a:xfrm>
            <a:prstGeom prst="ellipse">
              <a:avLst/>
            </a:prstGeom>
            <a:solidFill>
              <a:schemeClr val="accent2">
                <a:lumMod val="100000"/>
              </a:schemeClr>
            </a:solidFill>
            <a:ln w="12700">
              <a:miter lim="400000"/>
            </a:ln>
          </p:spPr>
          <p:txBody>
            <a:bodyPr wrap="none" anchor="ctr">
              <a:normAutofit/>
            </a:bodyPr>
            <a:lstStyle/>
            <a:p>
              <a:pPr algn="ctr"/>
              <a:br>
                <a:rPr lang="zh-CN" altLang="en-US">
                  <a:solidFill>
                    <a:schemeClr val="bg1"/>
                  </a:solidFill>
                  <a:latin typeface="微软雅黑" panose="020B0503020204020204" pitchFamily="34" charset="-122"/>
                  <a:ea typeface="微软雅黑" panose="020B0503020204020204" pitchFamily="34" charset="-122"/>
                </a:rPr>
              </a:br>
              <a:br>
                <a:rPr lang="zh-CN" altLang="en-US">
                  <a:solidFill>
                    <a:schemeClr val="bg1"/>
                  </a:solidFill>
                  <a:latin typeface="微软雅黑" panose="020B0503020204020204" pitchFamily="34" charset="-122"/>
                  <a:ea typeface="微软雅黑" panose="020B0503020204020204" pitchFamily="34" charset="-122"/>
                </a:rPr>
              </a:br>
              <a:r>
                <a:rPr lang="zh-CN" altLang="en-US">
                  <a:solidFill>
                    <a:schemeClr val="bg1"/>
                  </a:solidFill>
                  <a:latin typeface="微软雅黑" panose="020B0503020204020204" pitchFamily="34" charset="-122"/>
                  <a:ea typeface="微软雅黑" panose="020B0503020204020204" pitchFamily="34" charset="-122"/>
                </a:rPr>
                <a:t>关键词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4" name="任意多边形: 形状 93"/>
            <p:cNvSpPr/>
            <p:nvPr/>
          </p:nvSpPr>
          <p:spPr>
            <a:xfrm>
              <a:off x="2681185" y="2580248"/>
              <a:ext cx="513479" cy="39024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765687" y="2561710"/>
            <a:ext cx="1068859" cy="1068859"/>
            <a:chOff x="765687" y="2561710"/>
            <a:chExt cx="1068859" cy="1068859"/>
          </a:xfrm>
        </p:grpSpPr>
        <p:sp>
          <p:nvSpPr>
            <p:cNvPr id="78" name="椭圆 77"/>
            <p:cNvSpPr/>
            <p:nvPr/>
          </p:nvSpPr>
          <p:spPr>
            <a:xfrm>
              <a:off x="765687" y="2561710"/>
              <a:ext cx="1068859" cy="1068859"/>
            </a:xfrm>
            <a:prstGeom prst="ellipse">
              <a:avLst/>
            </a:prstGeom>
            <a:solidFill>
              <a:schemeClr val="accent1">
                <a:lumMod val="100000"/>
              </a:schemeClr>
            </a:solidFill>
            <a:ln w="12700">
              <a:miter lim="400000"/>
            </a:ln>
          </p:spPr>
          <p:txBody>
            <a:bodyPr wrap="none" anchor="ctr">
              <a:normAutofit fontScale="92500" lnSpcReduction="20000"/>
            </a:bodyPr>
            <a:lstStyle/>
            <a:p>
              <a:pPr algn="ctr"/>
              <a:br>
                <a:rPr lang="zh-CN" altLang="en-US" dirty="0">
                  <a:solidFill>
                    <a:schemeClr val="bg1"/>
                  </a:solidFill>
                  <a:latin typeface="微软雅黑" panose="020B0503020204020204" pitchFamily="34" charset="-122"/>
                  <a:ea typeface="微软雅黑" panose="020B0503020204020204" pitchFamily="34" charset="-122"/>
                </a:rPr>
              </a:br>
              <a:br>
                <a:rPr lang="zh-CN" altLang="en-US" dirty="0">
                  <a:solidFill>
                    <a:schemeClr val="bg1"/>
                  </a:solidFill>
                  <a:latin typeface="微软雅黑" panose="020B0503020204020204" pitchFamily="34" charset="-122"/>
                  <a:ea typeface="微软雅黑" panose="020B0503020204020204" pitchFamily="34" charset="-122"/>
                </a:rPr>
              </a:br>
              <a:r>
                <a:rPr lang="zh-CN" altLang="en-US" dirty="0">
                  <a:solidFill>
                    <a:schemeClr val="bg1"/>
                  </a:solidFill>
                  <a:latin typeface="微软雅黑" panose="020B0503020204020204" pitchFamily="34" charset="-122"/>
                  <a:ea typeface="微软雅黑" panose="020B0503020204020204" pitchFamily="34" charset="-122"/>
                </a:rPr>
                <a:t>关键词</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5" name="任意多边形: 形状 94"/>
            <p:cNvSpPr/>
            <p:nvPr/>
          </p:nvSpPr>
          <p:spPr>
            <a:xfrm>
              <a:off x="1043376" y="2724619"/>
              <a:ext cx="513479" cy="39024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96" name="矩形 95"/>
          <p:cNvSpPr/>
          <p:nvPr/>
        </p:nvSpPr>
        <p:spPr>
          <a:xfrm>
            <a:off x="2128616" y="3834712"/>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01"/>
                                        </p:tgtEl>
                                        <p:attrNameLst>
                                          <p:attrName>style.visibility</p:attrName>
                                        </p:attrNameLst>
                                      </p:cBhvr>
                                      <p:to>
                                        <p:strVal val="visible"/>
                                      </p:to>
                                    </p:set>
                                    <p:anim calcmode="lin" valueType="num">
                                      <p:cBhvr additive="base">
                                        <p:cTn id="36" dur="500" fill="hold"/>
                                        <p:tgtEl>
                                          <p:spTgt spid="101"/>
                                        </p:tgtEl>
                                        <p:attrNameLst>
                                          <p:attrName>ppt_x</p:attrName>
                                        </p:attrNameLst>
                                      </p:cBhvr>
                                      <p:tavLst>
                                        <p:tav tm="0">
                                          <p:val>
                                            <p:strVal val="#ppt_x"/>
                                          </p:val>
                                        </p:tav>
                                        <p:tav tm="100000">
                                          <p:val>
                                            <p:strVal val="#ppt_x"/>
                                          </p:val>
                                        </p:tav>
                                      </p:tavLst>
                                    </p:anim>
                                    <p:anim calcmode="lin" valueType="num">
                                      <p:cBhvr additive="base">
                                        <p:cTn id="37" dur="500" fill="hold"/>
                                        <p:tgtEl>
                                          <p:spTgt spid="101"/>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p:cTn id="41" dur="500"/>
                                        <p:tgtEl>
                                          <p:spTgt spid="90"/>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wipe(down)">
                                      <p:cBhvr>
                                        <p:cTn id="45" dur="500"/>
                                        <p:tgtEl>
                                          <p:spTgt spid="100"/>
                                        </p:tgtEl>
                                      </p:cBhvr>
                                    </p:animEffect>
                                  </p:childTnLst>
                                </p:cTn>
                              </p:par>
                            </p:childTnLst>
                          </p:cTn>
                        </p:par>
                        <p:par>
                          <p:cTn id="46" fill="hold">
                            <p:stCondLst>
                              <p:cond delay="4500"/>
                            </p:stCondLst>
                            <p:childTnLst>
                              <p:par>
                                <p:cTn id="47" presetID="2" presetClass="entr" presetSubtype="4" fill="hold" nodeType="after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additive="base">
                                        <p:cTn id="49" dur="500" fill="hold"/>
                                        <p:tgtEl>
                                          <p:spTgt spid="102"/>
                                        </p:tgtEl>
                                        <p:attrNameLst>
                                          <p:attrName>ppt_x</p:attrName>
                                        </p:attrNameLst>
                                      </p:cBhvr>
                                      <p:tavLst>
                                        <p:tav tm="0">
                                          <p:val>
                                            <p:strVal val="#ppt_x"/>
                                          </p:val>
                                        </p:tav>
                                        <p:tav tm="100000">
                                          <p:val>
                                            <p:strVal val="#ppt_x"/>
                                          </p:val>
                                        </p:tav>
                                      </p:tavLst>
                                    </p:anim>
                                    <p:anim calcmode="lin" valueType="num">
                                      <p:cBhvr additive="base">
                                        <p:cTn id="50" dur="500" fill="hold"/>
                                        <p:tgtEl>
                                          <p:spTgt spid="102"/>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par>
                          <p:cTn id="55" fill="hold">
                            <p:stCondLst>
                              <p:cond delay="5500"/>
                            </p:stCondLst>
                            <p:childTnLst>
                              <p:par>
                                <p:cTn id="56" presetID="22" presetClass="entr" presetSubtype="4" fill="hold" nodeType="afterEffect">
                                  <p:stCondLst>
                                    <p:cond delay="0"/>
                                  </p:stCondLst>
                                  <p:childTnLst>
                                    <p:set>
                                      <p:cBhvr>
                                        <p:cTn id="57" dur="1" fill="hold">
                                          <p:stCondLst>
                                            <p:cond delay="0"/>
                                          </p:stCondLst>
                                        </p:cTn>
                                        <p:tgtEl>
                                          <p:spTgt spid="106"/>
                                        </p:tgtEl>
                                        <p:attrNameLst>
                                          <p:attrName>style.visibility</p:attrName>
                                        </p:attrNameLst>
                                      </p:cBhvr>
                                      <p:to>
                                        <p:strVal val="visible"/>
                                      </p:to>
                                    </p:set>
                                    <p:animEffect transition="in" filter="wipe(down)">
                                      <p:cBhvr>
                                        <p:cTn id="58" dur="500"/>
                                        <p:tgtEl>
                                          <p:spTgt spid="106"/>
                                        </p:tgtEl>
                                      </p:cBhvr>
                                    </p:animEffect>
                                  </p:childTnLst>
                                </p:cTn>
                              </p:par>
                            </p:childTnLst>
                          </p:cTn>
                        </p:par>
                        <p:par>
                          <p:cTn id="59" fill="hold">
                            <p:stCondLst>
                              <p:cond delay="6000"/>
                            </p:stCondLst>
                            <p:childTnLst>
                              <p:par>
                                <p:cTn id="60" presetID="2" presetClass="entr" presetSubtype="4" fill="hold" nodeType="afterEffect">
                                  <p:stCondLst>
                                    <p:cond delay="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500" fill="hold"/>
                                        <p:tgtEl>
                                          <p:spTgt spid="103"/>
                                        </p:tgtEl>
                                        <p:attrNameLst>
                                          <p:attrName>ppt_x</p:attrName>
                                        </p:attrNameLst>
                                      </p:cBhvr>
                                      <p:tavLst>
                                        <p:tav tm="0">
                                          <p:val>
                                            <p:strVal val="#ppt_x"/>
                                          </p:val>
                                        </p:tav>
                                        <p:tav tm="100000">
                                          <p:val>
                                            <p:strVal val="#ppt_x"/>
                                          </p:val>
                                        </p:tav>
                                      </p:tavLst>
                                    </p:anim>
                                    <p:anim calcmode="lin" valueType="num">
                                      <p:cBhvr additive="base">
                                        <p:cTn id="63" dur="500" fill="hold"/>
                                        <p:tgtEl>
                                          <p:spTgt spid="103"/>
                                        </p:tgtEl>
                                        <p:attrNameLst>
                                          <p:attrName>ppt_y</p:attrName>
                                        </p:attrNameLst>
                                      </p:cBhvr>
                                      <p:tavLst>
                                        <p:tav tm="0">
                                          <p:val>
                                            <p:strVal val="1+#ppt_h/2"/>
                                          </p:val>
                                        </p:tav>
                                        <p:tav tm="100000">
                                          <p:val>
                                            <p:strVal val="#ppt_y"/>
                                          </p:val>
                                        </p:tav>
                                      </p:tavLst>
                                    </p:anim>
                                  </p:childTnLst>
                                </p:cTn>
                              </p:par>
                            </p:childTnLst>
                          </p:cTn>
                        </p:par>
                        <p:par>
                          <p:cTn id="64" fill="hold">
                            <p:stCondLst>
                              <p:cond delay="6500"/>
                            </p:stCondLst>
                            <p:childTnLst>
                              <p:par>
                                <p:cTn id="65" presetID="10" presetClass="entr" presetSubtype="0" fill="hold" grpId="0" nodeType="after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wipe(down)">
                                      <p:cBhvr>
                                        <p:cTn id="71" dur="500"/>
                                        <p:tgtEl>
                                          <p:spTgt spid="105"/>
                                        </p:tgtEl>
                                      </p:cBhvr>
                                    </p:animEffect>
                                  </p:childTnLst>
                                </p:cTn>
                              </p:par>
                            </p:childTnLst>
                          </p:cTn>
                        </p:par>
                        <p:par>
                          <p:cTn id="72" fill="hold">
                            <p:stCondLst>
                              <p:cond delay="7500"/>
                            </p:stCondLst>
                            <p:childTnLst>
                              <p:par>
                                <p:cTn id="73" presetID="2" presetClass="entr" presetSubtype="4" fill="hold" nodeType="afterEffect">
                                  <p:stCondLst>
                                    <p:cond delay="0"/>
                                  </p:stCondLst>
                                  <p:childTnLst>
                                    <p:set>
                                      <p:cBhvr>
                                        <p:cTn id="74" dur="1" fill="hold">
                                          <p:stCondLst>
                                            <p:cond delay="0"/>
                                          </p:stCondLst>
                                        </p:cTn>
                                        <p:tgtEl>
                                          <p:spTgt spid="104"/>
                                        </p:tgtEl>
                                        <p:attrNameLst>
                                          <p:attrName>style.visibility</p:attrName>
                                        </p:attrNameLst>
                                      </p:cBhvr>
                                      <p:to>
                                        <p:strVal val="visible"/>
                                      </p:to>
                                    </p:set>
                                    <p:anim calcmode="lin" valueType="num">
                                      <p:cBhvr additive="base">
                                        <p:cTn id="75" dur="500" fill="hold"/>
                                        <p:tgtEl>
                                          <p:spTgt spid="104"/>
                                        </p:tgtEl>
                                        <p:attrNameLst>
                                          <p:attrName>ppt_x</p:attrName>
                                        </p:attrNameLst>
                                      </p:cBhvr>
                                      <p:tavLst>
                                        <p:tav tm="0">
                                          <p:val>
                                            <p:strVal val="#ppt_x"/>
                                          </p:val>
                                        </p:tav>
                                        <p:tav tm="100000">
                                          <p:val>
                                            <p:strVal val="#ppt_x"/>
                                          </p:val>
                                        </p:tav>
                                      </p:tavLst>
                                    </p:anim>
                                    <p:anim calcmode="lin" valueType="num">
                                      <p:cBhvr additive="base">
                                        <p:cTn id="76" dur="500" fill="hold"/>
                                        <p:tgtEl>
                                          <p:spTgt spid="104"/>
                                        </p:tgtEl>
                                        <p:attrNameLst>
                                          <p:attrName>ppt_y</p:attrName>
                                        </p:attrNameLst>
                                      </p:cBhvr>
                                      <p:tavLst>
                                        <p:tav tm="0">
                                          <p:val>
                                            <p:strVal val="1+#ppt_h/2"/>
                                          </p:val>
                                        </p:tav>
                                        <p:tav tm="100000">
                                          <p:val>
                                            <p:strVal val="#ppt_y"/>
                                          </p:val>
                                        </p:tav>
                                      </p:tavLst>
                                    </p:anim>
                                  </p:childTnLst>
                                </p:cTn>
                              </p:par>
                            </p:childTnLst>
                          </p:cTn>
                        </p:par>
                        <p:par>
                          <p:cTn id="77" fill="hold">
                            <p:stCondLst>
                              <p:cond delay="8000"/>
                            </p:stCondLst>
                            <p:childTnLst>
                              <p:par>
                                <p:cTn id="78" presetID="10" presetClass="entr" presetSubtype="0" fill="hold" grpId="0" nodeType="after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fade">
                                      <p:cBhvr>
                                        <p:cTn id="8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P spid="90" grpId="0" animBg="1"/>
      <p:bldP spid="91" grpId="0" animBg="1"/>
      <p:bldP spid="92"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选题背景及意义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3257687"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&amp;Significance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研究意义</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19" name="Group 5"/>
          <p:cNvGrpSpPr/>
          <p:nvPr/>
        </p:nvGrpSpPr>
        <p:grpSpPr>
          <a:xfrm>
            <a:off x="917019" y="1678304"/>
            <a:ext cx="2137884" cy="704076"/>
            <a:chOff x="1518803" y="3430058"/>
            <a:chExt cx="2457329" cy="938768"/>
          </a:xfrm>
        </p:grpSpPr>
        <p:sp>
          <p:nvSpPr>
            <p:cNvPr id="37" name="TextBox 6"/>
            <p:cNvSpPr txBox="1"/>
            <p:nvPr/>
          </p:nvSpPr>
          <p:spPr>
            <a:xfrm>
              <a:off x="1518803" y="3779270"/>
              <a:ext cx="2457329"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Rectangle 7"/>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0" name="Group 8"/>
          <p:cNvGrpSpPr/>
          <p:nvPr/>
        </p:nvGrpSpPr>
        <p:grpSpPr>
          <a:xfrm>
            <a:off x="6284850" y="1298352"/>
            <a:ext cx="2170375" cy="727107"/>
            <a:chOff x="8268607" y="3017352"/>
            <a:chExt cx="2893833" cy="969476"/>
          </a:xfrm>
        </p:grpSpPr>
        <p:sp>
          <p:nvSpPr>
            <p:cNvPr id="35" name="TextBox 9"/>
            <p:cNvSpPr txBox="1"/>
            <p:nvPr/>
          </p:nvSpPr>
          <p:spPr>
            <a:xfrm>
              <a:off x="8268607" y="3397272"/>
              <a:ext cx="2893833"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21" name="Group 11"/>
          <p:cNvGrpSpPr/>
          <p:nvPr/>
        </p:nvGrpSpPr>
        <p:grpSpPr>
          <a:xfrm>
            <a:off x="596985" y="3031321"/>
            <a:ext cx="2121097" cy="717962"/>
            <a:chOff x="1148003" y="3430058"/>
            <a:chExt cx="2828129" cy="957281"/>
          </a:xfrm>
        </p:grpSpPr>
        <p:sp>
          <p:nvSpPr>
            <p:cNvPr id="33" name="TextBox 12"/>
            <p:cNvSpPr txBox="1"/>
            <p:nvPr/>
          </p:nvSpPr>
          <p:spPr>
            <a:xfrm>
              <a:off x="1148003" y="3797784"/>
              <a:ext cx="2828129" cy="589555"/>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Rectangle 13"/>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22" name="Group 14"/>
          <p:cNvGrpSpPr/>
          <p:nvPr/>
        </p:nvGrpSpPr>
        <p:grpSpPr>
          <a:xfrm>
            <a:off x="6144177" y="2467300"/>
            <a:ext cx="2175363" cy="727107"/>
            <a:chOff x="8268607" y="3017352"/>
            <a:chExt cx="2900484" cy="969475"/>
          </a:xfrm>
        </p:grpSpPr>
        <p:sp>
          <p:nvSpPr>
            <p:cNvPr id="31" name="TextBox 15"/>
            <p:cNvSpPr txBox="1"/>
            <p:nvPr/>
          </p:nvSpPr>
          <p:spPr>
            <a:xfrm>
              <a:off x="8268607" y="3397271"/>
              <a:ext cx="29004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4000855" y="2533940"/>
            <a:ext cx="2082170" cy="1126234"/>
            <a:chOff x="4000855" y="2533940"/>
            <a:chExt cx="2082170" cy="1126234"/>
          </a:xfrm>
        </p:grpSpPr>
        <p:sp>
          <p:nvSpPr>
            <p:cNvPr id="25"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096033" y="1265575"/>
            <a:ext cx="2082170" cy="1141456"/>
            <a:chOff x="4096033" y="1265575"/>
            <a:chExt cx="2082170" cy="1141456"/>
          </a:xfrm>
        </p:grpSpPr>
        <p:sp>
          <p:nvSpPr>
            <p:cNvPr id="26"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478683" y="1336483"/>
            <a:ext cx="1126234" cy="2082170"/>
            <a:chOff x="3478683" y="1336483"/>
            <a:chExt cx="1126234" cy="2082170"/>
          </a:xfrm>
        </p:grpSpPr>
        <p:sp>
          <p:nvSpPr>
            <p:cNvPr id="24"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9"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911273" y="3090678"/>
            <a:ext cx="2082170" cy="1176747"/>
            <a:chOff x="2911273" y="3090678"/>
            <a:chExt cx="2082170" cy="1176747"/>
          </a:xfrm>
        </p:grpSpPr>
        <p:sp>
          <p:nvSpPr>
            <p:cNvPr id="23" name="Freeform: Shape 1"/>
            <p:cNvSpPr/>
            <p:nvPr/>
          </p:nvSpPr>
          <p:spPr>
            <a:xfrm rot="2696901">
              <a:off x="2911273" y="314119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0" name="Freeform: Shape 20"/>
            <p:cNvSpPr>
              <a:spLocks noChangeAspect="1"/>
            </p:cNvSpPr>
            <p:nvPr/>
          </p:nvSpPr>
          <p:spPr bwMode="auto">
            <a:xfrm>
              <a:off x="3365854" y="3090678"/>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6000"/>
                            </p:stCondLst>
                            <p:childTnLst>
                              <p:par>
                                <p:cTn id="58" presetID="22" presetClass="entr" presetSubtype="4"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09</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研究方向</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418794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Thoughts and Methods)</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9" name="d949f5be-3483-4ed6-9190-2a7a6f4f9ef6"/>
          <p:cNvGrpSpPr>
            <a:grpSpLocks noChangeAspect="1"/>
          </p:cNvGrpSpPr>
          <p:nvPr/>
        </p:nvGrpSpPr>
        <p:grpSpPr>
          <a:xfrm>
            <a:off x="0" y="1004262"/>
            <a:ext cx="7670858" cy="3727732"/>
            <a:chOff x="0" y="994646"/>
            <a:chExt cx="10227811" cy="4970309"/>
          </a:xfrm>
        </p:grpSpPr>
        <p:sp>
          <p:nvSpPr>
            <p:cNvPr id="20" name="Rectangle 37"/>
            <p:cNvSpPr/>
            <p:nvPr/>
          </p:nvSpPr>
          <p:spPr>
            <a:xfrm>
              <a:off x="2814129" y="1196578"/>
              <a:ext cx="2075371" cy="576041"/>
            </a:xfrm>
            <a:prstGeom prst="rect">
              <a:avLst/>
            </a:prstGeom>
            <a:noFill/>
            <a:ln w="12700" cap="flat">
              <a:noFill/>
              <a:miter lim="400000"/>
            </a:ln>
            <a:effectLst/>
          </p:spPr>
          <p:txBody>
            <a:bodyPr wrap="square" lIns="0" tIns="0" rIns="0" bIns="0" anchor="ctr">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Rectangle 38"/>
            <p:cNvSpPr/>
            <p:nvPr/>
          </p:nvSpPr>
          <p:spPr>
            <a:xfrm>
              <a:off x="2807384" y="10073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1">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Rectangle 35"/>
            <p:cNvSpPr/>
            <p:nvPr/>
          </p:nvSpPr>
          <p:spPr>
            <a:xfrm>
              <a:off x="3928125" y="5388914"/>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Rectangle 36"/>
            <p:cNvSpPr/>
            <p:nvPr/>
          </p:nvSpPr>
          <p:spPr>
            <a:xfrm>
              <a:off x="3928125" y="5121031"/>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2">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2">
                    <a:lumMod val="100000"/>
                  </a:schemeClr>
                </a:solidFill>
                <a:latin typeface="微软雅黑" panose="020B0503020204020204" pitchFamily="34" charset="-122"/>
                <a:ea typeface="微软雅黑" panose="020B0503020204020204" pitchFamily="34" charset="-122"/>
              </a:endParaRPr>
            </a:p>
          </p:txBody>
        </p:sp>
        <p:sp>
          <p:nvSpPr>
            <p:cNvPr id="24" name="Rectangle 33"/>
            <p:cNvSpPr/>
            <p:nvPr/>
          </p:nvSpPr>
          <p:spPr>
            <a:xfrm>
              <a:off x="6901361" y="5388914"/>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Rectangle 34"/>
            <p:cNvSpPr/>
            <p:nvPr/>
          </p:nvSpPr>
          <p:spPr>
            <a:xfrm>
              <a:off x="6901361" y="5121031"/>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4">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4">
                    <a:lumMod val="100000"/>
                  </a:schemeClr>
                </a:solidFill>
                <a:latin typeface="微软雅黑" panose="020B0503020204020204" pitchFamily="34" charset="-122"/>
                <a:ea typeface="微软雅黑" panose="020B0503020204020204" pitchFamily="34" charset="-122"/>
              </a:endParaRPr>
            </a:p>
          </p:txBody>
        </p:sp>
        <p:sp>
          <p:nvSpPr>
            <p:cNvPr id="26" name="Rectangle 31"/>
            <p:cNvSpPr/>
            <p:nvPr/>
          </p:nvSpPr>
          <p:spPr>
            <a:xfrm>
              <a:off x="5408426" y="1224429"/>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Rectangle 32"/>
            <p:cNvSpPr/>
            <p:nvPr/>
          </p:nvSpPr>
          <p:spPr>
            <a:xfrm>
              <a:off x="5408426" y="9946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3">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3">
                    <a:lumMod val="100000"/>
                  </a:schemeClr>
                </a:solidFill>
                <a:latin typeface="微软雅黑" panose="020B0503020204020204" pitchFamily="34" charset="-122"/>
                <a:ea typeface="微软雅黑" panose="020B0503020204020204" pitchFamily="34" charset="-122"/>
              </a:endParaRPr>
            </a:p>
          </p:txBody>
        </p:sp>
        <p:sp>
          <p:nvSpPr>
            <p:cNvPr id="28" name="Rectangle 29"/>
            <p:cNvSpPr/>
            <p:nvPr/>
          </p:nvSpPr>
          <p:spPr>
            <a:xfrm>
              <a:off x="7984067" y="1262529"/>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Rectangle 30"/>
            <p:cNvSpPr/>
            <p:nvPr/>
          </p:nvSpPr>
          <p:spPr>
            <a:xfrm>
              <a:off x="7984067" y="9946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5">
                      <a:lumMod val="100000"/>
                    </a:schemeClr>
                  </a:solidFill>
                  <a:latin typeface="微软雅黑" panose="020B0503020204020204" pitchFamily="34" charset="-122"/>
                  <a:ea typeface="微软雅黑" panose="020B0503020204020204" pitchFamily="34" charset="-122"/>
                </a:rPr>
                <a:t>标题文本预设</a:t>
              </a:r>
              <a:endParaRPr lang="zh-CN" altLang="en-US" sz="1400" b="1" dirty="0">
                <a:solidFill>
                  <a:schemeClr val="accent5">
                    <a:lumMod val="100000"/>
                  </a:schemeClr>
                </a:solidFill>
                <a:latin typeface="微软雅黑" panose="020B0503020204020204" pitchFamily="34" charset="-122"/>
                <a:ea typeface="微软雅黑" panose="020B0503020204020204" pitchFamily="34" charset="-122"/>
              </a:endParaRPr>
            </a:p>
          </p:txBody>
        </p:sp>
        <p:sp>
          <p:nvSpPr>
            <p:cNvPr id="30" name="Freeform: Shape 21"/>
            <p:cNvSpPr/>
            <p:nvPr/>
          </p:nvSpPr>
          <p:spPr>
            <a:xfrm>
              <a:off x="0" y="2768946"/>
              <a:ext cx="10227811" cy="1801899"/>
            </a:xfrm>
            <a:custGeom>
              <a:avLst/>
              <a:gdLst/>
              <a:ahLst/>
              <a:cxnLst>
                <a:cxn ang="0">
                  <a:pos x="wd2" y="hd2"/>
                </a:cxn>
                <a:cxn ang="5400000">
                  <a:pos x="wd2" y="hd2"/>
                </a:cxn>
                <a:cxn ang="10800000">
                  <a:pos x="wd2" y="hd2"/>
                </a:cxn>
                <a:cxn ang="16200000">
                  <a:pos x="wd2" y="hd2"/>
                </a:cxn>
              </a:cxnLst>
              <a:rect l="0" t="0" r="r" b="b"/>
              <a:pathLst>
                <a:path w="21600" h="21554" extrusionOk="0">
                  <a:moveTo>
                    <a:pt x="4816" y="1"/>
                  </a:moveTo>
                  <a:cubicBezTo>
                    <a:pt x="3131" y="-46"/>
                    <a:pt x="1481" y="1187"/>
                    <a:pt x="5" y="3399"/>
                  </a:cubicBezTo>
                  <a:lnTo>
                    <a:pt x="0" y="21554"/>
                  </a:lnTo>
                  <a:cubicBezTo>
                    <a:pt x="1109" y="15102"/>
                    <a:pt x="2649" y="10604"/>
                    <a:pt x="4369" y="8786"/>
                  </a:cubicBezTo>
                  <a:cubicBezTo>
                    <a:pt x="6694" y="6332"/>
                    <a:pt x="9069" y="8974"/>
                    <a:pt x="11416" y="10696"/>
                  </a:cubicBezTo>
                  <a:cubicBezTo>
                    <a:pt x="12629" y="11585"/>
                    <a:pt x="13851" y="12212"/>
                    <a:pt x="15078" y="12231"/>
                  </a:cubicBezTo>
                  <a:cubicBezTo>
                    <a:pt x="17128" y="12264"/>
                    <a:pt x="19207" y="10216"/>
                    <a:pt x="20976" y="5372"/>
                  </a:cubicBezTo>
                  <a:cubicBezTo>
                    <a:pt x="21195" y="4774"/>
                    <a:pt x="21393" y="4037"/>
                    <a:pt x="21600" y="3376"/>
                  </a:cubicBezTo>
                  <a:lnTo>
                    <a:pt x="21600" y="3296"/>
                  </a:lnTo>
                  <a:cubicBezTo>
                    <a:pt x="21303" y="3964"/>
                    <a:pt x="20992" y="4545"/>
                    <a:pt x="20680" y="5071"/>
                  </a:cubicBezTo>
                  <a:cubicBezTo>
                    <a:pt x="19230" y="7511"/>
                    <a:pt x="17709" y="9115"/>
                    <a:pt x="16147" y="9417"/>
                  </a:cubicBezTo>
                  <a:cubicBezTo>
                    <a:pt x="14053" y="9823"/>
                    <a:pt x="12715" y="7258"/>
                    <a:pt x="11190" y="5181"/>
                  </a:cubicBezTo>
                  <a:cubicBezTo>
                    <a:pt x="9396" y="2740"/>
                    <a:pt x="7477" y="581"/>
                    <a:pt x="5539" y="101"/>
                  </a:cubicBezTo>
                  <a:cubicBezTo>
                    <a:pt x="5298" y="41"/>
                    <a:pt x="5056" y="8"/>
                    <a:pt x="4816" y="1"/>
                  </a:cubicBezTo>
                  <a:close/>
                </a:path>
              </a:pathLst>
            </a:custGeom>
            <a:solidFill>
              <a:schemeClr val="bg1">
                <a:lumMod val="50000"/>
              </a:schemeClr>
            </a:solidFill>
            <a:ln w="12700" cap="flat">
              <a:noFill/>
              <a:miter lim="400000"/>
            </a:ln>
            <a:effectLst/>
          </p:spPr>
          <p:txBody>
            <a:bodyPr anchor="ctr"/>
            <a:lstStyle/>
            <a:p>
              <a:pPr algn="ctr"/>
              <a:endParaRPr dirty="0">
                <a:latin typeface="微软雅黑" panose="020B0503020204020204" pitchFamily="34" charset="-122"/>
                <a:ea typeface="微软雅黑" panose="020B0503020204020204" pitchFamily="34" charset="-122"/>
              </a:endParaRPr>
            </a:p>
          </p:txBody>
        </p:sp>
        <p:sp>
          <p:nvSpPr>
            <p:cNvPr id="31" name="Freeform: Shape 22"/>
            <p:cNvSpPr/>
            <p:nvPr/>
          </p:nvSpPr>
          <p:spPr>
            <a:xfrm>
              <a:off x="7909509" y="3725619"/>
              <a:ext cx="2318301" cy="634183"/>
            </a:xfrm>
            <a:custGeom>
              <a:avLst/>
              <a:gdLst/>
              <a:ahLst/>
              <a:cxnLst>
                <a:cxn ang="0">
                  <a:pos x="wd2" y="hd2"/>
                </a:cxn>
                <a:cxn ang="5400000">
                  <a:pos x="wd2" y="hd2"/>
                </a:cxn>
                <a:cxn ang="10800000">
                  <a:pos x="wd2" y="hd2"/>
                </a:cxn>
                <a:cxn ang="16200000">
                  <a:pos x="wd2" y="hd2"/>
                </a:cxn>
              </a:cxnLst>
              <a:rect l="0" t="0" r="r" b="b"/>
              <a:pathLst>
                <a:path w="21600" h="19875" extrusionOk="0">
                  <a:moveTo>
                    <a:pt x="3081" y="0"/>
                  </a:moveTo>
                  <a:lnTo>
                    <a:pt x="0" y="1084"/>
                  </a:lnTo>
                  <a:cubicBezTo>
                    <a:pt x="1009" y="3651"/>
                    <a:pt x="3269" y="9083"/>
                    <a:pt x="6411" y="13330"/>
                  </a:cubicBezTo>
                  <a:cubicBezTo>
                    <a:pt x="11171" y="19763"/>
                    <a:pt x="16496" y="21600"/>
                    <a:pt x="21600" y="18190"/>
                  </a:cubicBezTo>
                  <a:lnTo>
                    <a:pt x="21600" y="18076"/>
                  </a:lnTo>
                  <a:cubicBezTo>
                    <a:pt x="20877" y="18184"/>
                    <a:pt x="17615" y="18411"/>
                    <a:pt x="13876" y="16276"/>
                  </a:cubicBezTo>
                  <a:cubicBezTo>
                    <a:pt x="10044" y="14088"/>
                    <a:pt x="5727" y="9423"/>
                    <a:pt x="3081" y="0"/>
                  </a:cubicBezTo>
                  <a:close/>
                </a:path>
              </a:pathLst>
            </a:custGeom>
            <a:solidFill>
              <a:schemeClr val="bg1">
                <a:lumMod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23"/>
            <p:cNvSpPr/>
            <p:nvPr/>
          </p:nvSpPr>
          <p:spPr>
            <a:xfrm rot="10800000" flipH="1">
              <a:off x="6250219" y="2847975"/>
              <a:ext cx="1954706" cy="554205"/>
            </a:xfrm>
            <a:custGeom>
              <a:avLst/>
              <a:gdLst/>
              <a:ahLst/>
              <a:cxnLst>
                <a:cxn ang="0">
                  <a:pos x="wd2" y="hd2"/>
                </a:cxn>
                <a:cxn ang="5400000">
                  <a:pos x="wd2" y="hd2"/>
                </a:cxn>
                <a:cxn ang="10800000">
                  <a:pos x="wd2" y="hd2"/>
                </a:cxn>
                <a:cxn ang="16200000">
                  <a:pos x="wd2" y="hd2"/>
                </a:cxn>
              </a:cxnLst>
              <a:rect l="0" t="0" r="r" b="b"/>
              <a:pathLst>
                <a:path w="21600" h="21498" extrusionOk="0">
                  <a:moveTo>
                    <a:pt x="3946" y="0"/>
                  </a:moveTo>
                  <a:lnTo>
                    <a:pt x="0" y="3319"/>
                  </a:lnTo>
                  <a:cubicBezTo>
                    <a:pt x="1053" y="6000"/>
                    <a:pt x="2601" y="9469"/>
                    <a:pt x="4417" y="12351"/>
                  </a:cubicBezTo>
                  <a:cubicBezTo>
                    <a:pt x="7113" y="16632"/>
                    <a:pt x="9944" y="18906"/>
                    <a:pt x="12783" y="20223"/>
                  </a:cubicBezTo>
                  <a:cubicBezTo>
                    <a:pt x="14166" y="20865"/>
                    <a:pt x="15556" y="21284"/>
                    <a:pt x="16951" y="21434"/>
                  </a:cubicBezTo>
                  <a:cubicBezTo>
                    <a:pt x="18502" y="21600"/>
                    <a:pt x="20053" y="21443"/>
                    <a:pt x="21600" y="20959"/>
                  </a:cubicBezTo>
                  <a:lnTo>
                    <a:pt x="21568" y="20547"/>
                  </a:lnTo>
                  <a:cubicBezTo>
                    <a:pt x="20119" y="20362"/>
                    <a:pt x="16673" y="19195"/>
                    <a:pt x="12893" y="15491"/>
                  </a:cubicBezTo>
                  <a:cubicBezTo>
                    <a:pt x="9808" y="12469"/>
                    <a:pt x="6568" y="7945"/>
                    <a:pt x="3946" y="0"/>
                  </a:cubicBezTo>
                  <a:close/>
                </a:path>
              </a:pathLst>
            </a:custGeom>
            <a:solidFill>
              <a:schemeClr val="bg1">
                <a:lumMod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3" name="Freeform: Shape 19"/>
            <p:cNvSpPr/>
            <p:nvPr/>
          </p:nvSpPr>
          <p:spPr>
            <a:xfrm>
              <a:off x="5532019" y="182425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3">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4" name="Rectangle 20"/>
            <p:cNvSpPr/>
            <p:nvPr/>
          </p:nvSpPr>
          <p:spPr>
            <a:xfrm rot="18000000">
              <a:off x="5425650" y="2511035"/>
              <a:ext cx="1340952"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标题文本预设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5" name="Freeform: Shape 17"/>
            <p:cNvSpPr/>
            <p:nvPr/>
          </p:nvSpPr>
          <p:spPr>
            <a:xfrm>
              <a:off x="2428985" y="1817333"/>
              <a:ext cx="1117040" cy="1610763"/>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1">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6" name="Rectangle 18"/>
            <p:cNvSpPr/>
            <p:nvPr/>
          </p:nvSpPr>
          <p:spPr>
            <a:xfrm rot="18000000">
              <a:off x="2316640" y="2511035"/>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标题文本预设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7" name="Freeform: Shape 15"/>
            <p:cNvSpPr/>
            <p:nvPr/>
          </p:nvSpPr>
          <p:spPr>
            <a:xfrm>
              <a:off x="8318491" y="198069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5470" y="4262"/>
                    <a:pt x="9851" y="1579"/>
                    <a:pt x="15329" y="451"/>
                  </a:cubicBezTo>
                  <a:cubicBezTo>
                    <a:pt x="16353" y="240"/>
                    <a:pt x="17378" y="90"/>
                    <a:pt x="18399" y="0"/>
                  </a:cubicBezTo>
                  <a:cubicBezTo>
                    <a:pt x="18805" y="705"/>
                    <a:pt x="19143" y="1442"/>
                    <a:pt x="19410" y="2209"/>
                  </a:cubicBezTo>
                  <a:cubicBezTo>
                    <a:pt x="20840" y="6312"/>
                    <a:pt x="19916" y="10483"/>
                    <a:pt x="17263" y="13911"/>
                  </a:cubicBezTo>
                  <a:cubicBezTo>
                    <a:pt x="14610" y="17338"/>
                    <a:pt x="10229" y="20021"/>
                    <a:pt x="4751" y="21149"/>
                  </a:cubicBezTo>
                  <a:cubicBezTo>
                    <a:pt x="3727" y="21360"/>
                    <a:pt x="2702" y="21510"/>
                    <a:pt x="1681" y="21600"/>
                  </a:cubicBezTo>
                  <a:cubicBezTo>
                    <a:pt x="1275" y="20895"/>
                    <a:pt x="937" y="20158"/>
                    <a:pt x="670" y="19391"/>
                  </a:cubicBezTo>
                  <a:cubicBezTo>
                    <a:pt x="-760" y="15289"/>
                    <a:pt x="164" y="11117"/>
                    <a:pt x="2817" y="7689"/>
                  </a:cubicBezTo>
                  <a:close/>
                </a:path>
              </a:pathLst>
            </a:custGeom>
            <a:solidFill>
              <a:schemeClr val="accent5">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38" name="Rectangle 16"/>
            <p:cNvSpPr/>
            <p:nvPr/>
          </p:nvSpPr>
          <p:spPr>
            <a:xfrm rot="18000000">
              <a:off x="8206534" y="2682880"/>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标题文本预设</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9" name="Freeform: Shape 13"/>
            <p:cNvSpPr/>
            <p:nvPr/>
          </p:nvSpPr>
          <p:spPr>
            <a:xfrm>
              <a:off x="6901361" y="3552806"/>
              <a:ext cx="1182556" cy="1523582"/>
            </a:xfrm>
            <a:custGeom>
              <a:avLst/>
              <a:gdLst/>
              <a:ahLst/>
              <a:cxnLst>
                <a:cxn ang="0">
                  <a:pos x="wd2" y="hd2"/>
                </a:cxn>
                <a:cxn ang="5400000">
                  <a:pos x="wd2" y="hd2"/>
                </a:cxn>
                <a:cxn ang="10800000">
                  <a:pos x="wd2" y="hd2"/>
                </a:cxn>
                <a:cxn ang="16200000">
                  <a:pos x="wd2" y="hd2"/>
                </a:cxn>
              </a:cxnLst>
              <a:rect l="0" t="0" r="r" b="b"/>
              <a:pathLst>
                <a:path w="20347" h="21600" extrusionOk="0">
                  <a:moveTo>
                    <a:pt x="16713" y="7027"/>
                  </a:moveTo>
                  <a:cubicBezTo>
                    <a:pt x="13800" y="3600"/>
                    <a:pt x="9323" y="1075"/>
                    <a:pt x="3973" y="264"/>
                  </a:cubicBezTo>
                  <a:cubicBezTo>
                    <a:pt x="2973" y="112"/>
                    <a:pt x="1980" y="25"/>
                    <a:pt x="996" y="0"/>
                  </a:cubicBezTo>
                  <a:cubicBezTo>
                    <a:pt x="688" y="770"/>
                    <a:pt x="448" y="1569"/>
                    <a:pt x="279" y="2396"/>
                  </a:cubicBezTo>
                  <a:cubicBezTo>
                    <a:pt x="-626" y="6815"/>
                    <a:pt x="722" y="11145"/>
                    <a:pt x="3635" y="14573"/>
                  </a:cubicBezTo>
                  <a:cubicBezTo>
                    <a:pt x="6548" y="18000"/>
                    <a:pt x="11025" y="20525"/>
                    <a:pt x="16375" y="21336"/>
                  </a:cubicBezTo>
                  <a:cubicBezTo>
                    <a:pt x="17375" y="21488"/>
                    <a:pt x="18368" y="21575"/>
                    <a:pt x="19352" y="21600"/>
                  </a:cubicBezTo>
                  <a:cubicBezTo>
                    <a:pt x="19660" y="20830"/>
                    <a:pt x="19900" y="20031"/>
                    <a:pt x="20069" y="19204"/>
                  </a:cubicBezTo>
                  <a:cubicBezTo>
                    <a:pt x="20974" y="14785"/>
                    <a:pt x="19626" y="10455"/>
                    <a:pt x="16713" y="7027"/>
                  </a:cubicBezTo>
                  <a:close/>
                </a:path>
              </a:pathLst>
            </a:custGeom>
            <a:solidFill>
              <a:schemeClr val="accent4">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0" name="Rectangle 14"/>
            <p:cNvSpPr/>
            <p:nvPr/>
          </p:nvSpPr>
          <p:spPr>
            <a:xfrm rot="3300000">
              <a:off x="6789242" y="4158919"/>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标题文本预设</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41" name="Freeform: Shape 11"/>
            <p:cNvSpPr/>
            <p:nvPr/>
          </p:nvSpPr>
          <p:spPr>
            <a:xfrm>
              <a:off x="4060148" y="3110585"/>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17263" y="7689"/>
                  </a:moveTo>
                  <a:cubicBezTo>
                    <a:pt x="14610" y="4262"/>
                    <a:pt x="10229" y="1579"/>
                    <a:pt x="4751" y="451"/>
                  </a:cubicBezTo>
                  <a:cubicBezTo>
                    <a:pt x="3727" y="240"/>
                    <a:pt x="2702" y="90"/>
                    <a:pt x="1681" y="0"/>
                  </a:cubicBezTo>
                  <a:cubicBezTo>
                    <a:pt x="1275" y="705"/>
                    <a:pt x="937" y="1442"/>
                    <a:pt x="670" y="2209"/>
                  </a:cubicBezTo>
                  <a:cubicBezTo>
                    <a:pt x="-760" y="6312"/>
                    <a:pt x="164" y="10483"/>
                    <a:pt x="2817" y="13911"/>
                  </a:cubicBezTo>
                  <a:cubicBezTo>
                    <a:pt x="5470" y="17338"/>
                    <a:pt x="9851" y="20021"/>
                    <a:pt x="15329" y="21149"/>
                  </a:cubicBezTo>
                  <a:cubicBezTo>
                    <a:pt x="16353" y="21360"/>
                    <a:pt x="17378" y="21510"/>
                    <a:pt x="18399" y="21600"/>
                  </a:cubicBezTo>
                  <a:cubicBezTo>
                    <a:pt x="18805" y="20895"/>
                    <a:pt x="19143" y="20158"/>
                    <a:pt x="19410" y="19391"/>
                  </a:cubicBezTo>
                  <a:cubicBezTo>
                    <a:pt x="20840" y="15289"/>
                    <a:pt x="19916" y="11117"/>
                    <a:pt x="17263" y="7689"/>
                  </a:cubicBezTo>
                  <a:close/>
                </a:path>
              </a:pathLst>
            </a:custGeom>
            <a:solidFill>
              <a:schemeClr val="accent2">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Rectangle 12"/>
            <p:cNvSpPr/>
            <p:nvPr/>
          </p:nvSpPr>
          <p:spPr>
            <a:xfrm rot="3600000">
              <a:off x="3912474" y="3792083"/>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标题文本预设</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7590" y="131783"/>
            <a:ext cx="9144000" cy="457200"/>
            <a:chOff x="0" y="140970"/>
            <a:chExt cx="9144000" cy="457200"/>
          </a:xfrm>
        </p:grpSpPr>
        <p:sp>
          <p:nvSpPr>
            <p:cNvPr id="46" name="矩形 45"/>
            <p:cNvSpPr/>
            <p:nvPr/>
          </p:nvSpPr>
          <p:spPr>
            <a:xfrm>
              <a:off x="0" y="14097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8" name="椭圆 47"/>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椭圆 48"/>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49"/>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334196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研究方案可行性说明</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研究思路与方法</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4187941"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(Research Thoughts and Methods)</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1" name="Group 9"/>
          <p:cNvGrpSpPr/>
          <p:nvPr/>
        </p:nvGrpSpPr>
        <p:grpSpPr>
          <a:xfrm>
            <a:off x="6209677" y="3544819"/>
            <a:ext cx="2134223" cy="712558"/>
            <a:chOff x="9029821" y="3101223"/>
            <a:chExt cx="2457329" cy="950077"/>
          </a:xfrm>
        </p:grpSpPr>
        <p:sp>
          <p:nvSpPr>
            <p:cNvPr id="35" name="TextBox 10"/>
            <p:cNvSpPr txBox="1"/>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1"/>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22" name="Group 12"/>
          <p:cNvGrpSpPr/>
          <p:nvPr/>
        </p:nvGrpSpPr>
        <p:grpSpPr>
          <a:xfrm>
            <a:off x="523875" y="3544819"/>
            <a:ext cx="2264752" cy="703033"/>
            <a:chOff x="609599" y="3101223"/>
            <a:chExt cx="2417784" cy="937377"/>
          </a:xfrm>
        </p:grpSpPr>
        <p:sp>
          <p:nvSpPr>
            <p:cNvPr id="33" name="TextBox 13"/>
            <p:cNvSpPr txBox="1"/>
            <p:nvPr/>
          </p:nvSpPr>
          <p:spPr>
            <a:xfrm>
              <a:off x="609599" y="3449044"/>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Rectangle 14"/>
            <p:cNvSpPr/>
            <p:nvPr/>
          </p:nvSpPr>
          <p:spPr>
            <a:xfrm>
              <a:off x="619768"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23" name="Group 15"/>
          <p:cNvGrpSpPr/>
          <p:nvPr/>
        </p:nvGrpSpPr>
        <p:grpSpPr>
          <a:xfrm>
            <a:off x="6209677" y="1692151"/>
            <a:ext cx="2245548" cy="712558"/>
            <a:chOff x="9029821" y="3101223"/>
            <a:chExt cx="2457329" cy="950077"/>
          </a:xfrm>
        </p:grpSpPr>
        <p:sp>
          <p:nvSpPr>
            <p:cNvPr id="31" name="TextBox 16"/>
            <p:cNvSpPr txBox="1"/>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4" name="Group 18"/>
          <p:cNvGrpSpPr/>
          <p:nvPr/>
        </p:nvGrpSpPr>
        <p:grpSpPr>
          <a:xfrm>
            <a:off x="623672" y="1692151"/>
            <a:ext cx="2164954" cy="1245838"/>
            <a:chOff x="600409" y="3101223"/>
            <a:chExt cx="2427485" cy="1661117"/>
          </a:xfrm>
        </p:grpSpPr>
        <p:sp>
          <p:nvSpPr>
            <p:cNvPr id="29" name="TextBox 19"/>
            <p:cNvSpPr txBox="1"/>
            <p:nvPr/>
          </p:nvSpPr>
          <p:spPr>
            <a:xfrm>
              <a:off x="600409" y="4172784"/>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Rectangle 20"/>
            <p:cNvSpPr/>
            <p:nvPr/>
          </p:nvSpPr>
          <p:spPr>
            <a:xfrm>
              <a:off x="620279"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084283" y="1897386"/>
            <a:ext cx="2857500" cy="2126181"/>
            <a:chOff x="3084283" y="1897386"/>
            <a:chExt cx="2857500" cy="2126181"/>
          </a:xfrm>
        </p:grpSpPr>
        <p:grpSp>
          <p:nvGrpSpPr>
            <p:cNvPr id="20" name="Group 26"/>
            <p:cNvGrpSpPr/>
            <p:nvPr/>
          </p:nvGrpSpPr>
          <p:grpSpPr>
            <a:xfrm>
              <a:off x="3084283" y="1897386"/>
              <a:ext cx="2857500" cy="2126181"/>
              <a:chOff x="3668713" y="1581150"/>
              <a:chExt cx="4966870" cy="3695700"/>
            </a:xfrm>
          </p:grpSpPr>
          <p:sp>
            <p:nvSpPr>
              <p:cNvPr id="37" name="Freeform: Shape 23"/>
              <p:cNvSpPr/>
              <p:nvPr/>
            </p:nvSpPr>
            <p:spPr>
              <a:xfrm>
                <a:off x="6271209" y="1581150"/>
                <a:ext cx="788400" cy="3000374"/>
              </a:xfrm>
              <a:custGeom>
                <a:avLst/>
                <a:gdLst>
                  <a:gd name="connsiteX0" fmla="*/ 0 w 788400"/>
                  <a:gd name="connsiteY0" fmla="*/ 0 h 3000374"/>
                  <a:gd name="connsiteX1" fmla="*/ 62053 w 788400"/>
                  <a:gd name="connsiteY1" fmla="*/ 0 h 3000374"/>
                  <a:gd name="connsiteX2" fmla="*/ 676597 w 788400"/>
                  <a:gd name="connsiteY2" fmla="*/ 0 h 3000374"/>
                  <a:gd name="connsiteX3" fmla="*/ 788400 w 788400"/>
                  <a:gd name="connsiteY3" fmla="*/ 0 h 3000374"/>
                  <a:gd name="connsiteX4" fmla="*/ 788400 w 788400"/>
                  <a:gd name="connsiteY4" fmla="*/ 3000374 h 3000374"/>
                  <a:gd name="connsiteX5" fmla="*/ 0 w 788400"/>
                  <a:gd name="connsiteY5"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400" h="3000374">
                    <a:moveTo>
                      <a:pt x="0" y="0"/>
                    </a:moveTo>
                    <a:lnTo>
                      <a:pt x="62053" y="0"/>
                    </a:lnTo>
                    <a:cubicBezTo>
                      <a:pt x="289632" y="0"/>
                      <a:pt x="493668" y="0"/>
                      <a:pt x="676597" y="0"/>
                    </a:cubicBezTo>
                    <a:lnTo>
                      <a:pt x="788400" y="0"/>
                    </a:lnTo>
                    <a:lnTo>
                      <a:pt x="788400" y="3000374"/>
                    </a:lnTo>
                    <a:lnTo>
                      <a:pt x="0" y="3000374"/>
                    </a:lnTo>
                    <a:close/>
                  </a:path>
                </a:pathLst>
              </a:cu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24"/>
              <p:cNvSpPr/>
              <p:nvPr/>
            </p:nvSpPr>
            <p:spPr>
              <a:xfrm>
                <a:off x="7059196" y="1581150"/>
                <a:ext cx="788400" cy="3000374"/>
              </a:xfrm>
              <a:custGeom>
                <a:avLst/>
                <a:gdLst>
                  <a:gd name="connsiteX0" fmla="*/ 0 w 788400"/>
                  <a:gd name="connsiteY0" fmla="*/ 0 h 3000374"/>
                  <a:gd name="connsiteX1" fmla="*/ 64593 w 788400"/>
                  <a:gd name="connsiteY1" fmla="*/ 0 h 3000374"/>
                  <a:gd name="connsiteX2" fmla="*/ 752380 w 788400"/>
                  <a:gd name="connsiteY2" fmla="*/ 0 h 3000374"/>
                  <a:gd name="connsiteX3" fmla="*/ 788400 w 788400"/>
                  <a:gd name="connsiteY3" fmla="*/ 0 h 3000374"/>
                  <a:gd name="connsiteX4" fmla="*/ 788400 w 788400"/>
                  <a:gd name="connsiteY4" fmla="*/ 2627144 h 3000374"/>
                  <a:gd name="connsiteX5" fmla="*/ 737203 w 788400"/>
                  <a:gd name="connsiteY5" fmla="*/ 2623185 h 3000374"/>
                  <a:gd name="connsiteX6" fmla="*/ 218311 w 788400"/>
                  <a:gd name="connsiteY6" fmla="*/ 2920175 h 3000374"/>
                  <a:gd name="connsiteX7" fmla="*/ 180328 w 788400"/>
                  <a:gd name="connsiteY7" fmla="*/ 3000374 h 3000374"/>
                  <a:gd name="connsiteX8" fmla="*/ 0 w 788400"/>
                  <a:gd name="connsiteY8"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0" y="0"/>
                    </a:moveTo>
                    <a:lnTo>
                      <a:pt x="64593" y="0"/>
                    </a:lnTo>
                    <a:cubicBezTo>
                      <a:pt x="346473" y="0"/>
                      <a:pt x="571977" y="0"/>
                      <a:pt x="752380" y="0"/>
                    </a:cubicBezTo>
                    <a:lnTo>
                      <a:pt x="788400" y="0"/>
                    </a:lnTo>
                    <a:lnTo>
                      <a:pt x="788400" y="2627144"/>
                    </a:lnTo>
                    <a:lnTo>
                      <a:pt x="737203" y="2623185"/>
                    </a:lnTo>
                    <a:cubicBezTo>
                      <a:pt x="512311" y="2623185"/>
                      <a:pt x="320216" y="2741325"/>
                      <a:pt x="218311" y="2920175"/>
                    </a:cubicBezTo>
                    <a:lnTo>
                      <a:pt x="180328" y="3000374"/>
                    </a:lnTo>
                    <a:lnTo>
                      <a:pt x="0" y="3000374"/>
                    </a:lnTo>
                    <a:close/>
                  </a:path>
                </a:pathLst>
              </a:cu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9" name="Freeform: Shape 25"/>
              <p:cNvSpPr/>
              <p:nvPr/>
            </p:nvSpPr>
            <p:spPr>
              <a:xfrm>
                <a:off x="7847183" y="1581150"/>
                <a:ext cx="788400" cy="3000374"/>
              </a:xfrm>
              <a:custGeom>
                <a:avLst/>
                <a:gdLst>
                  <a:gd name="connsiteX0" fmla="*/ 0 w 788400"/>
                  <a:gd name="connsiteY0" fmla="*/ 0 h 3000374"/>
                  <a:gd name="connsiteX1" fmla="*/ 67313 w 788400"/>
                  <a:gd name="connsiteY1" fmla="*/ 0 h 3000374"/>
                  <a:gd name="connsiteX2" fmla="*/ 686006 w 788400"/>
                  <a:gd name="connsiteY2" fmla="*/ 0 h 3000374"/>
                  <a:gd name="connsiteX3" fmla="*/ 779979 w 788400"/>
                  <a:gd name="connsiteY3" fmla="*/ 61481 h 3000374"/>
                  <a:gd name="connsiteX4" fmla="*/ 788400 w 788400"/>
                  <a:gd name="connsiteY4" fmla="*/ 100931 h 3000374"/>
                  <a:gd name="connsiteX5" fmla="*/ 788400 w 788400"/>
                  <a:gd name="connsiteY5" fmla="*/ 2899445 h 3000374"/>
                  <a:gd name="connsiteX6" fmla="*/ 779979 w 788400"/>
                  <a:gd name="connsiteY6" fmla="*/ 2938894 h 3000374"/>
                  <a:gd name="connsiteX7" fmla="*/ 723756 w 788400"/>
                  <a:gd name="connsiteY7" fmla="*/ 2992740 h 3000374"/>
                  <a:gd name="connsiteX8" fmla="*/ 686011 w 788400"/>
                  <a:gd name="connsiteY8" fmla="*/ 3000374 h 3000374"/>
                  <a:gd name="connsiteX9" fmla="*/ 497525 w 788400"/>
                  <a:gd name="connsiteY9" fmla="*/ 3000374 h 3000374"/>
                  <a:gd name="connsiteX10" fmla="*/ 459558 w 788400"/>
                  <a:gd name="connsiteY10" fmla="*/ 2920175 h 3000374"/>
                  <a:gd name="connsiteX11" fmla="*/ 40596 w 788400"/>
                  <a:gd name="connsiteY11" fmla="*/ 2630251 h 3000374"/>
                  <a:gd name="connsiteX12" fmla="*/ 0 w 788400"/>
                  <a:gd name="connsiteY12" fmla="*/ 2627112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400" h="3000374">
                    <a:moveTo>
                      <a:pt x="0" y="0"/>
                    </a:moveTo>
                    <a:lnTo>
                      <a:pt x="67313" y="0"/>
                    </a:lnTo>
                    <a:cubicBezTo>
                      <a:pt x="686006" y="0"/>
                      <a:pt x="686006" y="0"/>
                      <a:pt x="686006" y="0"/>
                    </a:cubicBezTo>
                    <a:cubicBezTo>
                      <a:pt x="724559" y="0"/>
                      <a:pt x="763112" y="24110"/>
                      <a:pt x="779979" y="61481"/>
                    </a:cubicBezTo>
                    <a:lnTo>
                      <a:pt x="788400" y="100931"/>
                    </a:lnTo>
                    <a:lnTo>
                      <a:pt x="788400" y="2899445"/>
                    </a:lnTo>
                    <a:lnTo>
                      <a:pt x="779979" y="2938894"/>
                    </a:lnTo>
                    <a:cubicBezTo>
                      <a:pt x="768734" y="2963808"/>
                      <a:pt x="747851" y="2982828"/>
                      <a:pt x="723756" y="2992740"/>
                    </a:cubicBezTo>
                    <a:lnTo>
                      <a:pt x="686011" y="3000374"/>
                    </a:lnTo>
                    <a:lnTo>
                      <a:pt x="497525" y="3000374"/>
                    </a:lnTo>
                    <a:lnTo>
                      <a:pt x="459558" y="2920175"/>
                    </a:lnTo>
                    <a:cubicBezTo>
                      <a:pt x="372312" y="2766875"/>
                      <a:pt x="219405" y="2658178"/>
                      <a:pt x="40596" y="2630251"/>
                    </a:cubicBezTo>
                    <a:lnTo>
                      <a:pt x="0" y="2627112"/>
                    </a:lnTo>
                    <a:close/>
                  </a:path>
                </a:pathLst>
              </a:cu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0" name="Freeform: Shape 4"/>
              <p:cNvSpPr/>
              <p:nvPr/>
            </p:nvSpPr>
            <p:spPr bwMode="auto">
              <a:xfrm>
                <a:off x="4038601"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1" name="Freeform: Shape 5"/>
              <p:cNvSpPr/>
              <p:nvPr/>
            </p:nvSpPr>
            <p:spPr bwMode="auto">
              <a:xfrm>
                <a:off x="7316788"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3" name="Freeform: Shape 7"/>
              <p:cNvSpPr/>
              <p:nvPr/>
            </p:nvSpPr>
            <p:spPr bwMode="auto">
              <a:xfrm>
                <a:off x="3668713" y="1855788"/>
                <a:ext cx="1671638" cy="2725738"/>
              </a:xfrm>
              <a:custGeom>
                <a:avLst/>
                <a:gdLst>
                  <a:gd name="T0" fmla="*/ 2 w 195"/>
                  <a:gd name="T1" fmla="*/ 291 h 318"/>
                  <a:gd name="T2" fmla="*/ 29 w 195"/>
                  <a:gd name="T3" fmla="*/ 318 h 318"/>
                  <a:gd name="T4" fmla="*/ 34 w 195"/>
                  <a:gd name="T5" fmla="*/ 318 h 318"/>
                  <a:gd name="T6" fmla="*/ 37 w 195"/>
                  <a:gd name="T7" fmla="*/ 311 h 318"/>
                  <a:gd name="T8" fmla="*/ 99 w 195"/>
                  <a:gd name="T9" fmla="*/ 274 h 318"/>
                  <a:gd name="T10" fmla="*/ 163 w 195"/>
                  <a:gd name="T11" fmla="*/ 318 h 318"/>
                  <a:gd name="T12" fmla="*/ 165 w 195"/>
                  <a:gd name="T13" fmla="*/ 318 h 318"/>
                  <a:gd name="T14" fmla="*/ 167 w 195"/>
                  <a:gd name="T15" fmla="*/ 318 h 318"/>
                  <a:gd name="T16" fmla="*/ 168 w 195"/>
                  <a:gd name="T17" fmla="*/ 318 h 318"/>
                  <a:gd name="T18" fmla="*/ 195 w 195"/>
                  <a:gd name="T19" fmla="*/ 318 h 318"/>
                  <a:gd name="T20" fmla="*/ 195 w 195"/>
                  <a:gd name="T21" fmla="*/ 266 h 318"/>
                  <a:gd name="T22" fmla="*/ 195 w 195"/>
                  <a:gd name="T23" fmla="*/ 139 h 318"/>
                  <a:gd name="T24" fmla="*/ 195 w 195"/>
                  <a:gd name="T25" fmla="*/ 27 h 318"/>
                  <a:gd name="T26" fmla="*/ 168 w 195"/>
                  <a:gd name="T27" fmla="*/ 0 h 318"/>
                  <a:gd name="T28" fmla="*/ 62 w 195"/>
                  <a:gd name="T29" fmla="*/ 0 h 318"/>
                  <a:gd name="T30" fmla="*/ 35 w 195"/>
                  <a:gd name="T31" fmla="*/ 27 h 318"/>
                  <a:gd name="T32" fmla="*/ 2 w 195"/>
                  <a:gd name="T33" fmla="*/ 168 h 318"/>
                  <a:gd name="T34" fmla="*/ 2 w 195"/>
                  <a:gd name="T35" fmla="*/ 291 h 318"/>
                  <a:gd name="T36" fmla="*/ 38 w 195"/>
                  <a:gd name="T37" fmla="*/ 131 h 318"/>
                  <a:gd name="T38" fmla="*/ 58 w 195"/>
                  <a:gd name="T39" fmla="*/ 42 h 318"/>
                  <a:gd name="T40" fmla="*/ 75 w 195"/>
                  <a:gd name="T41" fmla="*/ 25 h 318"/>
                  <a:gd name="T42" fmla="*/ 142 w 195"/>
                  <a:gd name="T43" fmla="*/ 25 h 318"/>
                  <a:gd name="T44" fmla="*/ 159 w 195"/>
                  <a:gd name="T45" fmla="*/ 42 h 318"/>
                  <a:gd name="T46" fmla="*/ 159 w 195"/>
                  <a:gd name="T47" fmla="*/ 142 h 318"/>
                  <a:gd name="T48" fmla="*/ 142 w 195"/>
                  <a:gd name="T49" fmla="*/ 159 h 318"/>
                  <a:gd name="T50" fmla="*/ 55 w 195"/>
                  <a:gd name="T51" fmla="*/ 159 h 318"/>
                  <a:gd name="T52" fmla="*/ 38 w 195"/>
                  <a:gd name="T53" fmla="*/ 142 h 318"/>
                  <a:gd name="T54" fmla="*/ 38 w 195"/>
                  <a:gd name="T55" fmla="*/ 13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318">
                    <a:moveTo>
                      <a:pt x="2" y="291"/>
                    </a:moveTo>
                    <a:cubicBezTo>
                      <a:pt x="2" y="306"/>
                      <a:pt x="14" y="318"/>
                      <a:pt x="29" y="318"/>
                    </a:cubicBezTo>
                    <a:cubicBezTo>
                      <a:pt x="34" y="318"/>
                      <a:pt x="34" y="318"/>
                      <a:pt x="34" y="318"/>
                    </a:cubicBezTo>
                    <a:cubicBezTo>
                      <a:pt x="35" y="315"/>
                      <a:pt x="36" y="313"/>
                      <a:pt x="37" y="311"/>
                    </a:cubicBezTo>
                    <a:cubicBezTo>
                      <a:pt x="49" y="289"/>
                      <a:pt x="72" y="274"/>
                      <a:pt x="99" y="274"/>
                    </a:cubicBezTo>
                    <a:cubicBezTo>
                      <a:pt x="128" y="274"/>
                      <a:pt x="153" y="292"/>
                      <a:pt x="163" y="318"/>
                    </a:cubicBezTo>
                    <a:cubicBezTo>
                      <a:pt x="165" y="318"/>
                      <a:pt x="165" y="318"/>
                      <a:pt x="165" y="318"/>
                    </a:cubicBezTo>
                    <a:cubicBezTo>
                      <a:pt x="167" y="318"/>
                      <a:pt x="167" y="318"/>
                      <a:pt x="167" y="318"/>
                    </a:cubicBezTo>
                    <a:cubicBezTo>
                      <a:pt x="168" y="318"/>
                      <a:pt x="168" y="318"/>
                      <a:pt x="168" y="318"/>
                    </a:cubicBezTo>
                    <a:cubicBezTo>
                      <a:pt x="195" y="318"/>
                      <a:pt x="195" y="318"/>
                      <a:pt x="195" y="318"/>
                    </a:cubicBezTo>
                    <a:cubicBezTo>
                      <a:pt x="195" y="266"/>
                      <a:pt x="195" y="266"/>
                      <a:pt x="195" y="266"/>
                    </a:cubicBezTo>
                    <a:cubicBezTo>
                      <a:pt x="195" y="139"/>
                      <a:pt x="195" y="139"/>
                      <a:pt x="195" y="139"/>
                    </a:cubicBezTo>
                    <a:cubicBezTo>
                      <a:pt x="195" y="27"/>
                      <a:pt x="195" y="27"/>
                      <a:pt x="195" y="27"/>
                    </a:cubicBezTo>
                    <a:cubicBezTo>
                      <a:pt x="195" y="12"/>
                      <a:pt x="183" y="0"/>
                      <a:pt x="168" y="0"/>
                    </a:cubicBezTo>
                    <a:cubicBezTo>
                      <a:pt x="62" y="0"/>
                      <a:pt x="62" y="0"/>
                      <a:pt x="62" y="0"/>
                    </a:cubicBezTo>
                    <a:cubicBezTo>
                      <a:pt x="47" y="0"/>
                      <a:pt x="39" y="12"/>
                      <a:pt x="35" y="27"/>
                    </a:cubicBezTo>
                    <a:cubicBezTo>
                      <a:pt x="35" y="27"/>
                      <a:pt x="6" y="132"/>
                      <a:pt x="2" y="168"/>
                    </a:cubicBezTo>
                    <a:cubicBezTo>
                      <a:pt x="0" y="181"/>
                      <a:pt x="2" y="291"/>
                      <a:pt x="2" y="291"/>
                    </a:cubicBezTo>
                    <a:close/>
                    <a:moveTo>
                      <a:pt x="38" y="131"/>
                    </a:moveTo>
                    <a:cubicBezTo>
                      <a:pt x="40" y="109"/>
                      <a:pt x="58" y="42"/>
                      <a:pt x="58" y="42"/>
                    </a:cubicBezTo>
                    <a:cubicBezTo>
                      <a:pt x="61" y="33"/>
                      <a:pt x="66" y="25"/>
                      <a:pt x="75" y="25"/>
                    </a:cubicBezTo>
                    <a:cubicBezTo>
                      <a:pt x="142" y="25"/>
                      <a:pt x="142" y="25"/>
                      <a:pt x="142" y="25"/>
                    </a:cubicBezTo>
                    <a:cubicBezTo>
                      <a:pt x="151" y="25"/>
                      <a:pt x="159" y="33"/>
                      <a:pt x="159" y="42"/>
                    </a:cubicBezTo>
                    <a:cubicBezTo>
                      <a:pt x="159" y="142"/>
                      <a:pt x="159" y="142"/>
                      <a:pt x="159" y="142"/>
                    </a:cubicBezTo>
                    <a:cubicBezTo>
                      <a:pt x="159" y="151"/>
                      <a:pt x="151" y="159"/>
                      <a:pt x="142" y="159"/>
                    </a:cubicBezTo>
                    <a:cubicBezTo>
                      <a:pt x="55" y="159"/>
                      <a:pt x="55" y="159"/>
                      <a:pt x="55" y="159"/>
                    </a:cubicBezTo>
                    <a:cubicBezTo>
                      <a:pt x="45" y="159"/>
                      <a:pt x="38" y="151"/>
                      <a:pt x="38" y="142"/>
                    </a:cubicBezTo>
                    <a:cubicBezTo>
                      <a:pt x="38" y="142"/>
                      <a:pt x="37" y="140"/>
                      <a:pt x="38" y="131"/>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44" name="Freeform: Shape 22"/>
              <p:cNvSpPr/>
              <p:nvPr/>
            </p:nvSpPr>
            <p:spPr bwMode="auto">
              <a:xfrm>
                <a:off x="5483222" y="1581150"/>
                <a:ext cx="788400" cy="3000374"/>
              </a:xfrm>
              <a:custGeom>
                <a:avLst/>
                <a:gdLst>
                  <a:gd name="connsiteX0" fmla="*/ 94241 w 788400"/>
                  <a:gd name="connsiteY0" fmla="*/ 0 h 3000374"/>
                  <a:gd name="connsiteX1" fmla="*/ 614524 w 788400"/>
                  <a:gd name="connsiteY1" fmla="*/ 0 h 3000374"/>
                  <a:gd name="connsiteX2" fmla="*/ 788400 w 788400"/>
                  <a:gd name="connsiteY2" fmla="*/ 0 h 3000374"/>
                  <a:gd name="connsiteX3" fmla="*/ 788400 w 788400"/>
                  <a:gd name="connsiteY3" fmla="*/ 3000374 h 3000374"/>
                  <a:gd name="connsiteX4" fmla="*/ 94236 w 788400"/>
                  <a:gd name="connsiteY4" fmla="*/ 3000374 h 3000374"/>
                  <a:gd name="connsiteX5" fmla="*/ 57830 w 788400"/>
                  <a:gd name="connsiteY5" fmla="*/ 2992740 h 3000374"/>
                  <a:gd name="connsiteX6" fmla="*/ 0 w 788400"/>
                  <a:gd name="connsiteY6" fmla="*/ 2897505 h 3000374"/>
                  <a:gd name="connsiteX7" fmla="*/ 0 w 788400"/>
                  <a:gd name="connsiteY7" fmla="*/ 102870 h 3000374"/>
                  <a:gd name="connsiteX8" fmla="*/ 94241 w 788400"/>
                  <a:gd name="connsiteY8" fmla="*/ 0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94241" y="0"/>
                    </a:moveTo>
                    <a:cubicBezTo>
                      <a:pt x="278974" y="0"/>
                      <a:pt x="452161" y="0"/>
                      <a:pt x="614524" y="0"/>
                    </a:cubicBezTo>
                    <a:lnTo>
                      <a:pt x="788400" y="0"/>
                    </a:lnTo>
                    <a:lnTo>
                      <a:pt x="788400" y="3000374"/>
                    </a:lnTo>
                    <a:lnTo>
                      <a:pt x="94236" y="3000374"/>
                    </a:lnTo>
                    <a:lnTo>
                      <a:pt x="57830" y="2992740"/>
                    </a:lnTo>
                    <a:cubicBezTo>
                      <a:pt x="24096" y="2977872"/>
                      <a:pt x="0" y="2942511"/>
                      <a:pt x="0" y="2897505"/>
                    </a:cubicBezTo>
                    <a:cubicBezTo>
                      <a:pt x="0" y="102870"/>
                      <a:pt x="0" y="102870"/>
                      <a:pt x="0" y="102870"/>
                    </a:cubicBezTo>
                    <a:cubicBezTo>
                      <a:pt x="0" y="42863"/>
                      <a:pt x="42837" y="0"/>
                      <a:pt x="94241" y="0"/>
                    </a:cubicBezTo>
                    <a:close/>
                  </a:path>
                </a:pathLst>
              </a:custGeom>
              <a:solidFill>
                <a:schemeClr val="accent1"/>
              </a:solidFill>
              <a:ln w="19050">
                <a:solidFill>
                  <a:schemeClr val="bg1"/>
                </a:solid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5" name="Freeform: Shape 21"/>
            <p:cNvSpPr/>
            <p:nvPr/>
          </p:nvSpPr>
          <p:spPr bwMode="auto">
            <a:xfrm>
              <a:off x="5192845" y="2723491"/>
              <a:ext cx="116446" cy="209602"/>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6" name="Freeform: Shape 27"/>
            <p:cNvSpPr/>
            <p:nvPr/>
          </p:nvSpPr>
          <p:spPr bwMode="auto">
            <a:xfrm>
              <a:off x="4248603" y="2735467"/>
              <a:ext cx="212514" cy="1746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7" name="Freeform: Shape 28"/>
            <p:cNvSpPr/>
            <p:nvPr/>
          </p:nvSpPr>
          <p:spPr bwMode="auto">
            <a:xfrm>
              <a:off x="5601713" y="2691813"/>
              <a:ext cx="226561" cy="2183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29"/>
            <p:cNvSpPr/>
            <p:nvPr/>
          </p:nvSpPr>
          <p:spPr bwMode="auto">
            <a:xfrm>
              <a:off x="4739506" y="2742329"/>
              <a:ext cx="191119" cy="1907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1+#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22" presetClass="entr" presetSubtype="2"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right)">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13</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关键技术与实现难点</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375384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Tackling in Key Technologies)</a:t>
            </a:r>
            <a:endParaRPr lang="zh-CN" altLang="en-US" dirty="0">
              <a:solidFill>
                <a:schemeClr val="bg1"/>
              </a:solidFill>
            </a:endParaRPr>
          </a:p>
        </p:txBody>
      </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实现难点</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六边形 1"/>
          <p:cNvSpPr/>
          <p:nvPr/>
        </p:nvSpPr>
        <p:spPr>
          <a:xfrm>
            <a:off x="677588" y="2923163"/>
            <a:ext cx="636423" cy="54864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p:nvPr/>
        </p:nvSpPr>
        <p:spPr>
          <a:xfrm>
            <a:off x="1136846" y="2235815"/>
            <a:ext cx="1120140" cy="965637"/>
          </a:xfrm>
          <a:prstGeom prst="hexagon">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六边形 19"/>
          <p:cNvSpPr/>
          <p:nvPr/>
        </p:nvSpPr>
        <p:spPr>
          <a:xfrm>
            <a:off x="2074106" y="2742327"/>
            <a:ext cx="1120140" cy="965637"/>
          </a:xfrm>
          <a:prstGeom prst="hexagon">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六边形 20"/>
          <p:cNvSpPr/>
          <p:nvPr/>
        </p:nvSpPr>
        <p:spPr>
          <a:xfrm>
            <a:off x="3011366" y="2231846"/>
            <a:ext cx="1120140" cy="965637"/>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六边形 21"/>
          <p:cNvSpPr/>
          <p:nvPr/>
        </p:nvSpPr>
        <p:spPr>
          <a:xfrm>
            <a:off x="3954341" y="2749947"/>
            <a:ext cx="1120140" cy="965637"/>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六边形 22"/>
          <p:cNvSpPr/>
          <p:nvPr/>
        </p:nvSpPr>
        <p:spPr>
          <a:xfrm>
            <a:off x="3954341" y="1701542"/>
            <a:ext cx="1120140" cy="965637"/>
          </a:xfrm>
          <a:prstGeom prst="hexagon">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六边形 23"/>
          <p:cNvSpPr/>
          <p:nvPr/>
        </p:nvSpPr>
        <p:spPr>
          <a:xfrm>
            <a:off x="2453125" y="3747969"/>
            <a:ext cx="407846" cy="351591"/>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3456582" y="1721365"/>
            <a:ext cx="522700" cy="45060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15"/>
          <p:cNvGrpSpPr/>
          <p:nvPr/>
        </p:nvGrpSpPr>
        <p:grpSpPr>
          <a:xfrm>
            <a:off x="5366392" y="1628762"/>
            <a:ext cx="2801808" cy="712558"/>
            <a:chOff x="9029821" y="3101223"/>
            <a:chExt cx="3066051" cy="950077"/>
          </a:xfrm>
        </p:grpSpPr>
        <p:sp>
          <p:nvSpPr>
            <p:cNvPr id="27"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35" name="Group 15"/>
          <p:cNvGrpSpPr/>
          <p:nvPr/>
        </p:nvGrpSpPr>
        <p:grpSpPr>
          <a:xfrm>
            <a:off x="5366392" y="2335664"/>
            <a:ext cx="2801808" cy="712558"/>
            <a:chOff x="9029821" y="3101223"/>
            <a:chExt cx="3066051" cy="950077"/>
          </a:xfrm>
        </p:grpSpPr>
        <p:sp>
          <p:nvSpPr>
            <p:cNvPr id="36"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grpSp>
      <p:grpSp>
        <p:nvGrpSpPr>
          <p:cNvPr id="38" name="Group 15"/>
          <p:cNvGrpSpPr/>
          <p:nvPr/>
        </p:nvGrpSpPr>
        <p:grpSpPr>
          <a:xfrm>
            <a:off x="5366392" y="3035411"/>
            <a:ext cx="2801808" cy="712558"/>
            <a:chOff x="9029821" y="3101223"/>
            <a:chExt cx="3066051" cy="950077"/>
          </a:xfrm>
        </p:grpSpPr>
        <p:sp>
          <p:nvSpPr>
            <p:cNvPr id="39"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randombar(horizontal)">
                                      <p:cBhvr>
                                        <p:cTn id="36" dur="500"/>
                                        <p:tgtEl>
                                          <p:spTgt spid="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750"/>
                                  </p:stCondLst>
                                  <p:childTnLst>
                                    <p:set>
                                      <p:cBhvr>
                                        <p:cTn id="44" dur="1" fill="hold">
                                          <p:stCondLst>
                                            <p:cond delay="0"/>
                                          </p:stCondLst>
                                        </p:cTn>
                                        <p:tgtEl>
                                          <p:spTgt spid="24"/>
                                        </p:tgtEl>
                                        <p:attrNameLst>
                                          <p:attrName>style.visibility</p:attrName>
                                        </p:attrNameLst>
                                      </p:cBhvr>
                                      <p:to>
                                        <p:strVal val="visible"/>
                                      </p:to>
                                    </p:set>
                                    <p:animEffect transition="in" filter="randombar(horizontal)">
                                      <p:cBhvr>
                                        <p:cTn id="45" dur="500"/>
                                        <p:tgtEl>
                                          <p:spTgt spid="24"/>
                                        </p:tgtEl>
                                      </p:cBhvr>
                                    </p:animEffect>
                                  </p:childTnLst>
                                </p:cTn>
                              </p:par>
                              <p:par>
                                <p:cTn id="46" presetID="14" presetClass="entr" presetSubtype="10" fill="hold" grpId="0" nodeType="withEffect">
                                  <p:stCondLst>
                                    <p:cond delay="1000"/>
                                  </p:stCondLst>
                                  <p:childTnLst>
                                    <p:set>
                                      <p:cBhvr>
                                        <p:cTn id="47" dur="1" fill="hold">
                                          <p:stCondLst>
                                            <p:cond delay="0"/>
                                          </p:stCondLst>
                                        </p:cTn>
                                        <p:tgtEl>
                                          <p:spTgt spid="21"/>
                                        </p:tgtEl>
                                        <p:attrNameLst>
                                          <p:attrName>style.visibility</p:attrName>
                                        </p:attrNameLst>
                                      </p:cBhvr>
                                      <p:to>
                                        <p:strVal val="visible"/>
                                      </p:to>
                                    </p:set>
                                    <p:animEffect transition="in" filter="randombar(horizontal)">
                                      <p:cBhvr>
                                        <p:cTn id="48" dur="500"/>
                                        <p:tgtEl>
                                          <p:spTgt spid="21"/>
                                        </p:tgtEl>
                                      </p:cBhvr>
                                    </p:animEffect>
                                  </p:childTnLst>
                                </p:cTn>
                              </p:par>
                              <p:par>
                                <p:cTn id="49" presetID="14" presetClass="entr" presetSubtype="10" fill="hold" grpId="0" nodeType="withEffect">
                                  <p:stCondLst>
                                    <p:cond delay="1250"/>
                                  </p:stCondLst>
                                  <p:childTnLst>
                                    <p:set>
                                      <p:cBhvr>
                                        <p:cTn id="50" dur="1" fill="hold">
                                          <p:stCondLst>
                                            <p:cond delay="0"/>
                                          </p:stCondLst>
                                        </p:cTn>
                                        <p:tgtEl>
                                          <p:spTgt spid="25"/>
                                        </p:tgtEl>
                                        <p:attrNameLst>
                                          <p:attrName>style.visibility</p:attrName>
                                        </p:attrNameLst>
                                      </p:cBhvr>
                                      <p:to>
                                        <p:strVal val="visible"/>
                                      </p:to>
                                    </p:set>
                                    <p:animEffect transition="in" filter="randombar(horizontal)">
                                      <p:cBhvr>
                                        <p:cTn id="51" dur="500"/>
                                        <p:tgtEl>
                                          <p:spTgt spid="25"/>
                                        </p:tgtEl>
                                      </p:cBhvr>
                                    </p:animEffect>
                                  </p:childTnLst>
                                </p:cTn>
                              </p:par>
                              <p:par>
                                <p:cTn id="52" presetID="14" presetClass="entr" presetSubtype="10" fill="hold" grpId="0" nodeType="withEffect">
                                  <p:stCondLst>
                                    <p:cond delay="1500"/>
                                  </p:stCondLst>
                                  <p:childTnLst>
                                    <p:set>
                                      <p:cBhvr>
                                        <p:cTn id="53" dur="1" fill="hold">
                                          <p:stCondLst>
                                            <p:cond delay="0"/>
                                          </p:stCondLst>
                                        </p:cTn>
                                        <p:tgtEl>
                                          <p:spTgt spid="23"/>
                                        </p:tgtEl>
                                        <p:attrNameLst>
                                          <p:attrName>style.visibility</p:attrName>
                                        </p:attrNameLst>
                                      </p:cBhvr>
                                      <p:to>
                                        <p:strVal val="visible"/>
                                      </p:to>
                                    </p:set>
                                    <p:animEffect transition="in" filter="randombar(horizontal)">
                                      <p:cBhvr>
                                        <p:cTn id="54" dur="500"/>
                                        <p:tgtEl>
                                          <p:spTgt spid="23"/>
                                        </p:tgtEl>
                                      </p:cBhvr>
                                    </p:animEffect>
                                  </p:childTnLst>
                                </p:cTn>
                              </p:par>
                              <p:par>
                                <p:cTn id="55" presetID="14" presetClass="entr" presetSubtype="10" fill="hold" grpId="0" nodeType="withEffect">
                                  <p:stCondLst>
                                    <p:cond delay="1750"/>
                                  </p:stCondLst>
                                  <p:childTnLst>
                                    <p:set>
                                      <p:cBhvr>
                                        <p:cTn id="56" dur="1" fill="hold">
                                          <p:stCondLst>
                                            <p:cond delay="0"/>
                                          </p:stCondLst>
                                        </p:cTn>
                                        <p:tgtEl>
                                          <p:spTgt spid="22"/>
                                        </p:tgtEl>
                                        <p:attrNameLst>
                                          <p:attrName>style.visibility</p:attrName>
                                        </p:attrNameLst>
                                      </p:cBhvr>
                                      <p:to>
                                        <p:strVal val="visible"/>
                                      </p:to>
                                    </p:set>
                                    <p:animEffect transition="in" filter="randombar(horizontal)">
                                      <p:cBhvr>
                                        <p:cTn id="57" dur="500"/>
                                        <p:tgtEl>
                                          <p:spTgt spid="22"/>
                                        </p:tgtEl>
                                      </p:cBhvr>
                                    </p:animEffect>
                                  </p:childTnLst>
                                </p:cTn>
                              </p:par>
                            </p:childTnLst>
                          </p:cTn>
                        </p:par>
                        <p:par>
                          <p:cTn id="58" fill="hold">
                            <p:stCondLst>
                              <p:cond delay="35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nodeType="withEffect">
                                  <p:stCondLst>
                                    <p:cond delay="25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18" grpId="0"/>
      <p:bldP spid="2" grpId="0" animBg="1"/>
      <p:bldP spid="19" grpId="0" animBg="1"/>
      <p:bldP spid="20" grpId="0" animBg="1"/>
      <p:bldP spid="21" grpId="0" animBg="1"/>
      <p:bldP spid="22" grpId="0" animBg="1"/>
      <p:bldP spid="23"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6277996" y="1420122"/>
            <a:ext cx="2068222" cy="1771453"/>
            <a:chOff x="6277996" y="1420122"/>
            <a:chExt cx="2068222" cy="1771453"/>
          </a:xfrm>
        </p:grpSpPr>
        <p:sp>
          <p:nvSpPr>
            <p:cNvPr id="20" name="Freeform: Shape 1"/>
            <p:cNvSpPr/>
            <p:nvPr/>
          </p:nvSpPr>
          <p:spPr bwMode="auto">
            <a:xfrm>
              <a:off x="6277996"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5"/>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nvGrpSpPr>
            <p:cNvPr id="62" name="组合 61"/>
            <p:cNvGrpSpPr/>
            <p:nvPr/>
          </p:nvGrpSpPr>
          <p:grpSpPr>
            <a:xfrm>
              <a:off x="7218114" y="2060925"/>
              <a:ext cx="486439" cy="486439"/>
              <a:chOff x="7218114" y="2060925"/>
              <a:chExt cx="486439" cy="486439"/>
            </a:xfrm>
          </p:grpSpPr>
          <p:sp>
            <p:nvSpPr>
              <p:cNvPr id="37" name="Oval 18"/>
              <p:cNvSpPr/>
              <p:nvPr/>
            </p:nvSpPr>
            <p:spPr>
              <a:xfrm>
                <a:off x="7218114"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19"/>
              <p:cNvSpPr/>
              <p:nvPr/>
            </p:nvSpPr>
            <p:spPr bwMode="auto">
              <a:xfrm>
                <a:off x="7369419" y="2231247"/>
                <a:ext cx="183828" cy="145795"/>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5"/>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3</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关键技术与实现难点</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80531" y="213598"/>
            <a:ext cx="3753848"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Tackling in Key Technologies)</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完成实践</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845707" y="1420122"/>
            <a:ext cx="2167911" cy="1771453"/>
            <a:chOff x="4845707" y="1420122"/>
            <a:chExt cx="2167911" cy="1771453"/>
          </a:xfrm>
        </p:grpSpPr>
        <p:grpSp>
          <p:nvGrpSpPr>
            <p:cNvPr id="64" name="组合 63"/>
            <p:cNvGrpSpPr/>
            <p:nvPr/>
          </p:nvGrpSpPr>
          <p:grpSpPr>
            <a:xfrm>
              <a:off x="4845707" y="1420122"/>
              <a:ext cx="2167911" cy="1771453"/>
              <a:chOff x="4845707" y="1420122"/>
              <a:chExt cx="2167911" cy="1771453"/>
            </a:xfrm>
          </p:grpSpPr>
          <p:sp>
            <p:nvSpPr>
              <p:cNvPr id="21" name="Freeform: Shape 2"/>
              <p:cNvSpPr/>
              <p:nvPr/>
            </p:nvSpPr>
            <p:spPr bwMode="auto">
              <a:xfrm>
                <a:off x="6277996" y="1828038"/>
                <a:ext cx="735622"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5">
                  <a:lumMod val="75000"/>
                  <a:alpha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2"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5791556" y="2060925"/>
              <a:ext cx="486439" cy="486439"/>
              <a:chOff x="5791556" y="2060925"/>
              <a:chExt cx="486439" cy="486439"/>
            </a:xfrm>
          </p:grpSpPr>
          <p:sp>
            <p:nvSpPr>
              <p:cNvPr id="35"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6"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69" name="组合 68"/>
          <p:cNvGrpSpPr/>
          <p:nvPr/>
        </p:nvGrpSpPr>
        <p:grpSpPr>
          <a:xfrm>
            <a:off x="484345" y="3382022"/>
            <a:ext cx="1530771" cy="941987"/>
            <a:chOff x="484345" y="3382022"/>
            <a:chExt cx="1530771" cy="941987"/>
          </a:xfrm>
        </p:grpSpPr>
        <p:sp>
          <p:nvSpPr>
            <p:cNvPr id="53" name="TextBox 34"/>
            <p:cNvSpPr txBox="1"/>
            <p:nvPr/>
          </p:nvSpPr>
          <p:spPr bwMode="auto">
            <a:xfrm>
              <a:off x="484345"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54" name="TextBox 35"/>
            <p:cNvSpPr txBox="1"/>
            <p:nvPr/>
          </p:nvSpPr>
          <p:spPr bwMode="auto">
            <a:xfrm>
              <a:off x="560547" y="3893337"/>
              <a:ext cx="1382554"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2117976" y="3382022"/>
            <a:ext cx="1530771" cy="941989"/>
            <a:chOff x="2117976" y="3382022"/>
            <a:chExt cx="1530771" cy="941989"/>
          </a:xfrm>
        </p:grpSpPr>
        <p:sp>
          <p:nvSpPr>
            <p:cNvPr id="51" name="TextBox 32"/>
            <p:cNvSpPr txBox="1"/>
            <p:nvPr/>
          </p:nvSpPr>
          <p:spPr bwMode="auto">
            <a:xfrm>
              <a:off x="2117976"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52" name="TextBox 33"/>
            <p:cNvSpPr txBox="1"/>
            <p:nvPr/>
          </p:nvSpPr>
          <p:spPr bwMode="auto">
            <a:xfrm>
              <a:off x="2194177"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3751607" y="3382022"/>
            <a:ext cx="1530771" cy="941989"/>
            <a:chOff x="3751607" y="3382022"/>
            <a:chExt cx="1530771" cy="941989"/>
          </a:xfrm>
        </p:grpSpPr>
        <p:sp>
          <p:nvSpPr>
            <p:cNvPr id="49" name="TextBox 30"/>
            <p:cNvSpPr txBox="1"/>
            <p:nvPr/>
          </p:nvSpPr>
          <p:spPr bwMode="auto">
            <a:xfrm>
              <a:off x="3751607"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sp>
          <p:nvSpPr>
            <p:cNvPr id="50" name="TextBox 31"/>
            <p:cNvSpPr txBox="1"/>
            <p:nvPr/>
          </p:nvSpPr>
          <p:spPr bwMode="auto">
            <a:xfrm>
              <a:off x="3820188"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5385238" y="3382022"/>
            <a:ext cx="1530771" cy="941989"/>
            <a:chOff x="5385238" y="3382022"/>
            <a:chExt cx="1530771" cy="941989"/>
          </a:xfrm>
        </p:grpSpPr>
        <p:sp>
          <p:nvSpPr>
            <p:cNvPr id="47" name="TextBox 28"/>
            <p:cNvSpPr txBox="1"/>
            <p:nvPr/>
          </p:nvSpPr>
          <p:spPr bwMode="auto">
            <a:xfrm>
              <a:off x="5385238"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48" name="TextBox 29"/>
            <p:cNvSpPr txBox="1"/>
            <p:nvPr/>
          </p:nvSpPr>
          <p:spPr bwMode="auto">
            <a:xfrm>
              <a:off x="5476679"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3" name="组合 72"/>
          <p:cNvGrpSpPr/>
          <p:nvPr/>
        </p:nvGrpSpPr>
        <p:grpSpPr>
          <a:xfrm>
            <a:off x="7018869" y="3382022"/>
            <a:ext cx="1530771" cy="941989"/>
            <a:chOff x="7018869" y="3382022"/>
            <a:chExt cx="1530771" cy="941989"/>
          </a:xfrm>
        </p:grpSpPr>
        <p:sp>
          <p:nvSpPr>
            <p:cNvPr id="45" name="TextBox 26"/>
            <p:cNvSpPr txBox="1"/>
            <p:nvPr/>
          </p:nvSpPr>
          <p:spPr bwMode="auto">
            <a:xfrm>
              <a:off x="7018869"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sp>
          <p:nvSpPr>
            <p:cNvPr id="46" name="TextBox 27"/>
            <p:cNvSpPr txBox="1"/>
            <p:nvPr/>
          </p:nvSpPr>
          <p:spPr bwMode="auto">
            <a:xfrm>
              <a:off x="7095070"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3419150" y="1420122"/>
            <a:ext cx="2167909" cy="1771453"/>
            <a:chOff x="3419150" y="1420122"/>
            <a:chExt cx="2167909" cy="1771453"/>
          </a:xfrm>
        </p:grpSpPr>
        <p:grpSp>
          <p:nvGrpSpPr>
            <p:cNvPr id="65" name="组合 64"/>
            <p:cNvGrpSpPr/>
            <p:nvPr/>
          </p:nvGrpSpPr>
          <p:grpSpPr>
            <a:xfrm>
              <a:off x="3419150" y="1420122"/>
              <a:ext cx="2167909" cy="1771453"/>
              <a:chOff x="3419150" y="1420122"/>
              <a:chExt cx="2167909" cy="1771453"/>
            </a:xfrm>
          </p:grpSpPr>
          <p:sp>
            <p:nvSpPr>
              <p:cNvPr id="23" name="Freeform: Shape 4"/>
              <p:cNvSpPr/>
              <p:nvPr/>
            </p:nvSpPr>
            <p:spPr bwMode="auto">
              <a:xfrm>
                <a:off x="4845707" y="1828038"/>
                <a:ext cx="741352" cy="961351"/>
              </a:xfrm>
              <a:custGeom>
                <a:avLst/>
                <a:gdLst>
                  <a:gd name="T0" fmla="*/ 0 w 119"/>
                  <a:gd name="T1" fmla="*/ 38 h 153"/>
                  <a:gd name="T2" fmla="*/ 0 w 119"/>
                  <a:gd name="T3" fmla="*/ 114 h 153"/>
                  <a:gd name="T4" fmla="*/ 39 w 119"/>
                  <a:gd name="T5" fmla="*/ 153 h 153"/>
                  <a:gd name="T6" fmla="*/ 54 w 119"/>
                  <a:gd name="T7" fmla="*/ 153 h 153"/>
                  <a:gd name="T8" fmla="*/ 104 w 119"/>
                  <a:gd name="T9" fmla="*/ 103 h 153"/>
                  <a:gd name="T10" fmla="*/ 104 w 119"/>
                  <a:gd name="T11" fmla="*/ 49 h 153"/>
                  <a:gd name="T12" fmla="*/ 54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4" y="153"/>
                      <a:pt x="54" y="153"/>
                      <a:pt x="54" y="153"/>
                    </a:cubicBezTo>
                    <a:cubicBezTo>
                      <a:pt x="104" y="103"/>
                      <a:pt x="104" y="103"/>
                      <a:pt x="104" y="103"/>
                    </a:cubicBezTo>
                    <a:cubicBezTo>
                      <a:pt x="119" y="88"/>
                      <a:pt x="119" y="64"/>
                      <a:pt x="104" y="49"/>
                    </a:cubicBezTo>
                    <a:cubicBezTo>
                      <a:pt x="54" y="0"/>
                      <a:pt x="54" y="0"/>
                      <a:pt x="54" y="0"/>
                    </a:cubicBezTo>
                    <a:cubicBezTo>
                      <a:pt x="39" y="0"/>
                      <a:pt x="39" y="0"/>
                      <a:pt x="39" y="0"/>
                    </a:cubicBezTo>
                    <a:cubicBezTo>
                      <a:pt x="18" y="0"/>
                      <a:pt x="0" y="17"/>
                      <a:pt x="0" y="38"/>
                    </a:cubicBezTo>
                    <a:close/>
                  </a:path>
                </a:pathLst>
              </a:custGeom>
              <a:solidFill>
                <a:schemeClr val="accent4">
                  <a:lumMod val="75000"/>
                  <a:alpha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4" name="Freeform: Shape 5"/>
              <p:cNvSpPr/>
              <p:nvPr/>
            </p:nvSpPr>
            <p:spPr bwMode="auto">
              <a:xfrm>
                <a:off x="3419150"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4356041" y="2060925"/>
              <a:ext cx="486439" cy="486439"/>
              <a:chOff x="4356041" y="2060925"/>
              <a:chExt cx="486439" cy="486439"/>
            </a:xfrm>
          </p:grpSpPr>
          <p:sp>
            <p:nvSpPr>
              <p:cNvPr id="33" name="Oval 14"/>
              <p:cNvSpPr/>
              <p:nvPr/>
            </p:nvSpPr>
            <p:spPr>
              <a:xfrm>
                <a:off x="4356041"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4" name="Freeform: Shape 15"/>
              <p:cNvSpPr/>
              <p:nvPr/>
            </p:nvSpPr>
            <p:spPr bwMode="auto">
              <a:xfrm>
                <a:off x="4515008" y="2228696"/>
                <a:ext cx="166396" cy="16798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3"/>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74" name="组合 73"/>
          <p:cNvGrpSpPr/>
          <p:nvPr/>
        </p:nvGrpSpPr>
        <p:grpSpPr>
          <a:xfrm>
            <a:off x="1985715" y="1422512"/>
            <a:ext cx="2167911" cy="1771452"/>
            <a:chOff x="1985715" y="1422512"/>
            <a:chExt cx="2167911" cy="1771452"/>
          </a:xfrm>
        </p:grpSpPr>
        <p:grpSp>
          <p:nvGrpSpPr>
            <p:cNvPr id="66" name="组合 65"/>
            <p:cNvGrpSpPr/>
            <p:nvPr/>
          </p:nvGrpSpPr>
          <p:grpSpPr>
            <a:xfrm>
              <a:off x="1985715" y="1422512"/>
              <a:ext cx="2167911" cy="1771452"/>
              <a:chOff x="1985715" y="1422512"/>
              <a:chExt cx="2167911" cy="1771452"/>
            </a:xfrm>
          </p:grpSpPr>
          <p:sp>
            <p:nvSpPr>
              <p:cNvPr id="25" name="Freeform: Shape 6"/>
              <p:cNvSpPr/>
              <p:nvPr/>
            </p:nvSpPr>
            <p:spPr bwMode="auto">
              <a:xfrm>
                <a:off x="3419150" y="1828038"/>
                <a:ext cx="734476"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3">
                  <a:lumMod val="75000"/>
                  <a:alpha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6" name="Freeform: Shape 7"/>
              <p:cNvSpPr/>
              <p:nvPr/>
            </p:nvSpPr>
            <p:spPr bwMode="auto">
              <a:xfrm>
                <a:off x="1985715" y="1422512"/>
                <a:ext cx="2068222" cy="1771452"/>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a:noFill/>
              </a:ln>
              <a:effectLst/>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2933766" y="2062629"/>
              <a:ext cx="486439" cy="486439"/>
              <a:chOff x="2933766" y="2062629"/>
              <a:chExt cx="486439" cy="486439"/>
            </a:xfrm>
          </p:grpSpPr>
          <p:sp>
            <p:nvSpPr>
              <p:cNvPr id="31" name="Oval 12"/>
              <p:cNvSpPr/>
              <p:nvPr/>
            </p:nvSpPr>
            <p:spPr>
              <a:xfrm>
                <a:off x="293376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2" name="Freeform: Shape 13"/>
              <p:cNvSpPr/>
              <p:nvPr/>
            </p:nvSpPr>
            <p:spPr bwMode="auto">
              <a:xfrm>
                <a:off x="3084279" y="2218689"/>
                <a:ext cx="185413" cy="174320"/>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accent2"/>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794444" y="1459940"/>
            <a:ext cx="1932623" cy="1691816"/>
            <a:chOff x="794444" y="1459940"/>
            <a:chExt cx="1932623" cy="1691816"/>
          </a:xfrm>
        </p:grpSpPr>
        <p:grpSp>
          <p:nvGrpSpPr>
            <p:cNvPr id="10" name="组合 9"/>
            <p:cNvGrpSpPr/>
            <p:nvPr/>
          </p:nvGrpSpPr>
          <p:grpSpPr>
            <a:xfrm>
              <a:off x="794444" y="1459940"/>
              <a:ext cx="1932623" cy="1691816"/>
              <a:chOff x="794444" y="1459940"/>
              <a:chExt cx="1932623" cy="1691816"/>
            </a:xfrm>
          </p:grpSpPr>
          <p:grpSp>
            <p:nvGrpSpPr>
              <p:cNvPr id="2" name="组合 1"/>
              <p:cNvGrpSpPr/>
              <p:nvPr/>
            </p:nvGrpSpPr>
            <p:grpSpPr>
              <a:xfrm>
                <a:off x="794444" y="1459940"/>
                <a:ext cx="1932623" cy="1691816"/>
                <a:chOff x="794444" y="1459940"/>
                <a:chExt cx="1932623" cy="1691816"/>
              </a:xfrm>
            </p:grpSpPr>
            <p:sp>
              <p:nvSpPr>
                <p:cNvPr id="27" name="Freeform: Shape 8"/>
                <p:cNvSpPr/>
                <p:nvPr/>
              </p:nvSpPr>
              <p:spPr bwMode="auto">
                <a:xfrm>
                  <a:off x="1985715" y="1830427"/>
                  <a:ext cx="741352" cy="961350"/>
                </a:xfrm>
                <a:custGeom>
                  <a:avLst/>
                  <a:gdLst>
                    <a:gd name="T0" fmla="*/ 0 w 119"/>
                    <a:gd name="T1" fmla="*/ 38 h 153"/>
                    <a:gd name="T2" fmla="*/ 0 w 119"/>
                    <a:gd name="T3" fmla="*/ 114 h 153"/>
                    <a:gd name="T4" fmla="*/ 39 w 119"/>
                    <a:gd name="T5" fmla="*/ 153 h 153"/>
                    <a:gd name="T6" fmla="*/ 55 w 119"/>
                    <a:gd name="T7" fmla="*/ 153 h 153"/>
                    <a:gd name="T8" fmla="*/ 104 w 119"/>
                    <a:gd name="T9" fmla="*/ 103 h 153"/>
                    <a:gd name="T10" fmla="*/ 104 w 119"/>
                    <a:gd name="T11" fmla="*/ 49 h 153"/>
                    <a:gd name="T12" fmla="*/ 55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5" y="153"/>
                        <a:pt x="55" y="153"/>
                        <a:pt x="55" y="153"/>
                      </a:cubicBezTo>
                      <a:cubicBezTo>
                        <a:pt x="104" y="103"/>
                        <a:pt x="104" y="103"/>
                        <a:pt x="104" y="103"/>
                      </a:cubicBezTo>
                      <a:cubicBezTo>
                        <a:pt x="119" y="88"/>
                        <a:pt x="119" y="64"/>
                        <a:pt x="104" y="49"/>
                      </a:cubicBezTo>
                      <a:cubicBezTo>
                        <a:pt x="55" y="0"/>
                        <a:pt x="55" y="0"/>
                        <a:pt x="55" y="0"/>
                      </a:cubicBezTo>
                      <a:cubicBezTo>
                        <a:pt x="39" y="0"/>
                        <a:pt x="39" y="0"/>
                        <a:pt x="39" y="0"/>
                      </a:cubicBezTo>
                      <a:cubicBezTo>
                        <a:pt x="18" y="0"/>
                        <a:pt x="0" y="17"/>
                        <a:pt x="0" y="38"/>
                      </a:cubicBezTo>
                      <a:close/>
                    </a:path>
                  </a:pathLst>
                </a:custGeom>
                <a:solidFill>
                  <a:schemeClr val="accent2">
                    <a:lumMod val="50000"/>
                    <a:alpha val="2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9"/>
                <p:cNvSpPr/>
                <p:nvPr/>
              </p:nvSpPr>
              <p:spPr bwMode="auto">
                <a:xfrm>
                  <a:off x="794444" y="1459940"/>
                  <a:ext cx="1809574" cy="1691816"/>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a:noFill/>
                </a:ln>
                <a:effectLst/>
              </p:spPr>
              <p:txBody>
                <a:bodyPr anchor="ctr"/>
                <a:lstStyle/>
                <a:p>
                  <a:pPr algn="ctr"/>
                  <a:endParaRPr dirty="0">
                    <a:latin typeface="微软雅黑" panose="020B0503020204020204" pitchFamily="34" charset="-122"/>
                    <a:ea typeface="微软雅黑" panose="020B0503020204020204" pitchFamily="34" charset="-122"/>
                  </a:endParaRPr>
                </a:p>
              </p:txBody>
            </p:sp>
          </p:grpSp>
          <p:sp>
            <p:nvSpPr>
              <p:cNvPr id="29" name="Oval 10"/>
              <p:cNvSpPr/>
              <p:nvPr/>
            </p:nvSpPr>
            <p:spPr>
              <a:xfrm>
                <a:off x="149927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30" name="Freeform: Shape 11"/>
            <p:cNvSpPr/>
            <p:nvPr/>
          </p:nvSpPr>
          <p:spPr bwMode="auto">
            <a:xfrm>
              <a:off x="1650581" y="2228696"/>
              <a:ext cx="183828" cy="16481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500" fill="hold"/>
                                        <p:tgtEl>
                                          <p:spTgt spid="63"/>
                                        </p:tgtEl>
                                        <p:attrNameLst>
                                          <p:attrName>ppt_x</p:attrName>
                                        </p:attrNameLst>
                                      </p:cBhvr>
                                      <p:tavLst>
                                        <p:tav tm="0">
                                          <p:val>
                                            <p:strVal val="0-#ppt_w/2"/>
                                          </p:val>
                                        </p:tav>
                                        <p:tav tm="100000">
                                          <p:val>
                                            <p:strVal val="#ppt_x"/>
                                          </p:val>
                                        </p:tav>
                                      </p:tavLst>
                                    </p:anim>
                                    <p:anim calcmode="lin" valueType="num">
                                      <p:cBhvr additive="base">
                                        <p:cTn id="37" dur="500" fill="hold"/>
                                        <p:tgtEl>
                                          <p:spTgt spid="63"/>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25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50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500" fill="hold"/>
                                        <p:tgtEl>
                                          <p:spTgt spid="75"/>
                                        </p:tgtEl>
                                        <p:attrNameLst>
                                          <p:attrName>ppt_x</p:attrName>
                                        </p:attrNameLst>
                                      </p:cBhvr>
                                      <p:tavLst>
                                        <p:tav tm="0">
                                          <p:val>
                                            <p:strVal val="0-#ppt_w/2"/>
                                          </p:val>
                                        </p:tav>
                                        <p:tav tm="100000">
                                          <p:val>
                                            <p:strVal val="#ppt_x"/>
                                          </p:val>
                                        </p:tav>
                                      </p:tavLst>
                                    </p:anim>
                                    <p:anim calcmode="lin" valueType="num">
                                      <p:cBhvr additive="base">
                                        <p:cTn id="45" dur="500" fill="hold"/>
                                        <p:tgtEl>
                                          <p:spTgt spid="75"/>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75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500" fill="hold"/>
                                        <p:tgtEl>
                                          <p:spTgt spid="74"/>
                                        </p:tgtEl>
                                        <p:attrNameLst>
                                          <p:attrName>ppt_x</p:attrName>
                                        </p:attrNameLst>
                                      </p:cBhvr>
                                      <p:tavLst>
                                        <p:tav tm="0">
                                          <p:val>
                                            <p:strVal val="0-#ppt_w/2"/>
                                          </p:val>
                                        </p:tav>
                                        <p:tav tm="100000">
                                          <p:val>
                                            <p:strVal val="#ppt_x"/>
                                          </p:val>
                                        </p:tav>
                                      </p:tavLst>
                                    </p:anim>
                                    <p:anim calcmode="lin" valueType="num">
                                      <p:cBhvr additive="base">
                                        <p:cTn id="49" dur="500" fill="hold"/>
                                        <p:tgtEl>
                                          <p:spTgt spid="74"/>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100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0-#ppt_w/2"/>
                                          </p:val>
                                        </p:tav>
                                        <p:tav tm="100000">
                                          <p:val>
                                            <p:strVal val="#ppt_x"/>
                                          </p:val>
                                        </p:tav>
                                      </p:tavLst>
                                    </p:anim>
                                    <p:anim calcmode="lin" valueType="num">
                                      <p:cBhvr additive="base">
                                        <p:cTn id="53" dur="500" fill="hold"/>
                                        <p:tgtEl>
                                          <p:spTgt spid="58"/>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10" presetClass="entr" presetSubtype="0" fill="hold"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par>
                                <p:cTn id="67" presetID="10" presetClass="entr" presetSubtype="0" fill="hold"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17</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研究成果</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endParaRPr>
          </a:p>
        </p:txBody>
      </p:sp>
      <p:sp>
        <p:nvSpPr>
          <p:cNvPr id="2" name="矩形 1"/>
          <p:cNvSpPr/>
          <p:nvPr/>
        </p:nvSpPr>
        <p:spPr>
          <a:xfrm>
            <a:off x="247058" y="1417439"/>
            <a:ext cx="2164080" cy="12192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4575218" y="1417439"/>
            <a:ext cx="2164080" cy="12192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2411138" y="2722811"/>
            <a:ext cx="2164080" cy="12192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6739298" y="2716738"/>
            <a:ext cx="2164080" cy="12192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5" name="组合 44"/>
          <p:cNvGrpSpPr/>
          <p:nvPr/>
        </p:nvGrpSpPr>
        <p:grpSpPr>
          <a:xfrm>
            <a:off x="247058" y="2722811"/>
            <a:ext cx="2164080" cy="1219200"/>
            <a:chOff x="247058" y="2722811"/>
            <a:chExt cx="2164080" cy="1219200"/>
          </a:xfrm>
        </p:grpSpPr>
        <p:grpSp>
          <p:nvGrpSpPr>
            <p:cNvPr id="39" name="组合 38"/>
            <p:cNvGrpSpPr/>
            <p:nvPr/>
          </p:nvGrpSpPr>
          <p:grpSpPr>
            <a:xfrm>
              <a:off x="247058" y="2722811"/>
              <a:ext cx="2164080" cy="1219200"/>
              <a:chOff x="247058" y="2783771"/>
              <a:chExt cx="2164080" cy="1219200"/>
            </a:xfrm>
          </p:grpSpPr>
          <p:sp>
            <p:nvSpPr>
              <p:cNvPr id="23" name="矩形 22"/>
              <p:cNvSpPr/>
              <p:nvPr/>
            </p:nvSpPr>
            <p:spPr>
              <a:xfrm>
                <a:off x="247058" y="2783771"/>
                <a:ext cx="216408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247058" y="2872323"/>
                <a:ext cx="2164080" cy="289560"/>
                <a:chOff x="2411138" y="1546860"/>
                <a:chExt cx="2164080" cy="289560"/>
              </a:xfrm>
            </p:grpSpPr>
            <p:sp>
              <p:nvSpPr>
                <p:cNvPr id="35" name="矩形 34"/>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sp>
          <p:nvSpPr>
            <p:cNvPr id="41" name="TextBox 35"/>
            <p:cNvSpPr txBox="1"/>
            <p:nvPr/>
          </p:nvSpPr>
          <p:spPr bwMode="auto">
            <a:xfrm>
              <a:off x="303973" y="3332411"/>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4572000" y="2722811"/>
            <a:ext cx="2167298" cy="1219200"/>
            <a:chOff x="4572000" y="2722811"/>
            <a:chExt cx="2167298" cy="1219200"/>
          </a:xfrm>
        </p:grpSpPr>
        <p:grpSp>
          <p:nvGrpSpPr>
            <p:cNvPr id="38" name="组合 37"/>
            <p:cNvGrpSpPr/>
            <p:nvPr/>
          </p:nvGrpSpPr>
          <p:grpSpPr>
            <a:xfrm>
              <a:off x="4572000" y="2722811"/>
              <a:ext cx="2167298" cy="1219200"/>
              <a:chOff x="4572000" y="2783771"/>
              <a:chExt cx="2167298" cy="1219200"/>
            </a:xfrm>
          </p:grpSpPr>
          <p:sp>
            <p:nvSpPr>
              <p:cNvPr id="25" name="矩形 24"/>
              <p:cNvSpPr/>
              <p:nvPr/>
            </p:nvSpPr>
            <p:spPr>
              <a:xfrm>
                <a:off x="4575218" y="2783771"/>
                <a:ext cx="2164080" cy="12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572000" y="2838628"/>
                <a:ext cx="2164080" cy="289560"/>
                <a:chOff x="2411138" y="1546860"/>
                <a:chExt cx="2164080" cy="289560"/>
              </a:xfrm>
            </p:grpSpPr>
            <p:sp>
              <p:nvSpPr>
                <p:cNvPr id="32" name="矩形 31"/>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grpSp>
        <p:sp>
          <p:nvSpPr>
            <p:cNvPr id="42" name="TextBox 35"/>
            <p:cNvSpPr txBox="1"/>
            <p:nvPr/>
          </p:nvSpPr>
          <p:spPr bwMode="auto">
            <a:xfrm>
              <a:off x="4676803" y="3332411"/>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411138" y="1417439"/>
            <a:ext cx="2164080" cy="1219200"/>
            <a:chOff x="2411138" y="1417439"/>
            <a:chExt cx="2164080" cy="1219200"/>
          </a:xfrm>
        </p:grpSpPr>
        <p:grpSp>
          <p:nvGrpSpPr>
            <p:cNvPr id="10" name="组合 9"/>
            <p:cNvGrpSpPr/>
            <p:nvPr/>
          </p:nvGrpSpPr>
          <p:grpSpPr>
            <a:xfrm>
              <a:off x="2411138" y="1417439"/>
              <a:ext cx="2164080" cy="1219200"/>
              <a:chOff x="2411138" y="1478399"/>
              <a:chExt cx="2164080" cy="1219200"/>
            </a:xfrm>
          </p:grpSpPr>
          <p:sp>
            <p:nvSpPr>
              <p:cNvPr id="20" name="矩形 19"/>
              <p:cNvSpPr/>
              <p:nvPr/>
            </p:nvSpPr>
            <p:spPr>
              <a:xfrm>
                <a:off x="2411138" y="1478399"/>
                <a:ext cx="2164080" cy="12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411138" y="1546860"/>
                <a:ext cx="2164080" cy="289560"/>
                <a:chOff x="2411138" y="1546860"/>
                <a:chExt cx="2164080" cy="289560"/>
              </a:xfrm>
            </p:grpSpPr>
            <p:sp>
              <p:nvSpPr>
                <p:cNvPr id="5" name="矩形 4"/>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grpSp>
        </p:grpSp>
        <p:sp>
          <p:nvSpPr>
            <p:cNvPr id="43" name="TextBox 35"/>
            <p:cNvSpPr txBox="1"/>
            <p:nvPr/>
          </p:nvSpPr>
          <p:spPr bwMode="auto">
            <a:xfrm>
              <a:off x="2486254" y="2000722"/>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6739298" y="1417439"/>
            <a:ext cx="2164080" cy="1219200"/>
            <a:chOff x="6739298" y="1417439"/>
            <a:chExt cx="2164080" cy="1219200"/>
          </a:xfrm>
        </p:grpSpPr>
        <p:grpSp>
          <p:nvGrpSpPr>
            <p:cNvPr id="37" name="组合 36"/>
            <p:cNvGrpSpPr/>
            <p:nvPr/>
          </p:nvGrpSpPr>
          <p:grpSpPr>
            <a:xfrm>
              <a:off x="6739298" y="1417439"/>
              <a:ext cx="2164080" cy="1219200"/>
              <a:chOff x="6739298" y="1478399"/>
              <a:chExt cx="2164080" cy="1219200"/>
            </a:xfrm>
          </p:grpSpPr>
          <p:sp>
            <p:nvSpPr>
              <p:cNvPr id="22" name="矩形 21"/>
              <p:cNvSpPr/>
              <p:nvPr/>
            </p:nvSpPr>
            <p:spPr>
              <a:xfrm>
                <a:off x="6739298" y="1478399"/>
                <a:ext cx="216408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6739298" y="1546860"/>
                <a:ext cx="2164080" cy="289560"/>
                <a:chOff x="2411138" y="1546860"/>
                <a:chExt cx="2164080" cy="289560"/>
              </a:xfrm>
            </p:grpSpPr>
            <p:sp>
              <p:nvSpPr>
                <p:cNvPr id="29" name="矩形 28"/>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sp>
          <p:nvSpPr>
            <p:cNvPr id="44" name="TextBox 35"/>
            <p:cNvSpPr txBox="1"/>
            <p:nvPr/>
          </p:nvSpPr>
          <p:spPr bwMode="auto">
            <a:xfrm>
              <a:off x="6842492" y="2000722"/>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2" presetClass="entr" presetSubtype="1"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p:tgtEl>
                                          <p:spTgt spid="2"/>
                                        </p:tgtEl>
                                        <p:attrNameLst>
                                          <p:attrName>ppt_y</p:attrName>
                                        </p:attrNameLst>
                                      </p:cBhvr>
                                      <p:tavLst>
                                        <p:tav tm="0">
                                          <p:val>
                                            <p:strVal val="#ppt_y-#ppt_h*1.125000"/>
                                          </p:val>
                                        </p:tav>
                                        <p:tav tm="100000">
                                          <p:val>
                                            <p:strVal val="#ppt_y"/>
                                          </p:val>
                                        </p:tav>
                                      </p:tavLst>
                                    </p:anim>
                                    <p:animEffect transition="in" filter="wipe(down)">
                                      <p:cBhvr>
                                        <p:cTn id="37" dur="500"/>
                                        <p:tgtEl>
                                          <p:spTgt spid="2"/>
                                        </p:tgtEl>
                                      </p:cBhvr>
                                    </p:animEffect>
                                  </p:childTnLst>
                                </p:cTn>
                              </p:par>
                              <p:par>
                                <p:cTn id="38" presetID="12" presetClass="entr" presetSubtype="4"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p:tgtEl>
                                          <p:spTgt spid="45"/>
                                        </p:tgtEl>
                                        <p:attrNameLst>
                                          <p:attrName>ppt_y</p:attrName>
                                        </p:attrNameLst>
                                      </p:cBhvr>
                                      <p:tavLst>
                                        <p:tav tm="0">
                                          <p:val>
                                            <p:strVal val="#ppt_y+#ppt_h*1.125000"/>
                                          </p:val>
                                        </p:tav>
                                        <p:tav tm="100000">
                                          <p:val>
                                            <p:strVal val="#ppt_y"/>
                                          </p:val>
                                        </p:tav>
                                      </p:tavLst>
                                    </p:anim>
                                    <p:animEffect transition="in" filter="wipe(up)">
                                      <p:cBhvr>
                                        <p:cTn id="41" dur="500"/>
                                        <p:tgtEl>
                                          <p:spTgt spid="45"/>
                                        </p:tgtEl>
                                      </p:cBhvr>
                                    </p:animEffect>
                                  </p:childTnLst>
                                </p:cTn>
                              </p:par>
                            </p:childTnLst>
                          </p:cTn>
                        </p:par>
                        <p:par>
                          <p:cTn id="42" fill="hold">
                            <p:stCondLst>
                              <p:cond delay="3500"/>
                            </p:stCondLst>
                            <p:childTnLst>
                              <p:par>
                                <p:cTn id="43" presetID="12" presetClass="entr" presetSubtype="1"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p:tgtEl>
                                          <p:spTgt spid="46"/>
                                        </p:tgtEl>
                                        <p:attrNameLst>
                                          <p:attrName>ppt_y</p:attrName>
                                        </p:attrNameLst>
                                      </p:cBhvr>
                                      <p:tavLst>
                                        <p:tav tm="0">
                                          <p:val>
                                            <p:strVal val="#ppt_y-#ppt_h*1.125000"/>
                                          </p:val>
                                        </p:tav>
                                        <p:tav tm="100000">
                                          <p:val>
                                            <p:strVal val="#ppt_y"/>
                                          </p:val>
                                        </p:tav>
                                      </p:tavLst>
                                    </p:anim>
                                    <p:animEffect transition="in" filter="wipe(down)">
                                      <p:cBhvr>
                                        <p:cTn id="46" dur="500"/>
                                        <p:tgtEl>
                                          <p:spTgt spid="46"/>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p:tgtEl>
                                          <p:spTgt spid="24"/>
                                        </p:tgtEl>
                                        <p:attrNameLst>
                                          <p:attrName>ppt_y</p:attrName>
                                        </p:attrNameLst>
                                      </p:cBhvr>
                                      <p:tavLst>
                                        <p:tav tm="0">
                                          <p:val>
                                            <p:strVal val="#ppt_y+#ppt_h*1.125000"/>
                                          </p:val>
                                        </p:tav>
                                        <p:tav tm="100000">
                                          <p:val>
                                            <p:strVal val="#ppt_y"/>
                                          </p:val>
                                        </p:tav>
                                      </p:tavLst>
                                    </p:anim>
                                    <p:animEffect transition="in" filter="wipe(up)">
                                      <p:cBhvr>
                                        <p:cTn id="50" dur="500"/>
                                        <p:tgtEl>
                                          <p:spTgt spid="24"/>
                                        </p:tgtEl>
                                      </p:cBhvr>
                                    </p:animEffect>
                                  </p:childTnLst>
                                </p:cTn>
                              </p:par>
                            </p:childTnLst>
                          </p:cTn>
                        </p:par>
                        <p:par>
                          <p:cTn id="51" fill="hold">
                            <p:stCondLst>
                              <p:cond delay="4000"/>
                            </p:stCondLst>
                            <p:childTnLst>
                              <p:par>
                                <p:cTn id="52" presetID="12" presetClass="entr" presetSubtype="1"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p:tgtEl>
                                          <p:spTgt spid="21"/>
                                        </p:tgtEl>
                                        <p:attrNameLst>
                                          <p:attrName>ppt_y</p:attrName>
                                        </p:attrNameLst>
                                      </p:cBhvr>
                                      <p:tavLst>
                                        <p:tav tm="0">
                                          <p:val>
                                            <p:strVal val="#ppt_y-#ppt_h*1.125000"/>
                                          </p:val>
                                        </p:tav>
                                        <p:tav tm="100000">
                                          <p:val>
                                            <p:strVal val="#ppt_y"/>
                                          </p:val>
                                        </p:tav>
                                      </p:tavLst>
                                    </p:anim>
                                    <p:animEffect transition="in" filter="wipe(down)">
                                      <p:cBhvr>
                                        <p:cTn id="55" dur="500"/>
                                        <p:tgtEl>
                                          <p:spTgt spid="21"/>
                                        </p:tgtEl>
                                      </p:cBhvr>
                                    </p:animEffect>
                                  </p:childTnLst>
                                </p:cTn>
                              </p:par>
                              <p:par>
                                <p:cTn id="56" presetID="12" presetClass="entr" presetSubtype="4"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p:tgtEl>
                                          <p:spTgt spid="47"/>
                                        </p:tgtEl>
                                        <p:attrNameLst>
                                          <p:attrName>ppt_y</p:attrName>
                                        </p:attrNameLst>
                                      </p:cBhvr>
                                      <p:tavLst>
                                        <p:tav tm="0">
                                          <p:val>
                                            <p:strVal val="#ppt_y+#ppt_h*1.125000"/>
                                          </p:val>
                                        </p:tav>
                                        <p:tav tm="100000">
                                          <p:val>
                                            <p:strVal val="#ppt_y"/>
                                          </p:val>
                                        </p:tav>
                                      </p:tavLst>
                                    </p:anim>
                                    <p:animEffect transition="in" filter="wipe(up)">
                                      <p:cBhvr>
                                        <p:cTn id="59" dur="500"/>
                                        <p:tgtEl>
                                          <p:spTgt spid="47"/>
                                        </p:tgtEl>
                                      </p:cBhvr>
                                    </p:animEffect>
                                  </p:childTnLst>
                                </p:cTn>
                              </p:par>
                            </p:childTnLst>
                          </p:cTn>
                        </p:par>
                        <p:par>
                          <p:cTn id="60" fill="hold">
                            <p:stCondLst>
                              <p:cond delay="4500"/>
                            </p:stCondLst>
                            <p:childTnLst>
                              <p:par>
                                <p:cTn id="61" presetID="12" presetClass="entr" presetSubtype="1"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p:tgtEl>
                                          <p:spTgt spid="48"/>
                                        </p:tgtEl>
                                        <p:attrNameLst>
                                          <p:attrName>ppt_y</p:attrName>
                                        </p:attrNameLst>
                                      </p:cBhvr>
                                      <p:tavLst>
                                        <p:tav tm="0">
                                          <p:val>
                                            <p:strVal val="#ppt_y-#ppt_h*1.125000"/>
                                          </p:val>
                                        </p:tav>
                                        <p:tav tm="100000">
                                          <p:val>
                                            <p:strVal val="#ppt_y"/>
                                          </p:val>
                                        </p:tav>
                                      </p:tavLst>
                                    </p:anim>
                                    <p:animEffect transition="in" filter="wipe(down)">
                                      <p:cBhvr>
                                        <p:cTn id="64" dur="500"/>
                                        <p:tgtEl>
                                          <p:spTgt spid="4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p:tgtEl>
                                          <p:spTgt spid="26"/>
                                        </p:tgtEl>
                                        <p:attrNameLst>
                                          <p:attrName>ppt_y</p:attrName>
                                        </p:attrNameLst>
                                      </p:cBhvr>
                                      <p:tavLst>
                                        <p:tav tm="0">
                                          <p:val>
                                            <p:strVal val="#ppt_y+#ppt_h*1.125000"/>
                                          </p:val>
                                        </p:tav>
                                        <p:tav tm="100000">
                                          <p:val>
                                            <p:strVal val="#ppt_y"/>
                                          </p:val>
                                        </p:tav>
                                      </p:tavLst>
                                    </p:anim>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P spid="2" grpId="0" animBg="1"/>
      <p:bldP spid="21" grpId="0" animBg="1"/>
      <p:bldP spid="24"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53191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Project Introduction</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项目目标</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8" name="Rectangle 25"/>
          <p:cNvSpPr/>
          <p:nvPr/>
        </p:nvSpPr>
        <p:spPr>
          <a:xfrm>
            <a:off x="751338" y="3805123"/>
            <a:ext cx="8143279" cy="641148"/>
          </a:xfrm>
          <a:prstGeom prst="rect">
            <a:avLst/>
          </a:prstGeom>
        </p:spPr>
        <p:txBody>
          <a:bodyPr wrap="square" lIns="144000" rIns="144000">
            <a:noAutofit/>
          </a:bodyPr>
          <a:lstStyle/>
          <a:p>
            <a:pPr algn="ctr" font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利用词法分析器自动构造的经典算法、语法分析器自动构造的经典算法和中间代码生成算法实现⼀个编译器生成器。该编译器能够完成从高级语言到中间代码的翻译工作。</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3945036" y="1545742"/>
            <a:ext cx="3960000" cy="1980000"/>
          </a:xfrm>
          <a:prstGeom prst="rect">
            <a:avLst/>
          </a:prstGeom>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212679" y="1545742"/>
            <a:ext cx="1980000" cy="1980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par>
                                <p:cTn id="42" presetID="16" presetClass="entr" presetSubtype="21"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arn(inVertic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4</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18</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应用前景</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研究成果与应用</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2903936" y="213717"/>
            <a:ext cx="3384966"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Achievement &amp; Application</a:t>
            </a:r>
            <a:endParaRPr lang="zh-CN" altLang="en-US" dirty="0">
              <a:solidFill>
                <a:schemeClr val="bg1"/>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9801" y="1625908"/>
            <a:ext cx="3668270" cy="2445514"/>
          </a:xfrm>
          <a:prstGeom prst="rect">
            <a:avLst/>
          </a:prstGeom>
        </p:spPr>
      </p:pic>
      <p:grpSp>
        <p:nvGrpSpPr>
          <p:cNvPr id="20" name="Group 15"/>
          <p:cNvGrpSpPr/>
          <p:nvPr/>
        </p:nvGrpSpPr>
        <p:grpSpPr>
          <a:xfrm>
            <a:off x="5250866" y="1518699"/>
            <a:ext cx="2801808" cy="712558"/>
            <a:chOff x="9029821" y="3101223"/>
            <a:chExt cx="3066051" cy="950077"/>
          </a:xfrm>
        </p:grpSpPr>
        <p:sp>
          <p:nvSpPr>
            <p:cNvPr id="21"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3" name="Group 15"/>
          <p:cNvGrpSpPr/>
          <p:nvPr/>
        </p:nvGrpSpPr>
        <p:grpSpPr>
          <a:xfrm>
            <a:off x="5250866" y="2481114"/>
            <a:ext cx="2801808" cy="712558"/>
            <a:chOff x="9029821" y="3101223"/>
            <a:chExt cx="3066051" cy="950077"/>
          </a:xfrm>
        </p:grpSpPr>
        <p:sp>
          <p:nvSpPr>
            <p:cNvPr id="24"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grpSp>
      <p:grpSp>
        <p:nvGrpSpPr>
          <p:cNvPr id="26" name="Group 15"/>
          <p:cNvGrpSpPr/>
          <p:nvPr/>
        </p:nvGrpSpPr>
        <p:grpSpPr>
          <a:xfrm>
            <a:off x="5250866" y="3523745"/>
            <a:ext cx="2801808" cy="712558"/>
            <a:chOff x="9029821" y="3101223"/>
            <a:chExt cx="3066051" cy="950077"/>
          </a:xfrm>
        </p:grpSpPr>
        <p:sp>
          <p:nvSpPr>
            <p:cNvPr id="27"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5"/>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2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50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40970"/>
            <a:ext cx="9144000" cy="457200"/>
            <a:chOff x="0" y="140970"/>
            <a:chExt cx="9144000" cy="457200"/>
          </a:xfrm>
        </p:grpSpPr>
        <p:sp>
          <p:nvSpPr>
            <p:cNvPr id="3" name="矩形 2"/>
            <p:cNvSpPr/>
            <p:nvPr/>
          </p:nvSpPr>
          <p:spPr>
            <a:xfrm>
              <a:off x="0" y="14097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问题评估</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相关建议与论文总结</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76410" y="215385"/>
            <a:ext cx="354648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(Suggestions and Summary)</a:t>
            </a:r>
            <a:endParaRPr lang="zh-CN" altLang="en-US" dirty="0">
              <a:solidFill>
                <a:schemeClr val="bg1"/>
              </a:solidFill>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92751" y="1595909"/>
            <a:ext cx="3049083" cy="2032722"/>
          </a:xfrm>
          <a:prstGeom prst="rect">
            <a:avLst/>
          </a:prstGeom>
        </p:spPr>
      </p:pic>
      <p:grpSp>
        <p:nvGrpSpPr>
          <p:cNvPr id="25" name="组合 24"/>
          <p:cNvGrpSpPr/>
          <p:nvPr/>
        </p:nvGrpSpPr>
        <p:grpSpPr>
          <a:xfrm>
            <a:off x="6435759" y="1401635"/>
            <a:ext cx="1891009" cy="2409477"/>
            <a:chOff x="6351939" y="1401635"/>
            <a:chExt cx="1891009" cy="2409477"/>
          </a:xfrm>
        </p:grpSpPr>
        <p:grpSp>
          <p:nvGrpSpPr>
            <p:cNvPr id="23" name="组合 22"/>
            <p:cNvGrpSpPr/>
            <p:nvPr/>
          </p:nvGrpSpPr>
          <p:grpSpPr>
            <a:xfrm>
              <a:off x="6351939" y="1401635"/>
              <a:ext cx="1891009" cy="2409477"/>
              <a:chOff x="6351939" y="1401635"/>
              <a:chExt cx="1891009" cy="2409477"/>
            </a:xfrm>
          </p:grpSpPr>
          <p:sp>
            <p:nvSpPr>
              <p:cNvPr id="21" name="任意多边形: 形状 20"/>
              <p:cNvSpPr/>
              <p:nvPr/>
            </p:nvSpPr>
            <p:spPr>
              <a:xfrm>
                <a:off x="6351939" y="1401635"/>
                <a:ext cx="1891009" cy="2409477"/>
              </a:xfrm>
              <a:custGeom>
                <a:avLst/>
                <a:gdLst>
                  <a:gd name="connsiteX0" fmla="*/ 582938 w 1517362"/>
                  <a:gd name="connsiteY0" fmla="*/ 0 h 2409477"/>
                  <a:gd name="connsiteX1" fmla="*/ 1517362 w 1517362"/>
                  <a:gd name="connsiteY1" fmla="*/ 0 h 2409477"/>
                  <a:gd name="connsiteX2" fmla="*/ 1517362 w 1517362"/>
                  <a:gd name="connsiteY2" fmla="*/ 2409477 h 2409477"/>
                  <a:gd name="connsiteX3" fmla="*/ 0 w 1517362"/>
                  <a:gd name="connsiteY3" fmla="*/ 2409477 h 2409477"/>
                </a:gdLst>
                <a:ahLst/>
                <a:cxnLst>
                  <a:cxn ang="0">
                    <a:pos x="connsiteX0" y="connsiteY0"/>
                  </a:cxn>
                  <a:cxn ang="0">
                    <a:pos x="connsiteX1" y="connsiteY1"/>
                  </a:cxn>
                  <a:cxn ang="0">
                    <a:pos x="connsiteX2" y="connsiteY2"/>
                  </a:cxn>
                  <a:cxn ang="0">
                    <a:pos x="connsiteX3" y="connsiteY3"/>
                  </a:cxn>
                </a:cxnLst>
                <a:rect l="l" t="t" r="r" b="b"/>
                <a:pathLst>
                  <a:path w="1517362" h="2409477">
                    <a:moveTo>
                      <a:pt x="582938" y="0"/>
                    </a:moveTo>
                    <a:lnTo>
                      <a:pt x="1517362" y="0"/>
                    </a:lnTo>
                    <a:lnTo>
                      <a:pt x="1517362" y="2409477"/>
                    </a:lnTo>
                    <a:lnTo>
                      <a:pt x="0" y="2409477"/>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Shape 11"/>
              <p:cNvSpPr/>
              <p:nvPr/>
            </p:nvSpPr>
            <p:spPr bwMode="auto">
              <a:xfrm>
                <a:off x="7132749" y="2232602"/>
                <a:ext cx="541187" cy="48520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24" name="Rectangle 17"/>
            <p:cNvSpPr/>
            <p:nvPr/>
          </p:nvSpPr>
          <p:spPr>
            <a:xfrm>
              <a:off x="6575530" y="3079791"/>
              <a:ext cx="1391709" cy="184666"/>
            </a:xfrm>
            <a:prstGeom prst="rect">
              <a:avLst/>
            </a:prstGeom>
          </p:spPr>
          <p:txBody>
            <a:bodyPr wrap="none" lIns="72000" tIns="0" rIns="72000" bIns="0">
              <a:noAutofit/>
            </a:bodyPr>
            <a:lstStyle/>
            <a:p>
              <a:pPr lvl="0" defTabSz="914400">
                <a:defRPr/>
              </a:pPr>
              <a:r>
                <a:rPr lang="zh-CN" altLang="en-US" sz="2000" b="1" dirty="0">
                  <a:solidFill>
                    <a:schemeClr val="bg1"/>
                  </a:solidFill>
                  <a:latin typeface="微软雅黑" panose="020B0503020204020204" pitchFamily="34" charset="-122"/>
                  <a:ea typeface="微软雅黑" panose="020B0503020204020204" pitchFamily="34" charset="-122"/>
                </a:rPr>
                <a:t>标题文本预设</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6" name="Rectangle 25"/>
          <p:cNvSpPr/>
          <p:nvPr/>
        </p:nvSpPr>
        <p:spPr>
          <a:xfrm>
            <a:off x="509323" y="1379980"/>
            <a:ext cx="4298964" cy="574425"/>
          </a:xfrm>
          <a:prstGeom prst="rect">
            <a:avLst/>
          </a:prstGeom>
        </p:spPr>
        <p:txBody>
          <a:bodyPr wrap="square" lIns="144000" rIns="14400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7" name="Group 15"/>
          <p:cNvGrpSpPr/>
          <p:nvPr/>
        </p:nvGrpSpPr>
        <p:grpSpPr>
          <a:xfrm>
            <a:off x="604672" y="2238829"/>
            <a:ext cx="4089185" cy="712558"/>
            <a:chOff x="9029821" y="3101223"/>
            <a:chExt cx="3066051" cy="950077"/>
          </a:xfrm>
        </p:grpSpPr>
        <p:sp>
          <p:nvSpPr>
            <p:cNvPr id="28"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30" name="Group 15"/>
          <p:cNvGrpSpPr/>
          <p:nvPr/>
        </p:nvGrpSpPr>
        <p:grpSpPr>
          <a:xfrm>
            <a:off x="604672" y="3201244"/>
            <a:ext cx="4089185" cy="712558"/>
            <a:chOff x="9029821" y="3101223"/>
            <a:chExt cx="3066051" cy="950077"/>
          </a:xfrm>
        </p:grpSpPr>
        <p:sp>
          <p:nvSpPr>
            <p:cNvPr id="31"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par>
                          <p:cTn id="39" fill="hold">
                            <p:stCondLst>
                              <p:cond delay="3500"/>
                            </p:stCondLst>
                            <p:childTnLst>
                              <p:par>
                                <p:cTn id="40" presetID="14" presetClass="entr" presetSubtype="1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randombar(horizontal)">
                                      <p:cBhvr>
                                        <p:cTn id="42" dur="500"/>
                                        <p:tgtEl>
                                          <p:spTgt spid="25"/>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25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2" grpId="0"/>
      <p:bldP spid="6"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相关对策</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相关建议与论文总结</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76410" y="215385"/>
            <a:ext cx="354648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(Suggestions and Summary)</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9" name="5fc5dc90-82f3-4546-8867-741041459380"/>
          <p:cNvGrpSpPr>
            <a:grpSpLocks noChangeAspect="1"/>
          </p:cNvGrpSpPr>
          <p:nvPr/>
        </p:nvGrpSpPr>
        <p:grpSpPr>
          <a:xfrm>
            <a:off x="754380" y="1224874"/>
            <a:ext cx="7559040" cy="2738247"/>
            <a:chOff x="909335" y="1633166"/>
            <a:chExt cx="10078719" cy="3650996"/>
          </a:xfrm>
        </p:grpSpPr>
        <p:grpSp>
          <p:nvGrpSpPr>
            <p:cNvPr id="20" name="Group 22"/>
            <p:cNvGrpSpPr/>
            <p:nvPr/>
          </p:nvGrpSpPr>
          <p:grpSpPr>
            <a:xfrm>
              <a:off x="4007768" y="3501008"/>
              <a:ext cx="1798551" cy="1783154"/>
              <a:chOff x="4240774" y="3658107"/>
              <a:chExt cx="1798551" cy="1783154"/>
            </a:xfrm>
          </p:grpSpPr>
          <p:sp>
            <p:nvSpPr>
              <p:cNvPr id="47" name="Freeform: Shape 10"/>
              <p:cNvSpPr/>
              <p:nvPr/>
            </p:nvSpPr>
            <p:spPr>
              <a:xfrm>
                <a:off x="4240774"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8" name="Freeform: Shape 11"/>
              <p:cNvSpPr/>
              <p:nvPr/>
            </p:nvSpPr>
            <p:spPr>
              <a:xfrm rot="10800000">
                <a:off x="4601381"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9" name="Freeform: Shape 15"/>
              <p:cNvSpPr/>
              <p:nvPr/>
            </p:nvSpPr>
            <p:spPr bwMode="auto">
              <a:xfrm>
                <a:off x="4955342" y="4275861"/>
                <a:ext cx="354013" cy="52129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1" name="Group 33"/>
            <p:cNvGrpSpPr/>
            <p:nvPr/>
          </p:nvGrpSpPr>
          <p:grpSpPr>
            <a:xfrm>
              <a:off x="4023165" y="1633166"/>
              <a:ext cx="1783154" cy="1798551"/>
              <a:chOff x="4240773" y="1830232"/>
              <a:chExt cx="1783154" cy="1798551"/>
            </a:xfrm>
          </p:grpSpPr>
          <p:grpSp>
            <p:nvGrpSpPr>
              <p:cNvPr id="43" name="Group 3"/>
              <p:cNvGrpSpPr/>
              <p:nvPr/>
            </p:nvGrpSpPr>
            <p:grpSpPr>
              <a:xfrm>
                <a:off x="4240773" y="1830232"/>
                <a:ext cx="1783154" cy="1798551"/>
                <a:chOff x="3273487" y="1407637"/>
                <a:chExt cx="1248068" cy="1258845"/>
              </a:xfrm>
            </p:grpSpPr>
            <p:sp>
              <p:nvSpPr>
                <p:cNvPr id="45" name="Freeform: Shape 4"/>
                <p:cNvSpPr/>
                <p:nvPr/>
              </p:nvSpPr>
              <p:spPr>
                <a:xfrm rot="5400000">
                  <a:off x="3268098" y="1413026"/>
                  <a:ext cx="1258845" cy="1248068"/>
                </a:xfrm>
                <a:custGeom>
                  <a:avLst/>
                  <a:gdLst>
                    <a:gd name="connsiteX0" fmla="*/ 186889 w 1678460"/>
                    <a:gd name="connsiteY0" fmla="*/ 1170350 h 1664090"/>
                    <a:gd name="connsiteX1" fmla="*/ 495340 w 1678460"/>
                    <a:gd name="connsiteY1" fmla="*/ 1478801 h 1664090"/>
                    <a:gd name="connsiteX2" fmla="*/ 844815 w 1678460"/>
                    <a:gd name="connsiteY2" fmla="*/ 1478801 h 1664090"/>
                    <a:gd name="connsiteX3" fmla="*/ 1491571 w 1678460"/>
                    <a:gd name="connsiteY3" fmla="*/ 832045 h 1664090"/>
                    <a:gd name="connsiteX4" fmla="*/ 1491571 w 1678460"/>
                    <a:gd name="connsiteY4" fmla="*/ 493740 h 1664090"/>
                    <a:gd name="connsiteX5" fmla="*/ 1183120 w 1678460"/>
                    <a:gd name="connsiteY5" fmla="*/ 185289 h 1664090"/>
                    <a:gd name="connsiteX6" fmla="*/ 833645 w 1678460"/>
                    <a:gd name="connsiteY6" fmla="*/ 185289 h 1664090"/>
                    <a:gd name="connsiteX7" fmla="*/ 186889 w 1678460"/>
                    <a:gd name="connsiteY7" fmla="*/ 832045 h 1664090"/>
                    <a:gd name="connsiteX8" fmla="*/ 0 w 1678460"/>
                    <a:gd name="connsiteY8" fmla="*/ 1664090 h 1664090"/>
                    <a:gd name="connsiteX9" fmla="*/ 0 w 1678460"/>
                    <a:gd name="connsiteY9" fmla="*/ 832045 h 1664090"/>
                    <a:gd name="connsiteX10" fmla="*/ 832045 w 1678460"/>
                    <a:gd name="connsiteY10" fmla="*/ 0 h 1664090"/>
                    <a:gd name="connsiteX11" fmla="*/ 1678460 w 1678460"/>
                    <a:gd name="connsiteY11" fmla="*/ 0 h 1664090"/>
                    <a:gd name="connsiteX12" fmla="*/ 1678460 w 1678460"/>
                    <a:gd name="connsiteY12" fmla="*/ 832045 h 1664090"/>
                    <a:gd name="connsiteX13" fmla="*/ 846415 w 1678460"/>
                    <a:gd name="connsiteY13" fmla="*/ 166409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8460" h="1664090">
                      <a:moveTo>
                        <a:pt x="186889" y="1170350"/>
                      </a:move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lnTo>
                        <a:pt x="833645" y="185289"/>
                      </a:lnTo>
                      <a:cubicBezTo>
                        <a:pt x="476452" y="185289"/>
                        <a:pt x="186889" y="474852"/>
                        <a:pt x="186889" y="832045"/>
                      </a:cubicBezTo>
                      <a:close/>
                      <a:moveTo>
                        <a:pt x="0" y="1664090"/>
                      </a:moveTo>
                      <a:lnTo>
                        <a:pt x="0" y="832045"/>
                      </a:lnTo>
                      <a:cubicBezTo>
                        <a:pt x="0" y="372519"/>
                        <a:pt x="372519" y="0"/>
                        <a:pt x="832045" y="0"/>
                      </a:cubicBezTo>
                      <a:lnTo>
                        <a:pt x="1678460" y="0"/>
                      </a:lnTo>
                      <a:lnTo>
                        <a:pt x="1678460" y="832045"/>
                      </a:lnTo>
                      <a:cubicBezTo>
                        <a:pt x="1678460" y="1291571"/>
                        <a:pt x="1305941" y="1664090"/>
                        <a:pt x="846415" y="16640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6" name="Freeform: Shape 5"/>
                <p:cNvSpPr/>
                <p:nvPr/>
              </p:nvSpPr>
              <p:spPr>
                <a:xfrm rot="5400000">
                  <a:off x="3538911" y="1666948"/>
                  <a:ext cx="723639" cy="749693"/>
                </a:xfrm>
                <a:custGeom>
                  <a:avLst/>
                  <a:gdLst>
                    <a:gd name="connsiteX0" fmla="*/ 112428 w 964852"/>
                    <a:gd name="connsiteY0" fmla="*/ 709448 h 999590"/>
                    <a:gd name="connsiteX1" fmla="*/ 291270 w 964852"/>
                    <a:gd name="connsiteY1" fmla="*/ 888290 h 999590"/>
                    <a:gd name="connsiteX2" fmla="*/ 487422 w 964852"/>
                    <a:gd name="connsiteY2" fmla="*/ 888290 h 999590"/>
                    <a:gd name="connsiteX3" fmla="*/ 862416 w 964852"/>
                    <a:gd name="connsiteY3" fmla="*/ 513296 h 999590"/>
                    <a:gd name="connsiteX4" fmla="*/ 862416 w 964852"/>
                    <a:gd name="connsiteY4" fmla="*/ 290142 h 999590"/>
                    <a:gd name="connsiteX5" fmla="*/ 683574 w 964852"/>
                    <a:gd name="connsiteY5" fmla="*/ 111300 h 999590"/>
                    <a:gd name="connsiteX6" fmla="*/ 487422 w 964852"/>
                    <a:gd name="connsiteY6" fmla="*/ 111300 h 999590"/>
                    <a:gd name="connsiteX7" fmla="*/ 112428 w 964852"/>
                    <a:gd name="connsiteY7" fmla="*/ 486294 h 999590"/>
                    <a:gd name="connsiteX8" fmla="*/ 0 w 964852"/>
                    <a:gd name="connsiteY8" fmla="*/ 769511 h 999590"/>
                    <a:gd name="connsiteX9" fmla="*/ 0 w 964852"/>
                    <a:gd name="connsiteY9" fmla="*/ 482426 h 999590"/>
                    <a:gd name="connsiteX10" fmla="*/ 482426 w 964852"/>
                    <a:gd name="connsiteY10" fmla="*/ 0 h 999590"/>
                    <a:gd name="connsiteX11" fmla="*/ 734773 w 964852"/>
                    <a:gd name="connsiteY11" fmla="*/ 0 h 999590"/>
                    <a:gd name="connsiteX12" fmla="*/ 964852 w 964852"/>
                    <a:gd name="connsiteY12" fmla="*/ 230079 h 999590"/>
                    <a:gd name="connsiteX13" fmla="*/ 964852 w 964852"/>
                    <a:gd name="connsiteY13" fmla="*/ 517164 h 999590"/>
                    <a:gd name="connsiteX14" fmla="*/ 482426 w 964852"/>
                    <a:gd name="connsiteY14" fmla="*/ 999590 h 999590"/>
                    <a:gd name="connsiteX15" fmla="*/ 230079 w 964852"/>
                    <a:gd name="connsiteY15" fmla="*/ 999590 h 999590"/>
                    <a:gd name="connsiteX16" fmla="*/ 0 w 964852"/>
                    <a:gd name="connsiteY16" fmla="*/ 769511 h 9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4852" h="999590">
                      <a:moveTo>
                        <a:pt x="112428" y="709448"/>
                      </a:moveTo>
                      <a:cubicBezTo>
                        <a:pt x="112428" y="808220"/>
                        <a:pt x="192498" y="888290"/>
                        <a:pt x="291270" y="888290"/>
                      </a:cubicBezTo>
                      <a:lnTo>
                        <a:pt x="487422" y="888290"/>
                      </a:lnTo>
                      <a:cubicBezTo>
                        <a:pt x="694525" y="888290"/>
                        <a:pt x="862416" y="720399"/>
                        <a:pt x="862416" y="513296"/>
                      </a:cubicBezTo>
                      <a:lnTo>
                        <a:pt x="862416" y="290142"/>
                      </a:lnTo>
                      <a:cubicBezTo>
                        <a:pt x="862416" y="191370"/>
                        <a:pt x="782346" y="111300"/>
                        <a:pt x="683574" y="111300"/>
                      </a:cubicBezTo>
                      <a:lnTo>
                        <a:pt x="487422" y="111300"/>
                      </a:lnTo>
                      <a:cubicBezTo>
                        <a:pt x="280319" y="111300"/>
                        <a:pt x="112428" y="279191"/>
                        <a:pt x="112428" y="486294"/>
                      </a:cubicBezTo>
                      <a:close/>
                      <a:moveTo>
                        <a:pt x="0" y="769511"/>
                      </a:moveTo>
                      <a:lnTo>
                        <a:pt x="0" y="482426"/>
                      </a:lnTo>
                      <a:cubicBezTo>
                        <a:pt x="0" y="215989"/>
                        <a:pt x="215989" y="0"/>
                        <a:pt x="482426" y="0"/>
                      </a:cubicBezTo>
                      <a:lnTo>
                        <a:pt x="734773" y="0"/>
                      </a:lnTo>
                      <a:cubicBezTo>
                        <a:pt x="861842" y="0"/>
                        <a:pt x="964852" y="103010"/>
                        <a:pt x="964852" y="230079"/>
                      </a:cubicBezTo>
                      <a:lnTo>
                        <a:pt x="964852" y="517164"/>
                      </a:lnTo>
                      <a:cubicBezTo>
                        <a:pt x="964852" y="783601"/>
                        <a:pt x="748863" y="999590"/>
                        <a:pt x="482426" y="999590"/>
                      </a:cubicBezTo>
                      <a:lnTo>
                        <a:pt x="230079" y="999590"/>
                      </a:lnTo>
                      <a:cubicBezTo>
                        <a:pt x="103010" y="999590"/>
                        <a:pt x="0" y="896580"/>
                        <a:pt x="0" y="7695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44" name="Freeform: Shape 17"/>
              <p:cNvSpPr/>
              <p:nvPr/>
            </p:nvSpPr>
            <p:spPr bwMode="auto">
              <a:xfrm>
                <a:off x="4961490" y="2477045"/>
                <a:ext cx="439990" cy="439990"/>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3"/>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2" name="Group 25"/>
            <p:cNvGrpSpPr/>
            <p:nvPr/>
          </p:nvGrpSpPr>
          <p:grpSpPr>
            <a:xfrm>
              <a:off x="5898962" y="1648563"/>
              <a:ext cx="1798551" cy="1783154"/>
              <a:chOff x="6078982" y="1845629"/>
              <a:chExt cx="1798551" cy="1783154"/>
            </a:xfrm>
          </p:grpSpPr>
          <p:grpSp>
            <p:nvGrpSpPr>
              <p:cNvPr id="39" name="Group 6"/>
              <p:cNvGrpSpPr/>
              <p:nvPr/>
            </p:nvGrpSpPr>
            <p:grpSpPr>
              <a:xfrm>
                <a:off x="6078982" y="1845629"/>
                <a:ext cx="1798551" cy="1783154"/>
                <a:chOff x="4560089" y="1430787"/>
                <a:chExt cx="1258845" cy="1248068"/>
              </a:xfrm>
            </p:grpSpPr>
            <p:sp>
              <p:nvSpPr>
                <p:cNvPr id="41" name="Freeform: Shape 7"/>
                <p:cNvSpPr/>
                <p:nvPr/>
              </p:nvSpPr>
              <p:spPr>
                <a:xfrm>
                  <a:off x="4560089" y="1430787"/>
                  <a:ext cx="1258845" cy="1248068"/>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2" name="Freeform: Shape 8"/>
                <p:cNvSpPr/>
                <p:nvPr/>
              </p:nvSpPr>
              <p:spPr>
                <a:xfrm rot="10800000">
                  <a:off x="4814665" y="1660340"/>
                  <a:ext cx="749693" cy="743274"/>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sp>
            <p:nvSpPr>
              <p:cNvPr id="40" name="Freeform: Shape 18"/>
              <p:cNvSpPr/>
              <p:nvPr/>
            </p:nvSpPr>
            <p:spPr bwMode="auto">
              <a:xfrm>
                <a:off x="6723903" y="2502993"/>
                <a:ext cx="432339" cy="338351"/>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accent2"/>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3" name="Group 19"/>
            <p:cNvGrpSpPr/>
            <p:nvPr/>
          </p:nvGrpSpPr>
          <p:grpSpPr>
            <a:xfrm>
              <a:off x="5898962" y="3501008"/>
              <a:ext cx="1798551" cy="1783154"/>
              <a:chOff x="6078982" y="3658107"/>
              <a:chExt cx="1798551" cy="1783154"/>
            </a:xfrm>
          </p:grpSpPr>
          <p:sp>
            <p:nvSpPr>
              <p:cNvPr id="36" name="Freeform: Shape 16"/>
              <p:cNvSpPr/>
              <p:nvPr/>
            </p:nvSpPr>
            <p:spPr bwMode="auto">
              <a:xfrm>
                <a:off x="6770009" y="4338234"/>
                <a:ext cx="410267" cy="40432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7" name="Freeform: Shape 28"/>
              <p:cNvSpPr/>
              <p:nvPr/>
            </p:nvSpPr>
            <p:spPr>
              <a:xfrm flipH="1">
                <a:off x="6078982"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8" name="Freeform: Shape 31"/>
              <p:cNvSpPr/>
              <p:nvPr/>
            </p:nvSpPr>
            <p:spPr>
              <a:xfrm rot="10800000" flipH="1">
                <a:off x="6439589"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4"/>
              </a:solid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4" name="Group 35"/>
            <p:cNvGrpSpPr/>
            <p:nvPr/>
          </p:nvGrpSpPr>
          <p:grpSpPr>
            <a:xfrm>
              <a:off x="909336" y="3915005"/>
              <a:ext cx="3098432" cy="1067951"/>
              <a:chOff x="7834637" y="2276873"/>
              <a:chExt cx="2692303" cy="1067951"/>
            </a:xfrm>
          </p:grpSpPr>
          <p:sp>
            <p:nvSpPr>
              <p:cNvPr id="34" name="TextBox 37"/>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1">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1">
                      <a:lumMod val="100000"/>
                    </a:schemeClr>
                  </a:solidFill>
                  <a:latin typeface="微软雅黑" panose="020B0503020204020204" pitchFamily="34" charset="-122"/>
                  <a:ea typeface="微软雅黑" panose="020B0503020204020204" pitchFamily="34" charset="-122"/>
                </a:endParaRPr>
              </a:p>
            </p:txBody>
          </p:sp>
          <p:sp>
            <p:nvSpPr>
              <p:cNvPr id="35" name="TextBox 38"/>
              <p:cNvSpPr txBox="1"/>
              <p:nvPr/>
            </p:nvSpPr>
            <p:spPr>
              <a:xfrm>
                <a:off x="7834637" y="2726058"/>
                <a:ext cx="2692303" cy="618766"/>
              </a:xfrm>
              <a:prstGeom prst="rect">
                <a:avLst/>
              </a:prstGeom>
            </p:spPr>
            <p:txBody>
              <a:bodyPr vert="horz" wrap="square" lIns="0" tIns="0" rIns="360000" bIns="0" anchor="ctr">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5" name="Group 39"/>
            <p:cNvGrpSpPr/>
            <p:nvPr/>
          </p:nvGrpSpPr>
          <p:grpSpPr>
            <a:xfrm>
              <a:off x="7697513" y="3915005"/>
              <a:ext cx="3290541" cy="1098431"/>
              <a:chOff x="1197898" y="2503545"/>
              <a:chExt cx="2838123" cy="1098431"/>
            </a:xfrm>
          </p:grpSpPr>
          <p:sp>
            <p:nvSpPr>
              <p:cNvPr id="32" name="TextBox 40"/>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4">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4">
                      <a:lumMod val="100000"/>
                    </a:schemeClr>
                  </a:solidFill>
                  <a:latin typeface="微软雅黑" panose="020B0503020204020204" pitchFamily="34" charset="-122"/>
                  <a:ea typeface="微软雅黑" panose="020B0503020204020204" pitchFamily="34" charset="-122"/>
                </a:endParaRPr>
              </a:p>
            </p:txBody>
          </p:sp>
          <p:sp>
            <p:nvSpPr>
              <p:cNvPr id="33" name="TextBox 41"/>
              <p:cNvSpPr txBox="1"/>
              <p:nvPr/>
            </p:nvSpPr>
            <p:spPr>
              <a:xfrm>
                <a:off x="1197898" y="2983210"/>
                <a:ext cx="2838123" cy="618766"/>
              </a:xfrm>
              <a:prstGeom prst="rect">
                <a:avLst/>
              </a:prstGeom>
            </p:spPr>
            <p:txBody>
              <a:bodyPr vert="horz" wrap="square" lIns="360000" tIns="0" rIns="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6" name="Group 42"/>
            <p:cNvGrpSpPr/>
            <p:nvPr/>
          </p:nvGrpSpPr>
          <p:grpSpPr>
            <a:xfrm>
              <a:off x="909335" y="1889834"/>
              <a:ext cx="3113829" cy="1078111"/>
              <a:chOff x="7821258" y="2276873"/>
              <a:chExt cx="2705682" cy="1078111"/>
            </a:xfrm>
          </p:grpSpPr>
          <p:sp>
            <p:nvSpPr>
              <p:cNvPr id="30" name="TextBox 43"/>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3">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3">
                      <a:lumMod val="100000"/>
                    </a:schemeClr>
                  </a:solidFill>
                  <a:latin typeface="微软雅黑" panose="020B0503020204020204" pitchFamily="34" charset="-122"/>
                  <a:ea typeface="微软雅黑" panose="020B0503020204020204" pitchFamily="34" charset="-122"/>
                </a:endParaRPr>
              </a:p>
            </p:txBody>
          </p:sp>
          <p:sp>
            <p:nvSpPr>
              <p:cNvPr id="31" name="TextBox 44"/>
              <p:cNvSpPr txBox="1"/>
              <p:nvPr/>
            </p:nvSpPr>
            <p:spPr>
              <a:xfrm>
                <a:off x="7821258" y="2736218"/>
                <a:ext cx="2705681" cy="618766"/>
              </a:xfrm>
              <a:prstGeom prst="rect">
                <a:avLst/>
              </a:prstGeom>
            </p:spPr>
            <p:txBody>
              <a:bodyPr vert="horz" wrap="square" lIns="0" tIns="0" rIns="360000" bIns="0" anchor="ctr">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7" name="Group 45"/>
            <p:cNvGrpSpPr/>
            <p:nvPr/>
          </p:nvGrpSpPr>
          <p:grpSpPr>
            <a:xfrm>
              <a:off x="7697513" y="1889834"/>
              <a:ext cx="3290541" cy="1078111"/>
              <a:chOff x="1197898" y="2503545"/>
              <a:chExt cx="2838123" cy="1078111"/>
            </a:xfrm>
          </p:grpSpPr>
          <p:sp>
            <p:nvSpPr>
              <p:cNvPr id="28" name="TextBox 46"/>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2">
                        <a:lumMod val="10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accent2">
                      <a:lumMod val="100000"/>
                    </a:schemeClr>
                  </a:solidFill>
                  <a:latin typeface="微软雅黑" panose="020B0503020204020204" pitchFamily="34" charset="-122"/>
                  <a:ea typeface="微软雅黑" panose="020B0503020204020204" pitchFamily="34" charset="-122"/>
                </a:endParaRPr>
              </a:p>
            </p:txBody>
          </p:sp>
          <p:sp>
            <p:nvSpPr>
              <p:cNvPr id="29" name="TextBox 47"/>
              <p:cNvSpPr txBox="1"/>
              <p:nvPr/>
            </p:nvSpPr>
            <p:spPr>
              <a:xfrm>
                <a:off x="1197898" y="2962890"/>
                <a:ext cx="2838123" cy="618766"/>
              </a:xfrm>
              <a:prstGeom prst="rect">
                <a:avLst/>
              </a:prstGeom>
            </p:spPr>
            <p:txBody>
              <a:bodyPr vert="horz" wrap="square" lIns="360000" tIns="0" rIns="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21</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研究总结</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相关建议与论文总结</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176410" y="215385"/>
            <a:ext cx="3546484"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 (Suggestions and Summary)</a:t>
            </a:r>
            <a:endParaRPr lang="zh-CN" altLang="en-US" dirty="0">
              <a:solidFill>
                <a:schemeClr val="bg1"/>
              </a:solidFill>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t="12656"/>
          <a:stretch>
            <a:fillRect/>
          </a:stretch>
        </p:blipFill>
        <p:spPr>
          <a:xfrm>
            <a:off x="954544" y="1833538"/>
            <a:ext cx="3834013" cy="2232528"/>
          </a:xfrm>
          <a:prstGeom prst="rect">
            <a:avLst/>
          </a:prstGeom>
        </p:spPr>
      </p:pic>
      <p:sp>
        <p:nvSpPr>
          <p:cNvPr id="19" name="矩形 18"/>
          <p:cNvSpPr/>
          <p:nvPr/>
        </p:nvSpPr>
        <p:spPr>
          <a:xfrm>
            <a:off x="4835843" y="1829374"/>
            <a:ext cx="3680459" cy="2256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907280" y="2063738"/>
            <a:ext cx="3609022" cy="2062103"/>
          </a:xfrm>
          <a:prstGeom prst="rect">
            <a:avLst/>
          </a:prstGeom>
        </p:spPr>
        <p:txBody>
          <a:bodyPr wrap="square">
            <a:spAutoFit/>
          </a:bodyPr>
          <a:lstStyle/>
          <a:p>
            <a:pPr fontAlgn="ctr"/>
            <a:r>
              <a:rPr lang="zh-CN" altLang="en-US" sz="16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点击此处更换文本点击此处更换文本点击此处更换文本点击此处更换文本点击此处更换文本点击此处更换文本</a:t>
            </a:r>
            <a:endParaRPr lang="en-US" altLang="zh-CN" sz="1600" dirty="0">
              <a:solidFill>
                <a:schemeClr val="bg1"/>
              </a:solidFill>
              <a:latin typeface="微软雅黑" panose="020B0503020204020204" pitchFamily="34" charset="-122"/>
              <a:ea typeface="微软雅黑" panose="020B0503020204020204" pitchFamily="34" charset="-122"/>
            </a:endParaRPr>
          </a:p>
          <a:p>
            <a:pPr fontAlgn="ctr"/>
            <a:r>
              <a:rPr lang="zh-CN" altLang="en-US" sz="16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600" dirty="0">
              <a:solidFill>
                <a:schemeClr val="bg1"/>
              </a:solidFill>
              <a:latin typeface="微软雅黑" panose="020B0503020204020204" pitchFamily="34" charset="-122"/>
              <a:ea typeface="微软雅黑" panose="020B0503020204020204" pitchFamily="34" charset="-122"/>
            </a:endParaRPr>
          </a:p>
          <a:p>
            <a:pPr fontAlgn="ctr"/>
            <a:r>
              <a:rPr lang="zh-CN" altLang="en-US" sz="1600" dirty="0">
                <a:solidFill>
                  <a:schemeClr val="bg1"/>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600" dirty="0">
              <a:solidFill>
                <a:schemeClr val="bg1"/>
              </a:solidFill>
              <a:latin typeface="微软雅黑" panose="020B0503020204020204" pitchFamily="34" charset="-122"/>
              <a:ea typeface="微软雅黑" panose="020B0503020204020204" pitchFamily="34" charset="-122"/>
            </a:endParaRPr>
          </a:p>
          <a:p>
            <a:pPr fontAlgn="ct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1+#ppt_w/2"/>
                                          </p:val>
                                        </p:tav>
                                        <p:tav tm="100000">
                                          <p:val>
                                            <p:strVal val="#ppt_x"/>
                                          </p:val>
                                        </p:tav>
                                      </p:tavLst>
                                    </p:anim>
                                    <p:anim calcmode="lin" valueType="num">
                                      <p:cBhvr additive="base">
                                        <p:cTn id="41" dur="500" fill="hold"/>
                                        <p:tgtEl>
                                          <p:spTgt spid="19"/>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iterate type="lt">
                                    <p:tmPct val="2000"/>
                                  </p:iterate>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2" grpId="0"/>
      <p:bldP spid="6" grpId="0"/>
      <p:bldP spid="19" grpId="0" animBg="1"/>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5</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选题背景及意义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3257687"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Background &amp;Significance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研究总结</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19" name="Group 5"/>
          <p:cNvGrpSpPr/>
          <p:nvPr/>
        </p:nvGrpSpPr>
        <p:grpSpPr>
          <a:xfrm>
            <a:off x="917019" y="1678304"/>
            <a:ext cx="2137884" cy="704076"/>
            <a:chOff x="1518803" y="3430058"/>
            <a:chExt cx="2457329" cy="938768"/>
          </a:xfrm>
        </p:grpSpPr>
        <p:sp>
          <p:nvSpPr>
            <p:cNvPr id="37" name="TextBox 6"/>
            <p:cNvSpPr txBox="1"/>
            <p:nvPr/>
          </p:nvSpPr>
          <p:spPr>
            <a:xfrm>
              <a:off x="1518803" y="3779270"/>
              <a:ext cx="2457329"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Rectangle 7"/>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20" name="Group 8"/>
          <p:cNvGrpSpPr/>
          <p:nvPr/>
        </p:nvGrpSpPr>
        <p:grpSpPr>
          <a:xfrm>
            <a:off x="6284850" y="1298352"/>
            <a:ext cx="2170375" cy="727107"/>
            <a:chOff x="8268607" y="3017352"/>
            <a:chExt cx="2893833" cy="969476"/>
          </a:xfrm>
        </p:grpSpPr>
        <p:sp>
          <p:nvSpPr>
            <p:cNvPr id="35" name="TextBox 9"/>
            <p:cNvSpPr txBox="1"/>
            <p:nvPr/>
          </p:nvSpPr>
          <p:spPr>
            <a:xfrm>
              <a:off x="8268607" y="3397272"/>
              <a:ext cx="2893833"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21" name="Group 11"/>
          <p:cNvGrpSpPr/>
          <p:nvPr/>
        </p:nvGrpSpPr>
        <p:grpSpPr>
          <a:xfrm>
            <a:off x="596985" y="3031321"/>
            <a:ext cx="2121097" cy="717962"/>
            <a:chOff x="1148003" y="3430058"/>
            <a:chExt cx="2828129" cy="957281"/>
          </a:xfrm>
        </p:grpSpPr>
        <p:sp>
          <p:nvSpPr>
            <p:cNvPr id="33" name="TextBox 12"/>
            <p:cNvSpPr txBox="1"/>
            <p:nvPr/>
          </p:nvSpPr>
          <p:spPr>
            <a:xfrm>
              <a:off x="1148003" y="3797784"/>
              <a:ext cx="2828129" cy="589555"/>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Rectangle 13"/>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grpSp>
      <p:grpSp>
        <p:nvGrpSpPr>
          <p:cNvPr id="22" name="Group 14"/>
          <p:cNvGrpSpPr/>
          <p:nvPr/>
        </p:nvGrpSpPr>
        <p:grpSpPr>
          <a:xfrm>
            <a:off x="6144177" y="2467300"/>
            <a:ext cx="2175363" cy="727107"/>
            <a:chOff x="8268607" y="3017352"/>
            <a:chExt cx="2900484" cy="969475"/>
          </a:xfrm>
        </p:grpSpPr>
        <p:sp>
          <p:nvSpPr>
            <p:cNvPr id="31" name="TextBox 15"/>
            <p:cNvSpPr txBox="1"/>
            <p:nvPr/>
          </p:nvSpPr>
          <p:spPr>
            <a:xfrm>
              <a:off x="8268607" y="3397271"/>
              <a:ext cx="29004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点击此处更换文本点击此处更换文本点击此处更换文本</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标题文本预设</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4000855" y="2533940"/>
            <a:ext cx="2082170" cy="1126234"/>
            <a:chOff x="4000855" y="2533940"/>
            <a:chExt cx="2082170" cy="1126234"/>
          </a:xfrm>
        </p:grpSpPr>
        <p:sp>
          <p:nvSpPr>
            <p:cNvPr id="25"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4096033" y="1265575"/>
            <a:ext cx="2082170" cy="1141456"/>
            <a:chOff x="4096033" y="1265575"/>
            <a:chExt cx="2082170" cy="1141456"/>
          </a:xfrm>
        </p:grpSpPr>
        <p:sp>
          <p:nvSpPr>
            <p:cNvPr id="26"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8"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3478683" y="1336483"/>
            <a:ext cx="1126234" cy="2082170"/>
            <a:chOff x="3478683" y="1336483"/>
            <a:chExt cx="1126234" cy="2082170"/>
          </a:xfrm>
        </p:grpSpPr>
        <p:sp>
          <p:nvSpPr>
            <p:cNvPr id="24"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29"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911273" y="3090678"/>
            <a:ext cx="2082170" cy="1176747"/>
            <a:chOff x="2911273" y="3090678"/>
            <a:chExt cx="2082170" cy="1176747"/>
          </a:xfrm>
        </p:grpSpPr>
        <p:sp>
          <p:nvSpPr>
            <p:cNvPr id="23" name="Freeform: Shape 1"/>
            <p:cNvSpPr/>
            <p:nvPr/>
          </p:nvSpPr>
          <p:spPr>
            <a:xfrm rot="2696901">
              <a:off x="2911273" y="314119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30" name="Freeform: Shape 20"/>
            <p:cNvSpPr>
              <a:spLocks noChangeAspect="1"/>
            </p:cNvSpPr>
            <p:nvPr/>
          </p:nvSpPr>
          <p:spPr bwMode="auto">
            <a:xfrm>
              <a:off x="3365854" y="3090678"/>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6000"/>
                            </p:stCondLst>
                            <p:childTnLst>
                              <p:par>
                                <p:cTn id="58" presetID="22" presetClass="entr" presetSubtype="4"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71499" y="1140619"/>
            <a:ext cx="3927930" cy="1015663"/>
          </a:xfrm>
          <a:prstGeom prst="rect">
            <a:avLst/>
          </a:prstGeom>
          <a:noFill/>
        </p:spPr>
        <p:txBody>
          <a:bodyPr wrap="square" rtlCol="0">
            <a:spAutoFit/>
          </a:bodyPr>
          <a:lstStyle/>
          <a:p>
            <a:r>
              <a:rPr lang="zh-CN" altLang="en-US" sz="6000" b="1" dirty="0">
                <a:solidFill>
                  <a:srgbClr val="335B74"/>
                </a:solidFill>
                <a:latin typeface="方正正大黑简体" panose="02000000000000000000" pitchFamily="2" charset="-122"/>
                <a:ea typeface="方正正大黑简体" panose="02000000000000000000" pitchFamily="2" charset="-122"/>
              </a:rPr>
              <a:t>毕业答辩</a:t>
            </a:r>
            <a:endParaRPr lang="en-US" altLang="zh-CN" sz="6000" b="1" dirty="0">
              <a:solidFill>
                <a:srgbClr val="335B74"/>
              </a:solidFill>
              <a:latin typeface="方正正大黑简体" panose="02000000000000000000" pitchFamily="2" charset="-122"/>
              <a:ea typeface="方正正大黑简体" panose="02000000000000000000" pitchFamily="2" charset="-122"/>
            </a:endParaRPr>
          </a:p>
        </p:txBody>
      </p:sp>
      <p:sp>
        <p:nvSpPr>
          <p:cNvPr id="11" name="文本框 10"/>
          <p:cNvSpPr txBox="1"/>
          <p:nvPr/>
        </p:nvSpPr>
        <p:spPr>
          <a:xfrm>
            <a:off x="541972" y="2079307"/>
            <a:ext cx="5102543" cy="646331"/>
          </a:xfrm>
          <a:prstGeom prst="rect">
            <a:avLst/>
          </a:prstGeom>
          <a:noFill/>
        </p:spPr>
        <p:txBody>
          <a:bodyPr wrap="square" rtlCol="0">
            <a:spAutoFit/>
          </a:bodyPr>
          <a:lstStyle/>
          <a:p>
            <a:r>
              <a:rPr lang="zh-CN" altLang="en-US" sz="3600" b="1" dirty="0">
                <a:solidFill>
                  <a:schemeClr val="bg1">
                    <a:lumMod val="50000"/>
                  </a:schemeClr>
                </a:solidFill>
                <a:latin typeface="微软雅黑" panose="020B0503020204020204" pitchFamily="34" charset="-122"/>
                <a:ea typeface="微软雅黑" panose="020B0503020204020204" pitchFamily="34" charset="-122"/>
              </a:rPr>
              <a:t>谢谢聆听  恳谢恩师</a:t>
            </a:r>
            <a:endParaRPr lang="zh-CN" altLang="en-US" sz="3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81978" y="2784977"/>
            <a:ext cx="3463290" cy="507831"/>
          </a:xfrm>
          <a:prstGeom prst="rect">
            <a:avLst/>
          </a:prstGeom>
          <a:noFill/>
        </p:spPr>
        <p:txBody>
          <a:bodyPr wrap="square" rtlCol="0">
            <a:spAutoFit/>
          </a:bodyPr>
          <a:lstStyle/>
          <a:p>
            <a:r>
              <a:rPr lang="en-US" altLang="zh-CN" sz="2700" dirty="0">
                <a:solidFill>
                  <a:schemeClr val="tx1">
                    <a:lumMod val="65000"/>
                    <a:lumOff val="35000"/>
                  </a:schemeClr>
                </a:solidFill>
              </a:rPr>
              <a:t>TEARS TO SUMMARIZE</a:t>
            </a:r>
            <a:endParaRPr lang="en-US" altLang="zh-CN" sz="2700" dirty="0">
              <a:solidFill>
                <a:schemeClr val="tx1">
                  <a:lumMod val="65000"/>
                  <a:lumOff val="35000"/>
                </a:schemeClr>
              </a:solidFill>
            </a:endParaRPr>
          </a:p>
        </p:txBody>
      </p:sp>
      <p:sp>
        <p:nvSpPr>
          <p:cNvPr id="13" name="矩形 12"/>
          <p:cNvSpPr/>
          <p:nvPr/>
        </p:nvSpPr>
        <p:spPr>
          <a:xfrm>
            <a:off x="683419" y="3529965"/>
            <a:ext cx="3650456" cy="397669"/>
          </a:xfrm>
          <a:prstGeom prst="rect">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83419" y="3559522"/>
            <a:ext cx="4553426" cy="338554"/>
          </a:xfrm>
          <a:prstGeom prst="rect">
            <a:avLst/>
          </a:prstGeom>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答辩人：青课     导师：青课</a:t>
            </a:r>
            <a:endParaRPr lang="zh-CN" altLang="en-US" sz="1600" dirty="0">
              <a:solidFill>
                <a:schemeClr val="bg1"/>
              </a:solidFill>
              <a:latin typeface="宋体" panose="02010600030101010101" pitchFamily="2" charset="-122"/>
              <a:ea typeface="宋体" panose="02010600030101010101" pitchFamily="2" charset="-122"/>
            </a:endParaRPr>
          </a:p>
        </p:txBody>
      </p:sp>
      <p:pic>
        <p:nvPicPr>
          <p:cNvPr id="15" name="图片 14"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5036978" y="0"/>
            <a:ext cx="4230470" cy="406399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824267" y="205978"/>
            <a:ext cx="2531912"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Project Introduction</a:t>
            </a:r>
            <a:endParaRPr lang="zh-CN" altLang="en-US" dirty="0">
              <a:solidFill>
                <a:schemeClr val="bg1"/>
              </a:solidFill>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05</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180302" y="646379"/>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所用算法</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grpSp>
        <p:nvGrpSpPr>
          <p:cNvPr id="31" name="Group 5"/>
          <p:cNvGrpSpPr/>
          <p:nvPr/>
        </p:nvGrpSpPr>
        <p:grpSpPr>
          <a:xfrm>
            <a:off x="1533232" y="1951335"/>
            <a:ext cx="1207710" cy="704076"/>
            <a:chOff x="1518803" y="3430058"/>
            <a:chExt cx="2457329" cy="938768"/>
          </a:xfrm>
        </p:grpSpPr>
        <p:sp>
          <p:nvSpPr>
            <p:cNvPr id="32" name="TextBox 6"/>
            <p:cNvSpPr txBox="1"/>
            <p:nvPr/>
          </p:nvSpPr>
          <p:spPr>
            <a:xfrm>
              <a:off x="1518803" y="3779270"/>
              <a:ext cx="2457329" cy="589556"/>
            </a:xfrm>
            <a:prstGeom prst="rect">
              <a:avLst/>
            </a:prstGeom>
            <a:noFill/>
          </p:spPr>
          <p:txBody>
            <a:bodyPr wrap="square" lIns="72000" tIns="0" rIns="72000" bIns="0" anchor="ctr" anchorCtr="0">
              <a:noAutofit/>
            </a:bodyPr>
            <a:lstStyle/>
            <a:p>
              <a:pPr marL="171450" indent="-171450" fontAlgn="ctr">
                <a:buFont typeface="Arial" panose="020B0604020202020204" pitchFamily="34" charset="0"/>
                <a:buChar cha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LR</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分析法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Rectangle 7"/>
            <p:cNvSpPr/>
            <p:nvPr/>
          </p:nvSpPr>
          <p:spPr>
            <a:xfrm>
              <a:off x="1518803" y="3430058"/>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latin typeface="微软雅黑" panose="020B0503020204020204" pitchFamily="34" charset="-122"/>
                  <a:ea typeface="微软雅黑" panose="020B0503020204020204" pitchFamily="34" charset="-122"/>
                </a:rPr>
                <a:t>语法分析</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34" name="Group 8"/>
          <p:cNvGrpSpPr/>
          <p:nvPr/>
        </p:nvGrpSpPr>
        <p:grpSpPr>
          <a:xfrm>
            <a:off x="6137212" y="1005414"/>
            <a:ext cx="2022738" cy="922934"/>
            <a:chOff x="8268607" y="3017352"/>
            <a:chExt cx="2893833" cy="969476"/>
          </a:xfrm>
        </p:grpSpPr>
        <p:sp>
          <p:nvSpPr>
            <p:cNvPr id="37" name="TextBox 9"/>
            <p:cNvSpPr txBox="1"/>
            <p:nvPr/>
          </p:nvSpPr>
          <p:spPr>
            <a:xfrm>
              <a:off x="8268607" y="3397272"/>
              <a:ext cx="2893833" cy="589556"/>
            </a:xfrm>
            <a:prstGeom prst="rect">
              <a:avLst/>
            </a:prstGeom>
            <a:noFill/>
          </p:spPr>
          <p:txBody>
            <a:bodyPr wrap="square" lIns="72000" tIns="0" rIns="72000" bIns="0" anchor="ctr" anchorCtr="0">
              <a:noAutofit/>
            </a:bodyPr>
            <a:lstStyle/>
            <a:p>
              <a:pPr marL="171450" indent="-171450" fontAlgn="ctr">
                <a:buFont typeface="Arial" panose="020B0604020202020204" pitchFamily="34" charset="0"/>
                <a:buChar cha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Thompson</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算法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子集法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等价状态法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latin typeface="微软雅黑" panose="020B0503020204020204" pitchFamily="34" charset="-122"/>
                  <a:ea typeface="微软雅黑" panose="020B0503020204020204" pitchFamily="34" charset="-122"/>
                </a:rPr>
                <a:t>词法分析</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42" name="Group 14"/>
          <p:cNvGrpSpPr/>
          <p:nvPr/>
        </p:nvGrpSpPr>
        <p:grpSpPr>
          <a:xfrm>
            <a:off x="5965211" y="2912276"/>
            <a:ext cx="2087463" cy="764715"/>
            <a:chOff x="8268607" y="3017352"/>
            <a:chExt cx="2900484" cy="969475"/>
          </a:xfrm>
        </p:grpSpPr>
        <p:sp>
          <p:nvSpPr>
            <p:cNvPr id="43" name="TextBox 15"/>
            <p:cNvSpPr txBox="1"/>
            <p:nvPr/>
          </p:nvSpPr>
          <p:spPr>
            <a:xfrm>
              <a:off x="8268607" y="3397271"/>
              <a:ext cx="2900484" cy="589556"/>
            </a:xfrm>
            <a:prstGeom prst="rect">
              <a:avLst/>
            </a:prstGeom>
            <a:noFill/>
          </p:spPr>
          <p:txBody>
            <a:bodyPr wrap="square" lIns="72000" tIns="0" rIns="72000" bIns="0" anchor="ctr" anchorCtr="0">
              <a:noAutofit/>
            </a:bodyPr>
            <a:lstStyle/>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属性文法</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fontAlgn="ctr">
                <a:buFont typeface="Arial" panose="020B0604020202020204" pitchFamily="34" charset="0"/>
                <a:buChar cha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翻译子程序</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latin typeface="微软雅黑" panose="020B0503020204020204" pitchFamily="34" charset="-122"/>
                  <a:ea typeface="微软雅黑" panose="020B0503020204020204" pitchFamily="34" charset="-122"/>
                </a:rPr>
                <a:t>中间代码生成</a:t>
              </a:r>
              <a:endParaRPr lang="zh-CN" altLang="en-US" sz="1600" b="1" dirty="0">
                <a:solidFill>
                  <a:schemeClr val="accent6"/>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821889" y="2978916"/>
            <a:ext cx="2082170" cy="1126234"/>
            <a:chOff x="4000855" y="2533940"/>
            <a:chExt cx="2082170" cy="1126234"/>
          </a:xfrm>
        </p:grpSpPr>
        <p:sp>
          <p:nvSpPr>
            <p:cNvPr id="46"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4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917067" y="1710551"/>
            <a:ext cx="2082170" cy="1141456"/>
            <a:chOff x="4096033" y="1265575"/>
            <a:chExt cx="2082170" cy="1141456"/>
          </a:xfrm>
        </p:grpSpPr>
        <p:sp>
          <p:nvSpPr>
            <p:cNvPr id="49"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50"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299717" y="1781459"/>
            <a:ext cx="1126234" cy="2082170"/>
            <a:chOff x="3478683" y="1336483"/>
            <a:chExt cx="1126234" cy="2082170"/>
          </a:xfrm>
        </p:grpSpPr>
        <p:sp>
          <p:nvSpPr>
            <p:cNvPr id="52"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endParaRPr>
            </a:p>
          </p:txBody>
        </p:sp>
        <p:sp>
          <p:nvSpPr>
            <p:cNvPr id="53"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grpSp>
      <p:sp>
        <p:nvSpPr>
          <p:cNvPr id="56" name="Freeform: Shape 20"/>
          <p:cNvSpPr>
            <a:spLocks noChangeAspect="1"/>
          </p:cNvSpPr>
          <p:nvPr/>
        </p:nvSpPr>
        <p:spPr bwMode="auto">
          <a:xfrm>
            <a:off x="3186888" y="3535654"/>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02</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743619" y="2951336"/>
            <a:ext cx="2482846"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正规式</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-&gt;NFA</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743619" y="345447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NFA-&gt;DFA</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43619" y="3957618"/>
            <a:ext cx="3298161"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DFA</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化简</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TextBox 44"/>
          <p:cNvSpPr txBox="1"/>
          <p:nvPr/>
        </p:nvSpPr>
        <p:spPr>
          <a:xfrm>
            <a:off x="1641057" y="1215851"/>
            <a:ext cx="3518772" cy="1376332"/>
          </a:xfrm>
          <a:prstGeom prst="rect">
            <a:avLst/>
          </a:prstGeom>
          <a:noFill/>
        </p:spPr>
        <p:txBody>
          <a:bodyPr wrap="none" lIns="360000" tIns="0" rIns="0" bIns="0" anchor="b" anchorCtr="0">
            <a:no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词法分析</a:t>
            </a:r>
            <a:endParaRPr lang="en-US" altLang="zh-CN" sz="3600" b="1" dirty="0">
              <a:solidFill>
                <a:schemeClr val="accent2"/>
              </a:solidFill>
              <a:latin typeface="微软雅黑" panose="020B0503020204020204" pitchFamily="34" charset="-122"/>
              <a:ea typeface="微软雅黑" panose="020B0503020204020204" pitchFamily="34" charset="-122"/>
            </a:endParaRPr>
          </a:p>
          <a:p>
            <a:r>
              <a:rPr lang="en-US" altLang="zh-CN" b="1" dirty="0">
                <a:solidFill>
                  <a:schemeClr val="accent2"/>
                </a:solidFill>
                <a:latin typeface="微软雅黑" panose="020B0503020204020204" pitchFamily="34" charset="-122"/>
                <a:ea typeface="微软雅黑" panose="020B0503020204020204" pitchFamily="34" charset="-122"/>
              </a:rPr>
              <a:t>(</a:t>
            </a:r>
            <a:r>
              <a:rPr lang="en-US" altLang="zh-CN" sz="1800" b="1" dirty="0">
                <a:solidFill>
                  <a:schemeClr val="accent2"/>
                </a:solidFill>
                <a:latin typeface="微软雅黑" panose="020B0503020204020204" pitchFamily="34" charset="-122"/>
                <a:ea typeface="微软雅黑" panose="020B0503020204020204" pitchFamily="34" charset="-122"/>
              </a:rPr>
              <a:t>Lexical Analysis</a:t>
            </a:r>
            <a:r>
              <a:rPr lang="en-US" altLang="zh-CN" b="1" dirty="0">
                <a:solidFill>
                  <a:schemeClr val="accent2"/>
                </a:solidFill>
                <a:latin typeface="微软雅黑" panose="020B0503020204020204" pitchFamily="34" charset="-122"/>
                <a:ea typeface="微软雅黑" panose="020B0503020204020204" pitchFamily="34" charset="-122"/>
              </a:rPr>
              <a:t>)</a:t>
            </a:r>
            <a:br>
              <a:rPr lang="en-US" altLang="zh-CN" b="1" dirty="0">
                <a:solidFill>
                  <a:schemeClr val="accent2"/>
                </a:solidFill>
                <a:latin typeface="微软雅黑" panose="020B0503020204020204" pitchFamily="34" charset="-122"/>
                <a:ea typeface="微软雅黑" panose="020B0503020204020204" pitchFamily="34" charset="-122"/>
              </a:rPr>
            </a:br>
            <a:endParaRPr lang="zh-CN" altLang="en-US" b="1" dirty="0">
              <a:solidFill>
                <a:schemeClr val="accent2"/>
              </a:solidFill>
              <a:latin typeface="微软雅黑" panose="020B0503020204020204" pitchFamily="34" charset="-122"/>
              <a:ea typeface="微软雅黑" panose="020B0503020204020204" pitchFamily="34" charset="-122"/>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
        <p:nvSpPr>
          <p:cNvPr id="9" name="文本框 8"/>
          <p:cNvSpPr txBox="1"/>
          <p:nvPr/>
        </p:nvSpPr>
        <p:spPr>
          <a:xfrm>
            <a:off x="1739728" y="2448195"/>
            <a:ext cx="2482846"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整体结构</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743619" y="4419898"/>
            <a:ext cx="3298161" cy="460375"/>
          </a:xfrm>
          <a:prstGeom prst="rect">
            <a:avLst/>
          </a:prstGeom>
          <a:noFill/>
        </p:spPr>
        <p:txBody>
          <a:bodyPr wrap="square" rtlCol="0">
            <a:spAutoFit/>
          </a:bodyPr>
          <a:lstStyle/>
          <a:p>
            <a:pPr marL="285750" indent="-285750">
              <a:buFont typeface="Wingdings" panose="05000000000000000000" pitchFamily="2" charset="2"/>
              <a:buChar char="p"/>
            </a:pPr>
            <a:r>
              <a:rPr lang="en-US" sz="2400" b="1" dirty="0">
                <a:solidFill>
                  <a:schemeClr val="tx1">
                    <a:lumMod val="50000"/>
                    <a:lumOff val="50000"/>
                  </a:schemeClr>
                </a:solidFill>
                <a:latin typeface="微软雅黑" panose="020B0503020204020204" pitchFamily="34" charset="-122"/>
                <a:ea typeface="微软雅黑" panose="020B0503020204020204" pitchFamily="34" charset="-122"/>
              </a:rPr>
              <a:t>readNext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06</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整体结构</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grpSp>
        <p:nvGrpSpPr>
          <p:cNvPr id="143" name="Group 15"/>
          <p:cNvGrpSpPr/>
          <p:nvPr/>
        </p:nvGrpSpPr>
        <p:grpSpPr>
          <a:xfrm>
            <a:off x="3171096" y="3618561"/>
            <a:ext cx="2801808" cy="583034"/>
            <a:chOff x="9029821" y="3101223"/>
            <a:chExt cx="3066051" cy="777379"/>
          </a:xfrm>
        </p:grpSpPr>
        <p:sp>
          <p:nvSpPr>
            <p:cNvPr id="144" name="TextBox 16"/>
            <p:cNvSpPr txBox="1"/>
            <p:nvPr/>
          </p:nvSpPr>
          <p:spPr>
            <a:xfrm>
              <a:off x="9029821" y="3289046"/>
              <a:ext cx="3066051" cy="589556"/>
            </a:xfrm>
            <a:prstGeom prst="rect">
              <a:avLst/>
            </a:prstGeom>
            <a:noFill/>
          </p:spPr>
          <p:txBody>
            <a:bodyPr wrap="square" lIns="72000" tIns="0" rIns="72000" bIns="0" anchor="ctr" anchorCtr="0">
              <a:noAutofit/>
            </a:bodyPr>
            <a:lstStyle/>
            <a:p>
              <a:pPr fontAlgn="ct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NFA</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转</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DFA</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5"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en-US" altLang="zh-CN" sz="1400" b="1" dirty="0">
                  <a:solidFill>
                    <a:schemeClr val="accent2"/>
                  </a:solidFill>
                  <a:latin typeface="微软雅黑" panose="020B0503020204020204" pitchFamily="34" charset="-122"/>
                  <a:ea typeface="微软雅黑" panose="020B0503020204020204" pitchFamily="34" charset="-122"/>
                </a:rPr>
                <a:t>NFAtoDFA.cpp</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grpSp>
        <p:nvGrpSpPr>
          <p:cNvPr id="146" name="Group 15"/>
          <p:cNvGrpSpPr/>
          <p:nvPr/>
        </p:nvGrpSpPr>
        <p:grpSpPr>
          <a:xfrm>
            <a:off x="0" y="4263059"/>
            <a:ext cx="2813766" cy="571688"/>
            <a:chOff x="9029821" y="3101223"/>
            <a:chExt cx="3079137" cy="762251"/>
          </a:xfrm>
        </p:grpSpPr>
        <p:sp>
          <p:nvSpPr>
            <p:cNvPr id="147" name="TextBox 16"/>
            <p:cNvSpPr txBox="1"/>
            <p:nvPr/>
          </p:nvSpPr>
          <p:spPr>
            <a:xfrm>
              <a:off x="9042907" y="3273918"/>
              <a:ext cx="3066051" cy="589556"/>
            </a:xfrm>
            <a:prstGeom prst="rect">
              <a:avLst/>
            </a:prstGeom>
            <a:noFill/>
          </p:spPr>
          <p:txBody>
            <a:bodyPr wrap="square" lIns="72000" tIns="0" rIns="72000" bIns="0" anchor="ctr" anchorCtr="0">
              <a:noAutofit/>
            </a:bodyPr>
            <a:lstStyle/>
            <a:p>
              <a:pPr fontAlgn="ct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DFA</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的化简</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en-US" altLang="zh-CN" sz="1400" b="1" dirty="0">
                  <a:solidFill>
                    <a:schemeClr val="accent3"/>
                  </a:solidFill>
                  <a:latin typeface="微软雅黑" panose="020B0503020204020204" pitchFamily="34" charset="-122"/>
                  <a:ea typeface="微软雅黑" panose="020B0503020204020204" pitchFamily="34" charset="-122"/>
                </a:rPr>
                <a:t>SimplifyDFA.cpp</a:t>
              </a:r>
              <a:endParaRPr lang="zh-CN" altLang="en-US" sz="1400" b="1" dirty="0">
                <a:solidFill>
                  <a:schemeClr val="accent3"/>
                </a:solidFill>
                <a:latin typeface="微软雅黑" panose="020B0503020204020204" pitchFamily="34" charset="-122"/>
                <a:ea typeface="微软雅黑" panose="020B0503020204020204" pitchFamily="34" charset="-122"/>
              </a:endParaRPr>
            </a:p>
          </p:txBody>
        </p:sp>
      </p:grpSp>
      <p:grpSp>
        <p:nvGrpSpPr>
          <p:cNvPr id="149" name="Group 15"/>
          <p:cNvGrpSpPr/>
          <p:nvPr/>
        </p:nvGrpSpPr>
        <p:grpSpPr>
          <a:xfrm>
            <a:off x="1643210" y="4246372"/>
            <a:ext cx="2801808" cy="575940"/>
            <a:chOff x="9042907" y="3116085"/>
            <a:chExt cx="3066051" cy="767919"/>
          </a:xfrm>
        </p:grpSpPr>
        <p:sp>
          <p:nvSpPr>
            <p:cNvPr id="150" name="TextBox 16"/>
            <p:cNvSpPr txBox="1"/>
            <p:nvPr/>
          </p:nvSpPr>
          <p:spPr>
            <a:xfrm>
              <a:off x="9042907" y="3294449"/>
              <a:ext cx="3066051" cy="589555"/>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读取代码文件和提供</a:t>
              </a:r>
              <a:r>
                <a:rPr lang="en-US" altLang="zh-CN" sz="1100" dirty="0" err="1">
                  <a:solidFill>
                    <a:schemeClr val="tx1">
                      <a:lumMod val="65000"/>
                      <a:lumOff val="35000"/>
                    </a:schemeClr>
                  </a:solidFill>
                  <a:latin typeface="微软雅黑" panose="020B0503020204020204" pitchFamily="34" charset="-122"/>
                  <a:ea typeface="微软雅黑" panose="020B0503020204020204" pitchFamily="34" charset="-122"/>
                </a:rPr>
                <a:t>readNext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1" name="Rectangle 17"/>
            <p:cNvSpPr/>
            <p:nvPr/>
          </p:nvSpPr>
          <p:spPr>
            <a:xfrm>
              <a:off x="9042907" y="3116085"/>
              <a:ext cx="2457329" cy="246221"/>
            </a:xfrm>
            <a:prstGeom prst="rect">
              <a:avLst/>
            </a:prstGeom>
          </p:spPr>
          <p:txBody>
            <a:bodyPr wrap="none" lIns="72000" tIns="0" rIns="72000" bIns="0">
              <a:noAutofit/>
            </a:bodyPr>
            <a:lstStyle/>
            <a:p>
              <a:pPr lvl="0" defTabSz="914400">
                <a:defRPr/>
              </a:pPr>
              <a:r>
                <a:rPr lang="en-US" altLang="zh-CN" sz="1400" b="1" dirty="0">
                  <a:solidFill>
                    <a:schemeClr val="accent5"/>
                  </a:solidFill>
                  <a:latin typeface="微软雅黑" panose="020B0503020204020204" pitchFamily="34" charset="-122"/>
                  <a:ea typeface="微软雅黑" panose="020B0503020204020204" pitchFamily="34" charset="-122"/>
                </a:rPr>
                <a:t>Scanner.cpp</a:t>
              </a:r>
              <a:endParaRPr lang="zh-CN" altLang="en-US" sz="1400" b="1" dirty="0">
                <a:solidFill>
                  <a:schemeClr val="accent5"/>
                </a:solidFill>
                <a:latin typeface="微软雅黑" panose="020B0503020204020204" pitchFamily="34" charset="-122"/>
                <a:ea typeface="微软雅黑" panose="020B0503020204020204" pitchFamily="34" charset="-122"/>
              </a:endParaRPr>
            </a:p>
          </p:txBody>
        </p:sp>
      </p:grpSp>
      <p:grpSp>
        <p:nvGrpSpPr>
          <p:cNvPr id="152" name="Group 15"/>
          <p:cNvGrpSpPr/>
          <p:nvPr/>
        </p:nvGrpSpPr>
        <p:grpSpPr>
          <a:xfrm>
            <a:off x="1643210" y="3604602"/>
            <a:ext cx="2801808" cy="587658"/>
            <a:chOff x="9029821" y="3114167"/>
            <a:chExt cx="3066051" cy="783544"/>
          </a:xfrm>
        </p:grpSpPr>
        <p:sp>
          <p:nvSpPr>
            <p:cNvPr id="153" name="TextBox 16"/>
            <p:cNvSpPr txBox="1"/>
            <p:nvPr/>
          </p:nvSpPr>
          <p:spPr>
            <a:xfrm>
              <a:off x="9029821" y="3308155"/>
              <a:ext cx="3066051" cy="589556"/>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正规式转</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NFA</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4" name="Rectangle 17"/>
            <p:cNvSpPr/>
            <p:nvPr/>
          </p:nvSpPr>
          <p:spPr>
            <a:xfrm>
              <a:off x="9029821" y="3114167"/>
              <a:ext cx="2457329" cy="246221"/>
            </a:xfrm>
            <a:prstGeom prst="rect">
              <a:avLst/>
            </a:prstGeom>
          </p:spPr>
          <p:txBody>
            <a:bodyPr wrap="none" lIns="72000" tIns="0" rIns="72000" bIns="0">
              <a:noAutofit/>
            </a:bodyPr>
            <a:lstStyle/>
            <a:p>
              <a:pPr lvl="0" defTabSz="914400">
                <a:defRPr/>
              </a:pPr>
              <a:r>
                <a:rPr lang="en-US" altLang="zh-CN" sz="1400" b="1" dirty="0">
                  <a:solidFill>
                    <a:schemeClr val="accent2"/>
                  </a:solidFill>
                  <a:latin typeface="微软雅黑" panose="020B0503020204020204" pitchFamily="34" charset="-122"/>
                  <a:ea typeface="微软雅黑" panose="020B0503020204020204" pitchFamily="34" charset="-122"/>
                </a:rPr>
                <a:t>REtoNFA.cpp</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grpSp>
        <p:nvGrpSpPr>
          <p:cNvPr id="155" name="Group 15"/>
          <p:cNvGrpSpPr/>
          <p:nvPr/>
        </p:nvGrpSpPr>
        <p:grpSpPr>
          <a:xfrm>
            <a:off x="64296" y="3618561"/>
            <a:ext cx="2801808" cy="568149"/>
            <a:chOff x="9029821" y="3101223"/>
            <a:chExt cx="3066051" cy="757533"/>
          </a:xfrm>
        </p:grpSpPr>
        <p:sp>
          <p:nvSpPr>
            <p:cNvPr id="156" name="TextBox 16"/>
            <p:cNvSpPr txBox="1"/>
            <p:nvPr/>
          </p:nvSpPr>
          <p:spPr>
            <a:xfrm>
              <a:off x="9029821" y="3269200"/>
              <a:ext cx="3066051" cy="589556"/>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一些必要的工具函数</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en-US" altLang="zh-CN" sz="1400" b="1" dirty="0">
                  <a:solidFill>
                    <a:schemeClr val="accent2"/>
                  </a:solidFill>
                  <a:latin typeface="微软雅黑" panose="020B0503020204020204" pitchFamily="34" charset="-122"/>
                  <a:ea typeface="微软雅黑" panose="020B0503020204020204" pitchFamily="34" charset="-122"/>
                </a:rPr>
                <a:t>LexTool.cpp</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pic>
        <p:nvPicPr>
          <p:cNvPr id="158" name="图片 157"/>
          <p:cNvPicPr/>
          <p:nvPr/>
        </p:nvPicPr>
        <p:blipFill>
          <a:blip r:embed="rId1">
            <a:extLst>
              <a:ext uri="{28A0092B-C50C-407E-A947-70E740481C1C}">
                <a14:useLocalDpi xmlns:a14="http://schemas.microsoft.com/office/drawing/2010/main" val="0"/>
              </a:ext>
            </a:extLst>
          </a:blip>
          <a:stretch>
            <a:fillRect/>
          </a:stretch>
        </p:blipFill>
        <p:spPr>
          <a:xfrm>
            <a:off x="154287" y="1138907"/>
            <a:ext cx="4182521" cy="2392237"/>
          </a:xfrm>
          <a:prstGeom prst="rect">
            <a:avLst/>
          </a:prstGeom>
        </p:spPr>
      </p:pic>
      <p:sp>
        <p:nvSpPr>
          <p:cNvPr id="161" name="Rectangle 17"/>
          <p:cNvSpPr/>
          <p:nvPr/>
        </p:nvSpPr>
        <p:spPr>
          <a:xfrm>
            <a:off x="6255887" y="1049107"/>
            <a:ext cx="2245548" cy="184666"/>
          </a:xfrm>
          <a:prstGeom prst="rect">
            <a:avLst/>
          </a:prstGeom>
        </p:spPr>
        <p:txBody>
          <a:bodyPr wrap="none" lIns="72000" tIns="0" rIns="72000" bIns="0">
            <a:noAutofit/>
          </a:bodyPr>
          <a:lstStyle/>
          <a:p>
            <a:pPr lvl="0" defTabSz="914400">
              <a:defRPr/>
            </a:pPr>
            <a:r>
              <a:rPr lang="zh-CN" altLang="en-US" sz="1400" b="1" dirty="0">
                <a:solidFill>
                  <a:schemeClr val="accent2"/>
                </a:solidFill>
                <a:latin typeface="微软雅黑" panose="020B0503020204020204" pitchFamily="34" charset="-122"/>
                <a:ea typeface="微软雅黑" panose="020B0503020204020204" pitchFamily="34" charset="-122"/>
              </a:rPr>
              <a:t>词法定义</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sp>
        <p:nvSpPr>
          <p:cNvPr id="163" name="TextBox 16"/>
          <p:cNvSpPr txBox="1"/>
          <p:nvPr/>
        </p:nvSpPr>
        <p:spPr>
          <a:xfrm>
            <a:off x="5017487" y="3531144"/>
            <a:ext cx="3646452" cy="1303603"/>
          </a:xfrm>
          <a:prstGeom prst="rect">
            <a:avLst/>
          </a:prstGeom>
          <a:noFill/>
        </p:spPr>
        <p:txBody>
          <a:bodyPr wrap="square" lIns="72000" tIns="0" rIns="72000" bIns="0" anchor="ctr" anchorCtr="0">
            <a:noAutofit/>
          </a:bodyPr>
          <a:lstStyle/>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首行定义参与识别的字符</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形式为“标识”</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“正规式”</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‘可以在正规式中插入前面定义过的自动机</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转义符</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可以将任意字符强制定义为应该识别的字符</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ct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分段定义，越靠前的优先级越高，从而解决“碰撞”问题</a:t>
            </a:r>
            <a:endPar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636069" y="1547327"/>
            <a:ext cx="4126048" cy="205257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fade">
                                      <p:cBhvr>
                                        <p:cTn id="36" dur="500"/>
                                        <p:tgtEl>
                                          <p:spTgt spid="143"/>
                                        </p:tgtEl>
                                      </p:cBhvr>
                                    </p:animEffect>
                                  </p:childTnLst>
                                </p:cTn>
                              </p:par>
                              <p:par>
                                <p:cTn id="37" presetID="10" presetClass="entr" presetSubtype="0" fill="hold" nodeType="withEffect">
                                  <p:stCondLst>
                                    <p:cond delay="250"/>
                                  </p:stCondLst>
                                  <p:childTnLst>
                                    <p:set>
                                      <p:cBhvr>
                                        <p:cTn id="38" dur="1" fill="hold">
                                          <p:stCondLst>
                                            <p:cond delay="0"/>
                                          </p:stCondLst>
                                        </p:cTn>
                                        <p:tgtEl>
                                          <p:spTgt spid="146"/>
                                        </p:tgtEl>
                                        <p:attrNameLst>
                                          <p:attrName>style.visibility</p:attrName>
                                        </p:attrNameLst>
                                      </p:cBhvr>
                                      <p:to>
                                        <p:strVal val="visible"/>
                                      </p:to>
                                    </p:set>
                                    <p:animEffect transition="in" filter="fade">
                                      <p:cBhvr>
                                        <p:cTn id="39" dur="500"/>
                                        <p:tgtEl>
                                          <p:spTgt spid="146"/>
                                        </p:tgtEl>
                                      </p:cBhvr>
                                    </p:animEffect>
                                  </p:childTnLst>
                                </p:cTn>
                              </p:par>
                              <p:par>
                                <p:cTn id="40" presetID="10" presetClass="entr" presetSubtype="0" fill="hold" nodeType="withEffect">
                                  <p:stCondLst>
                                    <p:cond delay="500"/>
                                  </p:stCondLst>
                                  <p:childTnLst>
                                    <p:set>
                                      <p:cBhvr>
                                        <p:cTn id="41" dur="1" fill="hold">
                                          <p:stCondLst>
                                            <p:cond delay="0"/>
                                          </p:stCondLst>
                                        </p:cTn>
                                        <p:tgtEl>
                                          <p:spTgt spid="149"/>
                                        </p:tgtEl>
                                        <p:attrNameLst>
                                          <p:attrName>style.visibility</p:attrName>
                                        </p:attrNameLst>
                                      </p:cBhvr>
                                      <p:to>
                                        <p:strVal val="visible"/>
                                      </p:to>
                                    </p:set>
                                    <p:animEffect transition="in" filter="fade">
                                      <p:cBhvr>
                                        <p:cTn id="42" dur="500"/>
                                        <p:tgtEl>
                                          <p:spTgt spid="149"/>
                                        </p:tgtEl>
                                      </p:cBhvr>
                                    </p:animEffect>
                                  </p:childTnLst>
                                </p:cTn>
                              </p:par>
                            </p:childTnLst>
                          </p:cTn>
                        </p:par>
                        <p:par>
                          <p:cTn id="43" fill="hold">
                            <p:stCondLst>
                              <p:cond delay="3500"/>
                            </p:stCondLst>
                            <p:childTnLst>
                              <p:par>
                                <p:cTn id="44" presetID="10" presetClass="entr" presetSubtype="0" fill="hold" nodeType="afterEffect">
                                  <p:stCondLst>
                                    <p:cond delay="0"/>
                                  </p:stCondLst>
                                  <p:childTnLst>
                                    <p:set>
                                      <p:cBhvr>
                                        <p:cTn id="45" dur="1" fill="hold">
                                          <p:stCondLst>
                                            <p:cond delay="0"/>
                                          </p:stCondLst>
                                        </p:cTn>
                                        <p:tgtEl>
                                          <p:spTgt spid="152"/>
                                        </p:tgtEl>
                                        <p:attrNameLst>
                                          <p:attrName>style.visibility</p:attrName>
                                        </p:attrNameLst>
                                      </p:cBhvr>
                                      <p:to>
                                        <p:strVal val="visible"/>
                                      </p:to>
                                    </p:set>
                                    <p:animEffect transition="in" filter="fade">
                                      <p:cBhvr>
                                        <p:cTn id="46" dur="500"/>
                                        <p:tgtEl>
                                          <p:spTgt spid="1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155"/>
                                        </p:tgtEl>
                                        <p:attrNameLst>
                                          <p:attrName>style.visibility</p:attrName>
                                        </p:attrNameLst>
                                      </p:cBhvr>
                                      <p:to>
                                        <p:strVal val="visible"/>
                                      </p:to>
                                    </p:set>
                                    <p:animEffect transition="in" filter="fade">
                                      <p:cBhvr>
                                        <p:cTn id="50"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07</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正规式</a:t>
            </a:r>
            <a:r>
              <a:rPr lang="en-US" altLang="zh-CN" sz="2400" b="1" dirty="0">
                <a:solidFill>
                  <a:schemeClr val="accent4"/>
                </a:solidFill>
                <a:latin typeface="微软雅黑" panose="020B0503020204020204" pitchFamily="34" charset="-122"/>
                <a:ea typeface="微软雅黑" panose="020B0503020204020204" pitchFamily="34" charset="-122"/>
              </a:rPr>
              <a:t>-&gt;NFA</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2" name="TextBox 19"/>
          <p:cNvSpPr txBox="1"/>
          <p:nvPr/>
        </p:nvSpPr>
        <p:spPr>
          <a:xfrm>
            <a:off x="125491" y="952558"/>
            <a:ext cx="4558975" cy="938846"/>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将正规式中的字符逐个转换，先检查是否是转义字符，再检查是否是算符，接着检查是否是‘</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’，都不是则生成一个只包含一个字符的自动机，并插入占位符。</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TextBox 19"/>
          <p:cNvSpPr txBox="1"/>
          <p:nvPr/>
        </p:nvSpPr>
        <p:spPr>
          <a:xfrm>
            <a:off x="4935101" y="2227622"/>
            <a:ext cx="3684296" cy="938846"/>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找到最后一个“（”及他之后的第一个“）</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将之间的部分取出，对其递归进行接下来的操作，返回最后的自动机，将占位符放在原位。</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1"/>
          <a:srcRect b="41239"/>
          <a:stretch>
            <a:fillRect/>
          </a:stretch>
        </p:blipFill>
        <p:spPr>
          <a:xfrm>
            <a:off x="4954553" y="3264607"/>
            <a:ext cx="2584136" cy="1461486"/>
          </a:xfrm>
          <a:prstGeom prst="rect">
            <a:avLst/>
          </a:prstGeom>
        </p:spPr>
      </p:pic>
      <p:sp>
        <p:nvSpPr>
          <p:cNvPr id="58" name="TextBox 19"/>
          <p:cNvSpPr txBox="1"/>
          <p:nvPr/>
        </p:nvSpPr>
        <p:spPr>
          <a:xfrm>
            <a:off x="5282173" y="800450"/>
            <a:ext cx="2028439" cy="439462"/>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切割词法，取出正规式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2"/>
          <a:stretch>
            <a:fillRect/>
          </a:stretch>
        </p:blipFill>
        <p:spPr>
          <a:xfrm>
            <a:off x="4819493" y="1279917"/>
            <a:ext cx="3696809" cy="553103"/>
          </a:xfrm>
          <a:prstGeom prst="rect">
            <a:avLst/>
          </a:prstGeom>
        </p:spPr>
      </p:pic>
      <p:pic>
        <p:nvPicPr>
          <p:cNvPr id="6" name="图片 5"/>
          <p:cNvPicPr>
            <a:picLocks noChangeAspect="1"/>
          </p:cNvPicPr>
          <p:nvPr/>
        </p:nvPicPr>
        <p:blipFill rotWithShape="1">
          <a:blip r:embed="rId3"/>
          <a:srcRect l="-3677" t="-1362" r="29756" b="1362"/>
          <a:stretch>
            <a:fillRect/>
          </a:stretch>
        </p:blipFill>
        <p:spPr>
          <a:xfrm>
            <a:off x="-38778" y="2202061"/>
            <a:ext cx="2443756" cy="1730188"/>
          </a:xfrm>
          <a:prstGeom prst="rect">
            <a:avLst/>
          </a:prstGeom>
        </p:spPr>
      </p:pic>
      <p:pic>
        <p:nvPicPr>
          <p:cNvPr id="20" name="图片 19"/>
          <p:cNvPicPr>
            <a:picLocks noChangeAspect="1"/>
          </p:cNvPicPr>
          <p:nvPr/>
        </p:nvPicPr>
        <p:blipFill rotWithShape="1">
          <a:blip r:embed="rId4"/>
          <a:srcRect r="17337"/>
          <a:stretch>
            <a:fillRect/>
          </a:stretch>
        </p:blipFill>
        <p:spPr>
          <a:xfrm>
            <a:off x="2569836" y="1637579"/>
            <a:ext cx="2114630" cy="305777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2</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08</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439463" y="697230"/>
            <a:ext cx="25628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latin typeface="微软雅黑" panose="020B0503020204020204" pitchFamily="34" charset="-122"/>
                <a:ea typeface="微软雅黑" panose="020B0503020204020204" pitchFamily="34" charset="-122"/>
              </a:rPr>
              <a:t>正规式</a:t>
            </a:r>
            <a:r>
              <a:rPr lang="en-US" altLang="zh-CN" sz="2400" b="1" dirty="0">
                <a:solidFill>
                  <a:schemeClr val="accent4"/>
                </a:solidFill>
                <a:latin typeface="微软雅黑" panose="020B0503020204020204" pitchFamily="34" charset="-122"/>
                <a:ea typeface="微软雅黑" panose="020B0503020204020204" pitchFamily="34" charset="-122"/>
              </a:rPr>
              <a:t>-&gt;NFA</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18" name="矩形 17"/>
          <p:cNvSpPr/>
          <p:nvPr/>
        </p:nvSpPr>
        <p:spPr>
          <a:xfrm>
            <a:off x="707275" y="154364"/>
            <a:ext cx="1210588"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词法分析</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2762711" y="186810"/>
            <a:ext cx="217239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(Lexical Analysis)</a:t>
            </a:r>
            <a:endParaRPr lang="zh-CN" altLang="en-US" dirty="0">
              <a:solidFill>
                <a:schemeClr val="bg1"/>
              </a:solidFill>
            </a:endParaRPr>
          </a:p>
        </p:txBody>
      </p:sp>
      <p:sp>
        <p:nvSpPr>
          <p:cNvPr id="52" name="TextBox 19"/>
          <p:cNvSpPr txBox="1"/>
          <p:nvPr/>
        </p:nvSpPr>
        <p:spPr>
          <a:xfrm>
            <a:off x="80804" y="1378559"/>
            <a:ext cx="1341461" cy="383549"/>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4.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处理闭包运算</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TextBox 19"/>
          <p:cNvSpPr txBox="1"/>
          <p:nvPr/>
        </p:nvSpPr>
        <p:spPr>
          <a:xfrm>
            <a:off x="3135084" y="1202929"/>
            <a:ext cx="1693146" cy="727906"/>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5.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从左到右，逐个处理连接和并运算</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1"/>
          <a:srcRect r="5845"/>
          <a:stretch>
            <a:fillRect/>
          </a:stretch>
        </p:blipFill>
        <p:spPr>
          <a:xfrm>
            <a:off x="80804" y="2009669"/>
            <a:ext cx="2677094" cy="1784239"/>
          </a:xfrm>
          <a:prstGeom prst="rect">
            <a:avLst/>
          </a:prstGeom>
        </p:spPr>
      </p:pic>
      <p:pic>
        <p:nvPicPr>
          <p:cNvPr id="20" name="图片 19"/>
          <p:cNvPicPr>
            <a:picLocks noChangeAspect="1"/>
          </p:cNvPicPr>
          <p:nvPr/>
        </p:nvPicPr>
        <p:blipFill>
          <a:blip r:embed="rId2"/>
          <a:stretch>
            <a:fillRect/>
          </a:stretch>
        </p:blipFill>
        <p:spPr>
          <a:xfrm>
            <a:off x="2786661" y="2048990"/>
            <a:ext cx="2789563" cy="2187313"/>
          </a:xfrm>
          <a:prstGeom prst="rect">
            <a:avLst/>
          </a:prstGeom>
        </p:spPr>
      </p:pic>
      <p:sp>
        <p:nvSpPr>
          <p:cNvPr id="27" name="TextBox 19"/>
          <p:cNvSpPr txBox="1"/>
          <p:nvPr/>
        </p:nvSpPr>
        <p:spPr>
          <a:xfrm>
            <a:off x="6165222" y="1298043"/>
            <a:ext cx="2212326" cy="531391"/>
          </a:xfrm>
          <a:prstGeom prst="rect">
            <a:avLst/>
          </a:prstGeom>
          <a:noFill/>
        </p:spPr>
        <p:txBody>
          <a:bodyPr wrap="square" lIns="72000" tIns="0" rIns="72000" bIns="0" anchor="ctr" anchorCtr="0">
            <a:noAutofit/>
          </a:bodyPr>
          <a:lstStyle/>
          <a:p>
            <a:pPr fontAlgn="ct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6.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将所有正规式转化的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连接起来构成一个大的</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NFA</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rotWithShape="1">
          <a:blip r:embed="rId3"/>
          <a:srcRect r="8887" b="12162"/>
          <a:stretch>
            <a:fillRect/>
          </a:stretch>
        </p:blipFill>
        <p:spPr>
          <a:xfrm>
            <a:off x="5773382" y="2263479"/>
            <a:ext cx="3596890" cy="11533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tags/tag1.xml><?xml version="1.0" encoding="utf-8"?>
<p:tagLst xmlns:p="http://schemas.openxmlformats.org/presentationml/2006/main">
  <p:tag name="KSO_WM_DIAGRAM_VIRTUALLY_FRAME" val="{&quot;height&quot;:201.98629921259845,&quot;left&quot;:41.25,&quot;top&quot;:133.24023622047244,&quot;width&quot;:624.5157480314961}"/>
</p:tagLst>
</file>

<file path=ppt/tags/tag10.xml><?xml version="1.0" encoding="utf-8"?>
<p:tagLst xmlns:p="http://schemas.openxmlformats.org/presentationml/2006/main">
  <p:tag name="KSO_WM_DIAGRAM_VIRTUALLY_FRAME" val="{&quot;height&quot;:201.98629921259845,&quot;left&quot;:41.25,&quot;top&quot;:133.24023622047244,&quot;width&quot;:624.5157480314961}"/>
</p:tagLst>
</file>

<file path=ppt/tags/tag11.xml><?xml version="1.0" encoding="utf-8"?>
<p:tagLst xmlns:p="http://schemas.openxmlformats.org/presentationml/2006/main">
  <p:tag name="KSO_WM_DIAGRAM_VIRTUALLY_FRAME" val="{&quot;height&quot;:201.98629921259845,&quot;left&quot;:41.25,&quot;top&quot;:133.24023622047244,&quot;width&quot;:624.5157480314961}"/>
</p:tagLst>
</file>

<file path=ppt/tags/tag12.xml><?xml version="1.0" encoding="utf-8"?>
<p:tagLst xmlns:p="http://schemas.openxmlformats.org/presentationml/2006/main">
  <p:tag name="KSO_WM_DIAGRAM_VIRTUALLY_FRAME" val="{&quot;height&quot;:201.98629921259845,&quot;left&quot;:41.25,&quot;top&quot;:133.24023622047244,&quot;width&quot;:624.5157480314961}"/>
</p:tagLst>
</file>

<file path=ppt/tags/tag13.xml><?xml version="1.0" encoding="utf-8"?>
<p:tagLst xmlns:p="http://schemas.openxmlformats.org/presentationml/2006/main">
  <p:tag name="KSO_WM_DIAGRAM_VIRTUALLY_FRAME" val="{&quot;height&quot;:201.98629921259845,&quot;left&quot;:41.25,&quot;top&quot;:133.24023622047244,&quot;width&quot;:624.5157480314961}"/>
</p:tagLst>
</file>

<file path=ppt/tags/tag14.xml><?xml version="1.0" encoding="utf-8"?>
<p:tagLst xmlns:p="http://schemas.openxmlformats.org/presentationml/2006/main">
  <p:tag name="KSO_WM_DIAGRAM_VIRTUALLY_FRAME" val="{&quot;height&quot;:201.98629921259845,&quot;left&quot;:41.25,&quot;top&quot;:133.24023622047244,&quot;width&quot;:624.5157480314961}"/>
</p:tagLst>
</file>

<file path=ppt/tags/tag15.xml><?xml version="1.0" encoding="utf-8"?>
<p:tagLst xmlns:p="http://schemas.openxmlformats.org/presentationml/2006/main">
  <p:tag name="KSO_WM_DIAGRAM_VIRTUALLY_FRAME" val="{&quot;height&quot;:201.98629921259845,&quot;left&quot;:41.25,&quot;top&quot;:133.24023622047244,&quot;width&quot;:624.5157480314961}"/>
</p:tagLst>
</file>

<file path=ppt/tags/tag16.xml><?xml version="1.0" encoding="utf-8"?>
<p:tagLst xmlns:p="http://schemas.openxmlformats.org/presentationml/2006/main">
  <p:tag name="KSO_WM_DIAGRAM_VIRTUALLY_FRAME" val="{&quot;height&quot;:201.98629921259845,&quot;left&quot;:41.25,&quot;top&quot;:133.24023622047244,&quot;width&quot;:624.5157480314961}"/>
</p:tagLst>
</file>

<file path=ppt/tags/tag17.xml><?xml version="1.0" encoding="utf-8"?>
<p:tagLst xmlns:p="http://schemas.openxmlformats.org/presentationml/2006/main">
  <p:tag name="KSO_WM_DIAGRAM_VIRTUALLY_FRAME" val="{&quot;height&quot;:201.98629921259845,&quot;left&quot;:41.25,&quot;top&quot;:133.24023622047244,&quot;width&quot;:624.5157480314961}"/>
</p:tagLst>
</file>

<file path=ppt/tags/tag18.xml><?xml version="1.0" encoding="utf-8"?>
<p:tagLst xmlns:p="http://schemas.openxmlformats.org/presentationml/2006/main">
  <p:tag name="KSO_WM_DIAGRAM_VIRTUALLY_FRAME" val="{&quot;height&quot;:201.98629921259845,&quot;left&quot;:41.25,&quot;top&quot;:133.24023622047244,&quot;width&quot;:624.5157480314961}"/>
</p:tagLst>
</file>

<file path=ppt/tags/tag19.xml><?xml version="1.0" encoding="utf-8"?>
<p:tagLst xmlns:p="http://schemas.openxmlformats.org/presentationml/2006/main">
  <p:tag name="KSO_WM_DIAGRAM_VIRTUALLY_FRAME" val="{&quot;height&quot;:201.98629921259845,&quot;left&quot;:41.25,&quot;top&quot;:133.24023622047244,&quot;width&quot;:624.5157480314961}"/>
</p:tagLst>
</file>

<file path=ppt/tags/tag2.xml><?xml version="1.0" encoding="utf-8"?>
<p:tagLst xmlns:p="http://schemas.openxmlformats.org/presentationml/2006/main">
  <p:tag name="KSO_WM_DIAGRAM_VIRTUALLY_FRAME" val="{&quot;height&quot;:201.98629921259845,&quot;left&quot;:41.25,&quot;top&quot;:133.24023622047244,&quot;width&quot;:624.5157480314961}"/>
</p:tagLst>
</file>

<file path=ppt/tags/tag20.xml><?xml version="1.0" encoding="utf-8"?>
<p:tagLst xmlns:p="http://schemas.openxmlformats.org/presentationml/2006/main">
  <p:tag name="KSO_WM_DIAGRAM_VIRTUALLY_FRAME" val="{&quot;height&quot;:201.98629921259845,&quot;left&quot;:41.25,&quot;top&quot;:133.24023622047244,&quot;width&quot;:624.5157480314961}"/>
</p:tagLst>
</file>

<file path=ppt/tags/tag21.xml><?xml version="1.0" encoding="utf-8"?>
<p:tagLst xmlns:p="http://schemas.openxmlformats.org/presentationml/2006/main">
  <p:tag name="KSO_WM_DIAGRAM_VIRTUALLY_FRAME" val="{&quot;height&quot;:201.98629921259845,&quot;left&quot;:41.25,&quot;top&quot;:133.24023622047244,&quot;width&quot;:624.5157480314961}"/>
</p:tagLst>
</file>

<file path=ppt/tags/tag22.xml><?xml version="1.0" encoding="utf-8"?>
<p:tagLst xmlns:p="http://schemas.openxmlformats.org/presentationml/2006/main">
  <p:tag name="KSO_WM_DIAGRAM_VIRTUALLY_FRAME" val="{&quot;height&quot;:201.98629921259845,&quot;left&quot;:41.25,&quot;top&quot;:133.24023622047244,&quot;width&quot;:624.5157480314961}"/>
</p:tagLst>
</file>

<file path=ppt/tags/tag23.xml><?xml version="1.0" encoding="utf-8"?>
<p:tagLst xmlns:p="http://schemas.openxmlformats.org/presentationml/2006/main">
  <p:tag name="KSO_WM_DIAGRAM_VIRTUALLY_FRAME" val="{&quot;height&quot;:201.98629921259845,&quot;left&quot;:41.25,&quot;top&quot;:133.24023622047244,&quot;width&quot;:624.5157480314961}"/>
</p:tagLst>
</file>

<file path=ppt/tags/tag24.xml><?xml version="1.0" encoding="utf-8"?>
<p:tagLst xmlns:p="http://schemas.openxmlformats.org/presentationml/2006/main">
  <p:tag name="KSO_WM_DIAGRAM_VIRTUALLY_FRAME" val="{&quot;height&quot;:201.98629921259845,&quot;left&quot;:41.25,&quot;top&quot;:133.24023622047244,&quot;width&quot;:624.5157480314961}"/>
</p:tagLst>
</file>

<file path=ppt/tags/tag25.xml><?xml version="1.0" encoding="utf-8"?>
<p:tagLst xmlns:p="http://schemas.openxmlformats.org/presentationml/2006/main">
  <p:tag name="ISPRING_PRESENTATION_TITLE" val="简约严谨学术报告论文答辩毕业论文PPT"/>
  <p:tag name="COMMONDATA" val="eyJoZGlkIjoiNGYzYWNjZDZiZjI5ZjBjYjZkNjk3NjZmYmJjYjY3YzcifQ=="/>
</p:tagLst>
</file>

<file path=ppt/tags/tag3.xml><?xml version="1.0" encoding="utf-8"?>
<p:tagLst xmlns:p="http://schemas.openxmlformats.org/presentationml/2006/main">
  <p:tag name="KSO_WM_DIAGRAM_VIRTUALLY_FRAME" val="{&quot;height&quot;:201.98629921259845,&quot;left&quot;:41.25,&quot;top&quot;:133.24023622047244,&quot;width&quot;:624.5157480314961}"/>
</p:tagLst>
</file>

<file path=ppt/tags/tag4.xml><?xml version="1.0" encoding="utf-8"?>
<p:tagLst xmlns:p="http://schemas.openxmlformats.org/presentationml/2006/main">
  <p:tag name="KSO_WM_DIAGRAM_VIRTUALLY_FRAME" val="{&quot;height&quot;:201.98629921259845,&quot;left&quot;:41.25,&quot;top&quot;:133.24023622047244,&quot;width&quot;:624.5157480314961}"/>
</p:tagLst>
</file>

<file path=ppt/tags/tag5.xml><?xml version="1.0" encoding="utf-8"?>
<p:tagLst xmlns:p="http://schemas.openxmlformats.org/presentationml/2006/main">
  <p:tag name="KSO_WM_DIAGRAM_VIRTUALLY_FRAME" val="{&quot;height&quot;:201.98629921259845,&quot;left&quot;:41.25,&quot;top&quot;:133.24023622047244,&quot;width&quot;:624.5157480314961}"/>
</p:tagLst>
</file>

<file path=ppt/tags/tag6.xml><?xml version="1.0" encoding="utf-8"?>
<p:tagLst xmlns:p="http://schemas.openxmlformats.org/presentationml/2006/main">
  <p:tag name="KSO_WM_DIAGRAM_VIRTUALLY_FRAME" val="{&quot;height&quot;:201.98629921259845,&quot;left&quot;:41.25,&quot;top&quot;:133.24023622047244,&quot;width&quot;:624.5157480314961}"/>
</p:tagLst>
</file>

<file path=ppt/tags/tag7.xml><?xml version="1.0" encoding="utf-8"?>
<p:tagLst xmlns:p="http://schemas.openxmlformats.org/presentationml/2006/main">
  <p:tag name="KSO_WM_DIAGRAM_VIRTUALLY_FRAME" val="{&quot;height&quot;:201.98629921259845,&quot;left&quot;:41.25,&quot;top&quot;:133.24023622047244,&quot;width&quot;:624.5157480314961}"/>
</p:tagLst>
</file>

<file path=ppt/tags/tag8.xml><?xml version="1.0" encoding="utf-8"?>
<p:tagLst xmlns:p="http://schemas.openxmlformats.org/presentationml/2006/main">
  <p:tag name="KSO_WM_DIAGRAM_VIRTUALLY_FRAME" val="{&quot;height&quot;:201.98629921259845,&quot;left&quot;:41.25,&quot;top&quot;:133.24023622047244,&quot;width&quot;:624.5157480314961}"/>
</p:tagLst>
</file>

<file path=ppt/tags/tag9.xml><?xml version="1.0" encoding="utf-8"?>
<p:tagLst xmlns:p="http://schemas.openxmlformats.org/presentationml/2006/main">
  <p:tag name="KSO_WM_DIAGRAM_VIRTUALLY_FRAME" val="{&quot;height&quot;:201.98629921259845,&quot;left&quot;:41.25,&quot;top&quot;:133.24023622047244,&quot;width&quot;:624.5157480314961}"/>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7026</Words>
  <Application>WPS 演示</Application>
  <PresentationFormat>全屏显示(16:9)</PresentationFormat>
  <Paragraphs>929</Paragraphs>
  <Slides>45</Slides>
  <Notes>45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宋体</vt:lpstr>
      <vt:lpstr>Wingdings</vt:lpstr>
      <vt:lpstr>方正正大黑简体</vt:lpstr>
      <vt:lpstr>黑体</vt:lpstr>
      <vt:lpstr>微软雅黑</vt:lpstr>
      <vt:lpstr>Calibri</vt:lpstr>
      <vt:lpstr>Arial Unicode MS</vt:lpstr>
      <vt:lpstr>等线 Light</vt:lpstr>
      <vt:lpstr>Calibri Light</vt:lpstr>
      <vt:lpstr>等线</vt:lpstr>
      <vt:lpstr>Times New Roman</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黄辰宇</cp:lastModifiedBy>
  <cp:revision>151</cp:revision>
  <dcterms:created xsi:type="dcterms:W3CDTF">2017-05-19T12:55:00Z</dcterms:created>
  <dcterms:modified xsi:type="dcterms:W3CDTF">2024-12-27T06:32:26Z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4AC07C5D7CC948E3BAED1BB0F6710189_12</vt:lpwstr>
  </property>
  <property fmtid="{D5CDD505-2E9C-101B-9397-08002B2CF9AE}" pid="3" name="KSOProductBuildVer">
    <vt:lpwstr>2052-12.1.0.18276</vt:lpwstr>
  </property>
</Properties>
</file>