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8" r:id="rId2"/>
    <p:sldId id="282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6EC36-5AD5-42CB-A302-A6CB6A53A0D7}" v="818" dt="2023-02-15T18:27:42.054"/>
    <p1510:client id="{4C7BBDCD-27B2-4DB0-A064-94831046EAAD}" v="1962" dt="2023-07-21T15:16:43.779"/>
    <p1510:client id="{84392D45-3985-4345-8D94-775A83CA80BE}" v="744" dt="2023-05-29T17:55:22.636"/>
    <p1510:client id="{8F024929-6028-4C34-886A-11AC29B32587}" v="425" dt="2023-06-01T19:49:35.423"/>
    <p1510:client id="{A7A79FED-7A53-418D-B457-B51D220D6EF7}" v="1435" dt="2023-02-15T16:37:03.858"/>
    <p1510:client id="{C0391BCE-9F57-4BA6-B569-6E18B62CC6FD}" v="261" dt="2023-06-01T18:53:33.248"/>
    <p1510:client id="{DDF476D6-E174-4ECA-ADBD-370F51346B79}" v="51" dt="2023-06-01T19:14:18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D01A6-EF33-453B-B8CE-229A9F864413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59B6E-F16C-40A5-BE69-ED1C820B4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96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E4BFB-D753-4641-88E6-086A05467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6B969-F9B2-42A0-9F33-48BCE0A58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03DF39-2F5D-4CDA-AA87-6383DF9B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3EA3-AB59-466F-8DA1-88A43C175819}" type="datetime1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3C99E-B763-42AE-924F-9C5B7C67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97CC8B-634A-4902-87C6-0BD57F52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065-9F3C-4815-9F26-4689CC3F5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30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B9A88-6215-44C8-B559-55B6DE2E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BEDC5E-8A58-49CD-847D-66032E30A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7624D-293C-4CBE-BF43-E1482ED7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DC10-A0BB-47A2-A10C-7F15D924A084}" type="datetime1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6A7147-0434-432B-92BA-9DEA61D9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6D1F62-D165-4F83-BFA4-AB3AE8BC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065-9F3C-4815-9F26-4689CC3F5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8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C2AE3E-94CC-45E7-BE01-4981A94F7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2A94AB-F4D3-460C-883A-984741F09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2B205B-E1D8-436A-9FD0-D44ACDF8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3516-34DB-45BD-885A-029D3A075647}" type="datetime1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A66034-7088-4AD8-B2DC-4F730B41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7893A-8509-4631-B868-0FE346F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065-9F3C-4815-9F26-4689CC3F5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7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06523-2FC2-48AF-BD5C-B1D363E1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A3BA1-4B6D-4763-BFDC-ADEEE994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6544D-2971-4D2C-A4DB-F7CD98EA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7CE2-10B9-4A13-932B-B4163F34DA17}" type="datetime1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67A0EB-9576-4C7C-8B56-9D0611AF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29DC8-5995-4241-BB2F-45CAB560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065-9F3C-4815-9F26-4689CC3F5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27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DE37F-401E-4388-830E-BEC7E07F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9CB29A-C4DF-4B36-827A-2F469201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A1F305-B503-4529-834B-FBB10D05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356E-E65F-4AB1-B7C6-6D183B77C52B}" type="datetime1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BF7A6-3F6B-418C-BDD5-BF2D634C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0A5E5-4E61-4B37-AF8A-F6707824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065-9F3C-4815-9F26-4689CC3F5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90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F8B59-78FC-464C-8296-57E8210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9AC75-9123-43D6-8E1A-B4FE66754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AFB76C-670C-47AC-849F-3686516D5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2C76C0-2EA8-4583-A128-49D6C29C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8908-4045-40A0-8496-7146298B034B}" type="datetime1">
              <a:rPr lang="pt-BR" smtClean="0"/>
              <a:t>21/07/2023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F19B14-DF02-4922-A261-0D8AB5FB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7E89E0-C2C6-4142-B5A2-DABBBFB4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065-9F3C-4815-9F26-4689CC3F5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1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A9D64-A2D9-418D-961B-9EB4EB3A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C14213-B723-40A6-A020-AD7662F98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3E422D-1322-491E-8587-887C9DEFE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B4DCB5-3CE8-4759-BACD-D77E00271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F314B3-097A-4E1A-8F05-972380E14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DA6ADD-6F79-4E8F-8734-F35CA70E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E813-C7B5-4B7E-A907-2245E3A9FD18}" type="datetime1">
              <a:rPr lang="pt-BR" smtClean="0"/>
              <a:t>21/07/2023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E30D0C-AB4A-4ED2-B942-8D66910B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2E5210-1272-46EA-B272-F7E2AFE5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065-9F3C-4815-9F26-4689CC3F5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13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646A6-5664-4AF3-B33A-43C42997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E9B45D-04A7-4423-8DB5-7F4F3052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3B40-90F8-41F1-B42D-D0D2990B4824}" type="datetime1">
              <a:rPr lang="pt-BR" smtClean="0"/>
              <a:t>21/07/2023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6D1484-FA99-4D57-8247-140A8579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B3BCDA-B0FC-46DC-852D-E682C632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065-9F3C-4815-9F26-4689CC3F5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43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7635A4-9EDC-467A-BB36-40C8AEF1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765-5594-4B95-9A39-DE71FBE76A77}" type="datetime1">
              <a:rPr lang="pt-BR" smtClean="0"/>
              <a:t>21/07/2023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95BBD4-F736-4407-BED9-90253A16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3594B2-5353-4030-A28C-2A93F5A0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065-9F3C-4815-9F26-4689CC3F5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96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14C67-7351-427A-B5D8-ED922240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39922-023E-42B8-BDFC-18207AE1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FEA57F-1DF7-4129-BFA4-6ED631DF9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3A5EF7-EBAA-484F-B000-9CEAE5ED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7E54-C1ED-4D5F-91C2-729F14861599}" type="datetime1">
              <a:rPr lang="pt-BR" smtClean="0"/>
              <a:t>21/07/2023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CB468E-667B-4418-B4BE-C5EFBA9E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ECDFD6-D9CF-4C2A-A324-677AF9D9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065-9F3C-4815-9F26-4689CC3F5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85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C823A-6C54-4D3B-81C9-7C724A8D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D7BA19-357E-4499-A2F7-007270BB3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F94830-6817-4A7E-A10E-B0FD6759A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C21D01-A526-4115-9949-75ADCF01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1AEE-A22A-4390-B4AC-115D176256C1}" type="datetime1">
              <a:rPr lang="pt-BR" smtClean="0"/>
              <a:t>21/07/2023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46F91-A2B4-4A39-8863-FA8B1AE9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67724C-080D-4D03-A544-EDF4AB6E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4065-9F3C-4815-9F26-4689CC3F5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8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D2DA37-F8B9-4899-8B71-2BC1C3B3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FC3B96-5F9F-4B11-8292-828F0C55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93195E-42BC-4682-8DFD-A4F1EFAF4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FD0B6-8C03-40C1-8017-4F7165F81695}" type="datetime1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5A59F-6A26-4A87-9B4D-1F6549A00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75AC54-3B1B-4176-9BF2-B8B9CD4C3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4065-9F3C-4815-9F26-4689CC3F5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37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ABD49-A3A6-4E97-B615-B923E1A1B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2445" y="387224"/>
            <a:ext cx="3645362" cy="830453"/>
          </a:xfrm>
        </p:spPr>
        <p:txBody>
          <a:bodyPr anchor="ctr">
            <a:normAutofit/>
          </a:bodyPr>
          <a:lstStyle/>
          <a:p>
            <a:pPr algn="l"/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Comparativo entre o Balcão de Empregos e Trabalha Brasil</a:t>
            </a:r>
            <a:endParaRPr lang="pt-BR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DB29AFDA-9613-4435-9E45-DFF99864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66E-0BCF-4BA5-AC91-923FA0444ABC}" type="datetime1">
              <a:rPr lang="pt-BR" smtClean="0"/>
              <a:t>21/07/2023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A37606-847C-4925-BEF9-FF0E921C2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35" y="3456008"/>
            <a:ext cx="4147930" cy="10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1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DB29AFDA-9613-4435-9E45-DFF99864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66E-0BCF-4BA5-AC91-923FA0444ABC}" type="datetime1">
              <a:rPr lang="pt-BR" smtClean="0"/>
              <a:t>21/07/2023</a:t>
            </a:fld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E58858F-3FF4-50A5-DDD6-3FD676250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49828"/>
              </p:ext>
            </p:extLst>
          </p:nvPr>
        </p:nvGraphicFramePr>
        <p:xfrm>
          <a:off x="1905000" y="2237154"/>
          <a:ext cx="8330118" cy="3205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706">
                  <a:extLst>
                    <a:ext uri="{9D8B030D-6E8A-4147-A177-3AD203B41FA5}">
                      <a16:colId xmlns:a16="http://schemas.microsoft.com/office/drawing/2014/main" val="1487273088"/>
                    </a:ext>
                  </a:extLst>
                </a:gridCol>
                <a:gridCol w="2776706">
                  <a:extLst>
                    <a:ext uri="{9D8B030D-6E8A-4147-A177-3AD203B41FA5}">
                      <a16:colId xmlns:a16="http://schemas.microsoft.com/office/drawing/2014/main" val="1520435679"/>
                    </a:ext>
                  </a:extLst>
                </a:gridCol>
                <a:gridCol w="2776706">
                  <a:extLst>
                    <a:ext uri="{9D8B030D-6E8A-4147-A177-3AD203B41FA5}">
                      <a16:colId xmlns:a16="http://schemas.microsoft.com/office/drawing/2014/main" val="1230669490"/>
                    </a:ext>
                  </a:extLst>
                </a:gridCol>
              </a:tblGrid>
              <a:tr h="5466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Funcionalidade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Balcão de empregos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pPr lvl="0">
                        <a:buNone/>
                      </a:pPr>
                      <a:r>
                        <a:rPr lang="pt-BR" dirty="0"/>
                        <a:t>Trabalha Brasil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384386"/>
                  </a:ext>
                </a:extLst>
              </a:tr>
              <a:tr h="656017">
                <a:tc>
                  <a:txBody>
                    <a:bodyPr/>
                    <a:lstStyle/>
                    <a:p>
                      <a:pPr fontAlgn="base"/>
                      <a:r>
                        <a:rPr lang="pt-BR" sz="1600" dirty="0">
                          <a:effectLst/>
                        </a:rPr>
                        <a:t>Conectar o empresa ao candidato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513564"/>
                  </a:ext>
                </a:extLst>
              </a:tr>
              <a:tr h="7485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>
                          <a:effectLst/>
                        </a:rPr>
                        <a:t>Vagas da sua cidade ou proximidades</a:t>
                      </a:r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447513"/>
                  </a:ext>
                </a:extLst>
              </a:tr>
              <a:tr h="580323">
                <a:tc>
                  <a:txBody>
                    <a:bodyPr/>
                    <a:lstStyle/>
                    <a:p>
                      <a:pPr fontAlgn="base"/>
                      <a:r>
                        <a:rPr lang="pt-BR" sz="1600" dirty="0">
                          <a:effectLst/>
                        </a:rPr>
                        <a:t>Responsividade (computador, celular).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663280"/>
                  </a:ext>
                </a:extLst>
              </a:tr>
              <a:tr h="580323">
                <a:tc>
                  <a:txBody>
                    <a:bodyPr/>
                    <a:lstStyle/>
                    <a:p>
                      <a:pPr fontAlgn="base"/>
                      <a:r>
                        <a:rPr lang="pt-BR" sz="1600" dirty="0">
                          <a:effectLst/>
                        </a:rPr>
                        <a:t>Não ocupa espaço na memória do celular</a:t>
                      </a:r>
                      <a:endParaRPr lang="pt-BR" sz="1600" dirty="0" err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253604"/>
                  </a:ext>
                </a:extLst>
              </a:tr>
            </a:tbl>
          </a:graphicData>
        </a:graphic>
      </p:graphicFrame>
      <p:sp>
        <p:nvSpPr>
          <p:cNvPr id="7" name="Subtítulo 2">
            <a:extLst>
              <a:ext uri="{FF2B5EF4-FFF2-40B4-BE49-F238E27FC236}">
                <a16:creationId xmlns:a16="http://schemas.microsoft.com/office/drawing/2014/main" id="{2E571EC2-0371-1DB4-9475-634E3EEA7089}"/>
              </a:ext>
            </a:extLst>
          </p:cNvPr>
          <p:cNvSpPr txBox="1">
            <a:spLocks/>
          </p:cNvSpPr>
          <p:nvPr/>
        </p:nvSpPr>
        <p:spPr>
          <a:xfrm>
            <a:off x="210489" y="381473"/>
            <a:ext cx="36151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Semelhanças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8EA3307D-66E1-5322-20DA-A5699A4DC6CF}"/>
              </a:ext>
            </a:extLst>
          </p:cNvPr>
          <p:cNvSpPr txBox="1">
            <a:spLocks/>
          </p:cNvSpPr>
          <p:nvPr/>
        </p:nvSpPr>
        <p:spPr>
          <a:xfrm>
            <a:off x="8452445" y="387224"/>
            <a:ext cx="3645362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Comparativo entre o Balcão de Empregos e Trabalha Brasil</a:t>
            </a:r>
            <a:endParaRPr lang="pt-BR" sz="2000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88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DB29AFDA-9613-4435-9E45-DFF99864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66E-0BCF-4BA5-AC91-923FA0444ABC}" type="datetime1">
              <a:rPr lang="pt-BR" smtClean="0"/>
              <a:t>21/07/2023</a:t>
            </a:fld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DC2AB34-57D3-87FB-7395-6877050E0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37450"/>
              </p:ext>
            </p:extLst>
          </p:nvPr>
        </p:nvGraphicFramePr>
        <p:xfrm>
          <a:off x="1905000" y="2237154"/>
          <a:ext cx="8330118" cy="3616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706">
                  <a:extLst>
                    <a:ext uri="{9D8B030D-6E8A-4147-A177-3AD203B41FA5}">
                      <a16:colId xmlns:a16="http://schemas.microsoft.com/office/drawing/2014/main" val="1487273088"/>
                    </a:ext>
                  </a:extLst>
                </a:gridCol>
                <a:gridCol w="2776706">
                  <a:extLst>
                    <a:ext uri="{9D8B030D-6E8A-4147-A177-3AD203B41FA5}">
                      <a16:colId xmlns:a16="http://schemas.microsoft.com/office/drawing/2014/main" val="1520435679"/>
                    </a:ext>
                  </a:extLst>
                </a:gridCol>
                <a:gridCol w="2776706">
                  <a:extLst>
                    <a:ext uri="{9D8B030D-6E8A-4147-A177-3AD203B41FA5}">
                      <a16:colId xmlns:a16="http://schemas.microsoft.com/office/drawing/2014/main" val="1230669490"/>
                    </a:ext>
                  </a:extLst>
                </a:gridCol>
              </a:tblGrid>
              <a:tr h="5466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Funcionalidade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Balcão de empregos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pPr lvl="0">
                        <a:buNone/>
                      </a:pPr>
                      <a:r>
                        <a:rPr lang="pt-BR" dirty="0"/>
                        <a:t>Trabalha Brasil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384386"/>
                  </a:ext>
                </a:extLst>
              </a:tr>
              <a:tr h="656017">
                <a:tc>
                  <a:txBody>
                    <a:bodyPr/>
                    <a:lstStyle/>
                    <a:p>
                      <a:pPr fontAlgn="base"/>
                      <a:r>
                        <a:rPr lang="pt-BR" sz="1600" dirty="0">
                          <a:effectLst/>
                        </a:rPr>
                        <a:t>Geração de dados e relatórios personalizados sobre a situação do </a:t>
                      </a:r>
                      <a:r>
                        <a:rPr lang="pt-BR" sz="1600" dirty="0" err="1">
                          <a:effectLst/>
                        </a:rPr>
                        <a:t>WebApp</a:t>
                      </a:r>
                      <a:r>
                        <a:rPr lang="pt-BR" sz="1600" dirty="0">
                          <a:effectLst/>
                        </a:rPr>
                        <a:t> na sua cidade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effectLst/>
                          <a:latin typeface="Calibri"/>
                        </a:rPr>
                        <a:t>✅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effectLst/>
                          <a:latin typeface="Calibri"/>
                        </a:rPr>
                        <a:t>❌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513564"/>
                  </a:ext>
                </a:extLst>
              </a:tr>
              <a:tr h="748533">
                <a:tc>
                  <a:txBody>
                    <a:bodyPr/>
                    <a:lstStyle/>
                    <a:p>
                      <a:pPr fontAlgn="base"/>
                      <a:r>
                        <a:rPr lang="pt-BR" sz="1600" dirty="0">
                          <a:effectLst/>
                        </a:rPr>
                        <a:t>Controle sobre as vagas e candidaturas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❌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447513"/>
                  </a:ext>
                </a:extLst>
              </a:tr>
              <a:tr h="580323">
                <a:tc>
                  <a:txBody>
                    <a:bodyPr/>
                    <a:lstStyle/>
                    <a:p>
                      <a:pPr fontAlgn="base"/>
                      <a:r>
                        <a:rPr lang="pt-BR" sz="1600" dirty="0">
                          <a:effectLst/>
                        </a:rPr>
                        <a:t>Escutar e implantar as ideias da prefeitura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❌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663280"/>
                  </a:ext>
                </a:extLst>
              </a:tr>
              <a:tr h="580323">
                <a:tc>
                  <a:txBody>
                    <a:bodyPr/>
                    <a:lstStyle/>
                    <a:p>
                      <a:pPr fontAlgn="base"/>
                      <a:r>
                        <a:rPr lang="pt-BR" sz="1600">
                          <a:effectLst/>
                        </a:rPr>
                        <a:t>Personalizável </a:t>
                      </a:r>
                      <a:r>
                        <a:rPr lang="pt-BR" sz="1600" dirty="0">
                          <a:effectLst/>
                        </a:rPr>
                        <a:t>para cada cidade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❌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253604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82E5D32-F463-8987-473A-2B8AFA23ED07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FBCC3DA4-3A6F-7716-25F8-54E348C0F362}"/>
              </a:ext>
            </a:extLst>
          </p:cNvPr>
          <p:cNvSpPr txBox="1">
            <a:spLocks/>
          </p:cNvSpPr>
          <p:nvPr/>
        </p:nvSpPr>
        <p:spPr>
          <a:xfrm>
            <a:off x="210489" y="381473"/>
            <a:ext cx="36151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Benefícios para a prefeitura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A4DE301A-34C2-82BE-7600-48DE081F5502}"/>
              </a:ext>
            </a:extLst>
          </p:cNvPr>
          <p:cNvSpPr txBox="1">
            <a:spLocks/>
          </p:cNvSpPr>
          <p:nvPr/>
        </p:nvSpPr>
        <p:spPr>
          <a:xfrm>
            <a:off x="8452445" y="387224"/>
            <a:ext cx="3645362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Comparativo entre o Balcão de Empregos e Trabalha Brasil</a:t>
            </a:r>
            <a:endParaRPr lang="pt-BR" sz="2000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79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DB29AFDA-9613-4435-9E45-DFF99864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66E-0BCF-4BA5-AC91-923FA0444ABC}" type="datetime1">
              <a:rPr lang="pt-BR" smtClean="0"/>
              <a:t>21/07/2023</a:t>
            </a:fld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DC2AB34-57D3-87FB-7395-6877050E0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10066"/>
              </p:ext>
            </p:extLst>
          </p:nvPr>
        </p:nvGraphicFramePr>
        <p:xfrm>
          <a:off x="1905000" y="2237154"/>
          <a:ext cx="8330118" cy="4122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706">
                  <a:extLst>
                    <a:ext uri="{9D8B030D-6E8A-4147-A177-3AD203B41FA5}">
                      <a16:colId xmlns:a16="http://schemas.microsoft.com/office/drawing/2014/main" val="1487273088"/>
                    </a:ext>
                  </a:extLst>
                </a:gridCol>
                <a:gridCol w="2776706">
                  <a:extLst>
                    <a:ext uri="{9D8B030D-6E8A-4147-A177-3AD203B41FA5}">
                      <a16:colId xmlns:a16="http://schemas.microsoft.com/office/drawing/2014/main" val="1520435679"/>
                    </a:ext>
                  </a:extLst>
                </a:gridCol>
                <a:gridCol w="2776706">
                  <a:extLst>
                    <a:ext uri="{9D8B030D-6E8A-4147-A177-3AD203B41FA5}">
                      <a16:colId xmlns:a16="http://schemas.microsoft.com/office/drawing/2014/main" val="1230669490"/>
                    </a:ext>
                  </a:extLst>
                </a:gridCol>
              </a:tblGrid>
              <a:tr h="5466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Funcionalidade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Balcão de empregos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pPr lvl="0">
                        <a:buNone/>
                      </a:pPr>
                      <a:r>
                        <a:rPr lang="pt-BR" dirty="0"/>
                        <a:t>Trabalha Brasil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384386"/>
                  </a:ext>
                </a:extLst>
              </a:tr>
              <a:tr h="5803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>
                          <a:effectLst/>
                        </a:rPr>
                        <a:t>Anúncios no 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❌</a:t>
                      </a:r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663280"/>
                  </a:ext>
                </a:extLst>
              </a:tr>
              <a:tr h="5803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>
                          <a:effectLst/>
                        </a:rPr>
                        <a:t>2 currículos na mesma conta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❌</a:t>
                      </a:r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253604"/>
                  </a:ext>
                </a:extLst>
              </a:tr>
              <a:tr h="5803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>
                          <a:effectLst/>
                        </a:rPr>
                        <a:t>Suporte direto com a prefeitura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</a:p>
                    <a:p>
                      <a:pPr lvl="0">
                        <a:buNone/>
                      </a:pPr>
                      <a:endParaRPr lang="pt-BR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❌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57448"/>
                  </a:ext>
                </a:extLst>
              </a:tr>
              <a:tr h="5803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>
                          <a:effectLst/>
                        </a:rPr>
                        <a:t>Visualizar situação da candidatura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❌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705497"/>
                  </a:ext>
                </a:extLst>
              </a:tr>
              <a:tr h="5803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>
                          <a:effectLst/>
                        </a:rPr>
                        <a:t>Adicionar a tela inicial do celular</a:t>
                      </a:r>
                      <a:endParaRPr lang="pt-BR" sz="1600" dirty="0" err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❌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52027"/>
                  </a:ext>
                </a:extLst>
              </a:tr>
              <a:tr h="5803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Imprimir currículo em PDF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83363"/>
                  </a:ext>
                </a:extLst>
              </a:tr>
            </a:tbl>
          </a:graphicData>
        </a:graphic>
      </p:graphicFrame>
      <p:sp>
        <p:nvSpPr>
          <p:cNvPr id="10" name="Subtítulo 2">
            <a:extLst>
              <a:ext uri="{FF2B5EF4-FFF2-40B4-BE49-F238E27FC236}">
                <a16:creationId xmlns:a16="http://schemas.microsoft.com/office/drawing/2014/main" id="{FBCC3DA4-3A6F-7716-25F8-54E348C0F362}"/>
              </a:ext>
            </a:extLst>
          </p:cNvPr>
          <p:cNvSpPr txBox="1">
            <a:spLocks/>
          </p:cNvSpPr>
          <p:nvPr/>
        </p:nvSpPr>
        <p:spPr>
          <a:xfrm>
            <a:off x="210489" y="381473"/>
            <a:ext cx="36151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Benefícios para o candidato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6FFCA08-26C5-22C4-0376-C7DC0710D535}"/>
              </a:ext>
            </a:extLst>
          </p:cNvPr>
          <p:cNvSpPr txBox="1">
            <a:spLocks/>
          </p:cNvSpPr>
          <p:nvPr/>
        </p:nvSpPr>
        <p:spPr>
          <a:xfrm>
            <a:off x="8452445" y="387224"/>
            <a:ext cx="3645362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Comparativo entre o Balcão de Empregos e Trabalha Brasil</a:t>
            </a:r>
            <a:endParaRPr lang="pt-BR" sz="2000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05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DB29AFDA-9613-4435-9E45-DFF99864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66E-0BCF-4BA5-AC91-923FA0444ABC}" type="datetime1">
              <a:rPr lang="pt-BR" smtClean="0"/>
              <a:t>21/07/2023</a:t>
            </a:fld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DC2AB34-57D3-87FB-7395-6877050E0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12820"/>
              </p:ext>
            </p:extLst>
          </p:nvPr>
        </p:nvGraphicFramePr>
        <p:xfrm>
          <a:off x="1905000" y="2237154"/>
          <a:ext cx="8330118" cy="337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706">
                  <a:extLst>
                    <a:ext uri="{9D8B030D-6E8A-4147-A177-3AD203B41FA5}">
                      <a16:colId xmlns:a16="http://schemas.microsoft.com/office/drawing/2014/main" val="1487273088"/>
                    </a:ext>
                  </a:extLst>
                </a:gridCol>
                <a:gridCol w="2776706">
                  <a:extLst>
                    <a:ext uri="{9D8B030D-6E8A-4147-A177-3AD203B41FA5}">
                      <a16:colId xmlns:a16="http://schemas.microsoft.com/office/drawing/2014/main" val="1520435679"/>
                    </a:ext>
                  </a:extLst>
                </a:gridCol>
                <a:gridCol w="2776706">
                  <a:extLst>
                    <a:ext uri="{9D8B030D-6E8A-4147-A177-3AD203B41FA5}">
                      <a16:colId xmlns:a16="http://schemas.microsoft.com/office/drawing/2014/main" val="1230669490"/>
                    </a:ext>
                  </a:extLst>
                </a:gridCol>
              </a:tblGrid>
              <a:tr h="5466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Funcionalidade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Balcão de empregos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pPr lvl="0">
                        <a:buNone/>
                      </a:pPr>
                      <a:r>
                        <a:rPr lang="pt-BR" dirty="0"/>
                        <a:t>Trabalha Brasil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384386"/>
                  </a:ext>
                </a:extLst>
              </a:tr>
              <a:tr h="6560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>
                          <a:effectLst/>
                        </a:rPr>
                        <a:t>Anúncios no 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❌</a:t>
                      </a:r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513564"/>
                  </a:ext>
                </a:extLst>
              </a:tr>
              <a:tr h="748533">
                <a:tc>
                  <a:txBody>
                    <a:bodyPr/>
                    <a:lstStyle/>
                    <a:p>
                      <a:pPr fontAlgn="base"/>
                      <a:r>
                        <a:rPr lang="pt-BR" sz="1600" dirty="0">
                          <a:effectLst/>
                        </a:rPr>
                        <a:t>Recebe apenas currículos selecionados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❌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447513"/>
                  </a:ext>
                </a:extLst>
              </a:tr>
              <a:tr h="7485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>
                          <a:effectLst/>
                        </a:rPr>
                        <a:t>Suporte direto com a prefeitura</a:t>
                      </a:r>
                      <a:endParaRPr lang="pt-BR" sz="1600" dirty="0" err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❌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303850"/>
                  </a:ext>
                </a:extLst>
              </a:tr>
              <a:tr h="580323">
                <a:tc>
                  <a:txBody>
                    <a:bodyPr/>
                    <a:lstStyle/>
                    <a:p>
                      <a:pPr fontAlgn="base"/>
                      <a:r>
                        <a:rPr lang="pt-BR" sz="1600" dirty="0">
                          <a:effectLst/>
                        </a:rPr>
                        <a:t>Imprimir currículos em PDF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✅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❌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663280"/>
                  </a:ext>
                </a:extLst>
              </a:tr>
            </a:tbl>
          </a:graphicData>
        </a:graphic>
      </p:graphicFrame>
      <p:sp>
        <p:nvSpPr>
          <p:cNvPr id="10" name="Subtítulo 2">
            <a:extLst>
              <a:ext uri="{FF2B5EF4-FFF2-40B4-BE49-F238E27FC236}">
                <a16:creationId xmlns:a16="http://schemas.microsoft.com/office/drawing/2014/main" id="{FBCC3DA4-3A6F-7716-25F8-54E348C0F362}"/>
              </a:ext>
            </a:extLst>
          </p:cNvPr>
          <p:cNvSpPr txBox="1">
            <a:spLocks/>
          </p:cNvSpPr>
          <p:nvPr/>
        </p:nvSpPr>
        <p:spPr>
          <a:xfrm>
            <a:off x="210489" y="381473"/>
            <a:ext cx="36151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Benefícios para o empregador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A03F20A-DA41-C0B1-1B8A-274ECD9EDF7A}"/>
              </a:ext>
            </a:extLst>
          </p:cNvPr>
          <p:cNvSpPr txBox="1">
            <a:spLocks/>
          </p:cNvSpPr>
          <p:nvPr/>
        </p:nvSpPr>
        <p:spPr>
          <a:xfrm>
            <a:off x="8452445" y="387224"/>
            <a:ext cx="3645362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Comparativo entre o Balcão de Empregos e Trabalha Brasil</a:t>
            </a:r>
            <a:endParaRPr lang="pt-BR" sz="2000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8494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221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 Negreiros</dc:creator>
  <cp:lastModifiedBy>User</cp:lastModifiedBy>
  <cp:revision>1000</cp:revision>
  <dcterms:created xsi:type="dcterms:W3CDTF">2021-09-28T01:47:28Z</dcterms:created>
  <dcterms:modified xsi:type="dcterms:W3CDTF">2023-07-21T17:28:17Z</dcterms:modified>
</cp:coreProperties>
</file>