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>
        <p:scale>
          <a:sx n="75" d="100"/>
          <a:sy n="75" d="100"/>
        </p:scale>
        <p:origin x="12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35CB-8737-436E-A125-5B87DA0AACF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126CD-9BB6-4A75-9FB7-430FCFBCB18E}">
      <dgm:prSet phldrT="[Text]"/>
      <dgm:spPr/>
      <dgm:t>
        <a:bodyPr/>
        <a:lstStyle/>
        <a:p>
          <a:r>
            <a:rPr lang="fr-FR" dirty="0" err="1">
              <a:latin typeface="Candara" panose="020E0502030303020204" pitchFamily="34" charset="0"/>
            </a:rPr>
            <a:t>Stability</a:t>
          </a:r>
          <a:endParaRPr lang="en-US" dirty="0">
            <a:latin typeface="Candara" panose="020E0502030303020204" pitchFamily="34" charset="0"/>
          </a:endParaRPr>
        </a:p>
      </dgm:t>
    </dgm:pt>
    <dgm:pt modelId="{09AE9A2F-C702-4255-AB59-3F7562815B70}" type="par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61ACD88-01E7-4A31-BC3C-05ECBA0E5E78}" type="sib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4EFEAC-C1FF-41EF-9BD8-5AE39AF4C266}">
      <dgm:prSet phldrT="[Text]"/>
      <dgm:spPr/>
      <dgm:t>
        <a:bodyPr/>
        <a:lstStyle/>
        <a:p>
          <a:r>
            <a:rPr lang="fr-FR" dirty="0">
              <a:latin typeface="Candara" panose="020E0502030303020204" pitchFamily="34" charset="0"/>
            </a:rPr>
            <a:t>Pareto </a:t>
          </a:r>
          <a:r>
            <a:rPr lang="fr-FR" dirty="0" err="1">
              <a:latin typeface="Candara" panose="020E0502030303020204" pitchFamily="34" charset="0"/>
            </a:rPr>
            <a:t>Efficiency</a:t>
          </a:r>
          <a:endParaRPr lang="en-US" dirty="0">
            <a:latin typeface="Candara" panose="020E0502030303020204" pitchFamily="34" charset="0"/>
          </a:endParaRPr>
        </a:p>
      </dgm:t>
    </dgm:pt>
    <dgm:pt modelId="{F62B2381-3B95-4381-AFA9-FE47A312B9EA}" type="par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48FA880-1DFF-4B36-BFB1-3D35669612F6}" type="sib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221789-3B9E-4DCC-AF14-2D31F6EC2A88}">
      <dgm:prSet phldrT="[Text]"/>
      <dgm:spPr/>
      <dgm:t>
        <a:bodyPr/>
        <a:lstStyle/>
        <a:p>
          <a:r>
            <a:rPr lang="fr-FR" dirty="0">
              <a:latin typeface="Candara" panose="020E0502030303020204" pitchFamily="34" charset="0"/>
            </a:rPr>
            <a:t>Fast and Safe</a:t>
          </a:r>
          <a:endParaRPr lang="en-US" dirty="0">
            <a:latin typeface="Candara" panose="020E0502030303020204" pitchFamily="34" charset="0"/>
          </a:endParaRPr>
        </a:p>
      </dgm:t>
    </dgm:pt>
    <dgm:pt modelId="{728258EB-779B-479A-A708-E524CFDDE4AE}" type="par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946006-D8B4-4538-957B-5FB60DCA4344}" type="sib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BED506-6AF5-44BF-B6FE-0D9FA75811DE}">
      <dgm:prSet phldrT="[Text]"/>
      <dgm:spPr/>
      <dgm:t>
        <a:bodyPr/>
        <a:lstStyle/>
        <a:p>
          <a:r>
            <a:rPr lang="fr-FR" dirty="0" err="1">
              <a:latin typeface="Candara" panose="020E0502030303020204" pitchFamily="34" charset="0"/>
            </a:rPr>
            <a:t>Strategy-proofness</a:t>
          </a:r>
          <a:endParaRPr lang="en-US" dirty="0">
            <a:latin typeface="Candara" panose="020E0502030303020204" pitchFamily="34" charset="0"/>
          </a:endParaRPr>
        </a:p>
      </dgm:t>
    </dgm:pt>
    <dgm:pt modelId="{E9931888-FFCB-4409-A00C-DDC2C4B1D239}" type="par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A46C51-3CD0-4E0E-BA4D-0A87ACD87263}" type="sib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95B8F9-3EB3-4114-88DD-08718203ED96}" type="pres">
      <dgm:prSet presAssocID="{EBD335CB-8737-436E-A125-5B87DA0AACF4}" presName="matrix" presStyleCnt="0">
        <dgm:presLayoutVars>
          <dgm:chMax val="1"/>
          <dgm:dir/>
          <dgm:resizeHandles val="exact"/>
        </dgm:presLayoutVars>
      </dgm:prSet>
      <dgm:spPr/>
    </dgm:pt>
    <dgm:pt modelId="{1EBD14DA-A443-46DB-AADF-4294AACE099F}" type="pres">
      <dgm:prSet presAssocID="{EBD335CB-8737-436E-A125-5B87DA0AACF4}" presName="diamond" presStyleLbl="bgShp" presStyleIdx="0" presStyleCnt="1"/>
      <dgm:spPr/>
    </dgm:pt>
    <dgm:pt modelId="{C7A0002A-96BA-40B8-822B-8F144D92D78B}" type="pres">
      <dgm:prSet presAssocID="{EBD335CB-8737-436E-A125-5B87DA0AAC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1B999-5A1C-4F85-818F-BD730DA5A1BC}" type="pres">
      <dgm:prSet presAssocID="{EBD335CB-8737-436E-A125-5B87DA0AAC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AA5DBB-944D-4CD9-B922-0997434BBD56}" type="pres">
      <dgm:prSet presAssocID="{EBD335CB-8737-436E-A125-5B87DA0AAC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81928E-CBE4-49DB-BA21-0E8AD8907729}" type="pres">
      <dgm:prSet presAssocID="{EBD335CB-8737-436E-A125-5B87DA0AAC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F4F60F-0E31-4F8A-8580-75896DE62182}" srcId="{EBD335CB-8737-436E-A125-5B87DA0AACF4}" destId="{974EFEAC-C1FF-41EF-9BD8-5AE39AF4C266}" srcOrd="1" destOrd="0" parTransId="{F62B2381-3B95-4381-AFA9-FE47A312B9EA}" sibTransId="{948FA880-1DFF-4B36-BFB1-3D35669612F6}"/>
    <dgm:cxn modelId="{3911F354-9A51-4C0C-9979-CD6A47CE158C}" type="presOf" srcId="{974EFEAC-C1FF-41EF-9BD8-5AE39AF4C266}" destId="{C251B999-5A1C-4F85-818F-BD730DA5A1BC}" srcOrd="0" destOrd="0" presId="urn:microsoft.com/office/officeart/2005/8/layout/matrix3"/>
    <dgm:cxn modelId="{9032E957-9B46-4296-A098-5E7C65B86D3A}" srcId="{EBD335CB-8737-436E-A125-5B87DA0AACF4}" destId="{64221789-3B9E-4DCC-AF14-2D31F6EC2A88}" srcOrd="2" destOrd="0" parTransId="{728258EB-779B-479A-A708-E524CFDDE4AE}" sibTransId="{14946006-D8B4-4538-957B-5FB60DCA4344}"/>
    <dgm:cxn modelId="{AA05B090-1599-487A-9CB8-25258AEA59D9}" srcId="{EBD335CB-8737-436E-A125-5B87DA0AACF4}" destId="{7BF126CD-9BB6-4A75-9FB7-430FCFBCB18E}" srcOrd="0" destOrd="0" parTransId="{09AE9A2F-C702-4255-AB59-3F7562815B70}" sibTransId="{361ACD88-01E7-4A31-BC3C-05ECBA0E5E78}"/>
    <dgm:cxn modelId="{FE5F0EAD-5690-4C86-8FD0-310219172D12}" type="presOf" srcId="{64221789-3B9E-4DCC-AF14-2D31F6EC2A88}" destId="{1DAA5DBB-944D-4CD9-B922-0997434BBD56}" srcOrd="0" destOrd="0" presId="urn:microsoft.com/office/officeart/2005/8/layout/matrix3"/>
    <dgm:cxn modelId="{784E40C3-8B3B-4781-94E6-C584A4CFBE2E}" type="presOf" srcId="{1ABED506-6AF5-44BF-B6FE-0D9FA75811DE}" destId="{9081928E-CBE4-49DB-BA21-0E8AD8907729}" srcOrd="0" destOrd="0" presId="urn:microsoft.com/office/officeart/2005/8/layout/matrix3"/>
    <dgm:cxn modelId="{5AC3A7D6-9185-4C53-AC21-3C99C607C163}" type="presOf" srcId="{EBD335CB-8737-436E-A125-5B87DA0AACF4}" destId="{E795B8F9-3EB3-4114-88DD-08718203ED96}" srcOrd="0" destOrd="0" presId="urn:microsoft.com/office/officeart/2005/8/layout/matrix3"/>
    <dgm:cxn modelId="{B23ED9F8-E4C2-4D0B-8774-A3B8FF72E15E}" type="presOf" srcId="{7BF126CD-9BB6-4A75-9FB7-430FCFBCB18E}" destId="{C7A0002A-96BA-40B8-822B-8F144D92D78B}" srcOrd="0" destOrd="0" presId="urn:microsoft.com/office/officeart/2005/8/layout/matrix3"/>
    <dgm:cxn modelId="{539F8AFA-6A97-442C-A63C-5584F9E47485}" srcId="{EBD335CB-8737-436E-A125-5B87DA0AACF4}" destId="{1ABED506-6AF5-44BF-B6FE-0D9FA75811DE}" srcOrd="3" destOrd="0" parTransId="{E9931888-FFCB-4409-A00C-DDC2C4B1D239}" sibTransId="{4BA46C51-3CD0-4E0E-BA4D-0A87ACD87263}"/>
    <dgm:cxn modelId="{3CC82C56-F507-4267-A2C4-B33D93A93FC0}" type="presParOf" srcId="{E795B8F9-3EB3-4114-88DD-08718203ED96}" destId="{1EBD14DA-A443-46DB-AADF-4294AACE099F}" srcOrd="0" destOrd="0" presId="urn:microsoft.com/office/officeart/2005/8/layout/matrix3"/>
    <dgm:cxn modelId="{709F3D57-1377-45FC-ADA7-F0CCA2357D97}" type="presParOf" srcId="{E795B8F9-3EB3-4114-88DD-08718203ED96}" destId="{C7A0002A-96BA-40B8-822B-8F144D92D78B}" srcOrd="1" destOrd="0" presId="urn:microsoft.com/office/officeart/2005/8/layout/matrix3"/>
    <dgm:cxn modelId="{5074A19B-1109-4E2C-8AC2-B07F445D40EA}" type="presParOf" srcId="{E795B8F9-3EB3-4114-88DD-08718203ED96}" destId="{C251B999-5A1C-4F85-818F-BD730DA5A1BC}" srcOrd="2" destOrd="0" presId="urn:microsoft.com/office/officeart/2005/8/layout/matrix3"/>
    <dgm:cxn modelId="{05D9D536-B99B-401B-868A-FC4C2E6E3C13}" type="presParOf" srcId="{E795B8F9-3EB3-4114-88DD-08718203ED96}" destId="{1DAA5DBB-944D-4CD9-B922-0997434BBD56}" srcOrd="3" destOrd="0" presId="urn:microsoft.com/office/officeart/2005/8/layout/matrix3"/>
    <dgm:cxn modelId="{7A8D48F3-BE1D-4FB7-90E1-AD1F7E75755B}" type="presParOf" srcId="{E795B8F9-3EB3-4114-88DD-08718203ED96}" destId="{9081928E-CBE4-49DB-BA21-0E8AD89077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F6D23-6AA4-4EF7-901B-4433351347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37DC79-300C-4E64-BD80-B8E001B58EF2}">
      <dgm:prSet/>
      <dgm:spPr/>
      <dgm:t>
        <a:bodyPr/>
        <a:lstStyle/>
        <a:p>
          <a:r>
            <a:rPr lang="fr-FR"/>
            <a:t>Simple to use and implement</a:t>
          </a:r>
          <a:endParaRPr lang="en-US"/>
        </a:p>
      </dgm:t>
    </dgm:pt>
    <dgm:pt modelId="{7316A600-8D5D-4267-9DC6-F3701BB8C8E6}" type="parTrans" cxnId="{26F73559-285F-4D7C-AC1B-3A587F399A5C}">
      <dgm:prSet/>
      <dgm:spPr/>
      <dgm:t>
        <a:bodyPr/>
        <a:lstStyle/>
        <a:p>
          <a:endParaRPr lang="en-US"/>
        </a:p>
      </dgm:t>
    </dgm:pt>
    <dgm:pt modelId="{C8149FFF-1D70-4A96-91D7-C7B2C8656AF0}" type="sibTrans" cxnId="{26F73559-285F-4D7C-AC1B-3A587F399A5C}">
      <dgm:prSet/>
      <dgm:spPr/>
      <dgm:t>
        <a:bodyPr/>
        <a:lstStyle/>
        <a:p>
          <a:endParaRPr lang="en-US"/>
        </a:p>
      </dgm:t>
    </dgm:pt>
    <dgm:pt modelId="{906095F3-F08B-497C-AD10-974BA5E032BD}">
      <dgm:prSet/>
      <dgm:spPr/>
      <dgm:t>
        <a:bodyPr/>
        <a:lstStyle/>
        <a:p>
          <a:r>
            <a:rPr lang="fr-FR"/>
            <a:t>Very Good Properties </a:t>
          </a:r>
          <a:endParaRPr lang="en-US"/>
        </a:p>
      </dgm:t>
    </dgm:pt>
    <dgm:pt modelId="{38794463-25CB-479B-8680-D4F2ADCE9E34}" type="parTrans" cxnId="{3225DD77-07A1-4482-8FCB-65C81044F1CD}">
      <dgm:prSet/>
      <dgm:spPr/>
      <dgm:t>
        <a:bodyPr/>
        <a:lstStyle/>
        <a:p>
          <a:endParaRPr lang="en-US"/>
        </a:p>
      </dgm:t>
    </dgm:pt>
    <dgm:pt modelId="{BF976AE0-7468-48FB-8C34-B1DB5F1B3453}" type="sibTrans" cxnId="{3225DD77-07A1-4482-8FCB-65C81044F1CD}">
      <dgm:prSet/>
      <dgm:spPr/>
      <dgm:t>
        <a:bodyPr/>
        <a:lstStyle/>
        <a:p>
          <a:endParaRPr lang="en-US"/>
        </a:p>
      </dgm:t>
    </dgm:pt>
    <dgm:pt modelId="{F905E113-12D3-4306-8D6A-E7BD084F0C40}">
      <dgm:prSet/>
      <dgm:spPr/>
      <dgm:t>
        <a:bodyPr/>
        <a:lstStyle/>
        <a:p>
          <a:r>
            <a:rPr lang="fr-FR"/>
            <a:t>Much needed </a:t>
          </a:r>
          <a:endParaRPr lang="en-US"/>
        </a:p>
      </dgm:t>
    </dgm:pt>
    <dgm:pt modelId="{A05A52C4-FAB9-436B-989C-64E917F4117E}" type="parTrans" cxnId="{E8290500-F2BC-4121-8F5E-05B3C3AED334}">
      <dgm:prSet/>
      <dgm:spPr/>
      <dgm:t>
        <a:bodyPr/>
        <a:lstStyle/>
        <a:p>
          <a:endParaRPr lang="en-US"/>
        </a:p>
      </dgm:t>
    </dgm:pt>
    <dgm:pt modelId="{D9241673-0002-4E8B-8118-5EAD2B7B57AF}" type="sibTrans" cxnId="{E8290500-F2BC-4121-8F5E-05B3C3AED334}">
      <dgm:prSet/>
      <dgm:spPr/>
      <dgm:t>
        <a:bodyPr/>
        <a:lstStyle/>
        <a:p>
          <a:endParaRPr lang="en-US"/>
        </a:p>
      </dgm:t>
    </dgm:pt>
    <dgm:pt modelId="{EDCE8204-7F51-4EE8-A925-BD95D4BFCBE2}" type="pres">
      <dgm:prSet presAssocID="{95AF6D23-6AA4-4EF7-901B-4433351347FD}" presName="compositeShape" presStyleCnt="0">
        <dgm:presLayoutVars>
          <dgm:chMax val="7"/>
          <dgm:dir/>
          <dgm:resizeHandles val="exact"/>
        </dgm:presLayoutVars>
      </dgm:prSet>
      <dgm:spPr/>
    </dgm:pt>
    <dgm:pt modelId="{0B6A79C0-3204-46EF-9B82-0FEF02E9DCAB}" type="pres">
      <dgm:prSet presAssocID="{1137DC79-300C-4E64-BD80-B8E001B58EF2}" presName="circ1" presStyleLbl="vennNode1" presStyleIdx="0" presStyleCnt="3"/>
      <dgm:spPr/>
    </dgm:pt>
    <dgm:pt modelId="{548B6AA7-614E-4A50-A7E3-AEE2A6B940EB}" type="pres">
      <dgm:prSet presAssocID="{1137DC79-300C-4E64-BD80-B8E001B58E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6E9C81-387F-4246-B963-6842F0DD808C}" type="pres">
      <dgm:prSet presAssocID="{906095F3-F08B-497C-AD10-974BA5E032BD}" presName="circ2" presStyleLbl="vennNode1" presStyleIdx="1" presStyleCnt="3"/>
      <dgm:spPr/>
    </dgm:pt>
    <dgm:pt modelId="{16344873-D8B4-42CE-BDC9-8DD3BE2A3B94}" type="pres">
      <dgm:prSet presAssocID="{906095F3-F08B-497C-AD10-974BA5E032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73498B-ACFC-49BD-8F79-0DDA02CA9EAB}" type="pres">
      <dgm:prSet presAssocID="{F905E113-12D3-4306-8D6A-E7BD084F0C40}" presName="circ3" presStyleLbl="vennNode1" presStyleIdx="2" presStyleCnt="3"/>
      <dgm:spPr/>
    </dgm:pt>
    <dgm:pt modelId="{F9F8B036-E43E-457D-88E8-14D06550FFCC}" type="pres">
      <dgm:prSet presAssocID="{F905E113-12D3-4306-8D6A-E7BD084F0C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8290500-F2BC-4121-8F5E-05B3C3AED334}" srcId="{95AF6D23-6AA4-4EF7-901B-4433351347FD}" destId="{F905E113-12D3-4306-8D6A-E7BD084F0C40}" srcOrd="2" destOrd="0" parTransId="{A05A52C4-FAB9-436B-989C-64E917F4117E}" sibTransId="{D9241673-0002-4E8B-8118-5EAD2B7B57AF}"/>
    <dgm:cxn modelId="{5D0A2A28-4E24-43C7-A974-48DC2A7CC05F}" type="presOf" srcId="{F905E113-12D3-4306-8D6A-E7BD084F0C40}" destId="{C973498B-ACFC-49BD-8F79-0DDA02CA9EAB}" srcOrd="0" destOrd="0" presId="urn:microsoft.com/office/officeart/2005/8/layout/venn1"/>
    <dgm:cxn modelId="{3225DD77-07A1-4482-8FCB-65C81044F1CD}" srcId="{95AF6D23-6AA4-4EF7-901B-4433351347FD}" destId="{906095F3-F08B-497C-AD10-974BA5E032BD}" srcOrd="1" destOrd="0" parTransId="{38794463-25CB-479B-8680-D4F2ADCE9E34}" sibTransId="{BF976AE0-7468-48FB-8C34-B1DB5F1B3453}"/>
    <dgm:cxn modelId="{813F5D78-9B5B-4D69-BBC7-2C62216B0FFF}" type="presOf" srcId="{95AF6D23-6AA4-4EF7-901B-4433351347FD}" destId="{EDCE8204-7F51-4EE8-A925-BD95D4BFCBE2}" srcOrd="0" destOrd="0" presId="urn:microsoft.com/office/officeart/2005/8/layout/venn1"/>
    <dgm:cxn modelId="{26F73559-285F-4D7C-AC1B-3A587F399A5C}" srcId="{95AF6D23-6AA4-4EF7-901B-4433351347FD}" destId="{1137DC79-300C-4E64-BD80-B8E001B58EF2}" srcOrd="0" destOrd="0" parTransId="{7316A600-8D5D-4267-9DC6-F3701BB8C8E6}" sibTransId="{C8149FFF-1D70-4A96-91D7-C7B2C8656AF0}"/>
    <dgm:cxn modelId="{02A01F82-5634-404B-8B4B-7CC60FE3FCEF}" type="presOf" srcId="{F905E113-12D3-4306-8D6A-E7BD084F0C40}" destId="{F9F8B036-E43E-457D-88E8-14D06550FFCC}" srcOrd="1" destOrd="0" presId="urn:microsoft.com/office/officeart/2005/8/layout/venn1"/>
    <dgm:cxn modelId="{AADB1487-1DA3-4004-A7C1-C207A85131EE}" type="presOf" srcId="{1137DC79-300C-4E64-BD80-B8E001B58EF2}" destId="{0B6A79C0-3204-46EF-9B82-0FEF02E9DCAB}" srcOrd="0" destOrd="0" presId="urn:microsoft.com/office/officeart/2005/8/layout/venn1"/>
    <dgm:cxn modelId="{0DC5A2C4-D3BD-42D0-9F46-EAE207BDDC3D}" type="presOf" srcId="{906095F3-F08B-497C-AD10-974BA5E032BD}" destId="{16344873-D8B4-42CE-BDC9-8DD3BE2A3B94}" srcOrd="1" destOrd="0" presId="urn:microsoft.com/office/officeart/2005/8/layout/venn1"/>
    <dgm:cxn modelId="{8DEFD9DB-3BBB-43DE-A8BB-51FAB3153ADE}" type="presOf" srcId="{906095F3-F08B-497C-AD10-974BA5E032BD}" destId="{D86E9C81-387F-4246-B963-6842F0DD808C}" srcOrd="0" destOrd="0" presId="urn:microsoft.com/office/officeart/2005/8/layout/venn1"/>
    <dgm:cxn modelId="{B42FA3FA-A0F0-428D-8C83-DA373B887A0C}" type="presOf" srcId="{1137DC79-300C-4E64-BD80-B8E001B58EF2}" destId="{548B6AA7-614E-4A50-A7E3-AEE2A6B940EB}" srcOrd="1" destOrd="0" presId="urn:microsoft.com/office/officeart/2005/8/layout/venn1"/>
    <dgm:cxn modelId="{B65D2A64-B2C8-48EF-9469-527CC6BB91E9}" type="presParOf" srcId="{EDCE8204-7F51-4EE8-A925-BD95D4BFCBE2}" destId="{0B6A79C0-3204-46EF-9B82-0FEF02E9DCAB}" srcOrd="0" destOrd="0" presId="urn:microsoft.com/office/officeart/2005/8/layout/venn1"/>
    <dgm:cxn modelId="{D03E37E8-9730-4864-B567-6F56C33DFBF3}" type="presParOf" srcId="{EDCE8204-7F51-4EE8-A925-BD95D4BFCBE2}" destId="{548B6AA7-614E-4A50-A7E3-AEE2A6B940EB}" srcOrd="1" destOrd="0" presId="urn:microsoft.com/office/officeart/2005/8/layout/venn1"/>
    <dgm:cxn modelId="{69EE0341-A1FC-4A09-BFD4-123C79B0780D}" type="presParOf" srcId="{EDCE8204-7F51-4EE8-A925-BD95D4BFCBE2}" destId="{D86E9C81-387F-4246-B963-6842F0DD808C}" srcOrd="2" destOrd="0" presId="urn:microsoft.com/office/officeart/2005/8/layout/venn1"/>
    <dgm:cxn modelId="{04BE4FCC-0AC7-49C1-9BD5-CB476232F27A}" type="presParOf" srcId="{EDCE8204-7F51-4EE8-A925-BD95D4BFCBE2}" destId="{16344873-D8B4-42CE-BDC9-8DD3BE2A3B94}" srcOrd="3" destOrd="0" presId="urn:microsoft.com/office/officeart/2005/8/layout/venn1"/>
    <dgm:cxn modelId="{5731184D-626A-4D99-BF75-908484A3CF91}" type="presParOf" srcId="{EDCE8204-7F51-4EE8-A925-BD95D4BFCBE2}" destId="{C973498B-ACFC-49BD-8F79-0DDA02CA9EAB}" srcOrd="4" destOrd="0" presId="urn:microsoft.com/office/officeart/2005/8/layout/venn1"/>
    <dgm:cxn modelId="{A291B37C-428E-4324-8F97-2C5F3846D466}" type="presParOf" srcId="{EDCE8204-7F51-4EE8-A925-BD95D4BFCBE2}" destId="{F9F8B036-E43E-457D-88E8-14D06550FF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4DA-A443-46DB-AADF-4294AACE099F}">
      <dsp:nvSpPr>
        <dsp:cNvPr id="0" name=""/>
        <dsp:cNvSpPr/>
      </dsp:nvSpPr>
      <dsp:spPr>
        <a:xfrm>
          <a:off x="937736" y="0"/>
          <a:ext cx="3923347" cy="392334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002A-96BA-40B8-822B-8F144D92D78B}">
      <dsp:nvSpPr>
        <dsp:cNvPr id="0" name=""/>
        <dsp:cNvSpPr/>
      </dsp:nvSpPr>
      <dsp:spPr>
        <a:xfrm>
          <a:off x="1310454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latin typeface="Candara" panose="020E0502030303020204" pitchFamily="34" charset="0"/>
            </a:rPr>
            <a:t>Stability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1385148" y="447411"/>
        <a:ext cx="1380717" cy="1380717"/>
      </dsp:txXfrm>
    </dsp:sp>
    <dsp:sp modelId="{C251B999-5A1C-4F85-818F-BD730DA5A1BC}">
      <dsp:nvSpPr>
        <dsp:cNvPr id="0" name=""/>
        <dsp:cNvSpPr/>
      </dsp:nvSpPr>
      <dsp:spPr>
        <a:xfrm>
          <a:off x="2958260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Candara" panose="020E0502030303020204" pitchFamily="34" charset="0"/>
            </a:rPr>
            <a:t>Pareto </a:t>
          </a:r>
          <a:r>
            <a:rPr lang="fr-FR" sz="2200" kern="1200" dirty="0" err="1">
              <a:latin typeface="Candara" panose="020E0502030303020204" pitchFamily="34" charset="0"/>
            </a:rPr>
            <a:t>Efficiency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3032954" y="447411"/>
        <a:ext cx="1380717" cy="1380717"/>
      </dsp:txXfrm>
    </dsp:sp>
    <dsp:sp modelId="{1DAA5DBB-944D-4CD9-B922-0997434BBD56}">
      <dsp:nvSpPr>
        <dsp:cNvPr id="0" name=""/>
        <dsp:cNvSpPr/>
      </dsp:nvSpPr>
      <dsp:spPr>
        <a:xfrm>
          <a:off x="1310454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Candara" panose="020E0502030303020204" pitchFamily="34" charset="0"/>
            </a:rPr>
            <a:t>Fast and Safe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1385148" y="2095217"/>
        <a:ext cx="1380717" cy="1380717"/>
      </dsp:txXfrm>
    </dsp:sp>
    <dsp:sp modelId="{9081928E-CBE4-49DB-BA21-0E8AD8907729}">
      <dsp:nvSpPr>
        <dsp:cNvPr id="0" name=""/>
        <dsp:cNvSpPr/>
      </dsp:nvSpPr>
      <dsp:spPr>
        <a:xfrm>
          <a:off x="2958260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latin typeface="Candara" panose="020E0502030303020204" pitchFamily="34" charset="0"/>
            </a:rPr>
            <a:t>Strategy-proofness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3032954" y="2095217"/>
        <a:ext cx="1380717" cy="1380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79C0-3204-46EF-9B82-0FEF02E9DCAB}">
      <dsp:nvSpPr>
        <dsp:cNvPr id="0" name=""/>
        <dsp:cNvSpPr/>
      </dsp:nvSpPr>
      <dsp:spPr>
        <a:xfrm>
          <a:off x="3985546" y="53010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Simple to use and implement</a:t>
          </a:r>
          <a:endParaRPr lang="en-US" sz="2500" kern="1200"/>
        </a:p>
      </dsp:txBody>
      <dsp:txXfrm>
        <a:off x="4324814" y="498298"/>
        <a:ext cx="1865970" cy="1145027"/>
      </dsp:txXfrm>
    </dsp:sp>
    <dsp:sp modelId="{D86E9C81-387F-4246-B963-6842F0DD808C}">
      <dsp:nvSpPr>
        <dsp:cNvPr id="0" name=""/>
        <dsp:cNvSpPr/>
      </dsp:nvSpPr>
      <dsp:spPr>
        <a:xfrm>
          <a:off x="4903689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Very Good Properties </a:t>
          </a:r>
          <a:endParaRPr lang="en-US" sz="2500" kern="1200"/>
        </a:p>
      </dsp:txBody>
      <dsp:txXfrm>
        <a:off x="5681883" y="2300656"/>
        <a:ext cx="1526703" cy="1399477"/>
      </dsp:txXfrm>
    </dsp:sp>
    <dsp:sp modelId="{C973498B-ACFC-49BD-8F79-0DDA02CA9EAB}">
      <dsp:nvSpPr>
        <dsp:cNvPr id="0" name=""/>
        <dsp:cNvSpPr/>
      </dsp:nvSpPr>
      <dsp:spPr>
        <a:xfrm>
          <a:off x="3067404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Much needed </a:t>
          </a:r>
          <a:endParaRPr lang="en-US" sz="2500" kern="1200"/>
        </a:p>
      </dsp:txBody>
      <dsp:txXfrm>
        <a:off x="3307012" y="2300656"/>
        <a:ext cx="1526703" cy="139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DCA-B2A5-2875-225B-506AEB8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5C33-C57D-84D2-03B1-0B9DC3E8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D363-5FD1-4856-E7BF-8EE0BC1F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5BC-0DB8-0853-024A-51B93F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FE86-0B7E-7AE7-ED3E-147A6D1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1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0823-A22A-1144-8F56-6F7D1E23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17B1-572A-0EAC-8989-ABFB2BD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70A0-5BAF-0F60-03D1-AC41FE5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4B6F7-020C-0507-E89A-0B06F6B6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D929-36BE-1052-0019-0098C4F8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C0C-A5AE-7ACA-C162-D7061B7C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E71F-60B4-74A7-14BC-127F79D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F1C7-D98D-4A48-87A8-91AEAA5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+mj-lt"/>
              </a:rPr>
              <a:t>Capacity-Aligned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Stable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Teaching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Location Engine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5C8-768F-BC3D-6283-5ACD85C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latin typeface="Candara" panose="020E0502030303020204" pitchFamily="34" charset="0"/>
              </a:rPr>
              <a:t>Current</a:t>
            </a:r>
            <a:r>
              <a:rPr lang="fr-FR" sz="3200" dirty="0">
                <a:latin typeface="Candara" panose="020E0502030303020204" pitchFamily="34" charset="0"/>
              </a:rPr>
              <a:t> Room Allocation System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A36-EB5A-3CDE-ACC1-841EEDEC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Tedious</a:t>
            </a:r>
            <a:r>
              <a:rPr lang="fr-FR" dirty="0">
                <a:latin typeface="Candara" panose="020E0502030303020204" pitchFamily="34" charset="0"/>
              </a:rPr>
              <a:t> &amp; Time </a:t>
            </a:r>
            <a:r>
              <a:rPr lang="fr-FR" dirty="0" err="1">
                <a:latin typeface="Candara" panose="020E0502030303020204" pitchFamily="34" charset="0"/>
              </a:rPr>
              <a:t>consuming</a:t>
            </a:r>
            <a:r>
              <a:rPr lang="fr-FR" dirty="0">
                <a:latin typeface="Candara" panose="020E0502030303020204" pitchFamily="34" charset="0"/>
              </a:rPr>
              <a:t> : Google Sheets by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Candara" panose="020E0502030303020204" pitchFamily="34" charset="0"/>
              </a:rPr>
              <a:t>Arbitrary</a:t>
            </a:r>
            <a:r>
              <a:rPr lang="fr-FR" dirty="0">
                <a:latin typeface="Candara" panose="020E0502030303020204" pitchFamily="34" charset="0"/>
              </a:rPr>
              <a:t> : Registrars office </a:t>
            </a:r>
            <a:r>
              <a:rPr lang="fr-FR" dirty="0" err="1">
                <a:latin typeface="Candara" panose="020E0502030303020204" pitchFamily="34" charset="0"/>
              </a:rPr>
              <a:t>allocates</a:t>
            </a:r>
            <a:r>
              <a:rPr lang="fr-FR" dirty="0">
                <a:latin typeface="Candara" panose="020E0502030303020204" pitchFamily="34" charset="0"/>
              </a:rPr>
              <a:t> the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Single-criteria</a:t>
            </a:r>
            <a:r>
              <a:rPr lang="en-US" dirty="0">
                <a:latin typeface="Candara" panose="020E0502030303020204" pitchFamily="34" charset="0"/>
              </a:rPr>
              <a:t> : Room Occupancy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059-C5BA-A144-53D0-88FC670459F3}"/>
              </a:ext>
            </a:extLst>
          </p:cNvPr>
          <p:cNvSpPr txBox="1"/>
          <p:nvPr/>
        </p:nvSpPr>
        <p:spPr>
          <a:xfrm>
            <a:off x="838200" y="529590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Candara" panose="020E0502030303020204" pitchFamily="34" charset="0"/>
              </a:rPr>
              <a:t>An ineffective system </a:t>
            </a:r>
            <a:r>
              <a:rPr lang="fr-FR" sz="2800" dirty="0" err="1">
                <a:latin typeface="Candara" panose="020E0502030303020204" pitchFamily="34" charset="0"/>
              </a:rPr>
              <a:t>that</a:t>
            </a:r>
            <a:r>
              <a:rPr lang="fr-FR" sz="2800" dirty="0">
                <a:latin typeface="Candara" panose="020E0502030303020204" pitchFamily="34" charset="0"/>
              </a:rPr>
              <a:t> </a:t>
            </a:r>
            <a:r>
              <a:rPr lang="fr-FR" sz="2800" dirty="0" err="1">
                <a:latin typeface="Candara" panose="020E0502030303020204" pitchFamily="34" charset="0"/>
              </a:rPr>
              <a:t>doesn’t</a:t>
            </a:r>
            <a:r>
              <a:rPr lang="fr-FR" sz="2800" dirty="0">
                <a:latin typeface="Candara" panose="020E0502030303020204" pitchFamily="34" charset="0"/>
              </a:rPr>
              <a:t> </a:t>
            </a:r>
            <a:r>
              <a:rPr lang="fr-FR" sz="2800" dirty="0" err="1">
                <a:latin typeface="Candara" panose="020E0502030303020204" pitchFamily="34" charset="0"/>
              </a:rPr>
              <a:t>allow</a:t>
            </a:r>
            <a:r>
              <a:rPr lang="fr-FR" sz="2800" dirty="0">
                <a:latin typeface="Candara" panose="020E0502030303020204" pitchFamily="34" charset="0"/>
              </a:rPr>
              <a:t> Stakeholders to </a:t>
            </a:r>
            <a:r>
              <a:rPr lang="fr-FR" sz="2800" dirty="0" err="1">
                <a:latin typeface="Candara" panose="020E0502030303020204" pitchFamily="34" charset="0"/>
              </a:rPr>
              <a:t>participate</a:t>
            </a:r>
            <a:r>
              <a:rPr lang="fr-FR" sz="2800" dirty="0">
                <a:latin typeface="Candara" panose="020E0502030303020204" pitchFamily="34" charset="0"/>
              </a:rPr>
              <a:t>  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3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6A-D263-8089-3616-A9B7816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Candara" panose="020E0502030303020204" pitchFamily="34" charset="0"/>
              </a:rPr>
              <a:t>What</a:t>
            </a:r>
            <a:r>
              <a:rPr lang="fr-FR" sz="3600" dirty="0">
                <a:latin typeface="Candara" panose="020E0502030303020204" pitchFamily="34" charset="0"/>
              </a:rPr>
              <a:t> are </a:t>
            </a:r>
            <a:r>
              <a:rPr lang="fr-FR" sz="3600" dirty="0" err="1">
                <a:latin typeface="Candara" panose="020E0502030303020204" pitchFamily="34" charset="0"/>
              </a:rPr>
              <a:t>CASTLE’s</a:t>
            </a:r>
            <a:r>
              <a:rPr lang="fr-FR" sz="3600" dirty="0">
                <a:latin typeface="Candara" panose="020E0502030303020204" pitchFamily="34" charset="0"/>
              </a:rPr>
              <a:t> goals ? 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2DEF8-9AD8-3DE1-B9EB-9A85FAE9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Professor Input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4B27-BFAD-9D17-B41D-FE18298D3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Prof can </a:t>
            </a:r>
            <a:r>
              <a:rPr lang="fr-FR" sz="2400" b="1" dirty="0">
                <a:latin typeface="Candara" panose="020E0502030303020204" pitchFamily="34" charset="0"/>
              </a:rPr>
              <a:t>have a </a:t>
            </a:r>
            <a:r>
              <a:rPr lang="fr-FR" sz="2400" b="1" dirty="0" err="1">
                <a:latin typeface="Candara" panose="020E0502030303020204" pitchFamily="34" charset="0"/>
              </a:rPr>
              <a:t>say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in the </a:t>
            </a:r>
            <a:r>
              <a:rPr lang="fr-FR" sz="2400" dirty="0" err="1">
                <a:latin typeface="Candara" panose="020E0502030303020204" pitchFamily="34" charset="0"/>
              </a:rPr>
              <a:t>classroom</a:t>
            </a:r>
            <a:r>
              <a:rPr lang="fr-FR" sz="2400" dirty="0">
                <a:latin typeface="Candara" panose="020E0502030303020204" pitchFamily="34" charset="0"/>
              </a:rPr>
              <a:t>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Prioritize</a:t>
            </a:r>
            <a:r>
              <a:rPr lang="fr-FR" sz="2400" dirty="0">
                <a:latin typeface="Candara" panose="020E0502030303020204" pitchFamily="34" charset="0"/>
              </a:rPr>
              <a:t> and </a:t>
            </a:r>
            <a:r>
              <a:rPr lang="fr-FR" sz="2400" b="1" dirty="0">
                <a:latin typeface="Candara" panose="020E0502030303020204" pitchFamily="34" charset="0"/>
              </a:rPr>
              <a:t>signal</a:t>
            </a:r>
            <a:r>
              <a:rPr lang="fr-FR" sz="2400" dirty="0">
                <a:latin typeface="Candara" panose="020E0502030303020204" pitchFamily="34" charset="0"/>
              </a:rPr>
              <a:t> </a:t>
            </a:r>
            <a:r>
              <a:rPr lang="fr-FR" sz="2400" dirty="0" err="1">
                <a:latin typeface="Candara" panose="020E0502030303020204" pitchFamily="34" charset="0"/>
              </a:rPr>
              <a:t>their</a:t>
            </a:r>
            <a:r>
              <a:rPr lang="fr-FR" sz="2400" dirty="0">
                <a:latin typeface="Candara" panose="020E0502030303020204" pitchFamily="34" charset="0"/>
              </a:rPr>
              <a:t> room </a:t>
            </a:r>
            <a:r>
              <a:rPr lang="fr-FR" sz="2400" dirty="0" err="1">
                <a:latin typeface="Candara" panose="020E0502030303020204" pitchFamily="34" charset="0"/>
              </a:rPr>
              <a:t>preferences</a:t>
            </a:r>
            <a:endParaRPr lang="fr-FR" sz="2400" dirty="0">
              <a:latin typeface="Candara" panose="020E0502030303020204" pitchFamily="34" charset="0"/>
            </a:endParaRPr>
          </a:p>
          <a:p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2D7C7-B573-DCA6-DFD1-00A062E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Administration </a:t>
            </a:r>
            <a:r>
              <a:rPr lang="fr-FR" b="0" u="sng" dirty="0" err="1">
                <a:latin typeface="Candara" panose="020E0502030303020204" pitchFamily="34" charset="0"/>
              </a:rPr>
              <a:t>Side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8B19C-75FD-CB78-A4BF-5DF8EBC72D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Ease</a:t>
            </a:r>
            <a:r>
              <a:rPr lang="fr-FR" sz="2400" b="1" dirty="0">
                <a:latin typeface="Candara" panose="020E0502030303020204" pitchFamily="34" charset="0"/>
              </a:rPr>
              <a:t> the </a:t>
            </a:r>
            <a:r>
              <a:rPr lang="fr-FR" sz="2400" b="1" dirty="0" err="1">
                <a:latin typeface="Candara" panose="020E0502030303020204" pitchFamily="34" charset="0"/>
              </a:rPr>
              <a:t>load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on the </a:t>
            </a:r>
            <a:r>
              <a:rPr lang="fr-FR" sz="2400" dirty="0" err="1">
                <a:latin typeface="Candara" panose="020E0502030303020204" pitchFamily="34" charset="0"/>
              </a:rPr>
              <a:t>Registrar’s</a:t>
            </a:r>
            <a:r>
              <a:rPr lang="fr-FR" sz="2400" dirty="0">
                <a:latin typeface="Candara" panose="020E0502030303020204" pitchFamily="34" charset="0"/>
              </a:rPr>
              <a:t>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ndara" panose="020E0502030303020204" pitchFamily="34" charset="0"/>
              </a:rPr>
              <a:t>Efficient</a:t>
            </a:r>
            <a:r>
              <a:rPr lang="fr-FR" sz="2400" dirty="0">
                <a:latin typeface="Candara" panose="020E0502030303020204" pitchFamily="34" charset="0"/>
              </a:rPr>
              <a:t> allocation of the  </a:t>
            </a:r>
            <a:r>
              <a:rPr lang="fr-FR" sz="2400" dirty="0" err="1">
                <a:latin typeface="Candara" panose="020E0502030303020204" pitchFamily="34" charset="0"/>
              </a:rPr>
              <a:t>school’s</a:t>
            </a:r>
            <a:r>
              <a:rPr lang="fr-FR" sz="2400" dirty="0">
                <a:latin typeface="Candara" panose="020E0502030303020204" pitchFamily="34" charset="0"/>
              </a:rPr>
              <a:t> ressources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06DA47-E5A1-6231-BBB9-C334A25F376A}"/>
              </a:ext>
            </a:extLst>
          </p:cNvPr>
          <p:cNvSpPr/>
          <p:nvPr/>
        </p:nvSpPr>
        <p:spPr>
          <a:xfrm rot="5400000">
            <a:off x="3257866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0039-53C2-EA9B-E002-DDDB105B39E9}"/>
              </a:ext>
            </a:extLst>
          </p:cNvPr>
          <p:cNvSpPr txBox="1"/>
          <p:nvPr/>
        </p:nvSpPr>
        <p:spPr>
          <a:xfrm>
            <a:off x="836611" y="5405119"/>
            <a:ext cx="10258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latin typeface="Candara" panose="020E0502030303020204" pitchFamily="34" charset="0"/>
              </a:rPr>
              <a:t>Considers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Professors</a:t>
            </a:r>
            <a:r>
              <a:rPr lang="fr-FR" sz="2800" b="1" dirty="0">
                <a:latin typeface="Candara" panose="020E0502030303020204" pitchFamily="34" charset="0"/>
              </a:rPr>
              <a:t>’ </a:t>
            </a:r>
            <a:r>
              <a:rPr lang="fr-FR" sz="2800" b="1" dirty="0" err="1">
                <a:latin typeface="Candara" panose="020E0502030303020204" pitchFamily="34" charset="0"/>
              </a:rPr>
              <a:t>preferences</a:t>
            </a:r>
            <a:r>
              <a:rPr lang="fr-FR" sz="2800" b="1" dirty="0">
                <a:latin typeface="Candara" panose="020E0502030303020204" pitchFamily="34" charset="0"/>
              </a:rPr>
              <a:t>…</a:t>
            </a:r>
            <a:r>
              <a:rPr lang="fr-FR" sz="2800" b="1" dirty="0" err="1">
                <a:latin typeface="Candara" panose="020E0502030303020204" pitchFamily="34" charset="0"/>
              </a:rPr>
              <a:t>while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being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easier</a:t>
            </a:r>
            <a:r>
              <a:rPr lang="fr-FR" sz="2800" b="1" dirty="0">
                <a:latin typeface="Candara" panose="020E0502030303020204" pitchFamily="34" charset="0"/>
              </a:rPr>
              <a:t> to plan out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D95DA-D4CE-34D7-B056-7878F577F1D1}"/>
              </a:ext>
            </a:extLst>
          </p:cNvPr>
          <p:cNvSpPr/>
          <p:nvPr/>
        </p:nvSpPr>
        <p:spPr>
          <a:xfrm rot="5400000">
            <a:off x="8539322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FE84-3155-C174-2054-DA88861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How would CASTLE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7A00-BD24-87CA-BF96-3C157548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369"/>
            <a:ext cx="10515600" cy="336931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Deferred Acceptance </a:t>
            </a:r>
            <a:r>
              <a:rPr lang="en-US" dirty="0">
                <a:latin typeface="Candara" panose="020E0502030303020204" pitchFamily="34" charset="0"/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Matches the Teachers and the Classrooms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	Teachers emit preferences on the type of rooms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	Rooms consider the fill factor of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Teacher Proposing 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If professors are left : Serial Dictatorship on remaining rooms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9B55D-847D-5164-0822-A982CD67C634}"/>
              </a:ext>
            </a:extLst>
          </p:cNvPr>
          <p:cNvSpPr txBox="1"/>
          <p:nvPr/>
        </p:nvSpPr>
        <p:spPr>
          <a:xfrm>
            <a:off x="966945" y="5498600"/>
            <a:ext cx="102581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 </a:t>
            </a:r>
            <a:r>
              <a:rPr lang="en-US" sz="2800" b="1" dirty="0">
                <a:latin typeface="Candara" panose="020E0502030303020204" pitchFamily="34" charset="0"/>
              </a:rPr>
              <a:t>proven</a:t>
            </a:r>
            <a:r>
              <a:rPr lang="fr-FR" sz="2800" b="1" dirty="0">
                <a:latin typeface="Candara" panose="020E0502030303020204" pitchFamily="34" charset="0"/>
              </a:rPr>
              <a:t> Matching system </a:t>
            </a:r>
            <a:r>
              <a:rPr lang="fr-FR" sz="2800" b="1" dirty="0" err="1">
                <a:latin typeface="Candara" panose="020E0502030303020204" pitchFamily="34" charset="0"/>
              </a:rPr>
              <a:t>aiming</a:t>
            </a:r>
            <a:r>
              <a:rPr lang="fr-FR" sz="2800" b="1" dirty="0">
                <a:latin typeface="Candara" panose="020E0502030303020204" pitchFamily="34" charset="0"/>
              </a:rPr>
              <a:t> to </a:t>
            </a:r>
            <a:r>
              <a:rPr lang="fr-FR" sz="2800" b="1" dirty="0" err="1">
                <a:latin typeface="Candara" panose="020E0502030303020204" pitchFamily="34" charset="0"/>
              </a:rPr>
              <a:t>increase</a:t>
            </a:r>
            <a:r>
              <a:rPr lang="fr-FR" sz="2800" b="1" dirty="0">
                <a:latin typeface="Candara" panose="020E0502030303020204" pitchFamily="34" charset="0"/>
              </a:rPr>
              <a:t> satisfaction and </a:t>
            </a:r>
            <a:r>
              <a:rPr lang="fr-FR" sz="2800" b="1" dirty="0" err="1">
                <a:latin typeface="Candara" panose="020E0502030303020204" pitchFamily="34" charset="0"/>
              </a:rPr>
              <a:t>better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allocate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school</a:t>
            </a:r>
            <a:r>
              <a:rPr lang="fr-FR" sz="2800" b="1" dirty="0">
                <a:latin typeface="Candara" panose="020E0502030303020204" pitchFamily="34" charset="0"/>
              </a:rPr>
              <a:t> ressources</a:t>
            </a:r>
          </a:p>
        </p:txBody>
      </p:sp>
    </p:spTree>
    <p:extLst>
      <p:ext uri="{BB962C8B-B14F-4D97-AF65-F5344CB8AC3E}">
        <p14:creationId xmlns:p14="http://schemas.microsoft.com/office/powerpoint/2010/main" val="18642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F9B-9F3E-B88D-CE67-4407710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Candara" panose="020E0502030303020204" pitchFamily="34" charset="0"/>
              </a:rPr>
              <a:t>CASTLE </a:t>
            </a:r>
            <a:r>
              <a:rPr lang="fr-FR" sz="2800" dirty="0" err="1">
                <a:latin typeface="Candara" panose="020E0502030303020204" pitchFamily="34" charset="0"/>
              </a:rPr>
              <a:t>Properties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F7802-D5C6-D0B5-5CAD-45A8B4824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74918"/>
              </p:ext>
            </p:extLst>
          </p:nvPr>
        </p:nvGraphicFramePr>
        <p:xfrm>
          <a:off x="3196590" y="1467326"/>
          <a:ext cx="5798820" cy="392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0FBE8D-AB27-AA4E-7DAF-610BC10EFD1E}"/>
              </a:ext>
            </a:extLst>
          </p:cNvPr>
          <p:cNvSpPr txBox="1"/>
          <p:nvPr/>
        </p:nvSpPr>
        <p:spPr>
          <a:xfrm>
            <a:off x="7894320" y="2147583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Professor proposing DA makes it optimal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F5EF-FE02-A954-2BAC-B9B1E6409528}"/>
              </a:ext>
            </a:extLst>
          </p:cNvPr>
          <p:cNvSpPr txBox="1"/>
          <p:nvPr/>
        </p:nvSpPr>
        <p:spPr>
          <a:xfrm>
            <a:off x="1142538" y="2147583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Candara" panose="020E0502030303020204" pitchFamily="34" charset="0"/>
              </a:rPr>
              <a:t>Strict </a:t>
            </a:r>
            <a:r>
              <a:rPr lang="fr-FR" dirty="0" err="1">
                <a:latin typeface="Candara" panose="020E0502030303020204" pitchFamily="34" charset="0"/>
              </a:rPr>
              <a:t>preferences</a:t>
            </a:r>
            <a:r>
              <a:rPr lang="fr-FR" dirty="0">
                <a:latin typeface="Candara" panose="020E0502030303020204" pitchFamily="34" charset="0"/>
              </a:rPr>
              <a:t> of </a:t>
            </a:r>
            <a:r>
              <a:rPr lang="fr-FR" dirty="0" err="1">
                <a:latin typeface="Candara" panose="020E0502030303020204" pitchFamily="34" charset="0"/>
              </a:rPr>
              <a:t>Rooms</a:t>
            </a:r>
            <a:r>
              <a:rPr lang="fr-FR" dirty="0">
                <a:latin typeface="Candara" panose="020E0502030303020204" pitchFamily="34" charset="0"/>
              </a:rPr>
              <a:t> and </a:t>
            </a:r>
            <a:r>
              <a:rPr lang="fr-FR" dirty="0" err="1">
                <a:latin typeface="Candara" panose="020E0502030303020204" pitchFamily="34" charset="0"/>
              </a:rPr>
              <a:t>Professors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9BCDA-0AD2-815D-3E17-ADB3F069E74A}"/>
              </a:ext>
            </a:extLst>
          </p:cNvPr>
          <p:cNvSpPr txBox="1"/>
          <p:nvPr/>
        </p:nvSpPr>
        <p:spPr>
          <a:xfrm>
            <a:off x="1142538" y="4003289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Candara" panose="020E0502030303020204" pitchFamily="34" charset="0"/>
              </a:rPr>
              <a:t>Single, </a:t>
            </a:r>
            <a:r>
              <a:rPr lang="fr-FR" dirty="0" err="1">
                <a:latin typeface="Candara" panose="020E0502030303020204" pitchFamily="34" charset="0"/>
              </a:rPr>
              <a:t>confidential</a:t>
            </a:r>
            <a:r>
              <a:rPr lang="fr-FR" dirty="0">
                <a:latin typeface="Candara" panose="020E0502030303020204" pitchFamily="34" charset="0"/>
              </a:rPr>
              <a:t> and Central </a:t>
            </a:r>
            <a:r>
              <a:rPr lang="fr-FR" dirty="0" err="1">
                <a:latin typeface="Candara" panose="020E0502030303020204" pitchFamily="34" charset="0"/>
              </a:rPr>
              <a:t>Clearinghouse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FCE42-9D4D-AFCA-5A7D-1A73485F43B3}"/>
              </a:ext>
            </a:extLst>
          </p:cNvPr>
          <p:cNvSpPr txBox="1"/>
          <p:nvPr/>
        </p:nvSpPr>
        <p:spPr>
          <a:xfrm>
            <a:off x="7894320" y="4003290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Candara" panose="020E0502030303020204" pitchFamily="34" charset="0"/>
              </a:rPr>
              <a:t>Professor </a:t>
            </a:r>
            <a:r>
              <a:rPr lang="fr-FR" dirty="0" err="1">
                <a:latin typeface="Candara" panose="020E0502030303020204" pitchFamily="34" charset="0"/>
              </a:rPr>
              <a:t>proposing</a:t>
            </a:r>
            <a:r>
              <a:rPr lang="fr-FR" dirty="0">
                <a:latin typeface="Candara" panose="020E0502030303020204" pitchFamily="34" charset="0"/>
              </a:rPr>
              <a:t> and </a:t>
            </a:r>
            <a:r>
              <a:rPr lang="fr-FR" dirty="0" err="1">
                <a:latin typeface="Candara" panose="020E0502030303020204" pitchFamily="34" charset="0"/>
              </a:rPr>
              <a:t>fixed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cohort</a:t>
            </a:r>
            <a:r>
              <a:rPr lang="fr-FR" dirty="0">
                <a:latin typeface="Candara" panose="020E0502030303020204" pitchFamily="34" charset="0"/>
              </a:rPr>
              <a:t> size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6F1ED-02C4-C5F7-1022-0C23D3E345FC}"/>
              </a:ext>
            </a:extLst>
          </p:cNvPr>
          <p:cNvSpPr txBox="1"/>
          <p:nvPr/>
        </p:nvSpPr>
        <p:spPr>
          <a:xfrm>
            <a:off x="2194560" y="5701981"/>
            <a:ext cx="780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 system </a:t>
            </a:r>
            <a:r>
              <a:rPr lang="fr-FR" sz="2800" b="1" dirty="0" err="1">
                <a:latin typeface="Candara" panose="020E0502030303020204" pitchFamily="34" charset="0"/>
              </a:rPr>
              <a:t>with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very</a:t>
            </a:r>
            <a:r>
              <a:rPr lang="fr-FR" sz="2800" b="1" dirty="0">
                <a:latin typeface="Candara" panose="020E0502030303020204" pitchFamily="34" charset="0"/>
              </a:rPr>
              <a:t> good </a:t>
            </a:r>
            <a:r>
              <a:rPr lang="fr-FR" sz="2800" b="1" dirty="0" err="1">
                <a:latin typeface="Candara" panose="020E0502030303020204" pitchFamily="34" charset="0"/>
              </a:rPr>
              <a:t>properties</a:t>
            </a:r>
            <a:r>
              <a:rPr lang="fr-FR" sz="2800" b="1" dirty="0">
                <a:latin typeface="Candara" panose="020E0502030303020204" pitchFamily="34" charset="0"/>
              </a:rPr>
              <a:t>, </a:t>
            </a:r>
            <a:r>
              <a:rPr lang="fr-FR" sz="2800" b="1" dirty="0" err="1">
                <a:latin typeface="Candara" panose="020E0502030303020204" pitchFamily="34" charset="0"/>
              </a:rPr>
              <a:t>while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being</a:t>
            </a:r>
            <a:r>
              <a:rPr lang="fr-FR" sz="2800" b="1" dirty="0">
                <a:latin typeface="Candara" panose="020E0502030303020204" pitchFamily="34" charset="0"/>
              </a:rPr>
              <a:t> fast and </a:t>
            </a:r>
            <a:r>
              <a:rPr lang="fr-FR" sz="2800" b="1" dirty="0" err="1">
                <a:latin typeface="Candara" panose="020E0502030303020204" pitchFamily="34" charset="0"/>
              </a:rPr>
              <a:t>with</a:t>
            </a:r>
            <a:r>
              <a:rPr lang="fr-FR" sz="2800" b="1" dirty="0">
                <a:latin typeface="Candara" panose="020E0502030303020204" pitchFamily="34" charset="0"/>
              </a:rPr>
              <a:t> no congestion 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7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1BE-1835-4197-D93B-0314B4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latin typeface="Candara" panose="020E0502030303020204" pitchFamily="34" charset="0"/>
              </a:rPr>
              <a:t>Other</a:t>
            </a:r>
            <a:r>
              <a:rPr lang="fr-FR" sz="3200" dirty="0">
                <a:latin typeface="Candara" panose="020E0502030303020204" pitchFamily="34" charset="0"/>
              </a:rPr>
              <a:t> </a:t>
            </a:r>
            <a:r>
              <a:rPr lang="fr-FR" sz="3200" dirty="0" err="1">
                <a:latin typeface="Candara" panose="020E0502030303020204" pitchFamily="34" charset="0"/>
              </a:rPr>
              <a:t>Considerations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311-A707-180F-13E9-DC3071D0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2877"/>
            <a:ext cx="10820400" cy="34438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err="1">
                <a:latin typeface="Candara" panose="020E0502030303020204" pitchFamily="34" charset="0"/>
              </a:rPr>
              <a:t>Improve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b="1" dirty="0" err="1">
                <a:latin typeface="Candara" panose="020E0502030303020204" pitchFamily="34" charset="0"/>
              </a:rPr>
              <a:t>fairness</a:t>
            </a:r>
            <a:r>
              <a:rPr lang="fr-FR" dirty="0">
                <a:latin typeface="Candara" panose="020E0502030303020204" pitchFamily="34" charset="0"/>
              </a:rPr>
              <a:t> : </a:t>
            </a:r>
            <a:r>
              <a:rPr lang="fr-FR" dirty="0" err="1">
                <a:latin typeface="Candara" panose="020E0502030303020204" pitchFamily="34" charset="0"/>
              </a:rPr>
              <a:t>low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rank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 boost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next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time  (loose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strategy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proofness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>
                <a:latin typeface="Candara" panose="020E0502030303020204" pitchFamily="34" charset="0"/>
                <a:sym typeface="Wingdings" panose="05000000000000000000" pitchFamily="2" charset="2"/>
              </a:rPr>
              <a:t>Equipment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matching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(loose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strategy-proofness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, and more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unmatched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courses)</a:t>
            </a:r>
          </a:p>
          <a:p>
            <a:pPr>
              <a:lnSpc>
                <a:spcPct val="200000"/>
              </a:lnSpc>
            </a:pPr>
            <a:r>
              <a:rPr lang="fr-FR" b="1" dirty="0" err="1">
                <a:latin typeface="Candara" panose="020E0502030303020204" pitchFamily="34" charset="0"/>
                <a:sym typeface="Wingdings" panose="05000000000000000000" pitchFamily="2" charset="2"/>
              </a:rPr>
              <a:t>Proximity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to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labs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/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dorms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(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makes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stability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harder,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improves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practical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usability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 err="1">
                <a:latin typeface="Candara" panose="020E0502030303020204" pitchFamily="34" charset="0"/>
                <a:sym typeface="Wingdings" panose="05000000000000000000" pitchFamily="2" charset="2"/>
              </a:rPr>
              <a:t>Include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timetable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management (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makes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it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much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more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complex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1A50-81DB-E5A9-BFF5-97B1039D748D}"/>
              </a:ext>
            </a:extLst>
          </p:cNvPr>
          <p:cNvSpPr txBox="1"/>
          <p:nvPr/>
        </p:nvSpPr>
        <p:spPr>
          <a:xfrm>
            <a:off x="1552575" y="5692224"/>
            <a:ext cx="929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Candara" panose="020E0502030303020204" pitchFamily="34" charset="0"/>
              </a:rPr>
              <a:t>The System can </a:t>
            </a:r>
            <a:r>
              <a:rPr lang="fr-FR" sz="2800" dirty="0" err="1">
                <a:latin typeface="Candara" panose="020E0502030303020204" pitchFamily="34" charset="0"/>
              </a:rPr>
              <a:t>be</a:t>
            </a:r>
            <a:r>
              <a:rPr lang="fr-FR" sz="2800" dirty="0">
                <a:latin typeface="Candara" panose="020E0502030303020204" pitchFamily="34" charset="0"/>
              </a:rPr>
              <a:t> </a:t>
            </a:r>
            <a:r>
              <a:rPr lang="fr-FR" sz="2800" dirty="0" err="1">
                <a:latin typeface="Candara" panose="020E0502030303020204" pitchFamily="34" charset="0"/>
              </a:rPr>
              <a:t>tailored</a:t>
            </a:r>
            <a:r>
              <a:rPr lang="fr-FR" sz="2800" dirty="0">
                <a:latin typeface="Candara" panose="020E0502030303020204" pitchFamily="34" charset="0"/>
              </a:rPr>
              <a:t> to the </a:t>
            </a:r>
            <a:r>
              <a:rPr lang="fr-FR" sz="2800" dirty="0" err="1">
                <a:latin typeface="Candara" panose="020E0502030303020204" pitchFamily="34" charset="0"/>
              </a:rPr>
              <a:t>administration’s</a:t>
            </a:r>
            <a:r>
              <a:rPr lang="fr-FR" sz="2800" dirty="0">
                <a:latin typeface="Candara" panose="020E0502030303020204" pitchFamily="34" charset="0"/>
              </a:rPr>
              <a:t> </a:t>
            </a:r>
            <a:r>
              <a:rPr lang="fr-FR" sz="2800" dirty="0" err="1">
                <a:latin typeface="Candara" panose="020E0502030303020204" pitchFamily="34" charset="0"/>
              </a:rPr>
              <a:t>needs</a:t>
            </a:r>
            <a:r>
              <a:rPr lang="fr-FR" sz="2800" dirty="0">
                <a:latin typeface="Candara" panose="020E0502030303020204" pitchFamily="34" charset="0"/>
              </a:rPr>
              <a:t> 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BB4-BBC0-5958-3F1E-0A5C780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CASTLE : Conclusion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B6FB0-837F-A696-BA0E-A559734D4B98}"/>
              </a:ext>
            </a:extLst>
          </p:cNvPr>
          <p:cNvGraphicFramePr/>
          <p:nvPr/>
        </p:nvGraphicFramePr>
        <p:xfrm>
          <a:off x="838199" y="1769434"/>
          <a:ext cx="10515599" cy="42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728374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0</TotalTime>
  <Words>278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Century Gothic</vt:lpstr>
      <vt:lpstr>Georgia</vt:lpstr>
      <vt:lpstr>Masque Polytechnique</vt:lpstr>
      <vt:lpstr>PowerPoint Presentation</vt:lpstr>
      <vt:lpstr>Current Room Allocation System</vt:lpstr>
      <vt:lpstr>What are CASTLE’s goals ? </vt:lpstr>
      <vt:lpstr>How would CASTLE work ?</vt:lpstr>
      <vt:lpstr>CASTLE Properties</vt:lpstr>
      <vt:lpstr>Other Considerations</vt:lpstr>
      <vt:lpstr>CASTLE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8</cp:revision>
  <dcterms:created xsi:type="dcterms:W3CDTF">2024-11-01T14:41:48Z</dcterms:created>
  <dcterms:modified xsi:type="dcterms:W3CDTF">2024-11-01T17:49:52Z</dcterms:modified>
</cp:coreProperties>
</file>