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3"/>
    <p:sldId id="273"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31E3A1-5BAA-45E7-9553-2D71D02EB01D}" type="datetimeFigureOut">
              <a:rPr lang="en-US" smtClean="0"/>
            </a:fld>
            <a:endParaRPr lang="en-US"/>
          </a:p>
        </p:txBody>
      </p:sp>
      <p:sp>
        <p:nvSpPr>
          <p:cNvPr id="5" name="Footer Placeholder 4"/>
          <p:cNvSpPr>
            <a:spLocks noGrp="1"/>
          </p:cNvSpPr>
          <p:nvPr>
            <p:ph type="ftr" sz="quarter" idx="11"/>
          </p:nvPr>
        </p:nvSpPr>
        <p:spPr/>
        <p:txBody>
          <a:bodyPr/>
          <a:lstStyle/>
          <a:p>
            <a:r>
              <a:rPr lang="en-US"/>
              <a:t>avinashhpathak@gmail.com</a:t>
            </a:r>
            <a:endParaRPr lang="en-US"/>
          </a:p>
        </p:txBody>
      </p:sp>
      <p:sp>
        <p:nvSpPr>
          <p:cNvPr id="6" name="Slide Number Placeholder 5"/>
          <p:cNvSpPr>
            <a:spLocks noGrp="1"/>
          </p:cNvSpPr>
          <p:nvPr>
            <p:ph type="sldNum" sz="quarter" idx="12"/>
          </p:nvPr>
        </p:nvSpPr>
        <p:spPr/>
        <p:txBody>
          <a:bodyPr/>
          <a:lstStyle/>
          <a:p>
            <a:fld id="{147D42FD-17AC-412C-848F-740E7B46BBFB}" type="slidenum">
              <a:rPr lang="en-US" smtClean="0"/>
            </a:fld>
            <a:endParaRPr lang="en-US"/>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E31E3A1-5BAA-45E7-9553-2D71D02EB01D}" type="datetimeFigureOut">
              <a:rPr lang="en-US" smtClean="0"/>
            </a:fld>
            <a:endParaRPr lang="en-US"/>
          </a:p>
        </p:txBody>
      </p:sp>
      <p:sp>
        <p:nvSpPr>
          <p:cNvPr id="5" name="Footer Placeholder 4"/>
          <p:cNvSpPr>
            <a:spLocks noGrp="1"/>
          </p:cNvSpPr>
          <p:nvPr>
            <p:ph type="ftr" sz="quarter" idx="11"/>
          </p:nvPr>
        </p:nvSpPr>
        <p:spPr/>
        <p:txBody>
          <a:bodyPr/>
          <a:lstStyle/>
          <a:p>
            <a:r>
              <a:rPr lang="en-US"/>
              <a:t>avinashhpathak@gmail.com</a:t>
            </a:r>
            <a:endParaRPr lang="en-US"/>
          </a:p>
        </p:txBody>
      </p:sp>
      <p:sp>
        <p:nvSpPr>
          <p:cNvPr id="6" name="Slide Number Placeholder 5"/>
          <p:cNvSpPr>
            <a:spLocks noGrp="1"/>
          </p:cNvSpPr>
          <p:nvPr>
            <p:ph type="sldNum" sz="quarter" idx="12"/>
          </p:nvPr>
        </p:nvSpPr>
        <p:spPr/>
        <p:txBody>
          <a:bodyPr/>
          <a:lstStyle/>
          <a:p>
            <a:fld id="{147D42FD-17AC-412C-848F-740E7B46BBFB}" type="slidenum">
              <a:rPr lang="en-US" smtClean="0"/>
            </a:fld>
            <a:endParaRPr lang="en-US"/>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E31E3A1-5BAA-45E7-9553-2D71D02EB01D}" type="datetimeFigureOut">
              <a:rPr lang="en-US" smtClean="0"/>
            </a:fld>
            <a:endParaRPr lang="en-US"/>
          </a:p>
        </p:txBody>
      </p:sp>
      <p:sp>
        <p:nvSpPr>
          <p:cNvPr id="5" name="Footer Placeholder 4"/>
          <p:cNvSpPr>
            <a:spLocks noGrp="1"/>
          </p:cNvSpPr>
          <p:nvPr>
            <p:ph type="ftr" sz="quarter" idx="11"/>
          </p:nvPr>
        </p:nvSpPr>
        <p:spPr/>
        <p:txBody>
          <a:bodyPr/>
          <a:lstStyle/>
          <a:p>
            <a:r>
              <a:rPr lang="en-US"/>
              <a:t>avinashhpathak@gmail.com</a:t>
            </a:r>
            <a:endParaRPr lang="en-US"/>
          </a:p>
        </p:txBody>
      </p:sp>
      <p:sp>
        <p:nvSpPr>
          <p:cNvPr id="6" name="Slide Number Placeholder 5"/>
          <p:cNvSpPr>
            <a:spLocks noGrp="1"/>
          </p:cNvSpPr>
          <p:nvPr>
            <p:ph type="sldNum" sz="quarter" idx="12"/>
          </p:nvPr>
        </p:nvSpPr>
        <p:spPr/>
        <p:txBody>
          <a:bodyPr/>
          <a:lstStyle/>
          <a:p>
            <a:fld id="{147D42FD-17AC-412C-848F-740E7B46BBFB}" type="slidenum">
              <a:rPr lang="en-US" smtClean="0"/>
            </a:fld>
            <a:endParaRPr lang="en-US"/>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E31E3A1-5BAA-45E7-9553-2D71D02EB01D}" type="datetimeFigureOut">
              <a:rPr lang="en-US" smtClean="0"/>
            </a:fld>
            <a:endParaRPr lang="en-US"/>
          </a:p>
        </p:txBody>
      </p:sp>
      <p:sp>
        <p:nvSpPr>
          <p:cNvPr id="5" name="Footer Placeholder 4"/>
          <p:cNvSpPr>
            <a:spLocks noGrp="1"/>
          </p:cNvSpPr>
          <p:nvPr>
            <p:ph type="ftr" sz="quarter" idx="11"/>
          </p:nvPr>
        </p:nvSpPr>
        <p:spPr/>
        <p:txBody>
          <a:bodyPr/>
          <a:lstStyle/>
          <a:p>
            <a:r>
              <a:rPr lang="en-US"/>
              <a:t>avinashhpathak@gmail.com</a:t>
            </a:r>
            <a:endParaRPr lang="en-US"/>
          </a:p>
        </p:txBody>
      </p:sp>
      <p:sp>
        <p:nvSpPr>
          <p:cNvPr id="6" name="Slide Number Placeholder 5"/>
          <p:cNvSpPr>
            <a:spLocks noGrp="1"/>
          </p:cNvSpPr>
          <p:nvPr>
            <p:ph type="sldNum" sz="quarter" idx="12"/>
          </p:nvPr>
        </p:nvSpPr>
        <p:spPr/>
        <p:txBody>
          <a:bodyPr/>
          <a:lstStyle/>
          <a:p>
            <a:fld id="{147D42FD-17AC-412C-848F-740E7B46BBFB}" type="slidenum">
              <a:rPr lang="en-US" smtClean="0"/>
            </a:fld>
            <a:endParaRPr lang="en-US"/>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BE31E3A1-5BAA-45E7-9553-2D71D02EB01D}" type="datetimeFigureOut">
              <a:rPr lang="en-US" smtClean="0"/>
            </a:fld>
            <a:endParaRPr lang="en-US"/>
          </a:p>
        </p:txBody>
      </p:sp>
      <p:sp>
        <p:nvSpPr>
          <p:cNvPr id="5" name="Footer Placeholder 4"/>
          <p:cNvSpPr>
            <a:spLocks noGrp="1"/>
          </p:cNvSpPr>
          <p:nvPr>
            <p:ph type="ftr" sz="quarter" idx="11"/>
          </p:nvPr>
        </p:nvSpPr>
        <p:spPr/>
        <p:txBody>
          <a:bodyPr/>
          <a:lstStyle/>
          <a:p>
            <a:r>
              <a:rPr lang="en-US"/>
              <a:t>avinashhpathak@gmail.com</a:t>
            </a:r>
            <a:endParaRPr lang="en-US"/>
          </a:p>
        </p:txBody>
      </p:sp>
      <p:sp>
        <p:nvSpPr>
          <p:cNvPr id="6" name="Slide Number Placeholder 5"/>
          <p:cNvSpPr>
            <a:spLocks noGrp="1"/>
          </p:cNvSpPr>
          <p:nvPr>
            <p:ph type="sldNum" sz="quarter" idx="12"/>
          </p:nvPr>
        </p:nvSpPr>
        <p:spPr/>
        <p:txBody>
          <a:bodyPr/>
          <a:lstStyle/>
          <a:p>
            <a:fld id="{147D42FD-17AC-412C-848F-740E7B46BBFB}" type="slidenum">
              <a:rPr lang="en-US" smtClean="0"/>
            </a:fld>
            <a:endParaRPr lang="en-US"/>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BE31E3A1-5BAA-45E7-9553-2D71D02EB01D}" type="datetimeFigureOut">
              <a:rPr lang="en-US" smtClean="0"/>
            </a:fld>
            <a:endParaRPr lang="en-US"/>
          </a:p>
        </p:txBody>
      </p:sp>
      <p:sp>
        <p:nvSpPr>
          <p:cNvPr id="6" name="Footer Placeholder 5"/>
          <p:cNvSpPr>
            <a:spLocks noGrp="1"/>
          </p:cNvSpPr>
          <p:nvPr>
            <p:ph type="ftr" sz="quarter" idx="11"/>
          </p:nvPr>
        </p:nvSpPr>
        <p:spPr/>
        <p:txBody>
          <a:bodyPr/>
          <a:lstStyle/>
          <a:p>
            <a:r>
              <a:rPr lang="en-US"/>
              <a:t>avinashhpathak@gmail.com</a:t>
            </a:r>
            <a:endParaRPr lang="en-US"/>
          </a:p>
        </p:txBody>
      </p:sp>
      <p:sp>
        <p:nvSpPr>
          <p:cNvPr id="7" name="Slide Number Placeholder 6"/>
          <p:cNvSpPr>
            <a:spLocks noGrp="1"/>
          </p:cNvSpPr>
          <p:nvPr>
            <p:ph type="sldNum" sz="quarter" idx="12"/>
          </p:nvPr>
        </p:nvSpPr>
        <p:spPr/>
        <p:txBody>
          <a:bodyPr/>
          <a:lstStyle/>
          <a:p>
            <a:fld id="{147D42FD-17AC-412C-848F-740E7B46BBFB}" type="slidenum">
              <a:rPr lang="en-US" smtClean="0"/>
            </a:fld>
            <a:endParaRPr lang="en-US"/>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BE31E3A1-5BAA-45E7-9553-2D71D02EB01D}" type="datetimeFigureOut">
              <a:rPr lang="en-US" smtClean="0"/>
            </a:fld>
            <a:endParaRPr lang="en-US"/>
          </a:p>
        </p:txBody>
      </p:sp>
      <p:sp>
        <p:nvSpPr>
          <p:cNvPr id="8" name="Footer Placeholder 7"/>
          <p:cNvSpPr>
            <a:spLocks noGrp="1"/>
          </p:cNvSpPr>
          <p:nvPr>
            <p:ph type="ftr" sz="quarter" idx="11"/>
          </p:nvPr>
        </p:nvSpPr>
        <p:spPr/>
        <p:txBody>
          <a:bodyPr/>
          <a:lstStyle/>
          <a:p>
            <a:r>
              <a:rPr lang="en-US"/>
              <a:t>avinashhpathak@gmail.com</a:t>
            </a:r>
            <a:endParaRPr lang="en-US"/>
          </a:p>
        </p:txBody>
      </p:sp>
      <p:sp>
        <p:nvSpPr>
          <p:cNvPr id="9" name="Slide Number Placeholder 8"/>
          <p:cNvSpPr>
            <a:spLocks noGrp="1"/>
          </p:cNvSpPr>
          <p:nvPr>
            <p:ph type="sldNum" sz="quarter" idx="12"/>
          </p:nvPr>
        </p:nvSpPr>
        <p:spPr/>
        <p:txBody>
          <a:bodyPr/>
          <a:lstStyle/>
          <a:p>
            <a:fld id="{147D42FD-17AC-412C-848F-740E7B46BBFB}" type="slidenum">
              <a:rPr lang="en-US" smtClean="0"/>
            </a:fld>
            <a:endParaRPr lang="en-US"/>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31E3A1-5BAA-45E7-9553-2D71D02EB01D}" type="datetimeFigureOut">
              <a:rPr lang="en-US" smtClean="0"/>
            </a:fld>
            <a:endParaRPr lang="en-US"/>
          </a:p>
        </p:txBody>
      </p:sp>
      <p:sp>
        <p:nvSpPr>
          <p:cNvPr id="4" name="Footer Placeholder 3"/>
          <p:cNvSpPr>
            <a:spLocks noGrp="1"/>
          </p:cNvSpPr>
          <p:nvPr>
            <p:ph type="ftr" sz="quarter" idx="11"/>
          </p:nvPr>
        </p:nvSpPr>
        <p:spPr/>
        <p:txBody>
          <a:bodyPr/>
          <a:lstStyle/>
          <a:p>
            <a:r>
              <a:rPr lang="en-US"/>
              <a:t>avinashhpathak@gmail.com</a:t>
            </a:r>
            <a:endParaRPr lang="en-US"/>
          </a:p>
        </p:txBody>
      </p:sp>
      <p:sp>
        <p:nvSpPr>
          <p:cNvPr id="5" name="Slide Number Placeholder 4"/>
          <p:cNvSpPr>
            <a:spLocks noGrp="1"/>
          </p:cNvSpPr>
          <p:nvPr>
            <p:ph type="sldNum" sz="quarter" idx="12"/>
          </p:nvPr>
        </p:nvSpPr>
        <p:spPr/>
        <p:txBody>
          <a:bodyPr/>
          <a:lstStyle/>
          <a:p>
            <a:fld id="{147D42FD-17AC-412C-848F-740E7B46BBFB}" type="slidenum">
              <a:rPr lang="en-US" smtClean="0"/>
            </a:fld>
            <a:endParaRPr 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31E3A1-5BAA-45E7-9553-2D71D02EB01D}" type="datetimeFigureOut">
              <a:rPr lang="en-US" smtClean="0"/>
            </a:fld>
            <a:endParaRPr lang="en-US"/>
          </a:p>
        </p:txBody>
      </p:sp>
      <p:sp>
        <p:nvSpPr>
          <p:cNvPr id="3" name="Footer Placeholder 2"/>
          <p:cNvSpPr>
            <a:spLocks noGrp="1"/>
          </p:cNvSpPr>
          <p:nvPr>
            <p:ph type="ftr" sz="quarter" idx="11"/>
          </p:nvPr>
        </p:nvSpPr>
        <p:spPr/>
        <p:txBody>
          <a:bodyPr/>
          <a:lstStyle/>
          <a:p>
            <a:r>
              <a:rPr lang="en-US"/>
              <a:t>avinashhpathak@gmail.com</a:t>
            </a:r>
            <a:endParaRPr lang="en-US"/>
          </a:p>
        </p:txBody>
      </p:sp>
      <p:sp>
        <p:nvSpPr>
          <p:cNvPr id="4" name="Slide Number Placeholder 3"/>
          <p:cNvSpPr>
            <a:spLocks noGrp="1"/>
          </p:cNvSpPr>
          <p:nvPr>
            <p:ph type="sldNum" sz="quarter" idx="12"/>
          </p:nvPr>
        </p:nvSpPr>
        <p:spPr/>
        <p:txBody>
          <a:bodyPr/>
          <a:lstStyle/>
          <a:p>
            <a:fld id="{147D42FD-17AC-412C-848F-740E7B46BBFB}" type="slidenum">
              <a:rPr lang="en-US" smtClean="0"/>
            </a:fld>
            <a:endParaRPr 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BE31E3A1-5BAA-45E7-9553-2D71D02EB01D}" type="datetimeFigureOut">
              <a:rPr lang="en-US" smtClean="0"/>
            </a:fld>
            <a:endParaRPr lang="en-US"/>
          </a:p>
        </p:txBody>
      </p:sp>
      <p:sp>
        <p:nvSpPr>
          <p:cNvPr id="6" name="Footer Placeholder 5"/>
          <p:cNvSpPr>
            <a:spLocks noGrp="1"/>
          </p:cNvSpPr>
          <p:nvPr>
            <p:ph type="ftr" sz="quarter" idx="11"/>
          </p:nvPr>
        </p:nvSpPr>
        <p:spPr/>
        <p:txBody>
          <a:bodyPr/>
          <a:lstStyle/>
          <a:p>
            <a:r>
              <a:rPr lang="en-US"/>
              <a:t>avinashhpathak@gmail.com</a:t>
            </a:r>
            <a:endParaRPr lang="en-US"/>
          </a:p>
        </p:txBody>
      </p:sp>
      <p:sp>
        <p:nvSpPr>
          <p:cNvPr id="7" name="Slide Number Placeholder 6"/>
          <p:cNvSpPr>
            <a:spLocks noGrp="1"/>
          </p:cNvSpPr>
          <p:nvPr>
            <p:ph type="sldNum" sz="quarter" idx="12"/>
          </p:nvPr>
        </p:nvSpPr>
        <p:spPr/>
        <p:txBody>
          <a:bodyPr/>
          <a:lstStyle/>
          <a:p>
            <a:fld id="{147D42FD-17AC-412C-848F-740E7B46BBFB}" type="slidenum">
              <a:rPr lang="en-US" smtClean="0"/>
            </a:fld>
            <a:endParaRPr lang="en-US"/>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BE31E3A1-5BAA-45E7-9553-2D71D02EB01D}" type="datetimeFigureOut">
              <a:rPr lang="en-US" smtClean="0"/>
            </a:fld>
            <a:endParaRPr lang="en-US"/>
          </a:p>
        </p:txBody>
      </p:sp>
      <p:sp>
        <p:nvSpPr>
          <p:cNvPr id="6" name="Footer Placeholder 5"/>
          <p:cNvSpPr>
            <a:spLocks noGrp="1"/>
          </p:cNvSpPr>
          <p:nvPr>
            <p:ph type="ftr" sz="quarter" idx="11"/>
          </p:nvPr>
        </p:nvSpPr>
        <p:spPr/>
        <p:txBody>
          <a:bodyPr/>
          <a:lstStyle/>
          <a:p>
            <a:r>
              <a:rPr lang="en-US"/>
              <a:t>avinashhpathak@gmail.com</a:t>
            </a:r>
            <a:endParaRPr lang="en-US"/>
          </a:p>
        </p:txBody>
      </p:sp>
      <p:sp>
        <p:nvSpPr>
          <p:cNvPr id="7" name="Slide Number Placeholder 6"/>
          <p:cNvSpPr>
            <a:spLocks noGrp="1"/>
          </p:cNvSpPr>
          <p:nvPr>
            <p:ph type="sldNum" sz="quarter" idx="12"/>
          </p:nvPr>
        </p:nvSpPr>
        <p:spPr/>
        <p:txBody>
          <a:bodyPr/>
          <a:lstStyle/>
          <a:p>
            <a:fld id="{147D42FD-17AC-412C-848F-740E7B46BBFB}" type="slidenum">
              <a:rPr lang="en-US" smtClean="0"/>
            </a:fld>
            <a:endParaRPr lang="en-US"/>
          </a:p>
        </p:txBody>
      </p:sp>
    </p:spTree>
  </p:cSld>
  <p:clrMapOvr>
    <a:masterClrMapping/>
  </p:clrMapOvr>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31E3A1-5BAA-45E7-9553-2D71D02EB01D}"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avinashhpathak@gmail.com</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7D42FD-17AC-412C-848F-740E7B46BBF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DBMS</a:t>
            </a:r>
            <a:endParaRPr lang="en-US" dirty="0"/>
          </a:p>
        </p:txBody>
      </p:sp>
      <p:sp>
        <p:nvSpPr>
          <p:cNvPr id="3" name="Subtitle 2"/>
          <p:cNvSpPr>
            <a:spLocks noGrp="1"/>
          </p:cNvSpPr>
          <p:nvPr>
            <p:ph type="subTitle" idx="1"/>
          </p:nvPr>
        </p:nvSpPr>
        <p:spPr/>
        <p:txBody>
          <a:bodyPr/>
          <a:lstStyle/>
          <a:p>
            <a:r>
              <a:rPr lang="en-US"/>
              <a:t>Avinash Pathak</a:t>
            </a:r>
            <a:endParaRPr lang="en-US"/>
          </a:p>
        </p:txBody>
      </p:sp>
      <p:sp>
        <p:nvSpPr>
          <p:cNvPr id="4" name="Slide Number Placeholder 3"/>
          <p:cNvSpPr>
            <a:spLocks noGrp="1"/>
          </p:cNvSpPr>
          <p:nvPr>
            <p:ph type="sldNum" sz="quarter" idx="12"/>
          </p:nvPr>
        </p:nvSpPr>
        <p:spPr/>
        <p:txBody>
          <a:bodyPr/>
          <a:p>
            <a:fld id="{147D42FD-17AC-412C-848F-740E7B46BBFB}" type="slidenum">
              <a:rPr lang="en-US" smtClean="0"/>
            </a:fld>
            <a:endParaRPr lang="en-US"/>
          </a:p>
        </p:txBody>
      </p:sp>
      <p:sp>
        <p:nvSpPr>
          <p:cNvPr id="5" name="Footer Placeholder 4"/>
          <p:cNvSpPr>
            <a:spLocks noGrp="1"/>
          </p:cNvSpPr>
          <p:nvPr>
            <p:ph type="ftr" sz="quarter" idx="11"/>
          </p:nvPr>
        </p:nvSpPr>
        <p:spPr/>
        <p:txBody>
          <a:bodyPr/>
          <a:p>
            <a:r>
              <a:rPr lang="en-US"/>
              <a:t>avinashhpathak@gmail.com</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DBMS Advantages – </a:t>
            </a:r>
            <a:r>
              <a:rPr lang="en-US" b="1" dirty="0" smtClean="0"/>
              <a:t>Integrity Security</a:t>
            </a:r>
            <a:endParaRPr lang="en-US" b="1" dirty="0"/>
          </a:p>
        </p:txBody>
      </p:sp>
      <p:sp>
        <p:nvSpPr>
          <p:cNvPr id="3" name="Content Placeholder 2"/>
          <p:cNvSpPr>
            <a:spLocks noGrp="1"/>
          </p:cNvSpPr>
          <p:nvPr>
            <p:ph idx="1"/>
          </p:nvPr>
        </p:nvSpPr>
        <p:spPr/>
        <p:txBody>
          <a:bodyPr/>
          <a:lstStyle/>
          <a:p>
            <a:endParaRPr lang="en-US" dirty="0" smtClean="0"/>
          </a:p>
          <a:p>
            <a:r>
              <a:rPr lang="en-US" dirty="0" smtClean="0"/>
              <a:t>If </a:t>
            </a:r>
            <a:r>
              <a:rPr lang="en-US" dirty="0"/>
              <a:t>data is accessed through the DBMS, the DBMS can enforce integrity constraints on the data.</a:t>
            </a:r>
            <a:endParaRPr lang="en-US" dirty="0"/>
          </a:p>
        </p:txBody>
      </p:sp>
      <p:sp>
        <p:nvSpPr>
          <p:cNvPr id="4" name="Footer Placeholder 3"/>
          <p:cNvSpPr>
            <a:spLocks noGrp="1"/>
          </p:cNvSpPr>
          <p:nvPr>
            <p:ph type="ftr" sz="quarter" idx="11"/>
          </p:nvPr>
        </p:nvSpPr>
        <p:spPr/>
        <p:txBody>
          <a:bodyPr/>
          <a:lstStyle/>
          <a:p>
            <a:r>
              <a:rPr lang="en-US" smtClean="0"/>
              <a:t>avinashhpathak@gmail.com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DBMS Advantages – </a:t>
            </a:r>
            <a:r>
              <a:rPr lang="en-US" b="1" dirty="0" smtClean="0"/>
              <a:t>Administration</a:t>
            </a:r>
            <a:endParaRPr lang="en-US" b="1" dirty="0"/>
          </a:p>
        </p:txBody>
      </p:sp>
      <p:sp>
        <p:nvSpPr>
          <p:cNvPr id="3" name="Content Placeholder 2"/>
          <p:cNvSpPr>
            <a:spLocks noGrp="1"/>
          </p:cNvSpPr>
          <p:nvPr>
            <p:ph idx="1"/>
          </p:nvPr>
        </p:nvSpPr>
        <p:spPr/>
        <p:txBody>
          <a:bodyPr/>
          <a:lstStyle/>
          <a:p>
            <a:endParaRPr lang="en-US" dirty="0" smtClean="0"/>
          </a:p>
          <a:p>
            <a:r>
              <a:rPr lang="en-US" dirty="0" smtClean="0"/>
              <a:t>When </a:t>
            </a:r>
            <a:r>
              <a:rPr lang="en-US" dirty="0"/>
              <a:t>several users share the data, integrating the administration of data can offer major improvements. </a:t>
            </a:r>
            <a:endParaRPr lang="en-US" dirty="0" smtClean="0"/>
          </a:p>
          <a:p>
            <a:endParaRPr lang="en-US" dirty="0" smtClean="0"/>
          </a:p>
          <a:p>
            <a:r>
              <a:rPr lang="en-US" dirty="0" smtClean="0"/>
              <a:t>Experienced </a:t>
            </a:r>
            <a:r>
              <a:rPr lang="en-US" dirty="0"/>
              <a:t>professionals understand the nature of the data being managed and can be responsible for organizing the data representation to reduce redundancy and make the data to retrieve efficiently.</a:t>
            </a:r>
            <a:endParaRPr lang="en-US" dirty="0"/>
          </a:p>
        </p:txBody>
      </p:sp>
      <p:sp>
        <p:nvSpPr>
          <p:cNvPr id="4" name="Footer Placeholder 3"/>
          <p:cNvSpPr>
            <a:spLocks noGrp="1"/>
          </p:cNvSpPr>
          <p:nvPr>
            <p:ph type="ftr" sz="quarter" idx="11"/>
          </p:nvPr>
        </p:nvSpPr>
        <p:spPr/>
        <p:txBody>
          <a:bodyPr/>
          <a:lstStyle/>
          <a:p>
            <a:r>
              <a:rPr lang="en-US" smtClean="0"/>
              <a:t>avinashhpathak@gmail.com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DBMS Components</a:t>
            </a:r>
            <a:endParaRPr lang="en-US" b="1" dirty="0"/>
          </a:p>
        </p:txBody>
      </p:sp>
      <p:sp>
        <p:nvSpPr>
          <p:cNvPr id="3" name="Content Placeholder 2"/>
          <p:cNvSpPr>
            <a:spLocks noGrp="1"/>
          </p:cNvSpPr>
          <p:nvPr>
            <p:ph idx="1"/>
          </p:nvPr>
        </p:nvSpPr>
        <p:spPr/>
        <p:txBody>
          <a:bodyPr>
            <a:normAutofit fontScale="77500" lnSpcReduction="20000"/>
          </a:bodyPr>
          <a:lstStyle/>
          <a:p>
            <a:r>
              <a:rPr lang="en-US" b="1" dirty="0" smtClean="0"/>
              <a:t>Users</a:t>
            </a:r>
            <a:r>
              <a:rPr lang="en-US" dirty="0"/>
              <a:t>: </a:t>
            </a:r>
            <a:endParaRPr lang="en-US" dirty="0" smtClean="0"/>
          </a:p>
          <a:p>
            <a:r>
              <a:rPr lang="en-US" dirty="0" smtClean="0"/>
              <a:t>Users </a:t>
            </a:r>
            <a:r>
              <a:rPr lang="en-US" dirty="0"/>
              <a:t>may be of any kind such as DB administrator, System developer or database users</a:t>
            </a:r>
            <a:r>
              <a:rPr lang="en-US" dirty="0" smtClean="0"/>
              <a:t>.</a:t>
            </a:r>
            <a:endParaRPr lang="en-US" dirty="0" smtClean="0"/>
          </a:p>
          <a:p>
            <a:endParaRPr lang="en-US" dirty="0"/>
          </a:p>
          <a:p>
            <a:r>
              <a:rPr lang="en-US" b="1" dirty="0"/>
              <a:t>Database application</a:t>
            </a:r>
            <a:r>
              <a:rPr lang="en-US" dirty="0"/>
              <a:t>: </a:t>
            </a:r>
            <a:endParaRPr lang="en-US" dirty="0" smtClean="0"/>
          </a:p>
          <a:p>
            <a:r>
              <a:rPr lang="en-US" dirty="0" smtClean="0"/>
              <a:t>Database </a:t>
            </a:r>
            <a:r>
              <a:rPr lang="en-US" dirty="0"/>
              <a:t>application may be Departmental, Personal, organization's and / or Internal</a:t>
            </a:r>
            <a:r>
              <a:rPr lang="en-US" dirty="0" smtClean="0"/>
              <a:t>.</a:t>
            </a:r>
            <a:endParaRPr lang="en-US" dirty="0" smtClean="0"/>
          </a:p>
          <a:p>
            <a:endParaRPr lang="en-US" dirty="0"/>
          </a:p>
          <a:p>
            <a:r>
              <a:rPr lang="en-US" b="1" dirty="0"/>
              <a:t>DBMS</a:t>
            </a:r>
            <a:r>
              <a:rPr lang="en-US" dirty="0"/>
              <a:t>: </a:t>
            </a:r>
            <a:endParaRPr lang="en-US" dirty="0" smtClean="0"/>
          </a:p>
          <a:p>
            <a:r>
              <a:rPr lang="en-US" dirty="0" smtClean="0"/>
              <a:t>Software </a:t>
            </a:r>
            <a:r>
              <a:rPr lang="en-US" dirty="0"/>
              <a:t>that allows users to create and manipulate database access</a:t>
            </a:r>
            <a:r>
              <a:rPr lang="en-US" dirty="0" smtClean="0"/>
              <a:t>,</a:t>
            </a:r>
            <a:endParaRPr lang="en-US" dirty="0" smtClean="0"/>
          </a:p>
          <a:p>
            <a:endParaRPr lang="en-US" dirty="0"/>
          </a:p>
          <a:p>
            <a:r>
              <a:rPr lang="en-US" b="1" dirty="0"/>
              <a:t>Database</a:t>
            </a:r>
            <a:r>
              <a:rPr lang="en-US" dirty="0" smtClean="0"/>
              <a:t>:</a:t>
            </a:r>
            <a:endParaRPr lang="en-US" dirty="0" smtClean="0"/>
          </a:p>
          <a:p>
            <a:r>
              <a:rPr lang="en-US" dirty="0" smtClean="0"/>
              <a:t> </a:t>
            </a:r>
            <a:r>
              <a:rPr lang="en-US" dirty="0"/>
              <a:t>Collection of logical data as a single unit</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avinashhpathak@gmail.com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Database Environment</a:t>
            </a:r>
            <a:endParaRPr lang="en-US" b="1" dirty="0"/>
          </a:p>
        </p:txBody>
      </p:sp>
      <p:sp>
        <p:nvSpPr>
          <p:cNvPr id="3" name="Content Placeholder 2"/>
          <p:cNvSpPr>
            <a:spLocks noGrp="1"/>
          </p:cNvSpPr>
          <p:nvPr>
            <p:ph idx="1"/>
          </p:nvPr>
        </p:nvSpPr>
        <p:spPr/>
        <p:txBody>
          <a:bodyPr>
            <a:normAutofit lnSpcReduction="10000"/>
          </a:bodyPr>
          <a:lstStyle/>
          <a:p>
            <a:r>
              <a:rPr lang="en-US" dirty="0"/>
              <a:t>One of the major aims of a database is to supply users with an abstract view of data, hiding a certain element of how data is stored and manipulated. </a:t>
            </a:r>
            <a:endParaRPr lang="en-US" dirty="0" smtClean="0"/>
          </a:p>
          <a:p>
            <a:endParaRPr lang="en-US" dirty="0"/>
          </a:p>
          <a:p>
            <a:r>
              <a:rPr lang="en-US" dirty="0" smtClean="0"/>
              <a:t>So</a:t>
            </a:r>
            <a:r>
              <a:rPr lang="en-US" dirty="0"/>
              <a:t>, the starting point for the design of a database must be an abstract and general description of the information requirements of the organization that is to be represented in the database. </a:t>
            </a:r>
            <a:endParaRPr lang="en-US" dirty="0" smtClean="0"/>
          </a:p>
          <a:p>
            <a:endParaRPr lang="en-US" dirty="0"/>
          </a:p>
          <a:p>
            <a:r>
              <a:rPr lang="en-US" dirty="0" smtClean="0"/>
              <a:t>And </a:t>
            </a:r>
            <a:r>
              <a:rPr lang="en-US" dirty="0"/>
              <a:t>hence you will require an environment to store data and make it work as a database</a:t>
            </a:r>
            <a:endParaRPr lang="en-US" dirty="0"/>
          </a:p>
        </p:txBody>
      </p:sp>
      <p:sp>
        <p:nvSpPr>
          <p:cNvPr id="4" name="Footer Placeholder 3"/>
          <p:cNvSpPr>
            <a:spLocks noGrp="1"/>
          </p:cNvSpPr>
          <p:nvPr>
            <p:ph type="ftr" sz="quarter" idx="11"/>
          </p:nvPr>
        </p:nvSpPr>
        <p:spPr/>
        <p:txBody>
          <a:bodyPr/>
          <a:lstStyle/>
          <a:p>
            <a:r>
              <a:rPr lang="en-US" smtClean="0"/>
              <a:t>avinashhpathak@gmail.com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Database Environment</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A </a:t>
            </a:r>
            <a:r>
              <a:rPr lang="en-US" dirty="0"/>
              <a:t>database environment is a collective system of components that comprise and regulates the group of data, management, and use of data which consist of software, hardware, people, techniques of handling database and the data also</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avinashhpathak@gmail.com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Database Architecture</a:t>
            </a:r>
            <a:endParaRPr lang="en-US" b="1" dirty="0"/>
          </a:p>
        </p:txBody>
      </p:sp>
      <p:sp>
        <p:nvSpPr>
          <p:cNvPr id="3" name="Content Placeholder 2"/>
          <p:cNvSpPr>
            <a:spLocks noGrp="1"/>
          </p:cNvSpPr>
          <p:nvPr>
            <p:ph idx="1"/>
          </p:nvPr>
        </p:nvSpPr>
        <p:spPr/>
        <p:txBody>
          <a:bodyPr/>
          <a:lstStyle/>
          <a:p>
            <a:endParaRPr lang="en-US" dirty="0" smtClean="0"/>
          </a:p>
          <a:p>
            <a:r>
              <a:rPr lang="en-US" dirty="0" smtClean="0"/>
              <a:t>An </a:t>
            </a:r>
            <a:r>
              <a:rPr lang="en-US" dirty="0"/>
              <a:t>early proposal for a standard terminology and general architecture for database systems was produced in 1971 by the DBTG (Data Base Task Group) appointed by the Conference on Data Systems and Languages (CODASYL, 1971). </a:t>
            </a:r>
            <a:endParaRPr lang="en-US" dirty="0" smtClean="0"/>
          </a:p>
          <a:p>
            <a:endParaRPr lang="en-US" dirty="0"/>
          </a:p>
          <a:p>
            <a:r>
              <a:rPr lang="en-US" dirty="0" smtClean="0"/>
              <a:t>The </a:t>
            </a:r>
            <a:r>
              <a:rPr lang="en-US" dirty="0"/>
              <a:t>DBTG recognized the need for a two-level approach with a system view called the schema and user views called sub-schemas.</a:t>
            </a:r>
            <a:endParaRPr lang="en-US" dirty="0"/>
          </a:p>
        </p:txBody>
      </p:sp>
      <p:sp>
        <p:nvSpPr>
          <p:cNvPr id="4" name="Footer Placeholder 3"/>
          <p:cNvSpPr>
            <a:spLocks noGrp="1"/>
          </p:cNvSpPr>
          <p:nvPr>
            <p:ph type="ftr" sz="quarter" idx="11"/>
          </p:nvPr>
        </p:nvSpPr>
        <p:spPr/>
        <p:txBody>
          <a:bodyPr/>
          <a:lstStyle/>
          <a:p>
            <a:r>
              <a:rPr lang="en-US" smtClean="0"/>
              <a:t>avinashhpathak@gmail.com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Database Architecture</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levels form a three-level architecture that includes an external, a conceptual, and an internal level. </a:t>
            </a:r>
            <a:endParaRPr lang="en-US" dirty="0" smtClean="0"/>
          </a:p>
          <a:p>
            <a:endParaRPr lang="en-US" dirty="0" smtClean="0"/>
          </a:p>
          <a:p>
            <a:r>
              <a:rPr lang="en-US" dirty="0" smtClean="0"/>
              <a:t>The </a:t>
            </a:r>
            <a:r>
              <a:rPr lang="en-US" dirty="0"/>
              <a:t>way users recognize the data is called the external level. </a:t>
            </a:r>
            <a:endParaRPr lang="en-US" dirty="0" smtClean="0"/>
          </a:p>
          <a:p>
            <a:endParaRPr lang="en-US" dirty="0" smtClean="0"/>
          </a:p>
          <a:p>
            <a:r>
              <a:rPr lang="en-US" dirty="0" smtClean="0"/>
              <a:t>The </a:t>
            </a:r>
            <a:r>
              <a:rPr lang="en-US" dirty="0"/>
              <a:t>way the DBMS and the operating system distinguish the data is the internal level, where the data is stored using the data structures and file. </a:t>
            </a:r>
            <a:endParaRPr lang="en-US" dirty="0" smtClean="0"/>
          </a:p>
          <a:p>
            <a:endParaRPr lang="en-US" dirty="0" smtClean="0"/>
          </a:p>
          <a:p>
            <a:r>
              <a:rPr lang="en-US" dirty="0" smtClean="0"/>
              <a:t>The </a:t>
            </a:r>
            <a:r>
              <a:rPr lang="en-US" dirty="0"/>
              <a:t>conceptual level offers both the mapping and the desired independence between the external and internal levels.</a:t>
            </a:r>
            <a:endParaRPr lang="en-US" dirty="0"/>
          </a:p>
        </p:txBody>
      </p:sp>
      <p:sp>
        <p:nvSpPr>
          <p:cNvPr id="4" name="Footer Placeholder 3"/>
          <p:cNvSpPr>
            <a:spLocks noGrp="1"/>
          </p:cNvSpPr>
          <p:nvPr>
            <p:ph type="ftr" sz="quarter" idx="11"/>
          </p:nvPr>
        </p:nvSpPr>
        <p:spPr/>
        <p:txBody>
          <a:bodyPr/>
          <a:lstStyle/>
          <a:p>
            <a:r>
              <a:rPr lang="en-US" smtClean="0"/>
              <a:t>avinashhpathak@gmail.com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Database Architecture</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A </a:t>
            </a:r>
            <a:r>
              <a:rPr lang="en-US" dirty="0"/>
              <a:t>DBMS architecture is depending on its design and can be of the following types</a:t>
            </a:r>
            <a:r>
              <a:rPr lang="en-US" dirty="0" smtClean="0"/>
              <a:t>:</a:t>
            </a:r>
            <a:endParaRPr lang="en-US" dirty="0" smtClean="0"/>
          </a:p>
          <a:p>
            <a:endParaRPr lang="en-US" dirty="0"/>
          </a:p>
          <a:p>
            <a:r>
              <a:rPr lang="en-US" dirty="0"/>
              <a:t>Centralized</a:t>
            </a:r>
            <a:endParaRPr lang="en-US" dirty="0"/>
          </a:p>
          <a:p>
            <a:r>
              <a:rPr lang="en-US" dirty="0"/>
              <a:t>Decentralized</a:t>
            </a:r>
            <a:endParaRPr lang="en-US" dirty="0"/>
          </a:p>
          <a:p>
            <a:r>
              <a:rPr lang="en-US" dirty="0" smtClean="0"/>
              <a:t>Hierarchical</a:t>
            </a:r>
            <a:endParaRPr lang="en-US" dirty="0"/>
          </a:p>
        </p:txBody>
      </p:sp>
      <p:sp>
        <p:nvSpPr>
          <p:cNvPr id="4" name="Footer Placeholder 3"/>
          <p:cNvSpPr>
            <a:spLocks noGrp="1"/>
          </p:cNvSpPr>
          <p:nvPr>
            <p:ph type="ftr" sz="quarter" idx="11"/>
          </p:nvPr>
        </p:nvSpPr>
        <p:spPr/>
        <p:txBody>
          <a:bodyPr/>
          <a:lstStyle/>
          <a:p>
            <a:r>
              <a:rPr lang="en-US" smtClean="0"/>
              <a:t>avinashhpathak@gmail.com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DBMS Application</a:t>
            </a:r>
            <a:endParaRPr lang="en-US" b="1" dirty="0"/>
          </a:p>
        </p:txBody>
      </p:sp>
      <p:sp>
        <p:nvSpPr>
          <p:cNvPr id="3" name="Content Placeholder 2"/>
          <p:cNvSpPr>
            <a:spLocks noGrp="1"/>
          </p:cNvSpPr>
          <p:nvPr>
            <p:ph idx="1"/>
          </p:nvPr>
        </p:nvSpPr>
        <p:spPr/>
        <p:txBody>
          <a:bodyPr/>
          <a:lstStyle/>
          <a:p>
            <a:r>
              <a:rPr lang="en-US" dirty="0"/>
              <a:t>A 3-tier application is an application program that is structured into three major parts; each of them is distributed to a different place or places in a network. </a:t>
            </a:r>
            <a:endParaRPr lang="en-US" dirty="0"/>
          </a:p>
          <a:p>
            <a:r>
              <a:rPr lang="en-US" dirty="0" smtClean="0"/>
              <a:t>These </a:t>
            </a:r>
            <a:r>
              <a:rPr lang="en-US" dirty="0"/>
              <a:t>three divisions are as follows</a:t>
            </a:r>
            <a:r>
              <a:rPr lang="en-US" dirty="0" smtClean="0"/>
              <a:t>:-</a:t>
            </a:r>
            <a:endParaRPr lang="en-US" dirty="0" smtClean="0"/>
          </a:p>
          <a:p>
            <a:endParaRPr lang="en-US" dirty="0"/>
          </a:p>
          <a:p>
            <a:r>
              <a:rPr lang="en-US" dirty="0"/>
              <a:t>The workstation or presentation layer</a:t>
            </a:r>
            <a:endParaRPr lang="en-US" dirty="0"/>
          </a:p>
          <a:p>
            <a:r>
              <a:rPr lang="en-US" dirty="0"/>
              <a:t>The business or application logic layer</a:t>
            </a:r>
            <a:endParaRPr lang="en-US" dirty="0"/>
          </a:p>
          <a:p>
            <a:r>
              <a:rPr lang="en-US" dirty="0"/>
              <a:t>The database and programming related to managing layer</a:t>
            </a:r>
            <a:endParaRPr lang="en-US" dirty="0"/>
          </a:p>
          <a:p>
            <a:endParaRPr lang="en-US" dirty="0"/>
          </a:p>
        </p:txBody>
      </p:sp>
      <p:sp>
        <p:nvSpPr>
          <p:cNvPr id="4" name="Footer Placeholder 3"/>
          <p:cNvSpPr>
            <a:spLocks noGrp="1"/>
          </p:cNvSpPr>
          <p:nvPr>
            <p:ph type="ftr" sz="quarter" idx="11"/>
          </p:nvPr>
        </p:nvSpPr>
        <p:spPr/>
        <p:txBody>
          <a:bodyPr/>
          <a:lstStyle/>
          <a:p>
            <a:r>
              <a:rPr lang="en-US" smtClean="0"/>
              <a:t>avinashhpathak@gmail.com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4800" b="1" dirty="0" smtClean="0"/>
              <a:t>Thank You</a:t>
            </a:r>
            <a:endParaRPr lang="en-US" sz="4800" b="1" dirty="0"/>
          </a:p>
        </p:txBody>
      </p:sp>
      <p:sp>
        <p:nvSpPr>
          <p:cNvPr id="4" name="Slide Number Placeholder 3"/>
          <p:cNvSpPr>
            <a:spLocks noGrp="1"/>
          </p:cNvSpPr>
          <p:nvPr>
            <p:ph type="sldNum" sz="quarter" idx="12"/>
          </p:nvPr>
        </p:nvSpPr>
        <p:spPr/>
        <p:txBody>
          <a:bodyPr/>
          <a:p>
            <a:fld id="{147D42FD-17AC-412C-848F-740E7B46BBFB}" type="slidenum">
              <a:rPr lang="en-US" smtClean="0"/>
            </a:fld>
            <a:endParaRPr lang="en-US"/>
          </a:p>
        </p:txBody>
      </p:sp>
      <p:sp>
        <p:nvSpPr>
          <p:cNvPr id="5" name="Footer Placeholder 4"/>
          <p:cNvSpPr>
            <a:spLocks noGrp="1"/>
          </p:cNvSpPr>
          <p:nvPr>
            <p:ph type="ftr" sz="quarter" idx="11"/>
          </p:nvPr>
        </p:nvSpPr>
        <p:spPr/>
        <p:txBody>
          <a:bodyPr/>
          <a:p>
            <a:r>
              <a:rPr lang="en-US"/>
              <a:t>avinashhpathak@gmail.com</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Objectives</a:t>
            </a:r>
            <a:endParaRPr lang="en-US" b="1" dirty="0"/>
          </a:p>
        </p:txBody>
      </p:sp>
      <p:sp>
        <p:nvSpPr>
          <p:cNvPr id="3" name="Content Placeholder 2"/>
          <p:cNvSpPr>
            <a:spLocks noGrp="1"/>
          </p:cNvSpPr>
          <p:nvPr>
            <p:ph idx="1"/>
          </p:nvPr>
        </p:nvSpPr>
        <p:spPr/>
        <p:txBody>
          <a:bodyPr/>
          <a:lstStyle/>
          <a:p>
            <a:endParaRPr lang="en-US" dirty="0" smtClean="0"/>
          </a:p>
          <a:p>
            <a:r>
              <a:rPr lang="en-US" dirty="0" smtClean="0"/>
              <a:t>To understand various terminologies related Database</a:t>
            </a:r>
            <a:endParaRPr lang="en-US" dirty="0" smtClean="0"/>
          </a:p>
          <a:p>
            <a:r>
              <a:rPr lang="en-US" dirty="0" smtClean="0"/>
              <a:t>To get familiar with the basic operations of Databases</a:t>
            </a:r>
            <a:endParaRPr lang="en-US" dirty="0" smtClean="0"/>
          </a:p>
          <a:p>
            <a:r>
              <a:rPr lang="en-US" dirty="0" smtClean="0"/>
              <a:t>To understand the Architectural approach of Databases</a:t>
            </a:r>
            <a:endParaRPr lang="en-US" dirty="0" smtClean="0"/>
          </a:p>
          <a:p>
            <a:r>
              <a:rPr lang="en-US" dirty="0" smtClean="0"/>
              <a:t>To update on various supporting Environment</a:t>
            </a:r>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p>
            <a:fld id="{147D42FD-17AC-412C-848F-740E7B46BBFB}" type="slidenum">
              <a:rPr lang="en-US" smtClean="0"/>
            </a:fld>
            <a:endParaRPr lang="en-US"/>
          </a:p>
        </p:txBody>
      </p:sp>
      <p:sp>
        <p:nvSpPr>
          <p:cNvPr id="5" name="Footer Placeholder 4"/>
          <p:cNvSpPr>
            <a:spLocks noGrp="1"/>
          </p:cNvSpPr>
          <p:nvPr>
            <p:ph type="ftr" sz="quarter" idx="11"/>
          </p:nvPr>
        </p:nvSpPr>
        <p:spPr/>
        <p:txBody>
          <a:bodyPr/>
          <a:p>
            <a:r>
              <a:rPr lang="en-US"/>
              <a:t>avinashhpathak@gmail.com</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DBMS</a:t>
            </a:r>
            <a:endParaRPr lang="en-US" b="1" dirty="0"/>
          </a:p>
        </p:txBody>
      </p:sp>
      <p:sp>
        <p:nvSpPr>
          <p:cNvPr id="3" name="Content Placeholder 2"/>
          <p:cNvSpPr>
            <a:spLocks noGrp="1"/>
          </p:cNvSpPr>
          <p:nvPr>
            <p:ph idx="1"/>
          </p:nvPr>
        </p:nvSpPr>
        <p:spPr/>
        <p:txBody>
          <a:bodyPr/>
          <a:lstStyle/>
          <a:p>
            <a:endParaRPr lang="en-US" dirty="0" smtClean="0"/>
          </a:p>
          <a:p>
            <a:r>
              <a:rPr lang="en-US" dirty="0" smtClean="0"/>
              <a:t>A </a:t>
            </a:r>
            <a:r>
              <a:rPr lang="en-US" dirty="0"/>
              <a:t>database management system (DBMS) refers to the technology for creating and managing databases. </a:t>
            </a:r>
            <a:endParaRPr lang="en-US" dirty="0" smtClean="0"/>
          </a:p>
          <a:p>
            <a:endParaRPr lang="en-US" dirty="0"/>
          </a:p>
          <a:p>
            <a:r>
              <a:rPr lang="en-US" dirty="0" smtClean="0"/>
              <a:t>DBMS </a:t>
            </a:r>
            <a:r>
              <a:rPr lang="en-US" dirty="0"/>
              <a:t>is a software tool to organize (create, retrieve, update and manage) data in a database.</a:t>
            </a: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avinashhpathak@gmail.com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DBMS</a:t>
            </a:r>
            <a:endParaRPr lang="en-US" dirty="0"/>
          </a:p>
        </p:txBody>
      </p:sp>
      <p:sp>
        <p:nvSpPr>
          <p:cNvPr id="3" name="Content Placeholder 2"/>
          <p:cNvSpPr>
            <a:spLocks noGrp="1"/>
          </p:cNvSpPr>
          <p:nvPr>
            <p:ph idx="1"/>
          </p:nvPr>
        </p:nvSpPr>
        <p:spPr/>
        <p:txBody>
          <a:bodyPr/>
          <a:lstStyle/>
          <a:p>
            <a:endParaRPr lang="en-US" dirty="0" smtClean="0"/>
          </a:p>
          <a:p>
            <a:r>
              <a:rPr lang="en-US" dirty="0" smtClean="0"/>
              <a:t>The </a:t>
            </a:r>
            <a:r>
              <a:rPr lang="en-US" dirty="0"/>
              <a:t>main aim of a DBMS is to supply a way to store up and retrieve database information that is both convenient and efficient. </a:t>
            </a:r>
            <a:endParaRPr lang="en-US" dirty="0" smtClean="0"/>
          </a:p>
          <a:p>
            <a:endParaRPr lang="en-US" dirty="0"/>
          </a:p>
          <a:p>
            <a:r>
              <a:rPr lang="en-US" dirty="0" smtClean="0"/>
              <a:t>By </a:t>
            </a:r>
            <a:r>
              <a:rPr lang="en-US" dirty="0"/>
              <a:t>data, we mean known facts that can be recorded and that have embedded meaning. </a:t>
            </a:r>
            <a:endParaRPr lang="en-US" dirty="0" smtClean="0"/>
          </a:p>
          <a:p>
            <a:endParaRPr lang="en-US" dirty="0"/>
          </a:p>
          <a:p>
            <a:r>
              <a:rPr lang="en-US" dirty="0" smtClean="0"/>
              <a:t>Normally </a:t>
            </a:r>
            <a:r>
              <a:rPr lang="en-US" dirty="0"/>
              <a:t>people use software such as DBASE IV or V, Microsoft ACCESS, or EXCEL to store data in the form of database. </a:t>
            </a:r>
            <a:endParaRPr lang="en-US" dirty="0"/>
          </a:p>
        </p:txBody>
      </p:sp>
      <p:sp>
        <p:nvSpPr>
          <p:cNvPr id="4" name="Footer Placeholder 3"/>
          <p:cNvSpPr>
            <a:spLocks noGrp="1"/>
          </p:cNvSpPr>
          <p:nvPr>
            <p:ph type="ftr" sz="quarter" idx="11"/>
          </p:nvPr>
        </p:nvSpPr>
        <p:spPr/>
        <p:txBody>
          <a:bodyPr/>
          <a:lstStyle/>
          <a:p>
            <a:r>
              <a:rPr lang="en-US" smtClean="0"/>
              <a:t>avinashhpathak@gmail.com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DBMS</a:t>
            </a:r>
            <a:endParaRPr lang="en-US" dirty="0"/>
          </a:p>
        </p:txBody>
      </p:sp>
      <p:sp>
        <p:nvSpPr>
          <p:cNvPr id="3" name="Content Placeholder 2"/>
          <p:cNvSpPr>
            <a:spLocks noGrp="1"/>
          </p:cNvSpPr>
          <p:nvPr>
            <p:ph idx="1"/>
          </p:nvPr>
        </p:nvSpPr>
        <p:spPr/>
        <p:txBody>
          <a:bodyPr/>
          <a:lstStyle/>
          <a:p>
            <a:r>
              <a:rPr lang="en-US" dirty="0" smtClean="0"/>
              <a:t>A </a:t>
            </a:r>
            <a:r>
              <a:rPr lang="en-US" dirty="0"/>
              <a:t>datum is a unit of data. </a:t>
            </a:r>
            <a:endParaRPr lang="en-US" dirty="0" smtClean="0"/>
          </a:p>
          <a:p>
            <a:endParaRPr lang="en-US" dirty="0"/>
          </a:p>
          <a:p>
            <a:r>
              <a:rPr lang="en-US" dirty="0" smtClean="0"/>
              <a:t>Meaningful </a:t>
            </a:r>
            <a:r>
              <a:rPr lang="en-US" dirty="0"/>
              <a:t>data combined to form information</a:t>
            </a:r>
            <a:r>
              <a:rPr lang="en-US" dirty="0" smtClean="0"/>
              <a:t>.</a:t>
            </a:r>
            <a:endParaRPr lang="en-US" dirty="0" smtClean="0"/>
          </a:p>
          <a:p>
            <a:endParaRPr lang="en-US" dirty="0"/>
          </a:p>
          <a:p>
            <a:r>
              <a:rPr lang="en-US" dirty="0" smtClean="0"/>
              <a:t> </a:t>
            </a:r>
            <a:r>
              <a:rPr lang="en-US" dirty="0"/>
              <a:t>Hence, information is interpreted data - data provided with semantics. </a:t>
            </a:r>
            <a:endParaRPr lang="en-US" dirty="0" smtClean="0"/>
          </a:p>
          <a:p>
            <a:endParaRPr lang="en-US" dirty="0"/>
          </a:p>
          <a:p>
            <a:r>
              <a:rPr lang="en-US" dirty="0" smtClean="0"/>
              <a:t>MS</a:t>
            </a:r>
            <a:r>
              <a:rPr lang="en-US" dirty="0"/>
              <a:t>. ACCESS is one of the most common examples of database management software.</a:t>
            </a:r>
            <a:endParaRPr lang="en-US" dirty="0"/>
          </a:p>
          <a:p>
            <a:endParaRPr lang="en-US" dirty="0"/>
          </a:p>
        </p:txBody>
      </p:sp>
      <p:sp>
        <p:nvSpPr>
          <p:cNvPr id="4" name="Footer Placeholder 3"/>
          <p:cNvSpPr>
            <a:spLocks noGrp="1"/>
          </p:cNvSpPr>
          <p:nvPr>
            <p:ph type="ftr" sz="quarter" idx="11"/>
          </p:nvPr>
        </p:nvSpPr>
        <p:spPr/>
        <p:txBody>
          <a:bodyPr/>
          <a:lstStyle/>
          <a:p>
            <a:r>
              <a:rPr lang="en-US" smtClean="0"/>
              <a:t>avinashhpathak@gmail.com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DBMS</a:t>
            </a:r>
            <a:endParaRPr lang="en-US" dirty="0"/>
          </a:p>
        </p:txBody>
      </p:sp>
      <p:sp>
        <p:nvSpPr>
          <p:cNvPr id="3" name="Content Placeholder 2"/>
          <p:cNvSpPr>
            <a:spLocks noGrp="1"/>
          </p:cNvSpPr>
          <p:nvPr>
            <p:ph idx="1"/>
          </p:nvPr>
        </p:nvSpPr>
        <p:spPr/>
        <p:txBody>
          <a:bodyPr>
            <a:normAutofit lnSpcReduction="10000"/>
          </a:bodyPr>
          <a:lstStyle/>
          <a:p>
            <a:r>
              <a:rPr lang="en-US" dirty="0"/>
              <a:t>Database systems are meant to handle a large collection of information. </a:t>
            </a:r>
            <a:endParaRPr lang="en-US" dirty="0" smtClean="0"/>
          </a:p>
          <a:p>
            <a:endParaRPr lang="en-US" dirty="0"/>
          </a:p>
          <a:p>
            <a:r>
              <a:rPr lang="en-US" dirty="0" smtClean="0"/>
              <a:t>Management </a:t>
            </a:r>
            <a:r>
              <a:rPr lang="en-US" dirty="0"/>
              <a:t>of data involves both defining structures for storage of information and providing mechanisms that can do the manipulation of those stored information. </a:t>
            </a:r>
            <a:endParaRPr lang="en-US" dirty="0" smtClean="0"/>
          </a:p>
          <a:p>
            <a:endParaRPr lang="en-US" dirty="0"/>
          </a:p>
          <a:p>
            <a:r>
              <a:rPr lang="en-US" dirty="0" smtClean="0"/>
              <a:t>Moreover</a:t>
            </a:r>
            <a:r>
              <a:rPr lang="en-US" dirty="0"/>
              <a:t>, the database system must ensure the safety of the information stored, despite system crashes or attempts at unauthorized access.</a:t>
            </a:r>
            <a:endParaRPr lang="en-US" dirty="0"/>
          </a:p>
        </p:txBody>
      </p:sp>
      <p:sp>
        <p:nvSpPr>
          <p:cNvPr id="4" name="Footer Placeholder 3"/>
          <p:cNvSpPr>
            <a:spLocks noGrp="1"/>
          </p:cNvSpPr>
          <p:nvPr>
            <p:ph type="ftr" sz="quarter" idx="11"/>
          </p:nvPr>
        </p:nvSpPr>
        <p:spPr/>
        <p:txBody>
          <a:bodyPr/>
          <a:lstStyle/>
          <a:p>
            <a:r>
              <a:rPr lang="en-US" smtClean="0"/>
              <a:t>avinashhpathak@gmail.com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DBMS Usage</a:t>
            </a:r>
            <a:endParaRPr lang="en-US" b="1" dirty="0"/>
          </a:p>
        </p:txBody>
      </p:sp>
      <p:sp>
        <p:nvSpPr>
          <p:cNvPr id="3" name="Content Placeholder 2"/>
          <p:cNvSpPr>
            <a:spLocks noGrp="1"/>
          </p:cNvSpPr>
          <p:nvPr>
            <p:ph idx="1"/>
          </p:nvPr>
        </p:nvSpPr>
        <p:spPr/>
        <p:txBody>
          <a:bodyPr>
            <a:normAutofit/>
          </a:bodyPr>
          <a:lstStyle/>
          <a:p>
            <a:r>
              <a:rPr lang="en-US" dirty="0" smtClean="0"/>
              <a:t>To </a:t>
            </a:r>
            <a:r>
              <a:rPr lang="en-US" dirty="0"/>
              <a:t>develop software applications In less time</a:t>
            </a:r>
            <a:r>
              <a:rPr lang="en-US" dirty="0" smtClean="0"/>
              <a:t>.</a:t>
            </a:r>
            <a:endParaRPr lang="en-US" dirty="0"/>
          </a:p>
          <a:p>
            <a:r>
              <a:rPr lang="en-US" dirty="0"/>
              <a:t>Data independence and efficient use of data</a:t>
            </a:r>
            <a:r>
              <a:rPr lang="en-US" dirty="0" smtClean="0"/>
              <a:t>.</a:t>
            </a:r>
            <a:endParaRPr lang="en-US" dirty="0"/>
          </a:p>
          <a:p>
            <a:r>
              <a:rPr lang="en-US" dirty="0"/>
              <a:t>For uniform data administration</a:t>
            </a:r>
            <a:r>
              <a:rPr lang="en-US" dirty="0" smtClean="0"/>
              <a:t>.</a:t>
            </a:r>
            <a:endParaRPr lang="en-US" dirty="0"/>
          </a:p>
          <a:p>
            <a:r>
              <a:rPr lang="en-US" dirty="0"/>
              <a:t>For data integrity and security</a:t>
            </a:r>
            <a:r>
              <a:rPr lang="en-US" dirty="0" smtClean="0"/>
              <a:t>.</a:t>
            </a:r>
            <a:endParaRPr lang="en-US" dirty="0"/>
          </a:p>
          <a:p>
            <a:r>
              <a:rPr lang="en-US" dirty="0"/>
              <a:t>For concurrent access to data, and data recovery from crashes</a:t>
            </a:r>
            <a:r>
              <a:rPr lang="en-US" dirty="0" smtClean="0"/>
              <a:t>.</a:t>
            </a:r>
            <a:endParaRPr lang="en-US" dirty="0"/>
          </a:p>
          <a:p>
            <a:r>
              <a:rPr lang="en-US" dirty="0"/>
              <a:t>To use user-friendly declarative query language.</a:t>
            </a:r>
            <a:endParaRPr lang="en-US" dirty="0"/>
          </a:p>
          <a:p>
            <a:endParaRPr lang="en-US" dirty="0"/>
          </a:p>
        </p:txBody>
      </p:sp>
      <p:sp>
        <p:nvSpPr>
          <p:cNvPr id="4" name="Footer Placeholder 3"/>
          <p:cNvSpPr>
            <a:spLocks noGrp="1"/>
          </p:cNvSpPr>
          <p:nvPr>
            <p:ph type="ftr" sz="quarter" idx="11"/>
          </p:nvPr>
        </p:nvSpPr>
        <p:spPr/>
        <p:txBody>
          <a:bodyPr/>
          <a:lstStyle/>
          <a:p>
            <a:r>
              <a:rPr lang="en-US" smtClean="0"/>
              <a:t>avinashhpathak@gmail.com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DBMS Advantages – Data Independence</a:t>
            </a:r>
            <a:endParaRPr lang="en-US" b="1" dirty="0"/>
          </a:p>
        </p:txBody>
      </p:sp>
      <p:sp>
        <p:nvSpPr>
          <p:cNvPr id="3" name="Content Placeholder 2"/>
          <p:cNvSpPr>
            <a:spLocks noGrp="1"/>
          </p:cNvSpPr>
          <p:nvPr>
            <p:ph idx="1"/>
          </p:nvPr>
        </p:nvSpPr>
        <p:spPr/>
        <p:txBody>
          <a:bodyPr/>
          <a:lstStyle/>
          <a:p>
            <a:endParaRPr lang="en-US" dirty="0" smtClean="0"/>
          </a:p>
          <a:p>
            <a:r>
              <a:rPr lang="en-US" dirty="0" smtClean="0"/>
              <a:t>Application </a:t>
            </a:r>
            <a:r>
              <a:rPr lang="en-US" dirty="0"/>
              <a:t>programs should be as free or independent as possible from details of data representation and storage. </a:t>
            </a:r>
            <a:endParaRPr lang="en-US" dirty="0" smtClean="0"/>
          </a:p>
          <a:p>
            <a:endParaRPr lang="en-US" dirty="0" smtClean="0"/>
          </a:p>
          <a:p>
            <a:r>
              <a:rPr lang="en-US" dirty="0" smtClean="0"/>
              <a:t>DBMS </a:t>
            </a:r>
            <a:r>
              <a:rPr lang="en-US" dirty="0"/>
              <a:t>can supply an abstract view of the data for insulating application code from such facts.</a:t>
            </a:r>
            <a:endParaRPr lang="en-US" dirty="0"/>
          </a:p>
          <a:p>
            <a:endParaRPr lang="en-US" dirty="0"/>
          </a:p>
        </p:txBody>
      </p:sp>
      <p:sp>
        <p:nvSpPr>
          <p:cNvPr id="4" name="Footer Placeholder 3"/>
          <p:cNvSpPr>
            <a:spLocks noGrp="1"/>
          </p:cNvSpPr>
          <p:nvPr>
            <p:ph type="ftr" sz="quarter" idx="11"/>
          </p:nvPr>
        </p:nvSpPr>
        <p:spPr/>
        <p:txBody>
          <a:bodyPr/>
          <a:lstStyle/>
          <a:p>
            <a:r>
              <a:rPr lang="en-US" smtClean="0"/>
              <a:t>avinashhpathak@gmail.com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DBMS Advantages – E</a:t>
            </a:r>
            <a:r>
              <a:rPr lang="en-US" b="1" dirty="0" smtClean="0"/>
              <a:t>fficient </a:t>
            </a:r>
            <a:r>
              <a:rPr lang="en-US" b="1" dirty="0"/>
              <a:t>A</a:t>
            </a:r>
            <a:r>
              <a:rPr lang="en-US" b="1" dirty="0" smtClean="0"/>
              <a:t>ccess</a:t>
            </a:r>
            <a:endParaRPr lang="en-US" b="1" dirty="0"/>
          </a:p>
        </p:txBody>
      </p:sp>
      <p:sp>
        <p:nvSpPr>
          <p:cNvPr id="3" name="Content Placeholder 2"/>
          <p:cNvSpPr>
            <a:spLocks noGrp="1"/>
          </p:cNvSpPr>
          <p:nvPr>
            <p:ph idx="1"/>
          </p:nvPr>
        </p:nvSpPr>
        <p:spPr/>
        <p:txBody>
          <a:bodyPr/>
          <a:lstStyle/>
          <a:p>
            <a:endParaRPr lang="en-US" dirty="0" smtClean="0"/>
          </a:p>
          <a:p>
            <a:r>
              <a:rPr lang="en-US" dirty="0" smtClean="0"/>
              <a:t>DBMS </a:t>
            </a:r>
            <a:r>
              <a:rPr lang="en-US" dirty="0"/>
              <a:t>utilizes a mixture of sophisticated concepts and techniques for storing and retrieving data competently, and this feature becomes important in cases where the data is stored on external storage devices.</a:t>
            </a:r>
            <a:endParaRPr lang="en-US" dirty="0"/>
          </a:p>
        </p:txBody>
      </p:sp>
      <p:sp>
        <p:nvSpPr>
          <p:cNvPr id="4" name="Footer Placeholder 3"/>
          <p:cNvSpPr>
            <a:spLocks noGrp="1"/>
          </p:cNvSpPr>
          <p:nvPr>
            <p:ph type="ftr" sz="quarter" idx="11"/>
          </p:nvPr>
        </p:nvSpPr>
        <p:spPr/>
        <p:txBody>
          <a:bodyPr/>
          <a:lstStyle/>
          <a:p>
            <a:r>
              <a:rPr lang="en-US" smtClean="0"/>
              <a:t>avinashhpathak@gmail.com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5421</Words>
  <Application>WPS Presentation</Application>
  <PresentationFormat>Widescreen</PresentationFormat>
  <Paragraphs>217</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Arial</vt:lpstr>
      <vt:lpstr>SimSun</vt:lpstr>
      <vt:lpstr>Wingdings</vt:lpstr>
      <vt:lpstr>Calibri Light</vt:lpstr>
      <vt:lpstr>Calibri</vt:lpstr>
      <vt:lpstr>Microsoft YaHei</vt:lpstr>
      <vt:lpstr>Arial Unicode MS</vt:lpstr>
      <vt:lpstr>Office Theme</vt:lpstr>
      <vt:lpstr>DBMS</vt:lpstr>
      <vt:lpstr>Objectives</vt:lpstr>
      <vt:lpstr>DBMS</vt:lpstr>
      <vt:lpstr>DBMS</vt:lpstr>
      <vt:lpstr>DBMS</vt:lpstr>
      <vt:lpstr>DBMS</vt:lpstr>
      <vt:lpstr>DBMS Usage</vt:lpstr>
      <vt:lpstr>DBMS Advantages – Data Independence</vt:lpstr>
      <vt:lpstr>DBMS Advantages – Efficient Access</vt:lpstr>
      <vt:lpstr>DBMS Advantages – Integrity Security</vt:lpstr>
      <vt:lpstr>DBMS Advantages – Administration</vt:lpstr>
      <vt:lpstr>DBMS Components</vt:lpstr>
      <vt:lpstr>Database Environment</vt:lpstr>
      <vt:lpstr>Database Environment</vt:lpstr>
      <vt:lpstr>Database Architecture</vt:lpstr>
      <vt:lpstr>Database Architecture</vt:lpstr>
      <vt:lpstr>Database Architecture</vt:lpstr>
      <vt:lpstr>DBMS Application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dc:title>
  <dc:creator>Avinash</dc:creator>
  <cp:lastModifiedBy>dhanp</cp:lastModifiedBy>
  <cp:revision>5</cp:revision>
  <dcterms:created xsi:type="dcterms:W3CDTF">2019-05-21T06:35:00Z</dcterms:created>
  <dcterms:modified xsi:type="dcterms:W3CDTF">2023-09-20T11:47:20Z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40E75A1D1C8F4005B5274F337F149D39</vt:lpwstr>
  </property>
  <property fmtid="{D5CDD505-2E9C-101B-9397-08002B2CF9AE}" pid="3" name="KSOProductBuildVer">
    <vt:lpwstr>1033-12.2.0.13215</vt:lpwstr>
  </property>
</Properties>
</file>