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D5C00-7CB6-485D-A4E4-748D884C6976}"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77D5C00-7CB6-485D-A4E4-748D884C6976}"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77D5C00-7CB6-485D-A4E4-748D884C6976}"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77D5C00-7CB6-485D-A4E4-748D884C6976}"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77D5C00-7CB6-485D-A4E4-748D884C6976}"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77D5C00-7CB6-485D-A4E4-748D884C6976}"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77D5C00-7CB6-485D-A4E4-748D884C6976}" type="datetimeFigureOut">
              <a:rPr lang="en-US" smtClean="0"/>
            </a:fld>
            <a:endParaRPr lang="en-US"/>
          </a:p>
        </p:txBody>
      </p:sp>
      <p:sp>
        <p:nvSpPr>
          <p:cNvPr id="8" name="Footer Placeholder 7"/>
          <p:cNvSpPr>
            <a:spLocks noGrp="1"/>
          </p:cNvSpPr>
          <p:nvPr>
            <p:ph type="ftr" sz="quarter" idx="11"/>
          </p:nvPr>
        </p:nvSpPr>
        <p:spPr/>
        <p:txBody>
          <a:bodyPr/>
          <a:lstStyle/>
          <a:p>
            <a:r>
              <a:rPr lang="en-US"/>
              <a:t>avinashhpathak@gmail.com</a:t>
            </a:r>
            <a:endParaRPr lang="en-US"/>
          </a:p>
        </p:txBody>
      </p:sp>
      <p:sp>
        <p:nvSpPr>
          <p:cNvPr id="9" name="Slide Number Placeholder 8"/>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D5C00-7CB6-485D-A4E4-748D884C6976}" type="datetimeFigureOut">
              <a:rPr lang="en-US" smtClean="0"/>
            </a:fld>
            <a:endParaRPr lang="en-US"/>
          </a:p>
        </p:txBody>
      </p:sp>
      <p:sp>
        <p:nvSpPr>
          <p:cNvPr id="4" name="Footer Placeholder 3"/>
          <p:cNvSpPr>
            <a:spLocks noGrp="1"/>
          </p:cNvSpPr>
          <p:nvPr>
            <p:ph type="ftr" sz="quarter" idx="11"/>
          </p:nvPr>
        </p:nvSpPr>
        <p:spPr/>
        <p:txBody>
          <a:bodyPr/>
          <a:lstStyle/>
          <a:p>
            <a:r>
              <a:rPr lang="en-US"/>
              <a:t>avinashhpathak@gmail.com</a:t>
            </a:r>
            <a:endParaRPr lang="en-US"/>
          </a:p>
        </p:txBody>
      </p:sp>
      <p:sp>
        <p:nvSpPr>
          <p:cNvPr id="5" name="Slide Number Placeholder 4"/>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D5C00-7CB6-485D-A4E4-748D884C6976}" type="datetimeFigureOut">
              <a:rPr lang="en-US" smtClean="0"/>
            </a:fld>
            <a:endParaRPr lang="en-US"/>
          </a:p>
        </p:txBody>
      </p:sp>
      <p:sp>
        <p:nvSpPr>
          <p:cNvPr id="3" name="Footer Placeholder 2"/>
          <p:cNvSpPr>
            <a:spLocks noGrp="1"/>
          </p:cNvSpPr>
          <p:nvPr>
            <p:ph type="ftr" sz="quarter" idx="11"/>
          </p:nvPr>
        </p:nvSpPr>
        <p:spPr/>
        <p:txBody>
          <a:bodyPr/>
          <a:lstStyle/>
          <a:p>
            <a:r>
              <a:rPr lang="en-US"/>
              <a:t>avinashhpathak@gmail.com</a:t>
            </a:r>
            <a:endParaRPr lang="en-US"/>
          </a:p>
        </p:txBody>
      </p:sp>
      <p:sp>
        <p:nvSpPr>
          <p:cNvPr id="4" name="Slide Number Placeholder 3"/>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77D5C00-7CB6-485D-A4E4-748D884C6976}"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77D5C00-7CB6-485D-A4E4-748D884C6976}"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5AE59A25-CAF0-4918-B09A-05EF9F991B6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D5C00-7CB6-485D-A4E4-748D884C697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avinashhpathak@gmail.com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59A25-CAF0-4918-B09A-05EF9F991B6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RDBMS</a:t>
            </a:r>
            <a:endParaRPr lang="en-US" dirty="0"/>
          </a:p>
        </p:txBody>
      </p:sp>
      <p:sp>
        <p:nvSpPr>
          <p:cNvPr id="3" name="Subtitle 2"/>
          <p:cNvSpPr>
            <a:spLocks noGrp="1"/>
          </p:cNvSpPr>
          <p:nvPr>
            <p:ph type="subTitle" idx="1"/>
          </p:nvPr>
        </p:nvSpPr>
        <p:spPr/>
        <p:txBody>
          <a:bodyPr/>
          <a:lstStyle/>
          <a:p>
            <a:r>
              <a:rPr lang="en-US"/>
              <a:t>Avinash Pathak</a:t>
            </a:r>
            <a:endParaRPr lang="en-US"/>
          </a:p>
        </p:txBody>
      </p:sp>
      <p:sp>
        <p:nvSpPr>
          <p:cNvPr id="4" name="Slide Number Placeholder 3"/>
          <p:cNvSpPr>
            <a:spLocks noGrp="1"/>
          </p:cNvSpPr>
          <p:nvPr>
            <p:ph type="sldNum" sz="quarter" idx="12"/>
          </p:nvPr>
        </p:nvSpPr>
        <p:spPr/>
        <p:txBody>
          <a:bodyPr/>
          <a:p>
            <a:fld id="{5AE59A25-CAF0-4918-B09A-05EF9F991B62}"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Term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6545" y="1149927"/>
            <a:ext cx="7315200" cy="443432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Schema</a:t>
            </a:r>
            <a:endParaRPr lang="en-US" dirty="0"/>
          </a:p>
        </p:txBody>
      </p:sp>
      <p:sp>
        <p:nvSpPr>
          <p:cNvPr id="3" name="Content Placeholder 2"/>
          <p:cNvSpPr>
            <a:spLocks noGrp="1"/>
          </p:cNvSpPr>
          <p:nvPr>
            <p:ph idx="1"/>
          </p:nvPr>
        </p:nvSpPr>
        <p:spPr/>
        <p:txBody>
          <a:bodyPr/>
          <a:lstStyle/>
          <a:p>
            <a:pPr algn="ctr"/>
            <a:r>
              <a:rPr lang="en-US" b="1" dirty="0"/>
              <a:t>Relation: </a:t>
            </a:r>
            <a:endParaRPr lang="en-US" b="1" dirty="0" smtClean="0"/>
          </a:p>
          <a:p>
            <a:r>
              <a:rPr lang="en-US" dirty="0" smtClean="0"/>
              <a:t>A </a:t>
            </a:r>
            <a:r>
              <a:rPr lang="en-US" dirty="0"/>
              <a:t>relation is a table with columns and rows.</a:t>
            </a:r>
            <a:endParaRPr lang="en-US" dirty="0"/>
          </a:p>
          <a:p>
            <a:pPr algn="ctr"/>
            <a:r>
              <a:rPr lang="en-US" b="1" dirty="0"/>
              <a:t>Attribute</a:t>
            </a:r>
            <a:r>
              <a:rPr lang="en-US" b="1" dirty="0" smtClean="0"/>
              <a:t>:</a:t>
            </a:r>
            <a:endParaRPr lang="en-US" b="1" dirty="0" smtClean="0"/>
          </a:p>
          <a:p>
            <a:r>
              <a:rPr lang="en-US" dirty="0"/>
              <a:t> An attribute is a named column of a relation.</a:t>
            </a:r>
            <a:endParaRPr lang="en-US" dirty="0"/>
          </a:p>
          <a:p>
            <a:pPr algn="ctr"/>
            <a:r>
              <a:rPr lang="en-US" b="1" dirty="0"/>
              <a:t>Domain:</a:t>
            </a:r>
            <a:r>
              <a:rPr lang="en-US" dirty="0"/>
              <a:t> </a:t>
            </a:r>
            <a:endParaRPr lang="en-US" dirty="0" smtClean="0"/>
          </a:p>
          <a:p>
            <a:r>
              <a:rPr lang="en-US" dirty="0" smtClean="0"/>
              <a:t>A </a:t>
            </a:r>
            <a:r>
              <a:rPr lang="en-US" dirty="0"/>
              <a:t>domain is the set of allowable values for one or more attributes.</a:t>
            </a:r>
            <a:endParaRPr lang="en-US" dirty="0"/>
          </a:p>
          <a:p>
            <a:pPr algn="ctr"/>
            <a:r>
              <a:rPr lang="en-US" b="1" dirty="0"/>
              <a:t>Tuple: </a:t>
            </a:r>
            <a:endParaRPr lang="en-US" b="1" dirty="0" smtClean="0"/>
          </a:p>
          <a:p>
            <a:r>
              <a:rPr lang="en-US" dirty="0" smtClean="0"/>
              <a:t>A </a:t>
            </a:r>
            <a:r>
              <a:rPr lang="en-US" dirty="0"/>
              <a:t>tuple is a row of a relation.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Schema</a:t>
            </a:r>
            <a:endParaRPr lang="en-US" dirty="0"/>
          </a:p>
        </p:txBody>
      </p:sp>
      <p:sp>
        <p:nvSpPr>
          <p:cNvPr id="3" name="Content Placeholder 2"/>
          <p:cNvSpPr>
            <a:spLocks noGrp="1"/>
          </p:cNvSpPr>
          <p:nvPr>
            <p:ph idx="1"/>
          </p:nvPr>
        </p:nvSpPr>
        <p:spPr/>
        <p:txBody>
          <a:bodyPr/>
          <a:lstStyle/>
          <a:p>
            <a:r>
              <a:rPr lang="en-US" dirty="0"/>
              <a:t>A schema can be defined as the design of a database. </a:t>
            </a:r>
            <a:endParaRPr lang="en-US" dirty="0" smtClean="0"/>
          </a:p>
          <a:p>
            <a:r>
              <a:rPr lang="en-US" dirty="0" smtClean="0"/>
              <a:t>The </a:t>
            </a:r>
            <a:r>
              <a:rPr lang="en-US" dirty="0"/>
              <a:t>overall description of the database is called the database schema. </a:t>
            </a:r>
            <a:endParaRPr lang="en-US" dirty="0" smtClean="0"/>
          </a:p>
          <a:p>
            <a:r>
              <a:rPr lang="en-US" dirty="0" smtClean="0"/>
              <a:t>It </a:t>
            </a:r>
            <a:r>
              <a:rPr lang="en-US" dirty="0"/>
              <a:t>can be categorized into three parts. </a:t>
            </a:r>
            <a:endParaRPr lang="en-US" dirty="0" smtClean="0"/>
          </a:p>
          <a:p>
            <a:r>
              <a:rPr lang="en-US" dirty="0" smtClean="0"/>
              <a:t>These are as follows</a:t>
            </a:r>
            <a:r>
              <a:rPr lang="en-US" dirty="0" smtClean="0"/>
              <a:t>:</a:t>
            </a:r>
            <a:endParaRPr lang="en-US" dirty="0" smtClean="0"/>
          </a:p>
          <a:p>
            <a:endParaRPr lang="en-US" dirty="0"/>
          </a:p>
          <a:p>
            <a:r>
              <a:rPr lang="en-US" dirty="0"/>
              <a:t>Physical Schema</a:t>
            </a:r>
            <a:endParaRPr lang="en-US" dirty="0"/>
          </a:p>
          <a:p>
            <a:r>
              <a:rPr lang="en-US" dirty="0"/>
              <a:t>Logical Schema</a:t>
            </a:r>
            <a:endParaRPr lang="en-US" dirty="0"/>
          </a:p>
          <a:p>
            <a:r>
              <a:rPr lang="en-US" dirty="0"/>
              <a:t>View Schema</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Physical </a:t>
            </a:r>
            <a:r>
              <a:rPr lang="en-US" b="1" dirty="0" smtClean="0"/>
              <a:t>Schema</a:t>
            </a:r>
            <a:endParaRPr lang="en-US" b="1" dirty="0"/>
          </a:p>
        </p:txBody>
      </p:sp>
      <p:sp>
        <p:nvSpPr>
          <p:cNvPr id="3" name="Content Placeholder 2"/>
          <p:cNvSpPr>
            <a:spLocks noGrp="1"/>
          </p:cNvSpPr>
          <p:nvPr>
            <p:ph idx="1"/>
          </p:nvPr>
        </p:nvSpPr>
        <p:spPr/>
        <p:txBody>
          <a:bodyPr>
            <a:normAutofit/>
          </a:bodyPr>
          <a:lstStyle/>
          <a:p>
            <a:endParaRPr lang="en-US" dirty="0" smtClean="0"/>
          </a:p>
          <a:p>
            <a:endParaRPr lang="en-US" dirty="0"/>
          </a:p>
          <a:p>
            <a:r>
              <a:rPr lang="en-US" dirty="0" smtClean="0"/>
              <a:t>A </a:t>
            </a:r>
            <a:r>
              <a:rPr lang="en-US" dirty="0"/>
              <a:t>physical schema can be defined as the design of a database at its physical level. </a:t>
            </a:r>
            <a:endParaRPr lang="en-US" dirty="0" smtClean="0"/>
          </a:p>
          <a:p>
            <a:endParaRPr lang="en-US" dirty="0"/>
          </a:p>
          <a:p>
            <a:r>
              <a:rPr lang="en-US" dirty="0" smtClean="0"/>
              <a:t>In </a:t>
            </a:r>
            <a:r>
              <a:rPr lang="en-US" dirty="0"/>
              <a:t>this level, it is expressed how data is stored in blocks of storage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Logical </a:t>
            </a:r>
            <a:r>
              <a:rPr lang="en-US" b="1" dirty="0" smtClean="0"/>
              <a:t>Schema</a:t>
            </a:r>
            <a:endParaRPr lang="en-US" b="1" dirty="0"/>
          </a:p>
        </p:txBody>
      </p:sp>
      <p:sp>
        <p:nvSpPr>
          <p:cNvPr id="3" name="Content Placeholder 2"/>
          <p:cNvSpPr>
            <a:spLocks noGrp="1"/>
          </p:cNvSpPr>
          <p:nvPr>
            <p:ph idx="1"/>
          </p:nvPr>
        </p:nvSpPr>
        <p:spPr/>
        <p:txBody>
          <a:bodyPr>
            <a:normAutofit/>
          </a:bodyPr>
          <a:lstStyle/>
          <a:p>
            <a:r>
              <a:rPr lang="en-US" dirty="0" smtClean="0"/>
              <a:t>A </a:t>
            </a:r>
            <a:r>
              <a:rPr lang="en-US" dirty="0"/>
              <a:t>logical schema can be defined as the design of the database at its logical level. </a:t>
            </a:r>
            <a:endParaRPr lang="en-US" dirty="0"/>
          </a:p>
          <a:p>
            <a:r>
              <a:rPr lang="en-US" dirty="0" smtClean="0"/>
              <a:t>In </a:t>
            </a:r>
            <a:r>
              <a:rPr lang="en-US" dirty="0"/>
              <a:t>this level, the programmers as well as the database administrator (DBA) work. </a:t>
            </a:r>
            <a:endParaRPr lang="en-US" dirty="0"/>
          </a:p>
          <a:p>
            <a:r>
              <a:rPr lang="en-US" dirty="0" smtClean="0"/>
              <a:t>At </a:t>
            </a:r>
            <a:r>
              <a:rPr lang="en-US" dirty="0"/>
              <a:t>this level, data can be described as certain types of data records which can be stored in the form of data structures. </a:t>
            </a:r>
            <a:endParaRPr lang="en-US" dirty="0" smtClean="0"/>
          </a:p>
          <a:p>
            <a:r>
              <a:rPr lang="en-US" dirty="0" smtClean="0"/>
              <a:t>However</a:t>
            </a:r>
            <a:r>
              <a:rPr lang="en-US" dirty="0"/>
              <a:t>, the internal details (such as an implementation of data structure) will be remaining hidden at this level</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View </a:t>
            </a:r>
            <a:r>
              <a:rPr lang="en-US" b="1" dirty="0" smtClean="0"/>
              <a:t>Schema</a:t>
            </a:r>
            <a:endParaRPr lang="en-US" b="1" dirty="0"/>
          </a:p>
        </p:txBody>
      </p:sp>
      <p:sp>
        <p:nvSpPr>
          <p:cNvPr id="3" name="Content Placeholder 2"/>
          <p:cNvSpPr>
            <a:spLocks noGrp="1"/>
          </p:cNvSpPr>
          <p:nvPr>
            <p:ph idx="1"/>
          </p:nvPr>
        </p:nvSpPr>
        <p:spPr/>
        <p:txBody>
          <a:bodyPr/>
          <a:lstStyle/>
          <a:p>
            <a:endParaRPr lang="en-US" dirty="0"/>
          </a:p>
          <a:p>
            <a:r>
              <a:rPr lang="en-US" dirty="0"/>
              <a:t>View schema can be defined as the design of the database at view level which generally describes end-user interaction with database systems.</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3 </a:t>
            </a:r>
            <a:r>
              <a:rPr lang="en-US" b="1" dirty="0"/>
              <a:t>L</a:t>
            </a:r>
            <a:r>
              <a:rPr lang="en-US" b="1" dirty="0" smtClean="0"/>
              <a:t>evel Architecture</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major objective for the three-level architecture is to provide data independence, which means that upper levels are unaffected by changes to lower levels. </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Independence</a:t>
            </a:r>
            <a:endParaRPr lang="en-US" b="1" dirty="0"/>
          </a:p>
        </p:txBody>
      </p:sp>
      <p:sp>
        <p:nvSpPr>
          <p:cNvPr id="3" name="Content Placeholder 2"/>
          <p:cNvSpPr>
            <a:spLocks noGrp="1"/>
          </p:cNvSpPr>
          <p:nvPr>
            <p:ph idx="1"/>
          </p:nvPr>
        </p:nvSpPr>
        <p:spPr/>
        <p:txBody>
          <a:bodyPr/>
          <a:lstStyle/>
          <a:p>
            <a:endParaRPr lang="en-US" dirty="0"/>
          </a:p>
          <a:p>
            <a:r>
              <a:rPr lang="en-US" dirty="0" smtClean="0"/>
              <a:t>Logical </a:t>
            </a:r>
            <a:r>
              <a:rPr lang="en-US" dirty="0"/>
              <a:t>data independence can be defined as the immunity of the external schemas to changes in the conceptual </a:t>
            </a:r>
            <a:r>
              <a:rPr lang="en-US" dirty="0" smtClean="0"/>
              <a:t>schema.</a:t>
            </a:r>
            <a:endParaRPr lang="en-US" dirty="0" smtClean="0"/>
          </a:p>
          <a:p>
            <a:endParaRPr lang="en-US" dirty="0"/>
          </a:p>
          <a:p>
            <a:endParaRPr lang="en-US" dirty="0"/>
          </a:p>
          <a:p>
            <a:r>
              <a:rPr lang="en-US" dirty="0"/>
              <a:t>Physical data independence can be defined as the immunity of the conceptual schema to changes in the internal schema.</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b="1" dirty="0" smtClean="0"/>
              <a:t>Thank You</a:t>
            </a:r>
            <a:endParaRPr lang="en-US" sz="4800" b="1" dirty="0"/>
          </a:p>
        </p:txBody>
      </p:sp>
      <p:sp>
        <p:nvSpPr>
          <p:cNvPr id="4" name="Slide Number Placeholder 3"/>
          <p:cNvSpPr>
            <a:spLocks noGrp="1"/>
          </p:cNvSpPr>
          <p:nvPr>
            <p:ph type="sldNum" sz="quarter" idx="12"/>
          </p:nvPr>
        </p:nvSpPr>
        <p:spPr/>
        <p:txBody>
          <a:bodyPr/>
          <a:p>
            <a:fld id="{5AE59A25-CAF0-4918-B09A-05EF9F991B62}"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To understand the Relational Model</a:t>
            </a:r>
            <a:endParaRPr lang="en-US" dirty="0" smtClean="0"/>
          </a:p>
          <a:p>
            <a:r>
              <a:rPr lang="en-US" dirty="0" smtClean="0"/>
              <a:t>To update on the different facets of the data view</a:t>
            </a:r>
            <a:endParaRPr lang="en-US" dirty="0" smtClean="0"/>
          </a:p>
          <a:p>
            <a:r>
              <a:rPr lang="en-US" dirty="0" smtClean="0"/>
              <a:t>To apply the views </a:t>
            </a:r>
            <a:r>
              <a:rPr lang="en-US" smtClean="0"/>
              <a:t>to applications</a:t>
            </a:r>
            <a:endParaRPr lang="en-US" dirty="0"/>
          </a:p>
        </p:txBody>
      </p:sp>
      <p:sp>
        <p:nvSpPr>
          <p:cNvPr id="4" name="Slide Number Placeholder 3"/>
          <p:cNvSpPr>
            <a:spLocks noGrp="1"/>
          </p:cNvSpPr>
          <p:nvPr>
            <p:ph type="sldNum" sz="quarter" idx="12"/>
          </p:nvPr>
        </p:nvSpPr>
        <p:spPr/>
        <p:txBody>
          <a:bodyPr/>
          <a:p>
            <a:fld id="{5AE59A25-CAF0-4918-B09A-05EF9F991B62}"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RDBMS</a:t>
            </a:r>
            <a:endParaRPr lang="en-US" b="1" dirty="0"/>
          </a:p>
        </p:txBody>
      </p:sp>
      <p:sp>
        <p:nvSpPr>
          <p:cNvPr id="3" name="Content Placeholder 2"/>
          <p:cNvSpPr>
            <a:spLocks noGrp="1"/>
          </p:cNvSpPr>
          <p:nvPr>
            <p:ph idx="1"/>
          </p:nvPr>
        </p:nvSpPr>
        <p:spPr/>
        <p:txBody>
          <a:bodyPr/>
          <a:lstStyle/>
          <a:p>
            <a:pPr marL="0" indent="0">
              <a:buNone/>
            </a:pPr>
            <a:r>
              <a:rPr lang="en-US" dirty="0"/>
              <a:t> </a:t>
            </a:r>
            <a:endParaRPr lang="en-US" dirty="0" smtClean="0"/>
          </a:p>
          <a:p>
            <a:r>
              <a:rPr lang="en-US" dirty="0" smtClean="0"/>
              <a:t>The </a:t>
            </a:r>
            <a:r>
              <a:rPr lang="en-US" dirty="0"/>
              <a:t>relational model is the most important data model for commercial data processing applications which achieved its primary position because of its simplicity, which makes the job of the programmer easy, in contrast to earlier data models such as the network model or the hierarchical model.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RDBMS</a:t>
            </a:r>
            <a:endParaRPr lang="en-US" dirty="0"/>
          </a:p>
        </p:txBody>
      </p:sp>
      <p:sp>
        <p:nvSpPr>
          <p:cNvPr id="3" name="Content Placeholder 2"/>
          <p:cNvSpPr>
            <a:spLocks noGrp="1"/>
          </p:cNvSpPr>
          <p:nvPr>
            <p:ph idx="1"/>
          </p:nvPr>
        </p:nvSpPr>
        <p:spPr/>
        <p:txBody>
          <a:bodyPr/>
          <a:lstStyle/>
          <a:p>
            <a:endParaRPr lang="en-US" dirty="0" smtClean="0"/>
          </a:p>
          <a:p>
            <a:r>
              <a:rPr lang="en-US" dirty="0" smtClean="0"/>
              <a:t>This </a:t>
            </a:r>
            <a:r>
              <a:rPr lang="en-US" dirty="0"/>
              <a:t>software signifies the second generation of DBMSs and is based on the relational data model proposed by Mr. E. F. </a:t>
            </a:r>
            <a:r>
              <a:rPr lang="en-US" dirty="0" err="1"/>
              <a:t>Codd</a:t>
            </a:r>
            <a:r>
              <a:rPr lang="en-US" dirty="0"/>
              <a:t> in the year 1970</a:t>
            </a:r>
            <a:r>
              <a:rPr lang="en-US" dirty="0" smtClean="0"/>
              <a:t>.</a:t>
            </a:r>
            <a:endParaRPr lang="en-US" dirty="0" smtClean="0"/>
          </a:p>
          <a:p>
            <a:endParaRPr lang="en-US" dirty="0"/>
          </a:p>
          <a:p>
            <a:r>
              <a:rPr lang="en-US" dirty="0"/>
              <a:t>A substantial theory exists for relational databases.</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RDBMS</a:t>
            </a:r>
            <a:endParaRPr lang="en-US" dirty="0"/>
          </a:p>
        </p:txBody>
      </p:sp>
      <p:sp>
        <p:nvSpPr>
          <p:cNvPr id="3" name="Content Placeholder 2"/>
          <p:cNvSpPr>
            <a:spLocks noGrp="1"/>
          </p:cNvSpPr>
          <p:nvPr>
            <p:ph idx="1"/>
          </p:nvPr>
        </p:nvSpPr>
        <p:spPr/>
        <p:txBody>
          <a:bodyPr/>
          <a:lstStyle/>
          <a:p>
            <a:r>
              <a:rPr lang="en-US" dirty="0"/>
              <a:t>The relational model is the theoretical basis of relational databases which is a technique or way of structuring data using relations, which are grid-like mathematical structures consisting of columns and rows</a:t>
            </a:r>
            <a:r>
              <a:rPr lang="en-US" dirty="0" smtClean="0"/>
              <a:t>.</a:t>
            </a:r>
            <a:endParaRPr lang="en-US" dirty="0" smtClean="0"/>
          </a:p>
          <a:p>
            <a:r>
              <a:rPr lang="en-US" dirty="0" smtClean="0"/>
              <a:t> </a:t>
            </a:r>
            <a:r>
              <a:rPr lang="en-US" dirty="0" err="1"/>
              <a:t>Codd</a:t>
            </a:r>
            <a:r>
              <a:rPr lang="en-US" dirty="0"/>
              <a:t> proposed the relational model for IBM, but the idea became extremely vital and prominent that his work would become the basis of relational databases. </a:t>
            </a:r>
            <a:endParaRPr lang="en-US" dirty="0" smtClean="0"/>
          </a:p>
          <a:p>
            <a:endParaRPr lang="en-US" dirty="0"/>
          </a:p>
          <a:p>
            <a:r>
              <a:rPr lang="en-US" dirty="0" smtClean="0"/>
              <a:t>You </a:t>
            </a:r>
            <a:r>
              <a:rPr lang="en-US" dirty="0"/>
              <a:t>might be very familiar with the physical demonstration of a relation in a database - which is known as a </a:t>
            </a:r>
            <a:r>
              <a:rPr lang="en-US" i="1" dirty="0"/>
              <a:t>table</a:t>
            </a:r>
            <a:r>
              <a:rPr lang="en-US" dirty="0"/>
              <a:t>.</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RDBMS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relational model, all data is logically structured within relations, i.e., tables, as mentioned above. </a:t>
            </a:r>
            <a:endParaRPr lang="en-US" dirty="0" smtClean="0"/>
          </a:p>
          <a:p>
            <a:endParaRPr lang="en-US" dirty="0"/>
          </a:p>
          <a:p>
            <a:r>
              <a:rPr lang="en-US" dirty="0" smtClean="0"/>
              <a:t>Each </a:t>
            </a:r>
            <a:r>
              <a:rPr lang="en-US" dirty="0"/>
              <a:t>relation has a name and is formed from named attributes or columns of data. Each tuple or row holds one value per attribute. </a:t>
            </a:r>
            <a:endParaRPr lang="en-US" dirty="0" smtClean="0"/>
          </a:p>
          <a:p>
            <a:endParaRPr lang="en-US" dirty="0"/>
          </a:p>
          <a:p>
            <a:r>
              <a:rPr lang="en-US" dirty="0" smtClean="0"/>
              <a:t>The </a:t>
            </a:r>
            <a:r>
              <a:rPr lang="en-US" dirty="0"/>
              <a:t>greatest strength of the relational model is this simple logical structure that it forms. </a:t>
            </a:r>
            <a:endParaRPr lang="en-US" dirty="0" smtClean="0"/>
          </a:p>
          <a:p>
            <a:endParaRPr lang="en-US" dirty="0"/>
          </a:p>
          <a:p>
            <a:r>
              <a:rPr lang="en-US" dirty="0" smtClean="0"/>
              <a:t>Behind </a:t>
            </a:r>
            <a:r>
              <a:rPr lang="en-US" dirty="0"/>
              <a:t>this simple structure is a sophisticated theoretical foundation that is lacking in the first generation of DBMSs.</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RDBMS Objectives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allow a high degree of data independence; application programs must not be affected by alterations to the internal data representation, mostly by changes to file organizations or access </a:t>
            </a:r>
            <a:r>
              <a:rPr lang="en-US" dirty="0" smtClean="0"/>
              <a:t>paths.</a:t>
            </a:r>
            <a:endParaRPr lang="en-US" dirty="0" smtClean="0"/>
          </a:p>
          <a:p>
            <a:r>
              <a:rPr lang="en-US" dirty="0" smtClean="0"/>
              <a:t>To </a:t>
            </a:r>
            <a:r>
              <a:rPr lang="en-US" dirty="0"/>
              <a:t>provide considerable grounds for dealing with data semantics, reliability, and redundancy problems. </a:t>
            </a:r>
            <a:endParaRPr lang="en-US" dirty="0"/>
          </a:p>
          <a:p>
            <a:r>
              <a:rPr lang="en-US" dirty="0" smtClean="0"/>
              <a:t>In </a:t>
            </a:r>
            <a:r>
              <a:rPr lang="en-US" dirty="0"/>
              <a:t>particular, </a:t>
            </a:r>
            <a:r>
              <a:rPr lang="en-US" dirty="0" err="1"/>
              <a:t>Codd's</a:t>
            </a:r>
            <a:r>
              <a:rPr lang="en-US" dirty="0"/>
              <a:t> theory for the relational model introduced the concept of normalized relations, where relations that have no repeating groups and the process is called normalization.</a:t>
            </a:r>
            <a:endParaRPr lang="en-US" dirty="0"/>
          </a:p>
          <a:p>
            <a:r>
              <a:rPr lang="en-US" dirty="0"/>
              <a:t>To allow the expansion of set-oriented data manipulation languages.</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a:t>
            </a:r>
            <a:endParaRPr lang="en-US" b="1" dirty="0"/>
          </a:p>
        </p:txBody>
      </p:sp>
      <p:sp>
        <p:nvSpPr>
          <p:cNvPr id="3" name="Content Placeholder 2"/>
          <p:cNvSpPr>
            <a:spLocks noGrp="1"/>
          </p:cNvSpPr>
          <p:nvPr>
            <p:ph idx="1"/>
          </p:nvPr>
        </p:nvSpPr>
        <p:spPr/>
        <p:txBody>
          <a:bodyPr>
            <a:normAutofit/>
          </a:bodyPr>
          <a:lstStyle/>
          <a:p>
            <a:r>
              <a:rPr lang="en-US" dirty="0"/>
              <a:t>When you talk about the database, you must distinguish between the database schema, which is the logical blueprint of the database, and the database instance, which is a snapshot of the data in the database at a given instant in time. </a:t>
            </a:r>
            <a:endParaRPr lang="en-US" dirty="0" smtClean="0"/>
          </a:p>
          <a:p>
            <a:endParaRPr lang="en-US" dirty="0" smtClean="0"/>
          </a:p>
          <a:p>
            <a:r>
              <a:rPr lang="en-US" dirty="0" smtClean="0"/>
              <a:t>The </a:t>
            </a:r>
            <a:r>
              <a:rPr lang="en-US" dirty="0"/>
              <a:t>concept of a relation corresponds to the programming language notion of a variable, while the concept of a relation schema corresponds to the programming languages' notion of the type definition. </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Schema</a:t>
            </a:r>
            <a:endParaRPr lang="en-US" dirty="0"/>
          </a:p>
        </p:txBody>
      </p:sp>
      <p:sp>
        <p:nvSpPr>
          <p:cNvPr id="3" name="Content Placeholder 2"/>
          <p:cNvSpPr>
            <a:spLocks noGrp="1"/>
          </p:cNvSpPr>
          <p:nvPr>
            <p:ph idx="1"/>
          </p:nvPr>
        </p:nvSpPr>
        <p:spPr/>
        <p:txBody>
          <a:bodyPr/>
          <a:lstStyle/>
          <a:p>
            <a:endParaRPr lang="en-US" dirty="0"/>
          </a:p>
          <a:p>
            <a:r>
              <a:rPr lang="en-US" dirty="0"/>
              <a:t>In other words, a database schema is a skeletal structure which represents the logical view of the complete database. </a:t>
            </a:r>
            <a:endParaRPr lang="en-US" dirty="0"/>
          </a:p>
          <a:p>
            <a:r>
              <a:rPr lang="en-US" dirty="0"/>
              <a:t>It describes how the data is organized and how the relations among them are associated and formulates all the constraints that are to be applied to the data.</a:t>
            </a:r>
            <a:endParaRPr lang="en-US" dirty="0"/>
          </a:p>
          <a:p>
            <a:r>
              <a:rPr lang="en-US" dirty="0"/>
              <a:t>In general, a relation schema consists of a directory of attributes and their corresponding domain.</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5107</Words>
  <Application>WPS Presentation</Application>
  <PresentationFormat>Widescreen</PresentationFormat>
  <Paragraphs>192</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RDBMS</vt:lpstr>
      <vt:lpstr>Objectives</vt:lpstr>
      <vt:lpstr>RDBMS</vt:lpstr>
      <vt:lpstr>RDBMS</vt:lpstr>
      <vt:lpstr>RDBMS</vt:lpstr>
      <vt:lpstr>RDBMS</vt:lpstr>
      <vt:lpstr>RDBMS Objectives</vt:lpstr>
      <vt:lpstr>Database Schema</vt:lpstr>
      <vt:lpstr>Database Schema</vt:lpstr>
      <vt:lpstr>PowerPoint 演示文稿</vt:lpstr>
      <vt:lpstr>Database Schema</vt:lpstr>
      <vt:lpstr>Database Schema</vt:lpstr>
      <vt:lpstr>Physical Schema</vt:lpstr>
      <vt:lpstr>Logical Schema</vt:lpstr>
      <vt:lpstr>View Schema</vt:lpstr>
      <vt:lpstr>3 Level Architecture</vt:lpstr>
      <vt:lpstr>Data Independence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Avinash</dc:creator>
  <cp:lastModifiedBy>dhanp</cp:lastModifiedBy>
  <cp:revision>4</cp:revision>
  <dcterms:created xsi:type="dcterms:W3CDTF">2019-05-21T06:37:00Z</dcterms:created>
  <dcterms:modified xsi:type="dcterms:W3CDTF">2023-09-20T11:47:00Z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091A5D5835674249983173AD0E02D718</vt:lpwstr>
  </property>
  <property fmtid="{D5CDD505-2E9C-101B-9397-08002B2CF9AE}" pid="3" name="KSOProductBuildVer">
    <vt:lpwstr>1033-12.2.0.13215</vt:lpwstr>
  </property>
</Properties>
</file>