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3"/>
    <p:sldId id="281"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1" r:id="rId18"/>
    <p:sldId id="272" r:id="rId19"/>
    <p:sldId id="273" r:id="rId20"/>
    <p:sldId id="274" r:id="rId21"/>
    <p:sldId id="278" r:id="rId22"/>
    <p:sldId id="275" r:id="rId23"/>
    <p:sldId id="276" r:id="rId24"/>
    <p:sldId id="279" r:id="rId25"/>
    <p:sldId id="277"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68A2C9-5B63-49E3-AE12-6FDDDCFC20B0}" type="datetimeFigureOut">
              <a:rPr lang="en-US" smtClean="0"/>
            </a:fld>
            <a:endParaRPr lang="en-US"/>
          </a:p>
        </p:txBody>
      </p:sp>
      <p:sp>
        <p:nvSpPr>
          <p:cNvPr id="5" name="Footer Placeholder 4"/>
          <p:cNvSpPr>
            <a:spLocks noGrp="1"/>
          </p:cNvSpPr>
          <p:nvPr>
            <p:ph type="ftr" sz="quarter" idx="11"/>
          </p:nvPr>
        </p:nvSpPr>
        <p:spPr/>
        <p:txBody>
          <a:bodyPr/>
          <a:lstStyle/>
          <a:p>
            <a:r>
              <a:rPr lang="en-US"/>
              <a:t>avinashhpathak@gmail.com</a:t>
            </a:r>
            <a:endParaRPr lang="en-US"/>
          </a:p>
        </p:txBody>
      </p:sp>
      <p:sp>
        <p:nvSpPr>
          <p:cNvPr id="6" name="Slide Number Placeholder 5"/>
          <p:cNvSpPr>
            <a:spLocks noGrp="1"/>
          </p:cNvSpPr>
          <p:nvPr>
            <p:ph type="sldNum" sz="quarter" idx="12"/>
          </p:nvPr>
        </p:nvSpPr>
        <p:spPr/>
        <p:txBody>
          <a:bodyPr/>
          <a:lstStyle/>
          <a:p>
            <a:fld id="{918E0745-D85A-4CB5-8E22-623093B5B34A}" type="slidenum">
              <a:rPr lang="en-US" smtClean="0"/>
            </a:fld>
            <a:endParaRPr lang="en-US"/>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168A2C9-5B63-49E3-AE12-6FDDDCFC20B0}" type="datetimeFigureOut">
              <a:rPr lang="en-US" smtClean="0"/>
            </a:fld>
            <a:endParaRPr lang="en-US"/>
          </a:p>
        </p:txBody>
      </p:sp>
      <p:sp>
        <p:nvSpPr>
          <p:cNvPr id="5" name="Footer Placeholder 4"/>
          <p:cNvSpPr>
            <a:spLocks noGrp="1"/>
          </p:cNvSpPr>
          <p:nvPr>
            <p:ph type="ftr" sz="quarter" idx="11"/>
          </p:nvPr>
        </p:nvSpPr>
        <p:spPr/>
        <p:txBody>
          <a:bodyPr/>
          <a:lstStyle/>
          <a:p>
            <a:r>
              <a:rPr lang="en-US"/>
              <a:t>avinashhpathak@gmail.com</a:t>
            </a:r>
            <a:endParaRPr lang="en-US"/>
          </a:p>
        </p:txBody>
      </p:sp>
      <p:sp>
        <p:nvSpPr>
          <p:cNvPr id="6" name="Slide Number Placeholder 5"/>
          <p:cNvSpPr>
            <a:spLocks noGrp="1"/>
          </p:cNvSpPr>
          <p:nvPr>
            <p:ph type="sldNum" sz="quarter" idx="12"/>
          </p:nvPr>
        </p:nvSpPr>
        <p:spPr/>
        <p:txBody>
          <a:bodyPr/>
          <a:lstStyle/>
          <a:p>
            <a:fld id="{918E0745-D85A-4CB5-8E22-623093B5B34A}" type="slidenum">
              <a:rPr lang="en-US" smtClean="0"/>
            </a:fld>
            <a:endParaRPr 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168A2C9-5B63-49E3-AE12-6FDDDCFC20B0}" type="datetimeFigureOut">
              <a:rPr lang="en-US" smtClean="0"/>
            </a:fld>
            <a:endParaRPr lang="en-US"/>
          </a:p>
        </p:txBody>
      </p:sp>
      <p:sp>
        <p:nvSpPr>
          <p:cNvPr id="5" name="Footer Placeholder 4"/>
          <p:cNvSpPr>
            <a:spLocks noGrp="1"/>
          </p:cNvSpPr>
          <p:nvPr>
            <p:ph type="ftr" sz="quarter" idx="11"/>
          </p:nvPr>
        </p:nvSpPr>
        <p:spPr/>
        <p:txBody>
          <a:bodyPr/>
          <a:lstStyle/>
          <a:p>
            <a:r>
              <a:rPr lang="en-US"/>
              <a:t>avinashhpathak@gmail.com</a:t>
            </a:r>
            <a:endParaRPr lang="en-US"/>
          </a:p>
        </p:txBody>
      </p:sp>
      <p:sp>
        <p:nvSpPr>
          <p:cNvPr id="6" name="Slide Number Placeholder 5"/>
          <p:cNvSpPr>
            <a:spLocks noGrp="1"/>
          </p:cNvSpPr>
          <p:nvPr>
            <p:ph type="sldNum" sz="quarter" idx="12"/>
          </p:nvPr>
        </p:nvSpPr>
        <p:spPr/>
        <p:txBody>
          <a:bodyPr/>
          <a:lstStyle/>
          <a:p>
            <a:fld id="{918E0745-D85A-4CB5-8E22-623093B5B34A}" type="slidenum">
              <a:rPr lang="en-US" smtClean="0"/>
            </a:fld>
            <a:endParaRPr 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168A2C9-5B63-49E3-AE12-6FDDDCFC20B0}" type="datetimeFigureOut">
              <a:rPr lang="en-US" smtClean="0"/>
            </a:fld>
            <a:endParaRPr lang="en-US"/>
          </a:p>
        </p:txBody>
      </p:sp>
      <p:sp>
        <p:nvSpPr>
          <p:cNvPr id="5" name="Footer Placeholder 4"/>
          <p:cNvSpPr>
            <a:spLocks noGrp="1"/>
          </p:cNvSpPr>
          <p:nvPr>
            <p:ph type="ftr" sz="quarter" idx="11"/>
          </p:nvPr>
        </p:nvSpPr>
        <p:spPr/>
        <p:txBody>
          <a:bodyPr/>
          <a:lstStyle/>
          <a:p>
            <a:r>
              <a:rPr lang="en-US"/>
              <a:t>avinashhpathak@gmail.com</a:t>
            </a:r>
            <a:endParaRPr lang="en-US"/>
          </a:p>
        </p:txBody>
      </p:sp>
      <p:sp>
        <p:nvSpPr>
          <p:cNvPr id="6" name="Slide Number Placeholder 5"/>
          <p:cNvSpPr>
            <a:spLocks noGrp="1"/>
          </p:cNvSpPr>
          <p:nvPr>
            <p:ph type="sldNum" sz="quarter" idx="12"/>
          </p:nvPr>
        </p:nvSpPr>
        <p:spPr/>
        <p:txBody>
          <a:bodyPr/>
          <a:lstStyle/>
          <a:p>
            <a:fld id="{918E0745-D85A-4CB5-8E22-623093B5B34A}" type="slidenum">
              <a:rPr lang="en-US" smtClean="0"/>
            </a:fld>
            <a:endParaRPr 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B168A2C9-5B63-49E3-AE12-6FDDDCFC20B0}" type="datetimeFigureOut">
              <a:rPr lang="en-US" smtClean="0"/>
            </a:fld>
            <a:endParaRPr lang="en-US"/>
          </a:p>
        </p:txBody>
      </p:sp>
      <p:sp>
        <p:nvSpPr>
          <p:cNvPr id="5" name="Footer Placeholder 4"/>
          <p:cNvSpPr>
            <a:spLocks noGrp="1"/>
          </p:cNvSpPr>
          <p:nvPr>
            <p:ph type="ftr" sz="quarter" idx="11"/>
          </p:nvPr>
        </p:nvSpPr>
        <p:spPr/>
        <p:txBody>
          <a:bodyPr/>
          <a:lstStyle/>
          <a:p>
            <a:r>
              <a:rPr lang="en-US"/>
              <a:t>avinashhpathak@gmail.com</a:t>
            </a:r>
            <a:endParaRPr lang="en-US"/>
          </a:p>
        </p:txBody>
      </p:sp>
      <p:sp>
        <p:nvSpPr>
          <p:cNvPr id="6" name="Slide Number Placeholder 5"/>
          <p:cNvSpPr>
            <a:spLocks noGrp="1"/>
          </p:cNvSpPr>
          <p:nvPr>
            <p:ph type="sldNum" sz="quarter" idx="12"/>
          </p:nvPr>
        </p:nvSpPr>
        <p:spPr/>
        <p:txBody>
          <a:bodyPr/>
          <a:lstStyle/>
          <a:p>
            <a:fld id="{918E0745-D85A-4CB5-8E22-623093B5B34A}" type="slidenum">
              <a:rPr lang="en-US" smtClean="0"/>
            </a:fld>
            <a:endParaRPr lang="en-US"/>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B168A2C9-5B63-49E3-AE12-6FDDDCFC20B0}" type="datetimeFigureOut">
              <a:rPr lang="en-US" smtClean="0"/>
            </a:fld>
            <a:endParaRPr lang="en-US"/>
          </a:p>
        </p:txBody>
      </p:sp>
      <p:sp>
        <p:nvSpPr>
          <p:cNvPr id="6" name="Footer Placeholder 5"/>
          <p:cNvSpPr>
            <a:spLocks noGrp="1"/>
          </p:cNvSpPr>
          <p:nvPr>
            <p:ph type="ftr" sz="quarter" idx="11"/>
          </p:nvPr>
        </p:nvSpPr>
        <p:spPr/>
        <p:txBody>
          <a:bodyPr/>
          <a:lstStyle/>
          <a:p>
            <a:r>
              <a:rPr lang="en-US"/>
              <a:t>avinashhpathak@gmail.com</a:t>
            </a:r>
            <a:endParaRPr lang="en-US"/>
          </a:p>
        </p:txBody>
      </p:sp>
      <p:sp>
        <p:nvSpPr>
          <p:cNvPr id="7" name="Slide Number Placeholder 6"/>
          <p:cNvSpPr>
            <a:spLocks noGrp="1"/>
          </p:cNvSpPr>
          <p:nvPr>
            <p:ph type="sldNum" sz="quarter" idx="12"/>
          </p:nvPr>
        </p:nvSpPr>
        <p:spPr/>
        <p:txBody>
          <a:bodyPr/>
          <a:lstStyle/>
          <a:p>
            <a:fld id="{918E0745-D85A-4CB5-8E22-623093B5B34A}" type="slidenum">
              <a:rPr lang="en-US" smtClean="0"/>
            </a:fld>
            <a:endParaRPr 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B168A2C9-5B63-49E3-AE12-6FDDDCFC20B0}" type="datetimeFigureOut">
              <a:rPr lang="en-US" smtClean="0"/>
            </a:fld>
            <a:endParaRPr lang="en-US"/>
          </a:p>
        </p:txBody>
      </p:sp>
      <p:sp>
        <p:nvSpPr>
          <p:cNvPr id="8" name="Footer Placeholder 7"/>
          <p:cNvSpPr>
            <a:spLocks noGrp="1"/>
          </p:cNvSpPr>
          <p:nvPr>
            <p:ph type="ftr" sz="quarter" idx="11"/>
          </p:nvPr>
        </p:nvSpPr>
        <p:spPr/>
        <p:txBody>
          <a:bodyPr/>
          <a:lstStyle/>
          <a:p>
            <a:r>
              <a:rPr lang="en-US"/>
              <a:t>avinashhpathak@gmail.com</a:t>
            </a:r>
            <a:endParaRPr lang="en-US"/>
          </a:p>
        </p:txBody>
      </p:sp>
      <p:sp>
        <p:nvSpPr>
          <p:cNvPr id="9" name="Slide Number Placeholder 8"/>
          <p:cNvSpPr>
            <a:spLocks noGrp="1"/>
          </p:cNvSpPr>
          <p:nvPr>
            <p:ph type="sldNum" sz="quarter" idx="12"/>
          </p:nvPr>
        </p:nvSpPr>
        <p:spPr/>
        <p:txBody>
          <a:bodyPr/>
          <a:lstStyle/>
          <a:p>
            <a:fld id="{918E0745-D85A-4CB5-8E22-623093B5B34A}" type="slidenum">
              <a:rPr lang="en-US" smtClean="0"/>
            </a:fld>
            <a:endParaRPr 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68A2C9-5B63-49E3-AE12-6FDDDCFC20B0}" type="datetimeFigureOut">
              <a:rPr lang="en-US" smtClean="0"/>
            </a:fld>
            <a:endParaRPr lang="en-US"/>
          </a:p>
        </p:txBody>
      </p:sp>
      <p:sp>
        <p:nvSpPr>
          <p:cNvPr id="4" name="Footer Placeholder 3"/>
          <p:cNvSpPr>
            <a:spLocks noGrp="1"/>
          </p:cNvSpPr>
          <p:nvPr>
            <p:ph type="ftr" sz="quarter" idx="11"/>
          </p:nvPr>
        </p:nvSpPr>
        <p:spPr/>
        <p:txBody>
          <a:bodyPr/>
          <a:lstStyle/>
          <a:p>
            <a:r>
              <a:rPr lang="en-US"/>
              <a:t>avinashhpathak@gmail.com</a:t>
            </a:r>
            <a:endParaRPr lang="en-US"/>
          </a:p>
        </p:txBody>
      </p:sp>
      <p:sp>
        <p:nvSpPr>
          <p:cNvPr id="5" name="Slide Number Placeholder 4"/>
          <p:cNvSpPr>
            <a:spLocks noGrp="1"/>
          </p:cNvSpPr>
          <p:nvPr>
            <p:ph type="sldNum" sz="quarter" idx="12"/>
          </p:nvPr>
        </p:nvSpPr>
        <p:spPr/>
        <p:txBody>
          <a:bodyPr/>
          <a:lstStyle/>
          <a:p>
            <a:fld id="{918E0745-D85A-4CB5-8E22-623093B5B34A}" type="slidenum">
              <a:rPr lang="en-US" smtClean="0"/>
            </a:fld>
            <a:endParaRPr 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68A2C9-5B63-49E3-AE12-6FDDDCFC20B0}" type="datetimeFigureOut">
              <a:rPr lang="en-US" smtClean="0"/>
            </a:fld>
            <a:endParaRPr lang="en-US"/>
          </a:p>
        </p:txBody>
      </p:sp>
      <p:sp>
        <p:nvSpPr>
          <p:cNvPr id="3" name="Footer Placeholder 2"/>
          <p:cNvSpPr>
            <a:spLocks noGrp="1"/>
          </p:cNvSpPr>
          <p:nvPr>
            <p:ph type="ftr" sz="quarter" idx="11"/>
          </p:nvPr>
        </p:nvSpPr>
        <p:spPr/>
        <p:txBody>
          <a:bodyPr/>
          <a:lstStyle/>
          <a:p>
            <a:r>
              <a:rPr lang="en-US"/>
              <a:t>avinashhpathak@gmail.com</a:t>
            </a:r>
            <a:endParaRPr lang="en-US"/>
          </a:p>
        </p:txBody>
      </p:sp>
      <p:sp>
        <p:nvSpPr>
          <p:cNvPr id="4" name="Slide Number Placeholder 3"/>
          <p:cNvSpPr>
            <a:spLocks noGrp="1"/>
          </p:cNvSpPr>
          <p:nvPr>
            <p:ph type="sldNum" sz="quarter" idx="12"/>
          </p:nvPr>
        </p:nvSpPr>
        <p:spPr/>
        <p:txBody>
          <a:bodyPr/>
          <a:lstStyle/>
          <a:p>
            <a:fld id="{918E0745-D85A-4CB5-8E22-623093B5B34A}" type="slidenum">
              <a:rPr lang="en-US" smtClean="0"/>
            </a:fld>
            <a:endParaRPr 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B168A2C9-5B63-49E3-AE12-6FDDDCFC20B0}" type="datetimeFigureOut">
              <a:rPr lang="en-US" smtClean="0"/>
            </a:fld>
            <a:endParaRPr lang="en-US"/>
          </a:p>
        </p:txBody>
      </p:sp>
      <p:sp>
        <p:nvSpPr>
          <p:cNvPr id="6" name="Footer Placeholder 5"/>
          <p:cNvSpPr>
            <a:spLocks noGrp="1"/>
          </p:cNvSpPr>
          <p:nvPr>
            <p:ph type="ftr" sz="quarter" idx="11"/>
          </p:nvPr>
        </p:nvSpPr>
        <p:spPr/>
        <p:txBody>
          <a:bodyPr/>
          <a:lstStyle/>
          <a:p>
            <a:r>
              <a:rPr lang="en-US"/>
              <a:t>avinashhpathak@gmail.com</a:t>
            </a:r>
            <a:endParaRPr lang="en-US"/>
          </a:p>
        </p:txBody>
      </p:sp>
      <p:sp>
        <p:nvSpPr>
          <p:cNvPr id="7" name="Slide Number Placeholder 6"/>
          <p:cNvSpPr>
            <a:spLocks noGrp="1"/>
          </p:cNvSpPr>
          <p:nvPr>
            <p:ph type="sldNum" sz="quarter" idx="12"/>
          </p:nvPr>
        </p:nvSpPr>
        <p:spPr/>
        <p:txBody>
          <a:bodyPr/>
          <a:lstStyle/>
          <a:p>
            <a:fld id="{918E0745-D85A-4CB5-8E22-623093B5B34A}" type="slidenum">
              <a:rPr lang="en-US" smtClean="0"/>
            </a:fld>
            <a:endParaRPr 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B168A2C9-5B63-49E3-AE12-6FDDDCFC20B0}" type="datetimeFigureOut">
              <a:rPr lang="en-US" smtClean="0"/>
            </a:fld>
            <a:endParaRPr lang="en-US"/>
          </a:p>
        </p:txBody>
      </p:sp>
      <p:sp>
        <p:nvSpPr>
          <p:cNvPr id="6" name="Footer Placeholder 5"/>
          <p:cNvSpPr>
            <a:spLocks noGrp="1"/>
          </p:cNvSpPr>
          <p:nvPr>
            <p:ph type="ftr" sz="quarter" idx="11"/>
          </p:nvPr>
        </p:nvSpPr>
        <p:spPr/>
        <p:txBody>
          <a:bodyPr/>
          <a:lstStyle/>
          <a:p>
            <a:r>
              <a:rPr lang="en-US"/>
              <a:t>avinashhpathak@gmail.com</a:t>
            </a:r>
            <a:endParaRPr lang="en-US"/>
          </a:p>
        </p:txBody>
      </p:sp>
      <p:sp>
        <p:nvSpPr>
          <p:cNvPr id="7" name="Slide Number Placeholder 6"/>
          <p:cNvSpPr>
            <a:spLocks noGrp="1"/>
          </p:cNvSpPr>
          <p:nvPr>
            <p:ph type="sldNum" sz="quarter" idx="12"/>
          </p:nvPr>
        </p:nvSpPr>
        <p:spPr/>
        <p:txBody>
          <a:bodyPr/>
          <a:lstStyle/>
          <a:p>
            <a:fld id="{918E0745-D85A-4CB5-8E22-623093B5B34A}" type="slidenum">
              <a:rPr lang="en-US" smtClean="0"/>
            </a:fld>
            <a:endParaRPr 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68A2C9-5B63-49E3-AE12-6FDDDCFC20B0}"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avinashhpathak@gmail.com</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8E0745-D85A-4CB5-8E22-623093B5B34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ER diagrams</a:t>
            </a:r>
            <a:endParaRPr lang="en-US" dirty="0"/>
          </a:p>
        </p:txBody>
      </p:sp>
      <p:sp>
        <p:nvSpPr>
          <p:cNvPr id="3" name="Subtitle 2"/>
          <p:cNvSpPr>
            <a:spLocks noGrp="1"/>
          </p:cNvSpPr>
          <p:nvPr>
            <p:ph type="subTitle" idx="1"/>
          </p:nvPr>
        </p:nvSpPr>
        <p:spPr/>
        <p:txBody>
          <a:bodyPr/>
          <a:lstStyle/>
          <a:p>
            <a:r>
              <a:rPr lang="en-US"/>
              <a:t>Avinash Pathak</a:t>
            </a:r>
            <a:endParaRPr lang="en-US"/>
          </a:p>
        </p:txBody>
      </p:sp>
      <p:sp>
        <p:nvSpPr>
          <p:cNvPr id="4" name="Slide Number Placeholder 3"/>
          <p:cNvSpPr>
            <a:spLocks noGrp="1"/>
          </p:cNvSpPr>
          <p:nvPr>
            <p:ph type="sldNum" sz="quarter" idx="12"/>
          </p:nvPr>
        </p:nvSpPr>
        <p:spPr/>
        <p:txBody>
          <a:bodyPr/>
          <a:p>
            <a:fld id="{918E0745-D85A-4CB5-8E22-623093B5B34A}" type="slidenum">
              <a:rPr lang="en-US" smtClean="0"/>
            </a:fld>
            <a:endParaRPr lang="en-US"/>
          </a:p>
        </p:txBody>
      </p:sp>
      <p:sp>
        <p:nvSpPr>
          <p:cNvPr id="5" name="Footer Placeholder 4"/>
          <p:cNvSpPr>
            <a:spLocks noGrp="1"/>
          </p:cNvSpPr>
          <p:nvPr>
            <p:ph type="ftr" sz="quarter" idx="11"/>
          </p:nvPr>
        </p:nvSpPr>
        <p:spPr/>
        <p:txBody>
          <a:bodyPr/>
          <a:p>
            <a:r>
              <a:rPr lang="en-US"/>
              <a:t>avinashhpathak@gmail.com</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Relationship</a:t>
            </a:r>
            <a:endParaRPr lang="en-US" b="1" dirty="0"/>
          </a:p>
        </p:txBody>
      </p:sp>
      <p:sp>
        <p:nvSpPr>
          <p:cNvPr id="3" name="Content Placeholder 2"/>
          <p:cNvSpPr>
            <a:spLocks noGrp="1"/>
          </p:cNvSpPr>
          <p:nvPr>
            <p:ph idx="1"/>
          </p:nvPr>
        </p:nvSpPr>
        <p:spPr/>
        <p:txBody>
          <a:bodyPr/>
          <a:lstStyle/>
          <a:p>
            <a:endParaRPr lang="en-US" dirty="0" smtClean="0"/>
          </a:p>
          <a:p>
            <a:r>
              <a:rPr lang="en-US" dirty="0" smtClean="0"/>
              <a:t>A </a:t>
            </a:r>
            <a:r>
              <a:rPr lang="en-US" dirty="0"/>
              <a:t>relationship type is a set of associations between one or more participating entity types. </a:t>
            </a:r>
            <a:endParaRPr lang="en-US" dirty="0" smtClean="0"/>
          </a:p>
          <a:p>
            <a:endParaRPr lang="en-US" dirty="0" smtClean="0"/>
          </a:p>
          <a:p>
            <a:r>
              <a:rPr lang="en-US" dirty="0" smtClean="0"/>
              <a:t>Each </a:t>
            </a:r>
            <a:r>
              <a:rPr lang="en-US" dirty="0"/>
              <a:t>relationship type is given a name that describes its function.</a:t>
            </a:r>
            <a:endParaRPr lang="en-US" dirty="0"/>
          </a:p>
          <a:p>
            <a:pPr marL="0" indent="0">
              <a:buNone/>
            </a:pPr>
            <a:br>
              <a:rPr lang="en-US" dirty="0"/>
            </a:br>
            <a:endParaRPr lang="en-US" dirty="0"/>
          </a:p>
        </p:txBody>
      </p:sp>
      <p:sp>
        <p:nvSpPr>
          <p:cNvPr id="4" name="Footer Placeholder 3"/>
          <p:cNvSpPr>
            <a:spLocks noGrp="1"/>
          </p:cNvSpPr>
          <p:nvPr>
            <p:ph type="ftr" sz="quarter" idx="11"/>
          </p:nvPr>
        </p:nvSpPr>
        <p:spPr/>
        <p:txBody>
          <a:bodyPr/>
          <a:lstStyle/>
          <a:p>
            <a:r>
              <a:rPr lang="en-US" smtClean="0"/>
              <a:t>avinashhpathak@gmail.com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elationship Typ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93284" y="2140094"/>
            <a:ext cx="3333750" cy="1781176"/>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avinashhpathak@gmail.com</a:t>
            </a:r>
            <a:endParaRPr lang="en-US"/>
          </a:p>
        </p:txBody>
      </p:sp>
      <p:sp>
        <p:nvSpPr>
          <p:cNvPr id="3" name="Slide Number Placeholder 2"/>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Relationship</a:t>
            </a:r>
            <a:endParaRPr lang="en-US" dirty="0"/>
          </a:p>
        </p:txBody>
      </p:sp>
      <p:sp>
        <p:nvSpPr>
          <p:cNvPr id="3" name="Content Placeholder 2"/>
          <p:cNvSpPr>
            <a:spLocks noGrp="1"/>
          </p:cNvSpPr>
          <p:nvPr>
            <p:ph idx="1"/>
          </p:nvPr>
        </p:nvSpPr>
        <p:spPr/>
        <p:txBody>
          <a:bodyPr/>
          <a:lstStyle/>
          <a:p>
            <a:r>
              <a:rPr lang="en-US" dirty="0"/>
              <a:t>The entities occupied in a particular relationship type are referred to as participants in that relationship. </a:t>
            </a:r>
            <a:endParaRPr lang="en-US" dirty="0" smtClean="0"/>
          </a:p>
          <a:p>
            <a:endParaRPr lang="en-US" dirty="0" smtClean="0"/>
          </a:p>
          <a:p>
            <a:r>
              <a:rPr lang="en-US" dirty="0" smtClean="0"/>
              <a:t>The </a:t>
            </a:r>
            <a:r>
              <a:rPr lang="en-US" dirty="0"/>
              <a:t>number of participants involved in a relationship type is termed as the degree of that relationship</a:t>
            </a:r>
            <a:r>
              <a:rPr lang="en-US" dirty="0" smtClean="0"/>
              <a:t>.</a:t>
            </a:r>
            <a:endParaRPr lang="en-US" dirty="0" smtClean="0"/>
          </a:p>
          <a:p>
            <a:endParaRPr lang="en-US" dirty="0"/>
          </a:p>
          <a:p>
            <a:r>
              <a:rPr lang="en-US" dirty="0" smtClean="0"/>
              <a:t>. </a:t>
            </a:r>
            <a:r>
              <a:rPr lang="en-US" dirty="0"/>
              <a:t>A relationship of degree two is called binary degree (relationship).</a:t>
            </a:r>
            <a:endParaRPr lang="en-US" dirty="0"/>
          </a:p>
          <a:p>
            <a:endParaRPr lang="en-US" dirty="0"/>
          </a:p>
        </p:txBody>
      </p:sp>
      <p:sp>
        <p:nvSpPr>
          <p:cNvPr id="4" name="Footer Placeholder 3"/>
          <p:cNvSpPr>
            <a:spLocks noGrp="1"/>
          </p:cNvSpPr>
          <p:nvPr>
            <p:ph type="ftr" sz="quarter" idx="11"/>
          </p:nvPr>
        </p:nvSpPr>
        <p:spPr/>
        <p:txBody>
          <a:bodyPr/>
          <a:lstStyle/>
          <a:p>
            <a:r>
              <a:rPr lang="en-US" smtClean="0"/>
              <a:t>avinashhpathak@gmail.com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Attributes</a:t>
            </a:r>
            <a:endParaRPr lang="en-US" b="1" dirty="0"/>
          </a:p>
        </p:txBody>
      </p:sp>
      <p:sp>
        <p:nvSpPr>
          <p:cNvPr id="3" name="Content Placeholder 2"/>
          <p:cNvSpPr>
            <a:spLocks noGrp="1"/>
          </p:cNvSpPr>
          <p:nvPr>
            <p:ph idx="1"/>
          </p:nvPr>
        </p:nvSpPr>
        <p:spPr/>
        <p:txBody>
          <a:bodyPr/>
          <a:lstStyle/>
          <a:p>
            <a:endParaRPr lang="en-US" dirty="0" smtClean="0"/>
          </a:p>
          <a:p>
            <a:r>
              <a:rPr lang="en-US" dirty="0" smtClean="0"/>
              <a:t>Attributes </a:t>
            </a:r>
            <a:r>
              <a:rPr lang="en-US" dirty="0"/>
              <a:t>are the properties of entities that are represented using ellipse shaped figures. </a:t>
            </a:r>
            <a:endParaRPr lang="en-US" dirty="0" smtClean="0"/>
          </a:p>
          <a:p>
            <a:endParaRPr lang="en-US" dirty="0"/>
          </a:p>
          <a:p>
            <a:r>
              <a:rPr lang="en-US" dirty="0" smtClean="0"/>
              <a:t>Every </a:t>
            </a:r>
            <a:r>
              <a:rPr lang="en-US" dirty="0"/>
              <a:t>elliptical figure represents one attribute and is directly connected to its entity (which is represented as a rectangle).</a:t>
            </a:r>
            <a:endParaRPr lang="en-US" dirty="0"/>
          </a:p>
          <a:p>
            <a:pPr marL="0" indent="0">
              <a:buNone/>
            </a:pPr>
            <a:br>
              <a:rPr lang="en-US" dirty="0"/>
            </a:br>
            <a:endParaRPr lang="en-US" dirty="0"/>
          </a:p>
        </p:txBody>
      </p:sp>
      <p:sp>
        <p:nvSpPr>
          <p:cNvPr id="4" name="Footer Placeholder 3"/>
          <p:cNvSpPr>
            <a:spLocks noGrp="1"/>
          </p:cNvSpPr>
          <p:nvPr>
            <p:ph type="ftr" sz="quarter" idx="11"/>
          </p:nvPr>
        </p:nvSpPr>
        <p:spPr/>
        <p:txBody>
          <a:bodyPr/>
          <a:lstStyle/>
          <a:p>
            <a:r>
              <a:rPr lang="en-US" smtClean="0"/>
              <a:t>avinashhpathak@gmail.com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Attribut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82448" y="1597746"/>
            <a:ext cx="2828925" cy="2447926"/>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avinashhpathak@gmail.com</a:t>
            </a:r>
            <a:endParaRPr lang="en-US"/>
          </a:p>
        </p:txBody>
      </p:sp>
      <p:sp>
        <p:nvSpPr>
          <p:cNvPr id="3" name="Slide Number Placeholder 2"/>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Attributes</a:t>
            </a:r>
            <a:endParaRPr lang="en-US" b="1" dirty="0"/>
          </a:p>
        </p:txBody>
      </p:sp>
      <p:sp>
        <p:nvSpPr>
          <p:cNvPr id="3" name="Content Placeholder 2"/>
          <p:cNvSpPr>
            <a:spLocks noGrp="1"/>
          </p:cNvSpPr>
          <p:nvPr>
            <p:ph idx="1"/>
          </p:nvPr>
        </p:nvSpPr>
        <p:spPr/>
        <p:txBody>
          <a:bodyPr/>
          <a:lstStyle/>
          <a:p>
            <a:r>
              <a:rPr lang="en-US" dirty="0"/>
              <a:t>It is to be noted that multi-valued attributes are represented using double ellipse like this:</a:t>
            </a:r>
            <a:endParaRPr lang="en-US" dirty="0"/>
          </a:p>
          <a:p>
            <a:pPr marL="0" indent="0">
              <a:buNone/>
            </a:pPr>
            <a:br>
              <a:rPr lang="en-US" dirty="0"/>
            </a:br>
            <a:endParaRPr lang="en-US" dirty="0"/>
          </a:p>
        </p:txBody>
      </p:sp>
      <p:sp>
        <p:nvSpPr>
          <p:cNvPr id="4" name="Footer Placeholder 3"/>
          <p:cNvSpPr>
            <a:spLocks noGrp="1"/>
          </p:cNvSpPr>
          <p:nvPr>
            <p:ph type="ftr" sz="quarter" idx="11"/>
          </p:nvPr>
        </p:nvSpPr>
        <p:spPr/>
        <p:txBody>
          <a:bodyPr/>
          <a:lstStyle/>
          <a:p>
            <a:r>
              <a:rPr lang="en-US" smtClean="0"/>
              <a:t>avinashhpathak@gmail.com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pic>
        <p:nvPicPr>
          <p:cNvPr id="6" name="Picture 2" descr="multi-valued attribut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98630" y="3880282"/>
            <a:ext cx="1171575" cy="7905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Attributes</a:t>
            </a:r>
            <a:endParaRPr lang="en-US" b="1" dirty="0"/>
          </a:p>
        </p:txBody>
      </p:sp>
      <p:sp>
        <p:nvSpPr>
          <p:cNvPr id="3" name="Content Placeholder 2"/>
          <p:cNvSpPr>
            <a:spLocks noGrp="1"/>
          </p:cNvSpPr>
          <p:nvPr>
            <p:ph idx="1"/>
          </p:nvPr>
        </p:nvSpPr>
        <p:spPr/>
        <p:txBody>
          <a:bodyPr/>
          <a:lstStyle/>
          <a:p>
            <a:endParaRPr lang="en-US" dirty="0" smtClean="0"/>
          </a:p>
          <a:p>
            <a:r>
              <a:rPr lang="en-US" dirty="0" smtClean="0"/>
              <a:t>A </a:t>
            </a:r>
            <a:r>
              <a:rPr lang="en-US" dirty="0"/>
              <a:t>diamond-shaped box represents relationships. </a:t>
            </a:r>
            <a:endParaRPr lang="en-US" dirty="0" smtClean="0"/>
          </a:p>
          <a:p>
            <a:endParaRPr lang="en-US" dirty="0" smtClean="0"/>
          </a:p>
          <a:p>
            <a:r>
              <a:rPr lang="en-US" dirty="0" smtClean="0"/>
              <a:t>All </a:t>
            </a:r>
            <a:r>
              <a:rPr lang="en-US" dirty="0"/>
              <a:t>the entities (rectangle shaped) participating in a relationship gets connected using a line.</a:t>
            </a:r>
            <a:endParaRPr lang="en-US" dirty="0"/>
          </a:p>
          <a:p>
            <a:br>
              <a:rPr lang="en-US" dirty="0"/>
            </a:br>
            <a:endParaRPr lang="en-US" dirty="0"/>
          </a:p>
        </p:txBody>
      </p:sp>
      <p:sp>
        <p:nvSpPr>
          <p:cNvPr id="4" name="Footer Placeholder 3"/>
          <p:cNvSpPr>
            <a:spLocks noGrp="1"/>
          </p:cNvSpPr>
          <p:nvPr>
            <p:ph type="ftr" sz="quarter" idx="11"/>
          </p:nvPr>
        </p:nvSpPr>
        <p:spPr/>
        <p:txBody>
          <a:bodyPr/>
          <a:lstStyle/>
          <a:p>
            <a:r>
              <a:rPr lang="en-US" smtClean="0"/>
              <a:t>avinashhpathak@gmail.com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Relationshi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45139" y="2462212"/>
            <a:ext cx="3905250" cy="914401"/>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avinashhpathak@gmail.com</a:t>
            </a:r>
            <a:endParaRPr lang="en-US"/>
          </a:p>
        </p:txBody>
      </p:sp>
      <p:sp>
        <p:nvSpPr>
          <p:cNvPr id="3" name="Slide Number Placeholder 2"/>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Relationship Mappings</a:t>
            </a:r>
            <a:endParaRPr lang="en-US" b="1" dirty="0"/>
          </a:p>
        </p:txBody>
      </p:sp>
      <p:sp>
        <p:nvSpPr>
          <p:cNvPr id="3" name="Content Placeholder 2"/>
          <p:cNvSpPr>
            <a:spLocks noGrp="1"/>
          </p:cNvSpPr>
          <p:nvPr>
            <p:ph idx="1"/>
          </p:nvPr>
        </p:nvSpPr>
        <p:spPr/>
        <p:txBody>
          <a:bodyPr/>
          <a:lstStyle/>
          <a:p>
            <a:r>
              <a:rPr lang="en-US" b="1" dirty="0"/>
              <a:t>One-to-one</a:t>
            </a:r>
            <a:r>
              <a:rPr lang="en-US" dirty="0"/>
              <a:t>: When only a single instance of an entity is associated with the relationship, it is termed as '1:1'.</a:t>
            </a:r>
            <a:endParaRPr lang="en-US" dirty="0"/>
          </a:p>
          <a:p>
            <a:r>
              <a:rPr lang="en-US" b="1" dirty="0"/>
              <a:t>One-to-many</a:t>
            </a:r>
            <a:r>
              <a:rPr lang="en-US" dirty="0"/>
              <a:t>: When more than one instance of an entity is related and linked with a relationship, it is termed as '1:N'.</a:t>
            </a:r>
            <a:endParaRPr lang="en-US" dirty="0"/>
          </a:p>
          <a:p>
            <a:r>
              <a:rPr lang="en-US" b="1" dirty="0"/>
              <a:t>Many-to-one</a:t>
            </a:r>
            <a:r>
              <a:rPr lang="en-US" dirty="0"/>
              <a:t>: When more than one instance of an entity is linked with the relationship, it is termed as 'N:1'.</a:t>
            </a:r>
            <a:endParaRPr lang="en-US" dirty="0"/>
          </a:p>
          <a:p>
            <a:r>
              <a:rPr lang="en-US" b="1" dirty="0"/>
              <a:t>Many-to-many</a:t>
            </a:r>
            <a:r>
              <a:rPr lang="en-US" dirty="0"/>
              <a:t>: When more than one instance of an entity on the left and more than one instance of an entity on the right can be linked with the relationship, then it is termed as N:N relationship.</a:t>
            </a:r>
            <a:endParaRPr lang="en-US" dirty="0"/>
          </a:p>
          <a:p>
            <a:endParaRPr lang="en-US" dirty="0"/>
          </a:p>
        </p:txBody>
      </p:sp>
      <p:sp>
        <p:nvSpPr>
          <p:cNvPr id="4" name="Footer Placeholder 3"/>
          <p:cNvSpPr>
            <a:spLocks noGrp="1"/>
          </p:cNvSpPr>
          <p:nvPr>
            <p:ph type="ftr" sz="quarter" idx="11"/>
          </p:nvPr>
        </p:nvSpPr>
        <p:spPr/>
        <p:txBody>
          <a:bodyPr/>
          <a:lstStyle/>
          <a:p>
            <a:r>
              <a:rPr lang="en-US" smtClean="0"/>
              <a:t>avinashhpathak@gmail.com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Generalization</a:t>
            </a:r>
            <a:endParaRPr lang="en-US" b="1" dirty="0"/>
          </a:p>
        </p:txBody>
      </p:sp>
      <p:sp>
        <p:nvSpPr>
          <p:cNvPr id="3" name="Content Placeholder 2"/>
          <p:cNvSpPr>
            <a:spLocks noGrp="1"/>
          </p:cNvSpPr>
          <p:nvPr>
            <p:ph idx="1"/>
          </p:nvPr>
        </p:nvSpPr>
        <p:spPr/>
        <p:txBody>
          <a:bodyPr/>
          <a:lstStyle/>
          <a:p>
            <a:r>
              <a:rPr lang="en-US" dirty="0"/>
              <a:t>In generalization, some entities are accommodated together into one generalized entity or category based on their similar characteristics. </a:t>
            </a:r>
            <a:endParaRPr lang="en-US" dirty="0" smtClean="0"/>
          </a:p>
          <a:p>
            <a:r>
              <a:rPr lang="en-US" dirty="0" smtClean="0"/>
              <a:t>In </a:t>
            </a:r>
            <a:r>
              <a:rPr lang="en-US" dirty="0"/>
              <a:t>the below-mentioned figure, whale, shark, and dolphin are generalized as fish, i.e., they have been categorized as the fish</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avinashhpathak@gmail.com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Objectives</a:t>
            </a:r>
            <a:endParaRPr lang="en-US" b="1" dirty="0"/>
          </a:p>
        </p:txBody>
      </p:sp>
      <p:sp>
        <p:nvSpPr>
          <p:cNvPr id="3" name="Content Placeholder 2"/>
          <p:cNvSpPr>
            <a:spLocks noGrp="1"/>
          </p:cNvSpPr>
          <p:nvPr>
            <p:ph idx="1"/>
          </p:nvPr>
        </p:nvSpPr>
        <p:spPr/>
        <p:txBody>
          <a:bodyPr/>
          <a:lstStyle/>
          <a:p>
            <a:r>
              <a:rPr lang="en-US" dirty="0" smtClean="0"/>
              <a:t>To update on the Data Modelling mechanism</a:t>
            </a:r>
            <a:endParaRPr lang="en-US" dirty="0" smtClean="0"/>
          </a:p>
          <a:p>
            <a:r>
              <a:rPr lang="en-US" dirty="0" smtClean="0"/>
              <a:t>To use the ER tools for Database design</a:t>
            </a:r>
            <a:endParaRPr lang="en-US" dirty="0" smtClean="0"/>
          </a:p>
          <a:p>
            <a:r>
              <a:rPr lang="en-US" dirty="0" smtClean="0"/>
              <a:t>To understand the relationship patterns</a:t>
            </a:r>
            <a:endParaRPr lang="en-US" dirty="0" smtClean="0"/>
          </a:p>
          <a:p>
            <a:r>
              <a:rPr lang="en-US" dirty="0" smtClean="0"/>
              <a:t>To present a Data View of the System</a:t>
            </a:r>
            <a:endParaRPr lang="en-US" dirty="0"/>
          </a:p>
        </p:txBody>
      </p:sp>
      <p:sp>
        <p:nvSpPr>
          <p:cNvPr id="4" name="Slide Number Placeholder 3"/>
          <p:cNvSpPr>
            <a:spLocks noGrp="1"/>
          </p:cNvSpPr>
          <p:nvPr>
            <p:ph type="sldNum" sz="quarter" idx="12"/>
          </p:nvPr>
        </p:nvSpPr>
        <p:spPr/>
        <p:txBody>
          <a:bodyPr/>
          <a:p>
            <a:fld id="{918E0745-D85A-4CB5-8E22-623093B5B34A}" type="slidenum">
              <a:rPr lang="en-US" smtClean="0"/>
            </a:fld>
            <a:endParaRPr lang="en-US"/>
          </a:p>
        </p:txBody>
      </p:sp>
      <p:sp>
        <p:nvSpPr>
          <p:cNvPr id="5" name="Footer Placeholder 4"/>
          <p:cNvSpPr>
            <a:spLocks noGrp="1"/>
          </p:cNvSpPr>
          <p:nvPr>
            <p:ph type="ftr" sz="quarter" idx="11"/>
          </p:nvPr>
        </p:nvSpPr>
        <p:spPr/>
        <p:txBody>
          <a:bodyPr/>
          <a:p>
            <a:r>
              <a:rPr lang="en-US"/>
              <a:t>avinashhpathak@gmail.com</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Generalization</a:t>
            </a:r>
            <a:endParaRPr lang="en-US" dirty="0"/>
          </a:p>
        </p:txBody>
      </p:sp>
      <p:sp>
        <p:nvSpPr>
          <p:cNvPr id="3" name="Content Placeholder 2"/>
          <p:cNvSpPr>
            <a:spLocks noGrp="1"/>
          </p:cNvSpPr>
          <p:nvPr>
            <p:ph idx="1"/>
          </p:nvPr>
        </p:nvSpPr>
        <p:spPr/>
        <p:txBody>
          <a:bodyPr/>
          <a:lstStyle/>
          <a:p>
            <a:r>
              <a:rPr lang="en-US" b="1" dirty="0"/>
              <a:t>Super-class</a:t>
            </a:r>
            <a:r>
              <a:rPr lang="en-US" b="1" dirty="0" smtClean="0"/>
              <a:t>:</a:t>
            </a:r>
            <a:endParaRPr lang="en-US" b="1" dirty="0" smtClean="0"/>
          </a:p>
          <a:p>
            <a:r>
              <a:rPr lang="en-US" dirty="0" smtClean="0"/>
              <a:t> </a:t>
            </a:r>
            <a:r>
              <a:rPr lang="en-US" dirty="0"/>
              <a:t>An entity type that includes one or more dissimilar sub-groupings of its occurrences that is required to be represented in a data model</a:t>
            </a:r>
            <a:r>
              <a:rPr lang="en-US" dirty="0" smtClean="0"/>
              <a:t>.</a:t>
            </a:r>
            <a:endParaRPr lang="en-US" dirty="0" smtClean="0"/>
          </a:p>
          <a:p>
            <a:endParaRPr lang="en-US" dirty="0"/>
          </a:p>
          <a:p>
            <a:r>
              <a:rPr lang="en-US" b="1" dirty="0"/>
              <a:t>Sub-class:</a:t>
            </a:r>
            <a:r>
              <a:rPr lang="en-US" dirty="0"/>
              <a:t> </a:t>
            </a:r>
            <a:endParaRPr lang="en-US" dirty="0" smtClean="0"/>
          </a:p>
          <a:p>
            <a:r>
              <a:rPr lang="en-US" dirty="0" smtClean="0"/>
              <a:t>A </a:t>
            </a:r>
            <a:r>
              <a:rPr lang="en-US" dirty="0"/>
              <a:t>distinct sub-grouping of occurrences of an entity type that require being represented in a data model.</a:t>
            </a:r>
            <a:endParaRPr lang="en-US" dirty="0"/>
          </a:p>
          <a:p>
            <a:endParaRPr lang="en-US" dirty="0"/>
          </a:p>
          <a:p>
            <a:endParaRPr lang="en-US" dirty="0"/>
          </a:p>
        </p:txBody>
      </p:sp>
      <p:sp>
        <p:nvSpPr>
          <p:cNvPr id="4" name="Slide Number Placeholder 3"/>
          <p:cNvSpPr>
            <a:spLocks noGrp="1"/>
          </p:cNvSpPr>
          <p:nvPr>
            <p:ph type="sldNum" sz="quarter" idx="12"/>
          </p:nvPr>
        </p:nvSpPr>
        <p:spPr/>
        <p:txBody>
          <a:bodyPr/>
          <a:p>
            <a:fld id="{918E0745-D85A-4CB5-8E22-623093B5B34A}" type="slidenum">
              <a:rPr lang="en-US" smtClean="0"/>
            </a:fld>
            <a:endParaRPr lang="en-US"/>
          </a:p>
        </p:txBody>
      </p:sp>
      <p:sp>
        <p:nvSpPr>
          <p:cNvPr id="5" name="Footer Placeholder 4"/>
          <p:cNvSpPr>
            <a:spLocks noGrp="1"/>
          </p:cNvSpPr>
          <p:nvPr>
            <p:ph type="ftr" sz="quarter" idx="11"/>
          </p:nvPr>
        </p:nvSpPr>
        <p:spPr/>
        <p:txBody>
          <a:bodyPr/>
          <a:p>
            <a:r>
              <a:rPr lang="en-US"/>
              <a:t>avinashhpathak@gmail.com</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Generalizati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09611" y="2390919"/>
            <a:ext cx="5000625" cy="2219326"/>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avinashhpathak@gmail.com</a:t>
            </a:r>
            <a:endParaRPr lang="en-US"/>
          </a:p>
        </p:txBody>
      </p:sp>
      <p:sp>
        <p:nvSpPr>
          <p:cNvPr id="3" name="Slide Number Placeholder 2"/>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Aggregation</a:t>
            </a:r>
            <a:endParaRPr lang="en-US" b="1" dirty="0"/>
          </a:p>
        </p:txBody>
      </p:sp>
      <p:sp>
        <p:nvSpPr>
          <p:cNvPr id="3" name="Content Placeholder 2"/>
          <p:cNvSpPr>
            <a:spLocks noGrp="1"/>
          </p:cNvSpPr>
          <p:nvPr>
            <p:ph idx="1"/>
          </p:nvPr>
        </p:nvSpPr>
        <p:spPr/>
        <p:txBody>
          <a:bodyPr>
            <a:normAutofit/>
          </a:bodyPr>
          <a:lstStyle/>
          <a:p>
            <a:r>
              <a:rPr lang="en-US" dirty="0"/>
              <a:t>A relationship represents a connection between two entity types that are conceptually at the same level. </a:t>
            </a:r>
            <a:endParaRPr lang="en-US" dirty="0" smtClean="0"/>
          </a:p>
          <a:p>
            <a:endParaRPr lang="en-US" dirty="0"/>
          </a:p>
          <a:p>
            <a:r>
              <a:rPr lang="en-US" dirty="0" smtClean="0"/>
              <a:t>Sometimes </a:t>
            </a:r>
            <a:r>
              <a:rPr lang="en-US" dirty="0"/>
              <a:t>you may want to model a 'has-a,' 'is-a' or 'is-part-of' relationship, in which one entity represents a larger entity (the 'whole') that will consist of smaller entities (the 'parts'). </a:t>
            </a:r>
            <a:endParaRPr lang="en-US" dirty="0" smtClean="0"/>
          </a:p>
          <a:p>
            <a:endParaRPr lang="en-US" dirty="0" smtClean="0"/>
          </a:p>
          <a:p>
            <a:r>
              <a:rPr lang="en-US" dirty="0" smtClean="0"/>
              <a:t>This </a:t>
            </a:r>
            <a:r>
              <a:rPr lang="en-US" dirty="0"/>
              <a:t>special kind of relationship is termed as an aggregation. </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avinashhpathak@gmail.com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Aggregation</a:t>
            </a:r>
            <a:endParaRPr lang="en-US" dirty="0"/>
          </a:p>
        </p:txBody>
      </p:sp>
      <p:sp>
        <p:nvSpPr>
          <p:cNvPr id="3" name="Content Placeholder 2"/>
          <p:cNvSpPr>
            <a:spLocks noGrp="1"/>
          </p:cNvSpPr>
          <p:nvPr>
            <p:ph idx="1"/>
          </p:nvPr>
        </p:nvSpPr>
        <p:spPr/>
        <p:txBody>
          <a:bodyPr/>
          <a:lstStyle/>
          <a:p>
            <a:r>
              <a:rPr lang="en-US" dirty="0"/>
              <a:t>Aggregation does not change the meaning of navigation and routing across the relationship between the whole and its parts</a:t>
            </a:r>
            <a:r>
              <a:rPr lang="en-US" dirty="0" smtClean="0"/>
              <a:t>.</a:t>
            </a:r>
            <a:endParaRPr lang="en-US" dirty="0" smtClean="0"/>
          </a:p>
          <a:p>
            <a:endParaRPr lang="en-US" dirty="0"/>
          </a:p>
          <a:p>
            <a:r>
              <a:rPr lang="en-US" dirty="0"/>
              <a:t>An example of aggregation is the 'Teacher' entity following the 'syllabus' entity act as a single entity in the relationship. </a:t>
            </a:r>
            <a:endParaRPr lang="en-US" dirty="0" smtClean="0"/>
          </a:p>
          <a:p>
            <a:endParaRPr lang="en-US" dirty="0"/>
          </a:p>
          <a:p>
            <a:r>
              <a:rPr lang="en-US" dirty="0" smtClean="0"/>
              <a:t>In </a:t>
            </a:r>
            <a:r>
              <a:rPr lang="en-US" dirty="0"/>
              <a:t>simple words, aggregation is a process where the relation between two entities is treated as a single entity.</a:t>
            </a:r>
            <a:endParaRPr lang="en-US" dirty="0"/>
          </a:p>
          <a:p>
            <a:endParaRPr lang="en-US" dirty="0"/>
          </a:p>
        </p:txBody>
      </p:sp>
      <p:sp>
        <p:nvSpPr>
          <p:cNvPr id="4" name="Slide Number Placeholder 3"/>
          <p:cNvSpPr>
            <a:spLocks noGrp="1"/>
          </p:cNvSpPr>
          <p:nvPr>
            <p:ph type="sldNum" sz="quarter" idx="12"/>
          </p:nvPr>
        </p:nvSpPr>
        <p:spPr/>
        <p:txBody>
          <a:bodyPr/>
          <a:p>
            <a:fld id="{918E0745-D85A-4CB5-8E22-623093B5B34A}" type="slidenum">
              <a:rPr lang="en-US" smtClean="0"/>
            </a:fld>
            <a:endParaRPr lang="en-US"/>
          </a:p>
        </p:txBody>
      </p:sp>
      <p:sp>
        <p:nvSpPr>
          <p:cNvPr id="5" name="Footer Placeholder 4"/>
          <p:cNvSpPr>
            <a:spLocks noGrp="1"/>
          </p:cNvSpPr>
          <p:nvPr>
            <p:ph type="ftr" sz="quarter" idx="11"/>
          </p:nvPr>
        </p:nvSpPr>
        <p:spPr/>
        <p:txBody>
          <a:bodyPr/>
          <a:p>
            <a:r>
              <a:rPr lang="en-US"/>
              <a:t>avinashhpathak@gmail.com</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Specialization and Aggregati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29502" y="1249939"/>
            <a:ext cx="5162550" cy="2971801"/>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avinashhpathak@gmail.com</a:t>
            </a:r>
            <a:endParaRPr lang="en-US"/>
          </a:p>
        </p:txBody>
      </p:sp>
      <p:sp>
        <p:nvSpPr>
          <p:cNvPr id="3" name="Slide Number Placeholder 2"/>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4800" b="1" dirty="0" smtClean="0"/>
              <a:t>Thank you</a:t>
            </a:r>
            <a:endParaRPr lang="en-US" sz="4800" b="1" dirty="0"/>
          </a:p>
        </p:txBody>
      </p:sp>
      <p:sp>
        <p:nvSpPr>
          <p:cNvPr id="4" name="Slide Number Placeholder 3"/>
          <p:cNvSpPr>
            <a:spLocks noGrp="1"/>
          </p:cNvSpPr>
          <p:nvPr>
            <p:ph type="sldNum" sz="quarter" idx="12"/>
          </p:nvPr>
        </p:nvSpPr>
        <p:spPr/>
        <p:txBody>
          <a:bodyPr/>
          <a:p>
            <a:fld id="{918E0745-D85A-4CB5-8E22-623093B5B34A}" type="slidenum">
              <a:rPr lang="en-US" smtClean="0"/>
            </a:fld>
            <a:endParaRPr lang="en-US"/>
          </a:p>
        </p:txBody>
      </p:sp>
      <p:sp>
        <p:nvSpPr>
          <p:cNvPr id="5" name="Footer Placeholder 4"/>
          <p:cNvSpPr>
            <a:spLocks noGrp="1"/>
          </p:cNvSpPr>
          <p:nvPr>
            <p:ph type="ftr" sz="quarter" idx="11"/>
          </p:nvPr>
        </p:nvSpPr>
        <p:spPr/>
        <p:txBody>
          <a:bodyPr/>
          <a:p>
            <a:r>
              <a:rPr lang="en-US"/>
              <a:t>avinashhpathak@gmail.com</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ER Diagrams</a:t>
            </a:r>
            <a:endParaRPr lang="en-US" b="1" dirty="0"/>
          </a:p>
        </p:txBody>
      </p:sp>
      <p:sp>
        <p:nvSpPr>
          <p:cNvPr id="3" name="Content Placeholder 2"/>
          <p:cNvSpPr>
            <a:spLocks noGrp="1"/>
          </p:cNvSpPr>
          <p:nvPr>
            <p:ph idx="1"/>
          </p:nvPr>
        </p:nvSpPr>
        <p:spPr/>
        <p:txBody>
          <a:bodyPr>
            <a:normAutofit/>
          </a:bodyPr>
          <a:lstStyle/>
          <a:p>
            <a:endParaRPr lang="en-US" dirty="0" smtClean="0"/>
          </a:p>
          <a:p>
            <a:r>
              <a:rPr lang="en-US" dirty="0" smtClean="0"/>
              <a:t>One </a:t>
            </a:r>
            <a:r>
              <a:rPr lang="en-US" dirty="0"/>
              <a:t>of the most difficult phases of database design is the fact that designers, programmers, and end-users tend to view data and its use in various forms. </a:t>
            </a:r>
            <a:endParaRPr lang="en-US" dirty="0" smtClean="0"/>
          </a:p>
          <a:p>
            <a:endParaRPr lang="en-US" dirty="0" smtClean="0"/>
          </a:p>
          <a:p>
            <a:r>
              <a:rPr lang="en-US" dirty="0" smtClean="0"/>
              <a:t>Unfortunately</a:t>
            </a:r>
            <a:r>
              <a:rPr lang="en-US" dirty="0"/>
              <a:t>, unless all the database learners gain a common understanding that reflects how the enterprise operates but the design you may produce will fail to meet the users' requirements. </a:t>
            </a:r>
            <a:endParaRPr lang="en-US" dirty="0" smtClean="0"/>
          </a:p>
        </p:txBody>
      </p:sp>
      <p:sp>
        <p:nvSpPr>
          <p:cNvPr id="4" name="Footer Placeholder 3"/>
          <p:cNvSpPr>
            <a:spLocks noGrp="1"/>
          </p:cNvSpPr>
          <p:nvPr>
            <p:ph type="ftr" sz="quarter" idx="11"/>
          </p:nvPr>
        </p:nvSpPr>
        <p:spPr/>
        <p:txBody>
          <a:bodyPr/>
          <a:lstStyle/>
          <a:p>
            <a:r>
              <a:rPr lang="en-US" smtClean="0"/>
              <a:t>avinashhpathak@gmail.com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ER Diagrams</a:t>
            </a:r>
            <a:endParaRPr lang="en-US" dirty="0"/>
          </a:p>
        </p:txBody>
      </p:sp>
      <p:sp>
        <p:nvSpPr>
          <p:cNvPr id="3" name="Content Placeholder 2"/>
          <p:cNvSpPr>
            <a:spLocks noGrp="1"/>
          </p:cNvSpPr>
          <p:nvPr>
            <p:ph idx="1"/>
          </p:nvPr>
        </p:nvSpPr>
        <p:spPr/>
        <p:txBody>
          <a:bodyPr/>
          <a:lstStyle/>
          <a:p>
            <a:r>
              <a:rPr lang="en-US" dirty="0"/>
              <a:t>To ensure that you get a precise understanding of the nature of the data and how the enterprise uses it, you need to have a universal model for interaction that is non-technical and free of ambiguities and easily readable to both technical as well as non-technical members. </a:t>
            </a:r>
            <a:endParaRPr lang="en-US" dirty="0" smtClean="0"/>
          </a:p>
          <a:p>
            <a:endParaRPr lang="en-US" dirty="0"/>
          </a:p>
          <a:p>
            <a:r>
              <a:rPr lang="en-US" dirty="0"/>
              <a:t>So the ER (Entity Relationship) Model was designed and developed and are represented by an ER diagram. </a:t>
            </a:r>
            <a:endParaRPr lang="en-US" dirty="0"/>
          </a:p>
          <a:p>
            <a:endParaRPr lang="en-US" dirty="0"/>
          </a:p>
        </p:txBody>
      </p:sp>
      <p:sp>
        <p:nvSpPr>
          <p:cNvPr id="4" name="Footer Placeholder 3"/>
          <p:cNvSpPr>
            <a:spLocks noGrp="1"/>
          </p:cNvSpPr>
          <p:nvPr>
            <p:ph type="ftr" sz="quarter" idx="11"/>
          </p:nvPr>
        </p:nvSpPr>
        <p:spPr/>
        <p:txBody>
          <a:bodyPr/>
          <a:lstStyle/>
          <a:p>
            <a:r>
              <a:rPr lang="en-US" smtClean="0"/>
              <a:t>avinashhpathak@gmail.com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ER Diagrams</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ER-Diagram </a:t>
            </a:r>
            <a:r>
              <a:rPr lang="en-US" dirty="0"/>
              <a:t>is a pictorial representation of data that describes how data is communicated and related to each other. </a:t>
            </a:r>
            <a:endParaRPr lang="en-US" dirty="0"/>
          </a:p>
          <a:p>
            <a:r>
              <a:rPr lang="en-US" dirty="0" smtClean="0"/>
              <a:t>Any </a:t>
            </a:r>
            <a:r>
              <a:rPr lang="en-US" dirty="0"/>
              <a:t>object, such as entities, attributes of an entity, sets of relationship and other attributes of relationship can be characterized with the help of the ER diagram</a:t>
            </a:r>
            <a:r>
              <a:rPr lang="en-US" dirty="0" smtClean="0"/>
              <a:t>.</a:t>
            </a:r>
            <a:endParaRPr lang="en-US" dirty="0"/>
          </a:p>
          <a:p>
            <a:r>
              <a:rPr lang="en-US" dirty="0"/>
              <a:t>Entities: They are represented using the rectangle shape box. </a:t>
            </a:r>
            <a:endParaRPr lang="en-US" dirty="0" smtClean="0"/>
          </a:p>
          <a:p>
            <a:r>
              <a:rPr lang="en-US" dirty="0" smtClean="0"/>
              <a:t>These </a:t>
            </a:r>
            <a:r>
              <a:rPr lang="en-US" dirty="0"/>
              <a:t>rectangles are named with the entity set they represent.</a:t>
            </a:r>
            <a:endParaRPr lang="en-US" dirty="0"/>
          </a:p>
          <a:p>
            <a:endParaRPr lang="en-US" dirty="0"/>
          </a:p>
        </p:txBody>
      </p:sp>
      <p:sp>
        <p:nvSpPr>
          <p:cNvPr id="4" name="Footer Placeholder 3"/>
          <p:cNvSpPr>
            <a:spLocks noGrp="1"/>
          </p:cNvSpPr>
          <p:nvPr>
            <p:ph type="ftr" sz="quarter" idx="11"/>
          </p:nvPr>
        </p:nvSpPr>
        <p:spPr/>
        <p:txBody>
          <a:bodyPr/>
          <a:lstStyle/>
          <a:p>
            <a:r>
              <a:rPr lang="en-US" smtClean="0"/>
              <a:t>avinashhpathak@gmail.com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iti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0447" y="2993592"/>
            <a:ext cx="5000625" cy="1104901"/>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avinashhpathak@gmail.com</a:t>
            </a:r>
            <a:endParaRPr lang="en-US"/>
          </a:p>
        </p:txBody>
      </p:sp>
      <p:sp>
        <p:nvSpPr>
          <p:cNvPr id="3" name="Slide Number Placeholder 2"/>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ER modeling</a:t>
            </a:r>
            <a:endParaRPr lang="en-US" b="1" dirty="0"/>
          </a:p>
        </p:txBody>
      </p:sp>
      <p:sp>
        <p:nvSpPr>
          <p:cNvPr id="3" name="Content Placeholder 2"/>
          <p:cNvSpPr>
            <a:spLocks noGrp="1"/>
          </p:cNvSpPr>
          <p:nvPr>
            <p:ph idx="1"/>
          </p:nvPr>
        </p:nvSpPr>
        <p:spPr/>
        <p:txBody>
          <a:bodyPr/>
          <a:lstStyle/>
          <a:p>
            <a:r>
              <a:rPr lang="en-US" dirty="0"/>
              <a:t>ER modeling is a top-down structure to database design that begins with identifying the important data called entities and relationships in combination with the data that must be characterized in the model. </a:t>
            </a:r>
            <a:endParaRPr lang="en-US" dirty="0" smtClean="0"/>
          </a:p>
          <a:p>
            <a:r>
              <a:rPr lang="en-US" dirty="0" smtClean="0"/>
              <a:t>Then </a:t>
            </a:r>
            <a:r>
              <a:rPr lang="en-US" dirty="0"/>
              <a:t>database model designers can add more details such as the information they want to hold about the entities and relationships which are the attributes and any constraints on the entities, relationships, and attributes. </a:t>
            </a:r>
            <a:endParaRPr lang="en-US" dirty="0" smtClean="0"/>
          </a:p>
          <a:p>
            <a:r>
              <a:rPr lang="en-US" dirty="0" smtClean="0"/>
              <a:t>ER </a:t>
            </a:r>
            <a:r>
              <a:rPr lang="en-US" dirty="0"/>
              <a:t>modeling is an important technique for any database designer to master and forms the basis of the methodology.</a:t>
            </a:r>
            <a:endParaRPr lang="en-US" dirty="0"/>
          </a:p>
        </p:txBody>
      </p:sp>
      <p:sp>
        <p:nvSpPr>
          <p:cNvPr id="4" name="Footer Placeholder 3"/>
          <p:cNvSpPr>
            <a:spLocks noGrp="1"/>
          </p:cNvSpPr>
          <p:nvPr>
            <p:ph type="ftr" sz="quarter" idx="11"/>
          </p:nvPr>
        </p:nvSpPr>
        <p:spPr/>
        <p:txBody>
          <a:bodyPr/>
          <a:lstStyle/>
          <a:p>
            <a:r>
              <a:rPr lang="en-US" smtClean="0"/>
              <a:t>avinashhpathak@gmail.com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ER modeling</a:t>
            </a:r>
            <a:endParaRPr lang="en-US" b="1" dirty="0"/>
          </a:p>
        </p:txBody>
      </p:sp>
      <p:sp>
        <p:nvSpPr>
          <p:cNvPr id="3" name="Content Placeholder 2"/>
          <p:cNvSpPr>
            <a:spLocks noGrp="1"/>
          </p:cNvSpPr>
          <p:nvPr>
            <p:ph idx="1"/>
          </p:nvPr>
        </p:nvSpPr>
        <p:spPr/>
        <p:txBody>
          <a:bodyPr>
            <a:normAutofit/>
          </a:bodyPr>
          <a:lstStyle/>
          <a:p>
            <a:pPr algn="ctr"/>
            <a:r>
              <a:rPr lang="en-US" b="1" dirty="0" smtClean="0"/>
              <a:t>Entity </a:t>
            </a:r>
            <a:r>
              <a:rPr lang="en-US" b="1" dirty="0"/>
              <a:t>type: </a:t>
            </a:r>
            <a:endParaRPr lang="en-US" b="1" dirty="0" smtClean="0"/>
          </a:p>
          <a:p>
            <a:r>
              <a:rPr lang="en-US" dirty="0" smtClean="0"/>
              <a:t>It </a:t>
            </a:r>
            <a:r>
              <a:rPr lang="en-US" dirty="0"/>
              <a:t>is a group of objects with the same properties that are identified by the enterprise as having an independent existence. </a:t>
            </a:r>
            <a:endParaRPr lang="en-US" dirty="0" smtClean="0"/>
          </a:p>
          <a:p>
            <a:r>
              <a:rPr lang="en-US" dirty="0" smtClean="0"/>
              <a:t>The </a:t>
            </a:r>
            <a:r>
              <a:rPr lang="en-US" dirty="0"/>
              <a:t>basic concept of the ER model is the entity type that is used to represent a group of 'objects' in the 'real world' with the same properties. </a:t>
            </a:r>
            <a:endParaRPr lang="en-US" dirty="0" smtClean="0"/>
          </a:p>
          <a:p>
            <a:r>
              <a:rPr lang="en-US" dirty="0" smtClean="0"/>
              <a:t>An </a:t>
            </a:r>
            <a:r>
              <a:rPr lang="en-US" dirty="0"/>
              <a:t>entity type has an independent existence within a database.</a:t>
            </a:r>
            <a:endParaRPr lang="en-US" dirty="0"/>
          </a:p>
          <a:p>
            <a:pPr algn="ctr"/>
            <a:r>
              <a:rPr lang="en-US" b="1" dirty="0"/>
              <a:t>Entity occurrence: </a:t>
            </a:r>
            <a:endParaRPr lang="en-US" b="1" dirty="0" smtClean="0"/>
          </a:p>
          <a:p>
            <a:r>
              <a:rPr lang="en-US" dirty="0" smtClean="0"/>
              <a:t>A </a:t>
            </a:r>
            <a:r>
              <a:rPr lang="en-US" dirty="0"/>
              <a:t>uniquely identifiable object of an entity type.</a:t>
            </a:r>
            <a:endParaRPr lang="en-US" dirty="0"/>
          </a:p>
          <a:p>
            <a:endParaRPr lang="en-US" dirty="0"/>
          </a:p>
        </p:txBody>
      </p:sp>
      <p:sp>
        <p:nvSpPr>
          <p:cNvPr id="4" name="Footer Placeholder 3"/>
          <p:cNvSpPr>
            <a:spLocks noGrp="1"/>
          </p:cNvSpPr>
          <p:nvPr>
            <p:ph type="ftr" sz="quarter" idx="11"/>
          </p:nvPr>
        </p:nvSpPr>
        <p:spPr/>
        <p:txBody>
          <a:bodyPr/>
          <a:lstStyle/>
          <a:p>
            <a:r>
              <a:rPr lang="en-US" smtClean="0"/>
              <a:t>avinashhpathak@gmail.com</a:t>
            </a:r>
            <a:endParaRPr lang="en-US"/>
          </a:p>
        </p:txBody>
      </p:sp>
      <p:sp>
        <p:nvSpPr>
          <p:cNvPr id="5" name="Slide Number Placeholder 4"/>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iagrammatic representation of the Staff and Branch entity typ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98084" y="1898072"/>
            <a:ext cx="4238625" cy="2543175"/>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avinashhpathak@gmail.com</a:t>
            </a:r>
            <a:endParaRPr lang="en-US"/>
          </a:p>
        </p:txBody>
      </p:sp>
      <p:sp>
        <p:nvSpPr>
          <p:cNvPr id="3" name="Slide Number Placeholder 2"/>
          <p:cNvSpPr>
            <a:spLocks noGrp="1"/>
          </p:cNvSpPr>
          <p:nvPr>
            <p:ph type="sldNum" sz="quarter" idx="12"/>
          </p:nvPr>
        </p:nvSpPr>
        <p:spPr/>
        <p:txBody>
          <a:bodyPr/>
          <a:lstStyle/>
          <a:p>
            <a:fld id="{4667D479-5E70-4C07-80EB-9A86B0A58F7A}" type="slidenum">
              <a:rPr lang="en-US" smtClean="0"/>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5787</Words>
  <Application>WPS Presentation</Application>
  <PresentationFormat>Widescreen</PresentationFormat>
  <Paragraphs>226</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Arial</vt:lpstr>
      <vt:lpstr>SimSun</vt:lpstr>
      <vt:lpstr>Wingdings</vt:lpstr>
      <vt:lpstr>Calibri Light</vt:lpstr>
      <vt:lpstr>Calibri</vt:lpstr>
      <vt:lpstr>Microsoft YaHei</vt:lpstr>
      <vt:lpstr>Arial Unicode MS</vt:lpstr>
      <vt:lpstr>Office Theme</vt:lpstr>
      <vt:lpstr>ER diagrams</vt:lpstr>
      <vt:lpstr>Objectives</vt:lpstr>
      <vt:lpstr>ER Diagrams</vt:lpstr>
      <vt:lpstr>ER Diagrams</vt:lpstr>
      <vt:lpstr>ER Diagrams</vt:lpstr>
      <vt:lpstr>PowerPoint 演示文稿</vt:lpstr>
      <vt:lpstr>ER modeling</vt:lpstr>
      <vt:lpstr>ER modeling</vt:lpstr>
      <vt:lpstr>PowerPoint 演示文稿</vt:lpstr>
      <vt:lpstr>Relationship</vt:lpstr>
      <vt:lpstr>PowerPoint 演示文稿</vt:lpstr>
      <vt:lpstr>Relationship</vt:lpstr>
      <vt:lpstr>Attributes</vt:lpstr>
      <vt:lpstr>PowerPoint 演示文稿</vt:lpstr>
      <vt:lpstr>Attributes</vt:lpstr>
      <vt:lpstr>Attributes</vt:lpstr>
      <vt:lpstr>PowerPoint 演示文稿</vt:lpstr>
      <vt:lpstr>Relationship Mappings</vt:lpstr>
      <vt:lpstr>Generalization</vt:lpstr>
      <vt:lpstr>Generalization</vt:lpstr>
      <vt:lpstr>PowerPoint 演示文稿</vt:lpstr>
      <vt:lpstr>Aggregation</vt:lpstr>
      <vt:lpstr>Aggregation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Avinash</dc:creator>
  <cp:lastModifiedBy>dhanp</cp:lastModifiedBy>
  <cp:revision>6</cp:revision>
  <dcterms:created xsi:type="dcterms:W3CDTF">2019-05-21T06:38:00Z</dcterms:created>
  <dcterms:modified xsi:type="dcterms:W3CDTF">2023-09-20T11:49:00Z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7A48B0A440F94A04AA022D75DE12DBB0</vt:lpwstr>
  </property>
  <property fmtid="{D5CDD505-2E9C-101B-9397-08002B2CF9AE}" pid="3" name="KSOProductBuildVer">
    <vt:lpwstr>1033-12.2.0.13215</vt:lpwstr>
  </property>
</Properties>
</file>