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8" r:id="rId4"/>
    <p:sldId id="257" r:id="rId5"/>
    <p:sldId id="258" r:id="rId6"/>
    <p:sldId id="259" r:id="rId7"/>
    <p:sldId id="260" r:id="rId8"/>
    <p:sldId id="261" r:id="rId9"/>
    <p:sldId id="262" r:id="rId10"/>
    <p:sldId id="263" r:id="rId11"/>
    <p:sldId id="264" r:id="rId12"/>
    <p:sldId id="265" r:id="rId13"/>
    <p:sldId id="266" r:id="rId14"/>
    <p:sldId id="269" r:id="rId15"/>
    <p:sldId id="267"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0F1DE1-16E5-4E0C-B91F-626002FC007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0F1DE1-16E5-4E0C-B91F-626002FC007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0F1DE1-16E5-4E0C-B91F-626002FC007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0F1DE1-16E5-4E0C-B91F-626002FC007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90F1DE1-16E5-4E0C-B91F-626002FC007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avinashypathak@gmail.com</a:t>
            </a:r>
            <a:endParaRPr lang="en-US"/>
          </a:p>
        </p:txBody>
      </p:sp>
      <p:sp>
        <p:nvSpPr>
          <p:cNvPr id="6" name="Slide Number Placeholder 5"/>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90F1DE1-16E5-4E0C-B91F-626002FC007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90F1DE1-16E5-4E0C-B91F-626002FC0070}" type="datetimeFigureOut">
              <a:rPr lang="en-US" smtClean="0"/>
            </a:fld>
            <a:endParaRPr lang="en-US"/>
          </a:p>
        </p:txBody>
      </p:sp>
      <p:sp>
        <p:nvSpPr>
          <p:cNvPr id="8" name="Footer Placeholder 7"/>
          <p:cNvSpPr>
            <a:spLocks noGrp="1"/>
          </p:cNvSpPr>
          <p:nvPr>
            <p:ph type="ftr" sz="quarter" idx="11"/>
          </p:nvPr>
        </p:nvSpPr>
        <p:spPr/>
        <p:txBody>
          <a:bodyPr/>
          <a:lstStyle/>
          <a:p>
            <a:r>
              <a:rPr lang="en-US"/>
              <a:t>avinashypathak@gmail.com</a:t>
            </a:r>
            <a:endParaRPr lang="en-US"/>
          </a:p>
        </p:txBody>
      </p:sp>
      <p:sp>
        <p:nvSpPr>
          <p:cNvPr id="9" name="Slide Number Placeholder 8"/>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0F1DE1-16E5-4E0C-B91F-626002FC0070}" type="datetimeFigureOut">
              <a:rPr lang="en-US" smtClean="0"/>
            </a:fld>
            <a:endParaRPr lang="en-US"/>
          </a:p>
        </p:txBody>
      </p:sp>
      <p:sp>
        <p:nvSpPr>
          <p:cNvPr id="4" name="Footer Placeholder 3"/>
          <p:cNvSpPr>
            <a:spLocks noGrp="1"/>
          </p:cNvSpPr>
          <p:nvPr>
            <p:ph type="ftr" sz="quarter" idx="11"/>
          </p:nvPr>
        </p:nvSpPr>
        <p:spPr/>
        <p:txBody>
          <a:bodyPr/>
          <a:lstStyle/>
          <a:p>
            <a:r>
              <a:rPr lang="en-US"/>
              <a:t>avinashypathak@gmail.com</a:t>
            </a:r>
            <a:endParaRPr lang="en-US"/>
          </a:p>
        </p:txBody>
      </p:sp>
      <p:sp>
        <p:nvSpPr>
          <p:cNvPr id="5" name="Slide Number Placeholder 4"/>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F1DE1-16E5-4E0C-B91F-626002FC0070}" type="datetimeFigureOut">
              <a:rPr lang="en-US" smtClean="0"/>
            </a:fld>
            <a:endParaRPr lang="en-US"/>
          </a:p>
        </p:txBody>
      </p:sp>
      <p:sp>
        <p:nvSpPr>
          <p:cNvPr id="3" name="Footer Placeholder 2"/>
          <p:cNvSpPr>
            <a:spLocks noGrp="1"/>
          </p:cNvSpPr>
          <p:nvPr>
            <p:ph type="ftr" sz="quarter" idx="11"/>
          </p:nvPr>
        </p:nvSpPr>
        <p:spPr/>
        <p:txBody>
          <a:bodyPr/>
          <a:lstStyle/>
          <a:p>
            <a:r>
              <a:rPr lang="en-US"/>
              <a:t>avinashypathak@gmail.com</a:t>
            </a:r>
            <a:endParaRPr lang="en-US"/>
          </a:p>
        </p:txBody>
      </p:sp>
      <p:sp>
        <p:nvSpPr>
          <p:cNvPr id="4" name="Slide Number Placeholder 3"/>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90F1DE1-16E5-4E0C-B91F-626002FC007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90F1DE1-16E5-4E0C-B91F-626002FC007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avinashypathak@gmail.com</a:t>
            </a:r>
            <a:endParaRPr lang="en-US"/>
          </a:p>
        </p:txBody>
      </p:sp>
      <p:sp>
        <p:nvSpPr>
          <p:cNvPr id="7" name="Slide Number Placeholder 6"/>
          <p:cNvSpPr>
            <a:spLocks noGrp="1"/>
          </p:cNvSpPr>
          <p:nvPr>
            <p:ph type="sldNum" sz="quarter" idx="12"/>
          </p:nvPr>
        </p:nvSpPr>
        <p:spPr/>
        <p:txBody>
          <a:bodyPr/>
          <a:lstStyle/>
          <a:p>
            <a:fld id="{A89DEF60-52FE-4CA0-AAAF-74B2F552EE9F}"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F1DE1-16E5-4E0C-B91F-626002FC007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avinashypathak@gmail.com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DEF60-52FE-4CA0-AAAF-74B2F552EE9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Normalization</a:t>
            </a:r>
            <a:endParaRPr lang="en-US"/>
          </a:p>
        </p:txBody>
      </p:sp>
      <p:sp>
        <p:nvSpPr>
          <p:cNvPr id="3" name="Subtitle 2"/>
          <p:cNvSpPr>
            <a:spLocks noGrp="1"/>
          </p:cNvSpPr>
          <p:nvPr>
            <p:ph type="subTitle" idx="1"/>
          </p:nvPr>
        </p:nvSpPr>
        <p:spPr/>
        <p:txBody>
          <a:bodyPr/>
          <a:lstStyle/>
          <a:p>
            <a:r>
              <a:rPr lang="en-US"/>
              <a:t>Avinash Pathak</a:t>
            </a:r>
            <a:endParaRPr lang="en-US"/>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Normalization</a:t>
            </a:r>
            <a:endParaRPr lang="en-US" dirty="0"/>
          </a:p>
        </p:txBody>
      </p:sp>
      <p:sp>
        <p:nvSpPr>
          <p:cNvPr id="3" name="Content Placeholder 2"/>
          <p:cNvSpPr>
            <a:spLocks noGrp="1"/>
          </p:cNvSpPr>
          <p:nvPr>
            <p:ph idx="1"/>
          </p:nvPr>
        </p:nvSpPr>
        <p:spPr/>
        <p:txBody>
          <a:bodyPr/>
          <a:lstStyle/>
          <a:p>
            <a:r>
              <a:rPr lang="en-US" dirty="0"/>
              <a:t>Each column is unique in 1NF</a:t>
            </a:r>
            <a:r>
              <a:rPr lang="en-US" dirty="0" smtClean="0"/>
              <a:t>.</a:t>
            </a:r>
            <a:endParaRPr lang="en-US" dirty="0" smtClean="0"/>
          </a:p>
          <a:p>
            <a:r>
              <a:rPr lang="en-US" dirty="0"/>
              <a:t>The entity should be considered already in 1NF, and all attributes within the entity should depend solely on the unique identifier of the entity</a:t>
            </a:r>
            <a:r>
              <a:rPr lang="en-US" dirty="0" smtClean="0"/>
              <a:t>.</a:t>
            </a:r>
            <a:endParaRPr lang="en-US" dirty="0" smtClean="0"/>
          </a:p>
          <a:p>
            <a:r>
              <a:rPr lang="en-US" dirty="0"/>
              <a:t>The entity should be considered already in 2NF, and no column entry should be dependent on any other entry (value) other than the key for the table.</a:t>
            </a:r>
            <a:endParaRPr lang="en-US" dirty="0"/>
          </a:p>
          <a:p>
            <a:r>
              <a:rPr lang="en-US" dirty="0"/>
              <a:t>If such an entity exists, move it outside into a new table.</a:t>
            </a:r>
            <a:endParaRPr lang="en-US" dirty="0"/>
          </a:p>
          <a:p>
            <a:r>
              <a:rPr lang="en-US" dirty="0"/>
              <a:t>3NF is achieved considered as the database is normalized.</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Entity Relationships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strong entity types</a:t>
            </a:r>
            <a:endParaRPr lang="en-US" dirty="0"/>
          </a:p>
          <a:p>
            <a:r>
              <a:rPr lang="en-US" dirty="0"/>
              <a:t>weak entity types</a:t>
            </a:r>
            <a:endParaRPr lang="en-US" dirty="0"/>
          </a:p>
          <a:p>
            <a:r>
              <a:rPr lang="en-US" dirty="0"/>
              <a:t>one-to-many (1:*) binary relationship types</a:t>
            </a:r>
            <a:endParaRPr lang="en-US" dirty="0"/>
          </a:p>
          <a:p>
            <a:r>
              <a:rPr lang="en-US" dirty="0"/>
              <a:t>one-to-one (1:1) binary relationship types</a:t>
            </a:r>
            <a:endParaRPr lang="en-US" dirty="0"/>
          </a:p>
          <a:p>
            <a:r>
              <a:rPr lang="en-US" dirty="0"/>
              <a:t>one-to-one (1:1) recursive relationship types</a:t>
            </a:r>
            <a:endParaRPr lang="en-US" dirty="0"/>
          </a:p>
          <a:p>
            <a:r>
              <a:rPr lang="en-US" dirty="0"/>
              <a:t>superclass/subclass relationship types</a:t>
            </a:r>
            <a:endParaRPr lang="en-US" dirty="0"/>
          </a:p>
          <a:p>
            <a:r>
              <a:rPr lang="en-US" dirty="0"/>
              <a:t>many-to-many (*:*) binary relationship types</a:t>
            </a:r>
            <a:endParaRPr lang="en-US" dirty="0"/>
          </a:p>
          <a:p>
            <a:r>
              <a:rPr lang="en-US" dirty="0"/>
              <a:t>complex relationship types</a:t>
            </a:r>
            <a:endParaRPr lang="en-US" dirty="0"/>
          </a:p>
          <a:p>
            <a:r>
              <a:rPr lang="en-US" dirty="0"/>
              <a:t>multi-valued attributes</a:t>
            </a:r>
            <a:endParaRPr lang="en-US" dirty="0"/>
          </a:p>
          <a:p>
            <a:r>
              <a:rPr lang="en-US" dirty="0"/>
              <a:t>Validate Relations Using Normalization</a:t>
            </a:r>
            <a:endParaRPr lang="en-US" dirty="0"/>
          </a:p>
          <a:p>
            <a:br>
              <a:rPr lang="en-US" dirty="0"/>
            </a:b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Database </a:t>
            </a:r>
            <a:r>
              <a:rPr lang="en-US" b="1" dirty="0" smtClean="0"/>
              <a:t>Design-Steps</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Transform </a:t>
            </a:r>
            <a:r>
              <a:rPr lang="en-US" dirty="0"/>
              <a:t>the logical data model for target </a:t>
            </a:r>
            <a:r>
              <a:rPr lang="en-US" dirty="0" smtClean="0"/>
              <a:t>DBMS</a:t>
            </a:r>
            <a:endParaRPr lang="en-US" dirty="0" smtClean="0"/>
          </a:p>
          <a:p>
            <a:endParaRPr lang="en-US" dirty="0"/>
          </a:p>
          <a:p>
            <a:pPr lvl="1"/>
            <a:r>
              <a:rPr lang="en-US" dirty="0"/>
              <a:t>Design base relations</a:t>
            </a:r>
            <a:endParaRPr lang="en-US" dirty="0"/>
          </a:p>
          <a:p>
            <a:pPr lvl="1"/>
            <a:r>
              <a:rPr lang="en-US" dirty="0"/>
              <a:t>Design representation of derived data</a:t>
            </a:r>
            <a:endParaRPr lang="en-US" dirty="0"/>
          </a:p>
          <a:p>
            <a:pPr lvl="1"/>
            <a:r>
              <a:rPr lang="en-US" dirty="0"/>
              <a:t>Design general </a:t>
            </a:r>
            <a:r>
              <a:rPr lang="en-US" dirty="0" smtClean="0"/>
              <a:t>constraints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Database Design-Steps</a:t>
            </a:r>
            <a:endParaRPr lang="en-US" dirty="0"/>
          </a:p>
        </p:txBody>
      </p:sp>
      <p:sp>
        <p:nvSpPr>
          <p:cNvPr id="3" name="Content Placeholder 2"/>
          <p:cNvSpPr>
            <a:spLocks noGrp="1"/>
          </p:cNvSpPr>
          <p:nvPr>
            <p:ph idx="1"/>
          </p:nvPr>
        </p:nvSpPr>
        <p:spPr/>
        <p:txBody>
          <a:bodyPr/>
          <a:lstStyle/>
          <a:p>
            <a:r>
              <a:rPr lang="en-US" dirty="0" smtClean="0"/>
              <a:t>Design </a:t>
            </a:r>
            <a:r>
              <a:rPr lang="en-US" dirty="0"/>
              <a:t>file organizations and </a:t>
            </a:r>
            <a:r>
              <a:rPr lang="en-US" dirty="0" smtClean="0"/>
              <a:t>indexes</a:t>
            </a:r>
            <a:endParaRPr lang="en-US" dirty="0" smtClean="0"/>
          </a:p>
          <a:p>
            <a:pPr marL="0" indent="0">
              <a:buNone/>
            </a:pPr>
            <a:endParaRPr lang="en-US" dirty="0"/>
          </a:p>
          <a:p>
            <a:pPr lvl="1"/>
            <a:r>
              <a:rPr lang="en-US" dirty="0"/>
              <a:t>Analyze transactions</a:t>
            </a:r>
            <a:endParaRPr lang="en-US" dirty="0"/>
          </a:p>
          <a:p>
            <a:pPr lvl="1"/>
            <a:r>
              <a:rPr lang="en-US" dirty="0"/>
              <a:t>Choose file organizations</a:t>
            </a:r>
            <a:endParaRPr lang="en-US" dirty="0"/>
          </a:p>
          <a:p>
            <a:pPr lvl="1"/>
            <a:r>
              <a:rPr lang="en-US" dirty="0"/>
              <a:t>Choose indexes</a:t>
            </a:r>
            <a:endParaRPr lang="en-US" dirty="0"/>
          </a:p>
          <a:p>
            <a:pPr lvl="1"/>
            <a:r>
              <a:rPr lang="en-US" dirty="0"/>
              <a:t>Estimate disk space requirements</a:t>
            </a:r>
            <a:endParaRPr lang="en-US" dirty="0"/>
          </a:p>
          <a:p>
            <a:pPr lvl="1"/>
            <a:r>
              <a:rPr lang="en-US" dirty="0"/>
              <a:t>Design user views</a:t>
            </a:r>
            <a:endParaRPr lang="en-US" dirty="0"/>
          </a:p>
          <a:p>
            <a:pPr lvl="1"/>
            <a:r>
              <a:rPr lang="en-US" dirty="0"/>
              <a:t>Design security mechanisms</a:t>
            </a:r>
            <a:endParaRPr lang="en-US" dirty="0"/>
          </a:p>
          <a:p>
            <a:pPr lvl="1"/>
            <a:r>
              <a:rPr lang="en-US" dirty="0"/>
              <a:t>Consider the introduction of controlled redundancy</a:t>
            </a:r>
            <a:endParaRPr lang="en-US" dirty="0"/>
          </a:p>
          <a:p>
            <a:pPr lvl="1"/>
            <a:r>
              <a:rPr lang="en-US" dirty="0"/>
              <a:t>Monitor and tune the operational system</a:t>
            </a:r>
            <a:endParaRPr lang="en-US" dirty="0"/>
          </a:p>
          <a:p>
            <a:endParaRPr lang="en-US" dirty="0"/>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Database </a:t>
            </a:r>
            <a:r>
              <a:rPr lang="en-US" b="1" dirty="0" smtClean="0"/>
              <a:t>Design-Features</a:t>
            </a:r>
            <a:endParaRPr lang="en-US" b="1" dirty="0"/>
          </a:p>
        </p:txBody>
      </p:sp>
      <p:sp>
        <p:nvSpPr>
          <p:cNvPr id="3" name="Content Placeholder 2"/>
          <p:cNvSpPr>
            <a:spLocks noGrp="1"/>
          </p:cNvSpPr>
          <p:nvPr>
            <p:ph idx="1"/>
          </p:nvPr>
        </p:nvSpPr>
        <p:spPr/>
        <p:txBody>
          <a:bodyPr>
            <a:normAutofit/>
          </a:bodyPr>
          <a:lstStyle/>
          <a:p>
            <a:r>
              <a:rPr lang="en-US" dirty="0"/>
              <a:t>It typically illustrates data requirements for a single project or application. Sometimes even a part of an application</a:t>
            </a:r>
            <a:endParaRPr lang="en-US" dirty="0"/>
          </a:p>
          <a:p>
            <a:r>
              <a:rPr lang="en-US" dirty="0"/>
              <a:t>May be incorporated into other physical data models by means of a repository of shared entities</a:t>
            </a:r>
            <a:endParaRPr lang="en-US" dirty="0"/>
          </a:p>
          <a:p>
            <a:r>
              <a:rPr lang="en-US" dirty="0"/>
              <a:t>It typically includes 10-1000 tables; although these numbers are highly variable, depending on the scope of the data model</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Database Design-Features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It </a:t>
            </a:r>
            <a:r>
              <a:rPr lang="en-US" dirty="0"/>
              <a:t>has the relationships between tables that address cardinality and </a:t>
            </a:r>
            <a:r>
              <a:rPr lang="en-US" dirty="0" err="1"/>
              <a:t>nullability</a:t>
            </a:r>
            <a:r>
              <a:rPr lang="en-US" dirty="0"/>
              <a:t> (optionality) of the </a:t>
            </a:r>
            <a:r>
              <a:rPr lang="en-US" dirty="0" smtClean="0"/>
              <a:t>relationships</a:t>
            </a:r>
            <a:endParaRPr lang="en-US" dirty="0" smtClean="0"/>
          </a:p>
          <a:p>
            <a:pPr marL="0" indent="0">
              <a:buNone/>
            </a:pPr>
            <a:endParaRPr lang="en-US" dirty="0"/>
          </a:p>
          <a:p>
            <a:r>
              <a:rPr lang="en-US" dirty="0"/>
              <a:t>Designed and developed to be reliant on a specific version of a DBMS, storage location of data or on </a:t>
            </a:r>
            <a:r>
              <a:rPr lang="en-US" dirty="0" smtClean="0"/>
              <a:t>technology</a:t>
            </a:r>
            <a:endParaRPr lang="en-US" dirty="0"/>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Physical Database Design-Features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Database </a:t>
            </a:r>
            <a:r>
              <a:rPr lang="en-US" dirty="0"/>
              <a:t>columns will have data types with accurate precisions and lengths assigned to them. Columns will have </a:t>
            </a:r>
            <a:r>
              <a:rPr lang="en-US" dirty="0" err="1"/>
              <a:t>nullability</a:t>
            </a:r>
            <a:r>
              <a:rPr lang="en-US" dirty="0"/>
              <a:t> (optional) </a:t>
            </a:r>
            <a:r>
              <a:rPr lang="en-US" dirty="0" smtClean="0"/>
              <a:t>assigned</a:t>
            </a:r>
            <a:endParaRPr lang="en-US" dirty="0" smtClean="0"/>
          </a:p>
          <a:p>
            <a:endParaRPr lang="en-US" dirty="0"/>
          </a:p>
          <a:p>
            <a:r>
              <a:rPr lang="en-US" dirty="0"/>
              <a:t>Tables and columns will have specific definitions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dirty="0" smtClean="0"/>
              <a:t>Thank You</a:t>
            </a:r>
            <a:endParaRPr lang="en-US" sz="4800" b="1" dirty="0"/>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get familiar with the various database design approaches</a:t>
            </a:r>
            <a:endParaRPr lang="en-US" dirty="0" smtClean="0"/>
          </a:p>
          <a:p>
            <a:r>
              <a:rPr lang="en-US" dirty="0" smtClean="0"/>
              <a:t>To understand and represent the data in Normal Form</a:t>
            </a:r>
            <a:endParaRPr lang="en-US" dirty="0" smtClean="0"/>
          </a:p>
          <a:p>
            <a:r>
              <a:rPr lang="en-US" dirty="0" smtClean="0"/>
              <a:t>To get familiar with various Normal Forms</a:t>
            </a:r>
            <a:endParaRPr lang="en-US" dirty="0" smtClean="0"/>
          </a:p>
          <a:p>
            <a:r>
              <a:rPr lang="en-US" dirty="0" smtClean="0"/>
              <a:t>To built an Normalized Database design</a:t>
            </a:r>
            <a:endParaRPr lang="en-US" dirty="0"/>
          </a:p>
        </p:txBody>
      </p:sp>
      <p:sp>
        <p:nvSpPr>
          <p:cNvPr id="4" name="Slide Number Placeholder 3"/>
          <p:cNvSpPr>
            <a:spLocks noGrp="1"/>
          </p:cNvSpPr>
          <p:nvPr>
            <p:ph type="sldNum" sz="quarter" idx="12"/>
          </p:nvPr>
        </p:nvSpPr>
        <p:spPr/>
        <p:txBody>
          <a:bodyPr/>
          <a:p>
            <a:fld id="{A89DEF60-52FE-4CA0-AAAF-74B2F552EE9F}" type="slidenum">
              <a:rPr lang="en-US" smtClean="0"/>
            </a:fld>
            <a:endParaRPr lang="en-US"/>
          </a:p>
        </p:txBody>
      </p:sp>
      <p:sp>
        <p:nvSpPr>
          <p:cNvPr id="5" name="Footer Placeholder 4"/>
          <p:cNvSpPr>
            <a:spLocks noGrp="1"/>
          </p:cNvSpPr>
          <p:nvPr>
            <p:ph type="ftr" sz="quarter" idx="11"/>
          </p:nvPr>
        </p:nvSpPr>
        <p:spPr/>
        <p:txBody>
          <a:bodyPr/>
          <a:p>
            <a:r>
              <a:rPr lang="en-US"/>
              <a:t>avinashypathak@gmail.com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Design</a:t>
            </a:r>
            <a:endParaRPr lang="en-US" b="1" dirty="0"/>
          </a:p>
        </p:txBody>
      </p:sp>
      <p:sp>
        <p:nvSpPr>
          <p:cNvPr id="3" name="Content Placeholder 2"/>
          <p:cNvSpPr>
            <a:spLocks noGrp="1"/>
          </p:cNvSpPr>
          <p:nvPr>
            <p:ph idx="1"/>
          </p:nvPr>
        </p:nvSpPr>
        <p:spPr/>
        <p:txBody>
          <a:bodyPr/>
          <a:lstStyle/>
          <a:p>
            <a:r>
              <a:rPr lang="en-US" dirty="0"/>
              <a:t>This is the process of creating a design that will support the enterprise's mission statement and mission objectives for the required database system. </a:t>
            </a:r>
            <a:endParaRPr lang="en-US" dirty="0"/>
          </a:p>
          <a:p>
            <a:r>
              <a:rPr lang="en-US" dirty="0" smtClean="0"/>
              <a:t>Two </a:t>
            </a:r>
            <a:r>
              <a:rPr lang="en-US" dirty="0"/>
              <a:t>main approaches to the design of a database are followed. </a:t>
            </a:r>
            <a:endParaRPr lang="en-US" dirty="0" smtClean="0"/>
          </a:p>
          <a:p>
            <a:endParaRPr lang="en-US" dirty="0" smtClean="0"/>
          </a:p>
          <a:p>
            <a:r>
              <a:rPr lang="en-US" dirty="0" smtClean="0"/>
              <a:t>These </a:t>
            </a:r>
            <a:r>
              <a:rPr lang="en-US" dirty="0"/>
              <a:t>are:</a:t>
            </a:r>
            <a:endParaRPr lang="en-US" dirty="0"/>
          </a:p>
          <a:p>
            <a:r>
              <a:rPr lang="en-US" dirty="0"/>
              <a:t>B</a:t>
            </a:r>
            <a:r>
              <a:rPr lang="en-US" dirty="0" smtClean="0"/>
              <a:t>ottom-up </a:t>
            </a:r>
            <a:endParaRPr lang="en-US" dirty="0" smtClean="0"/>
          </a:p>
          <a:p>
            <a:r>
              <a:rPr lang="en-US" dirty="0" smtClean="0"/>
              <a:t>Top-down</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Bottom-up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The</a:t>
            </a:r>
            <a:r>
              <a:rPr lang="en-US" dirty="0"/>
              <a:t> bottom-up approach starts at the fundamental level of attributes (i.e., properties of entities and relationships) which through analysis of the associations between attributes are clustered into relations that signifies types of entities and relationships between entities.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Top-down</a:t>
            </a:r>
            <a:endParaRPr lang="en-US" b="1" dirty="0"/>
          </a:p>
        </p:txBody>
      </p:sp>
      <p:sp>
        <p:nvSpPr>
          <p:cNvPr id="3" name="Content Placeholder 2"/>
          <p:cNvSpPr>
            <a:spLocks noGrp="1"/>
          </p:cNvSpPr>
          <p:nvPr>
            <p:ph idx="1"/>
          </p:nvPr>
        </p:nvSpPr>
        <p:spPr/>
        <p:txBody>
          <a:bodyPr/>
          <a:lstStyle/>
          <a:p>
            <a:r>
              <a:rPr lang="en-US" dirty="0"/>
              <a:t>A more appropriate strategy for the design of complex databases is to use the top-down approach which starts with the development of data models that holds few high-level entities and relationships and then applies consecutive top-down refinements to identify lower-level entities, relationships, and the associated attributes. </a:t>
            </a:r>
            <a:endParaRPr lang="en-US" dirty="0" smtClean="0"/>
          </a:p>
          <a:p>
            <a:endParaRPr lang="en-US" dirty="0"/>
          </a:p>
          <a:p>
            <a:r>
              <a:rPr lang="en-US" dirty="0" smtClean="0"/>
              <a:t>The </a:t>
            </a:r>
            <a:r>
              <a:rPr lang="en-US" dirty="0"/>
              <a:t>top-down approach can be understood better using the concepts of the Entity-Relationship (ER) model, beginning with the identification of entities and relationships between the entities, which are of interest to the organization.</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Administration</a:t>
            </a:r>
            <a:endParaRPr lang="en-US" b="1" dirty="0"/>
          </a:p>
        </p:txBody>
      </p:sp>
      <p:sp>
        <p:nvSpPr>
          <p:cNvPr id="3" name="Content Placeholder 2"/>
          <p:cNvSpPr>
            <a:spLocks noGrp="1"/>
          </p:cNvSpPr>
          <p:nvPr>
            <p:ph idx="1"/>
          </p:nvPr>
        </p:nvSpPr>
        <p:spPr/>
        <p:txBody>
          <a:bodyPr>
            <a:normAutofit/>
          </a:bodyPr>
          <a:lstStyle/>
          <a:p>
            <a:r>
              <a:rPr lang="en-US" dirty="0"/>
              <a:t>A DBMS normally provides various utilities for aiding database administration that includes utilities for loading data into their respective database and finally monitoring the system. </a:t>
            </a:r>
            <a:endParaRPr lang="en-US" dirty="0" smtClean="0"/>
          </a:p>
          <a:p>
            <a:r>
              <a:rPr lang="en-US" dirty="0" smtClean="0"/>
              <a:t>The </a:t>
            </a:r>
            <a:r>
              <a:rPr lang="en-US" dirty="0"/>
              <a:t>utilities allow system monitoring give information on and query execution strategy. </a:t>
            </a:r>
            <a:endParaRPr lang="en-US" dirty="0"/>
          </a:p>
          <a:p>
            <a:r>
              <a:rPr lang="en-US" dirty="0" smtClean="0"/>
              <a:t>The </a:t>
            </a:r>
            <a:r>
              <a:rPr lang="en-US" dirty="0"/>
              <a:t>Database Administrator (DBA) is the one who can use this information to tune the system to give better performance result to the database, by generating additional indexes to speed up queries, by altering storage structures, or by combining or splitting tables.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Administration</a:t>
            </a:r>
            <a:endParaRPr lang="en-US" dirty="0"/>
          </a:p>
        </p:txBody>
      </p:sp>
      <p:sp>
        <p:nvSpPr>
          <p:cNvPr id="3" name="Content Placeholder 2"/>
          <p:cNvSpPr>
            <a:spLocks noGrp="1"/>
          </p:cNvSpPr>
          <p:nvPr>
            <p:ph idx="1"/>
          </p:nvPr>
        </p:nvSpPr>
        <p:spPr/>
        <p:txBody>
          <a:bodyPr/>
          <a:lstStyle/>
          <a:p>
            <a:r>
              <a:rPr lang="en-US" dirty="0"/>
              <a:t>The monitoring process continues throughout the life of a database system and in time may lead to the restructuring of the database for satisfying the changing requirements. </a:t>
            </a:r>
            <a:endParaRPr lang="en-US" dirty="0" smtClean="0"/>
          </a:p>
          <a:p>
            <a:r>
              <a:rPr lang="en-US" dirty="0" smtClean="0"/>
              <a:t>These </a:t>
            </a:r>
            <a:r>
              <a:rPr lang="en-US" dirty="0"/>
              <a:t>changes ultimately provide information on the likely evolution of the system and the future resources that may be needed. </a:t>
            </a:r>
            <a:endParaRPr lang="en-US" dirty="0" smtClean="0"/>
          </a:p>
          <a:p>
            <a:r>
              <a:rPr lang="en-US" dirty="0" smtClean="0"/>
              <a:t>This</a:t>
            </a:r>
            <a:r>
              <a:rPr lang="en-US" dirty="0"/>
              <a:t>, together with knowledge of the proposed new applications, enables the DBA to connect in capacity planning and to notify or alert senior staff(s) for adjusting plans consequently. If the DBMS lacks certain utilities, the DBA can either develop the required utilities in-house or purchase additional vendor tools based on the </a:t>
            </a:r>
            <a:r>
              <a:rPr lang="en-US" dirty="0" smtClean="0"/>
              <a:t>requirements</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Normalization</a:t>
            </a:r>
            <a:endParaRPr lang="en-US" b="1" dirty="0"/>
          </a:p>
        </p:txBody>
      </p:sp>
      <p:sp>
        <p:nvSpPr>
          <p:cNvPr id="3" name="Content Placeholder 2"/>
          <p:cNvSpPr>
            <a:spLocks noGrp="1"/>
          </p:cNvSpPr>
          <p:nvPr>
            <p:ph idx="1"/>
          </p:nvPr>
        </p:nvSpPr>
        <p:spPr/>
        <p:txBody>
          <a:bodyPr>
            <a:normAutofit/>
          </a:bodyPr>
          <a:lstStyle/>
          <a:p>
            <a:r>
              <a:rPr lang="en-US" dirty="0"/>
              <a:t>Database normalization is a database schema design technique, by which an existing schema is modified to minimize redundancy and dependency of data.</a:t>
            </a:r>
            <a:endParaRPr lang="en-US" dirty="0"/>
          </a:p>
          <a:p>
            <a:endParaRPr lang="en-US" dirty="0"/>
          </a:p>
          <a:p>
            <a:r>
              <a:rPr lang="en-US" dirty="0"/>
              <a:t>Normalization split a large table into smaller tables and define relationships between them to increases the clarity in organizing 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Normalization</a:t>
            </a:r>
            <a:endParaRPr lang="en-US" dirty="0"/>
          </a:p>
        </p:txBody>
      </p:sp>
      <p:sp>
        <p:nvSpPr>
          <p:cNvPr id="3" name="Content Placeholder 2"/>
          <p:cNvSpPr>
            <a:spLocks noGrp="1"/>
          </p:cNvSpPr>
          <p:nvPr>
            <p:ph idx="1"/>
          </p:nvPr>
        </p:nvSpPr>
        <p:spPr/>
        <p:txBody>
          <a:bodyPr>
            <a:normAutofit/>
          </a:bodyPr>
          <a:lstStyle/>
          <a:p>
            <a:r>
              <a:rPr lang="en-US" dirty="0"/>
              <a:t>The words normalization and normal form refer to the structure of a database.</a:t>
            </a:r>
            <a:endParaRPr lang="en-US" dirty="0"/>
          </a:p>
          <a:p>
            <a:r>
              <a:rPr lang="en-US" dirty="0"/>
              <a:t>Normalization was developed by IBM researcher E.F. </a:t>
            </a:r>
            <a:r>
              <a:rPr lang="en-US" dirty="0" err="1"/>
              <a:t>Codd</a:t>
            </a:r>
            <a:r>
              <a:rPr lang="en-US" dirty="0"/>
              <a:t> In the 1970s.</a:t>
            </a:r>
            <a:endParaRPr lang="en-US" dirty="0"/>
          </a:p>
          <a:p>
            <a:r>
              <a:rPr lang="en-US" dirty="0"/>
              <a:t>Normalization increases the clarity in organizing data in Database.</a:t>
            </a:r>
            <a:endParaRPr lang="en-US" dirty="0"/>
          </a:p>
          <a:p>
            <a:r>
              <a:rPr lang="en-US" dirty="0"/>
              <a:t>Normalization of a Database is achieved by following a set of rules called 'forms' in creating the database.</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avinashypathak@gmail.com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5746</Words>
  <Application>WPS Presentation</Application>
  <PresentationFormat>Widescreen</PresentationFormat>
  <Paragraphs>193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Normalization</vt:lpstr>
      <vt:lpstr>Objectives</vt:lpstr>
      <vt:lpstr>Database Design</vt:lpstr>
      <vt:lpstr>Bottom-up </vt:lpstr>
      <vt:lpstr>Top-down</vt:lpstr>
      <vt:lpstr>Database Administration</vt:lpstr>
      <vt:lpstr>Database Administration</vt:lpstr>
      <vt:lpstr>Normalization</vt:lpstr>
      <vt:lpstr>Normalization</vt:lpstr>
      <vt:lpstr>Normalization</vt:lpstr>
      <vt:lpstr>Entity Relationships</vt:lpstr>
      <vt:lpstr>Physical Database Design-Steps</vt:lpstr>
      <vt:lpstr>Physical Database Design-Steps</vt:lpstr>
      <vt:lpstr>Physical Database Design-Features</vt:lpstr>
      <vt:lpstr>Physical Database Design-Features</vt:lpstr>
      <vt:lpstr>Physical Database Design-Features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Avinash</dc:creator>
  <cp:lastModifiedBy>dhanp</cp:lastModifiedBy>
  <cp:revision>3</cp:revision>
  <dcterms:created xsi:type="dcterms:W3CDTF">2019-05-21T07:33:00Z</dcterms:created>
  <dcterms:modified xsi:type="dcterms:W3CDTF">2022-09-16T08:26:26Z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682E0597D5E24E6C835D576B4C8A6AB0</vt:lpwstr>
  </property>
  <property fmtid="{D5CDD505-2E9C-101B-9397-08002B2CF9AE}" pid="3" name="KSOProductBuildVer">
    <vt:lpwstr>1033-11.2.0.11306</vt:lpwstr>
  </property>
</Properties>
</file>