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74"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09EC2C-D755-4E49-A16B-B22E0BBFCDF1}" type="datetimeFigureOut">
              <a:rPr lang="en-US" smtClean="0"/>
            </a:fld>
            <a:endParaRPr lang="en-US"/>
          </a:p>
        </p:txBody>
      </p:sp>
      <p:sp>
        <p:nvSpPr>
          <p:cNvPr id="5" name="Footer Placeholder 4"/>
          <p:cNvSpPr>
            <a:spLocks noGrp="1"/>
          </p:cNvSpPr>
          <p:nvPr>
            <p:ph type="ftr" sz="quarter" idx="11"/>
          </p:nvPr>
        </p:nvSpPr>
        <p:spPr/>
        <p:txBody>
          <a:bodyPr/>
          <a:lstStyle/>
          <a:p>
            <a:r>
              <a:rPr lang="en-US"/>
              <a:t>avinashypathak@gmail.com</a:t>
            </a:r>
            <a:endParaRPr lang="en-US"/>
          </a:p>
        </p:txBody>
      </p:sp>
      <p:sp>
        <p:nvSpPr>
          <p:cNvPr id="6" name="Slide Number Placeholder 5"/>
          <p:cNvSpPr>
            <a:spLocks noGrp="1"/>
          </p:cNvSpPr>
          <p:nvPr>
            <p:ph type="sldNum" sz="quarter" idx="12"/>
          </p:nvPr>
        </p:nvSpPr>
        <p:spPr/>
        <p:txBody>
          <a:bodyPr/>
          <a:lstStyle/>
          <a:p>
            <a:fld id="{207E088F-5C13-4139-B8B3-618021501BEF}" type="slidenum">
              <a:rPr lang="en-US" smtClean="0"/>
            </a:fld>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509EC2C-D755-4E49-A16B-B22E0BBFCDF1}" type="datetimeFigureOut">
              <a:rPr lang="en-US" smtClean="0"/>
            </a:fld>
            <a:endParaRPr lang="en-US"/>
          </a:p>
        </p:txBody>
      </p:sp>
      <p:sp>
        <p:nvSpPr>
          <p:cNvPr id="5" name="Footer Placeholder 4"/>
          <p:cNvSpPr>
            <a:spLocks noGrp="1"/>
          </p:cNvSpPr>
          <p:nvPr>
            <p:ph type="ftr" sz="quarter" idx="11"/>
          </p:nvPr>
        </p:nvSpPr>
        <p:spPr/>
        <p:txBody>
          <a:bodyPr/>
          <a:lstStyle/>
          <a:p>
            <a:r>
              <a:rPr lang="en-US"/>
              <a:t>avinashypathak@gmail.com</a:t>
            </a:r>
            <a:endParaRPr lang="en-US"/>
          </a:p>
        </p:txBody>
      </p:sp>
      <p:sp>
        <p:nvSpPr>
          <p:cNvPr id="6" name="Slide Number Placeholder 5"/>
          <p:cNvSpPr>
            <a:spLocks noGrp="1"/>
          </p:cNvSpPr>
          <p:nvPr>
            <p:ph type="sldNum" sz="quarter" idx="12"/>
          </p:nvPr>
        </p:nvSpPr>
        <p:spPr/>
        <p:txBody>
          <a:bodyPr/>
          <a:lstStyle/>
          <a:p>
            <a:fld id="{207E088F-5C13-4139-B8B3-618021501BEF}" type="slidenum">
              <a:rPr lang="en-US" smtClean="0"/>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509EC2C-D755-4E49-A16B-B22E0BBFCDF1}" type="datetimeFigureOut">
              <a:rPr lang="en-US" smtClean="0"/>
            </a:fld>
            <a:endParaRPr lang="en-US"/>
          </a:p>
        </p:txBody>
      </p:sp>
      <p:sp>
        <p:nvSpPr>
          <p:cNvPr id="5" name="Footer Placeholder 4"/>
          <p:cNvSpPr>
            <a:spLocks noGrp="1"/>
          </p:cNvSpPr>
          <p:nvPr>
            <p:ph type="ftr" sz="quarter" idx="11"/>
          </p:nvPr>
        </p:nvSpPr>
        <p:spPr/>
        <p:txBody>
          <a:bodyPr/>
          <a:lstStyle/>
          <a:p>
            <a:r>
              <a:rPr lang="en-US"/>
              <a:t>avinashypathak@gmail.com</a:t>
            </a:r>
            <a:endParaRPr lang="en-US"/>
          </a:p>
        </p:txBody>
      </p:sp>
      <p:sp>
        <p:nvSpPr>
          <p:cNvPr id="6" name="Slide Number Placeholder 5"/>
          <p:cNvSpPr>
            <a:spLocks noGrp="1"/>
          </p:cNvSpPr>
          <p:nvPr>
            <p:ph type="sldNum" sz="quarter" idx="12"/>
          </p:nvPr>
        </p:nvSpPr>
        <p:spPr/>
        <p:txBody>
          <a:bodyPr/>
          <a:lstStyle/>
          <a:p>
            <a:fld id="{207E088F-5C13-4139-B8B3-618021501BEF}" type="slidenum">
              <a:rPr lang="en-US" smtClean="0"/>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509EC2C-D755-4E49-A16B-B22E0BBFCDF1}" type="datetimeFigureOut">
              <a:rPr lang="en-US" smtClean="0"/>
            </a:fld>
            <a:endParaRPr lang="en-US"/>
          </a:p>
        </p:txBody>
      </p:sp>
      <p:sp>
        <p:nvSpPr>
          <p:cNvPr id="5" name="Footer Placeholder 4"/>
          <p:cNvSpPr>
            <a:spLocks noGrp="1"/>
          </p:cNvSpPr>
          <p:nvPr>
            <p:ph type="ftr" sz="quarter" idx="11"/>
          </p:nvPr>
        </p:nvSpPr>
        <p:spPr/>
        <p:txBody>
          <a:bodyPr/>
          <a:lstStyle/>
          <a:p>
            <a:r>
              <a:rPr lang="en-US"/>
              <a:t>avinashypathak@gmail.com</a:t>
            </a:r>
            <a:endParaRPr lang="en-US"/>
          </a:p>
        </p:txBody>
      </p:sp>
      <p:sp>
        <p:nvSpPr>
          <p:cNvPr id="6" name="Slide Number Placeholder 5"/>
          <p:cNvSpPr>
            <a:spLocks noGrp="1"/>
          </p:cNvSpPr>
          <p:nvPr>
            <p:ph type="sldNum" sz="quarter" idx="12"/>
          </p:nvPr>
        </p:nvSpPr>
        <p:spPr/>
        <p:txBody>
          <a:bodyPr/>
          <a:lstStyle/>
          <a:p>
            <a:fld id="{207E088F-5C13-4139-B8B3-618021501BEF}" type="slidenum">
              <a:rPr lang="en-US" smtClean="0"/>
            </a:fld>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0509EC2C-D755-4E49-A16B-B22E0BBFCDF1}" type="datetimeFigureOut">
              <a:rPr lang="en-US" smtClean="0"/>
            </a:fld>
            <a:endParaRPr lang="en-US"/>
          </a:p>
        </p:txBody>
      </p:sp>
      <p:sp>
        <p:nvSpPr>
          <p:cNvPr id="5" name="Footer Placeholder 4"/>
          <p:cNvSpPr>
            <a:spLocks noGrp="1"/>
          </p:cNvSpPr>
          <p:nvPr>
            <p:ph type="ftr" sz="quarter" idx="11"/>
          </p:nvPr>
        </p:nvSpPr>
        <p:spPr/>
        <p:txBody>
          <a:bodyPr/>
          <a:lstStyle/>
          <a:p>
            <a:r>
              <a:rPr lang="en-US"/>
              <a:t>avinashypathak@gmail.com</a:t>
            </a:r>
            <a:endParaRPr lang="en-US"/>
          </a:p>
        </p:txBody>
      </p:sp>
      <p:sp>
        <p:nvSpPr>
          <p:cNvPr id="6" name="Slide Number Placeholder 5"/>
          <p:cNvSpPr>
            <a:spLocks noGrp="1"/>
          </p:cNvSpPr>
          <p:nvPr>
            <p:ph type="sldNum" sz="quarter" idx="12"/>
          </p:nvPr>
        </p:nvSpPr>
        <p:spPr/>
        <p:txBody>
          <a:bodyPr/>
          <a:lstStyle/>
          <a:p>
            <a:fld id="{207E088F-5C13-4139-B8B3-618021501BEF}" type="slidenum">
              <a:rPr lang="en-US" smtClean="0"/>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0509EC2C-D755-4E49-A16B-B22E0BBFCDF1}" type="datetimeFigureOut">
              <a:rPr lang="en-US" smtClean="0"/>
            </a:fld>
            <a:endParaRPr lang="en-US"/>
          </a:p>
        </p:txBody>
      </p:sp>
      <p:sp>
        <p:nvSpPr>
          <p:cNvPr id="6" name="Footer Placeholder 5"/>
          <p:cNvSpPr>
            <a:spLocks noGrp="1"/>
          </p:cNvSpPr>
          <p:nvPr>
            <p:ph type="ftr" sz="quarter" idx="11"/>
          </p:nvPr>
        </p:nvSpPr>
        <p:spPr/>
        <p:txBody>
          <a:bodyPr/>
          <a:lstStyle/>
          <a:p>
            <a:r>
              <a:rPr lang="en-US"/>
              <a:t>avinashypathak@gmail.com</a:t>
            </a:r>
            <a:endParaRPr lang="en-US"/>
          </a:p>
        </p:txBody>
      </p:sp>
      <p:sp>
        <p:nvSpPr>
          <p:cNvPr id="7" name="Slide Number Placeholder 6"/>
          <p:cNvSpPr>
            <a:spLocks noGrp="1"/>
          </p:cNvSpPr>
          <p:nvPr>
            <p:ph type="sldNum" sz="quarter" idx="12"/>
          </p:nvPr>
        </p:nvSpPr>
        <p:spPr/>
        <p:txBody>
          <a:bodyPr/>
          <a:lstStyle/>
          <a:p>
            <a:fld id="{207E088F-5C13-4139-B8B3-618021501BEF}" type="slidenum">
              <a:rPr lang="en-US" smtClean="0"/>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0509EC2C-D755-4E49-A16B-B22E0BBFCDF1}" type="datetimeFigureOut">
              <a:rPr lang="en-US" smtClean="0"/>
            </a:fld>
            <a:endParaRPr lang="en-US"/>
          </a:p>
        </p:txBody>
      </p:sp>
      <p:sp>
        <p:nvSpPr>
          <p:cNvPr id="8" name="Footer Placeholder 7"/>
          <p:cNvSpPr>
            <a:spLocks noGrp="1"/>
          </p:cNvSpPr>
          <p:nvPr>
            <p:ph type="ftr" sz="quarter" idx="11"/>
          </p:nvPr>
        </p:nvSpPr>
        <p:spPr/>
        <p:txBody>
          <a:bodyPr/>
          <a:lstStyle/>
          <a:p>
            <a:r>
              <a:rPr lang="en-US"/>
              <a:t>avinashypathak@gmail.com</a:t>
            </a:r>
            <a:endParaRPr lang="en-US"/>
          </a:p>
        </p:txBody>
      </p:sp>
      <p:sp>
        <p:nvSpPr>
          <p:cNvPr id="9" name="Slide Number Placeholder 8"/>
          <p:cNvSpPr>
            <a:spLocks noGrp="1"/>
          </p:cNvSpPr>
          <p:nvPr>
            <p:ph type="sldNum" sz="quarter" idx="12"/>
          </p:nvPr>
        </p:nvSpPr>
        <p:spPr/>
        <p:txBody>
          <a:bodyPr/>
          <a:lstStyle/>
          <a:p>
            <a:fld id="{207E088F-5C13-4139-B8B3-618021501BEF}" type="slidenum">
              <a:rPr lang="en-US" smtClean="0"/>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09EC2C-D755-4E49-A16B-B22E0BBFCDF1}" type="datetimeFigureOut">
              <a:rPr lang="en-US" smtClean="0"/>
            </a:fld>
            <a:endParaRPr lang="en-US"/>
          </a:p>
        </p:txBody>
      </p:sp>
      <p:sp>
        <p:nvSpPr>
          <p:cNvPr id="4" name="Footer Placeholder 3"/>
          <p:cNvSpPr>
            <a:spLocks noGrp="1"/>
          </p:cNvSpPr>
          <p:nvPr>
            <p:ph type="ftr" sz="quarter" idx="11"/>
          </p:nvPr>
        </p:nvSpPr>
        <p:spPr/>
        <p:txBody>
          <a:bodyPr/>
          <a:lstStyle/>
          <a:p>
            <a:r>
              <a:rPr lang="en-US"/>
              <a:t>avinashypathak@gmail.com</a:t>
            </a:r>
            <a:endParaRPr lang="en-US"/>
          </a:p>
        </p:txBody>
      </p:sp>
      <p:sp>
        <p:nvSpPr>
          <p:cNvPr id="5" name="Slide Number Placeholder 4"/>
          <p:cNvSpPr>
            <a:spLocks noGrp="1"/>
          </p:cNvSpPr>
          <p:nvPr>
            <p:ph type="sldNum" sz="quarter" idx="12"/>
          </p:nvPr>
        </p:nvSpPr>
        <p:spPr/>
        <p:txBody>
          <a:bodyPr/>
          <a:lstStyle/>
          <a:p>
            <a:fld id="{207E088F-5C13-4139-B8B3-618021501BEF}" type="slidenum">
              <a:rPr lang="en-US" smtClean="0"/>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9EC2C-D755-4E49-A16B-B22E0BBFCDF1}" type="datetimeFigureOut">
              <a:rPr lang="en-US" smtClean="0"/>
            </a:fld>
            <a:endParaRPr lang="en-US"/>
          </a:p>
        </p:txBody>
      </p:sp>
      <p:sp>
        <p:nvSpPr>
          <p:cNvPr id="3" name="Footer Placeholder 2"/>
          <p:cNvSpPr>
            <a:spLocks noGrp="1"/>
          </p:cNvSpPr>
          <p:nvPr>
            <p:ph type="ftr" sz="quarter" idx="11"/>
          </p:nvPr>
        </p:nvSpPr>
        <p:spPr/>
        <p:txBody>
          <a:bodyPr/>
          <a:lstStyle/>
          <a:p>
            <a:r>
              <a:rPr lang="en-US"/>
              <a:t>avinashypathak@gmail.com</a:t>
            </a:r>
            <a:endParaRPr lang="en-US"/>
          </a:p>
        </p:txBody>
      </p:sp>
      <p:sp>
        <p:nvSpPr>
          <p:cNvPr id="4" name="Slide Number Placeholder 3"/>
          <p:cNvSpPr>
            <a:spLocks noGrp="1"/>
          </p:cNvSpPr>
          <p:nvPr>
            <p:ph type="sldNum" sz="quarter" idx="12"/>
          </p:nvPr>
        </p:nvSpPr>
        <p:spPr/>
        <p:txBody>
          <a:bodyPr/>
          <a:lstStyle/>
          <a:p>
            <a:fld id="{207E088F-5C13-4139-B8B3-618021501BEF}" type="slidenum">
              <a:rPr lang="en-US" smtClean="0"/>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0509EC2C-D755-4E49-A16B-B22E0BBFCDF1}" type="datetimeFigureOut">
              <a:rPr lang="en-US" smtClean="0"/>
            </a:fld>
            <a:endParaRPr lang="en-US"/>
          </a:p>
        </p:txBody>
      </p:sp>
      <p:sp>
        <p:nvSpPr>
          <p:cNvPr id="6" name="Footer Placeholder 5"/>
          <p:cNvSpPr>
            <a:spLocks noGrp="1"/>
          </p:cNvSpPr>
          <p:nvPr>
            <p:ph type="ftr" sz="quarter" idx="11"/>
          </p:nvPr>
        </p:nvSpPr>
        <p:spPr/>
        <p:txBody>
          <a:bodyPr/>
          <a:lstStyle/>
          <a:p>
            <a:r>
              <a:rPr lang="en-US"/>
              <a:t>avinashypathak@gmail.com</a:t>
            </a:r>
            <a:endParaRPr lang="en-US"/>
          </a:p>
        </p:txBody>
      </p:sp>
      <p:sp>
        <p:nvSpPr>
          <p:cNvPr id="7" name="Slide Number Placeholder 6"/>
          <p:cNvSpPr>
            <a:spLocks noGrp="1"/>
          </p:cNvSpPr>
          <p:nvPr>
            <p:ph type="sldNum" sz="quarter" idx="12"/>
          </p:nvPr>
        </p:nvSpPr>
        <p:spPr/>
        <p:txBody>
          <a:bodyPr/>
          <a:lstStyle/>
          <a:p>
            <a:fld id="{207E088F-5C13-4139-B8B3-618021501BEF}" type="slidenum">
              <a:rPr lang="en-US" smtClean="0"/>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0509EC2C-D755-4E49-A16B-B22E0BBFCDF1}" type="datetimeFigureOut">
              <a:rPr lang="en-US" smtClean="0"/>
            </a:fld>
            <a:endParaRPr lang="en-US"/>
          </a:p>
        </p:txBody>
      </p:sp>
      <p:sp>
        <p:nvSpPr>
          <p:cNvPr id="6" name="Footer Placeholder 5"/>
          <p:cNvSpPr>
            <a:spLocks noGrp="1"/>
          </p:cNvSpPr>
          <p:nvPr>
            <p:ph type="ftr" sz="quarter" idx="11"/>
          </p:nvPr>
        </p:nvSpPr>
        <p:spPr/>
        <p:txBody>
          <a:bodyPr/>
          <a:lstStyle/>
          <a:p>
            <a:r>
              <a:rPr lang="en-US"/>
              <a:t>avinashypathak@gmail.com</a:t>
            </a:r>
            <a:endParaRPr lang="en-US"/>
          </a:p>
        </p:txBody>
      </p:sp>
      <p:sp>
        <p:nvSpPr>
          <p:cNvPr id="7" name="Slide Number Placeholder 6"/>
          <p:cNvSpPr>
            <a:spLocks noGrp="1"/>
          </p:cNvSpPr>
          <p:nvPr>
            <p:ph type="sldNum" sz="quarter" idx="12"/>
          </p:nvPr>
        </p:nvSpPr>
        <p:spPr/>
        <p:txBody>
          <a:bodyPr/>
          <a:lstStyle/>
          <a:p>
            <a:fld id="{207E088F-5C13-4139-B8B3-618021501BEF}" type="slidenum">
              <a:rPr lang="en-US" smtClean="0"/>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9EC2C-D755-4E49-A16B-B22E0BBFCDF1}"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avinashypathak@gmail.com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7E088F-5C13-4139-B8B3-618021501BE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Codd’s</a:t>
            </a:r>
            <a:r>
              <a:rPr lang="en-US" dirty="0" smtClean="0"/>
              <a:t> rules</a:t>
            </a:r>
            <a:endParaRPr lang="en-US" dirty="0"/>
          </a:p>
        </p:txBody>
      </p:sp>
      <p:sp>
        <p:nvSpPr>
          <p:cNvPr id="3" name="Subtitle 2"/>
          <p:cNvSpPr>
            <a:spLocks noGrp="1"/>
          </p:cNvSpPr>
          <p:nvPr>
            <p:ph type="subTitle" idx="1"/>
          </p:nvPr>
        </p:nvSpPr>
        <p:spPr/>
        <p:txBody>
          <a:bodyPr/>
          <a:lstStyle/>
          <a:p>
            <a:r>
              <a:rPr lang="en-US"/>
              <a:t>Avinash Pathak</a:t>
            </a:r>
            <a:endParaRPr lang="en-US"/>
          </a:p>
          <a:p>
            <a:endParaRPr lang="en-US"/>
          </a:p>
        </p:txBody>
      </p:sp>
      <p:sp>
        <p:nvSpPr>
          <p:cNvPr id="4" name="Slide Number Placeholder 3"/>
          <p:cNvSpPr>
            <a:spLocks noGrp="1"/>
          </p:cNvSpPr>
          <p:nvPr>
            <p:ph type="sldNum" sz="quarter" idx="12"/>
          </p:nvPr>
        </p:nvSpPr>
        <p:spPr/>
        <p:txBody>
          <a:bodyPr/>
          <a:p>
            <a:fld id="{207E088F-5C13-4139-B8B3-618021501BEF}" type="slidenum">
              <a:rPr lang="en-US" smtClean="0"/>
            </a:fld>
            <a:endParaRPr lang="en-US"/>
          </a:p>
        </p:txBody>
      </p:sp>
      <p:sp>
        <p:nvSpPr>
          <p:cNvPr id="5" name="Footer Placeholder 4"/>
          <p:cNvSpPr>
            <a:spLocks noGrp="1"/>
          </p:cNvSpPr>
          <p:nvPr>
            <p:ph type="ftr" sz="quarter" idx="11"/>
          </p:nvPr>
        </p:nvSpPr>
        <p:spPr/>
        <p:txBody>
          <a:bodyPr/>
          <a:p>
            <a:r>
              <a:rPr lang="en-US"/>
              <a:t>avinashypathak@gmail.com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Generic </a:t>
            </a:r>
            <a:r>
              <a:rPr lang="en-US" b="1" dirty="0" smtClean="0"/>
              <a:t>Dimensionality</a:t>
            </a:r>
            <a:endParaRPr lang="en-US" b="1" dirty="0"/>
          </a:p>
        </p:txBody>
      </p:sp>
      <p:sp>
        <p:nvSpPr>
          <p:cNvPr id="3" name="Content Placeholder 2"/>
          <p:cNvSpPr>
            <a:spLocks noGrp="1"/>
          </p:cNvSpPr>
          <p:nvPr>
            <p:ph idx="1"/>
          </p:nvPr>
        </p:nvSpPr>
        <p:spPr/>
        <p:txBody>
          <a:bodyPr/>
          <a:lstStyle/>
          <a:p>
            <a:r>
              <a:rPr lang="en-US" dirty="0"/>
              <a:t>Every data dimension must be the same in both structure and operational capabilities, i.e., the basic structure, formulae, and reporting should not be biased towards any one dimension.</a:t>
            </a:r>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Dynamic </a:t>
            </a:r>
            <a:r>
              <a:rPr lang="en-US" b="1" dirty="0" smtClean="0"/>
              <a:t>Sparse </a:t>
            </a:r>
            <a:r>
              <a:rPr lang="en-US" b="1" dirty="0"/>
              <a:t>M</a:t>
            </a:r>
            <a:r>
              <a:rPr lang="en-US" b="1" dirty="0" smtClean="0"/>
              <a:t>atrix </a:t>
            </a:r>
            <a:r>
              <a:rPr lang="en-US" b="1" dirty="0"/>
              <a:t>handling</a:t>
            </a:r>
            <a:endParaRPr lang="en-US" b="1" dirty="0"/>
          </a:p>
        </p:txBody>
      </p:sp>
      <p:sp>
        <p:nvSpPr>
          <p:cNvPr id="3" name="Content Placeholder 2"/>
          <p:cNvSpPr>
            <a:spLocks noGrp="1"/>
          </p:cNvSpPr>
          <p:nvPr>
            <p:ph idx="1"/>
          </p:nvPr>
        </p:nvSpPr>
        <p:spPr/>
        <p:txBody>
          <a:bodyPr/>
          <a:lstStyle/>
          <a:p>
            <a:r>
              <a:rPr lang="en-US" dirty="0"/>
              <a:t>The OLAP system should be able to cope up with the physical schema to the specific analytical model that optimizes sparse matrix handling to achieve and maintain the required level of performance.</a:t>
            </a:r>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Multi-user support</a:t>
            </a:r>
            <a:endParaRPr lang="en-US" b="1" dirty="0"/>
          </a:p>
        </p:txBody>
      </p:sp>
      <p:sp>
        <p:nvSpPr>
          <p:cNvPr id="3" name="Content Placeholder 2"/>
          <p:cNvSpPr>
            <a:spLocks noGrp="1"/>
          </p:cNvSpPr>
          <p:nvPr>
            <p:ph idx="1"/>
          </p:nvPr>
        </p:nvSpPr>
        <p:spPr/>
        <p:txBody>
          <a:bodyPr/>
          <a:lstStyle/>
          <a:p>
            <a:r>
              <a:rPr lang="en-US" dirty="0"/>
              <a:t>The OLAP system should be able to hold up a group of users working at the same time on the same or different models of the enterprise's data.</a:t>
            </a:r>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Unrestricted cross-dimensional operations</a:t>
            </a:r>
            <a:endParaRPr lang="en-US" b="1" dirty="0"/>
          </a:p>
        </p:txBody>
      </p:sp>
      <p:sp>
        <p:nvSpPr>
          <p:cNvPr id="3" name="Content Placeholder 2"/>
          <p:cNvSpPr>
            <a:spLocks noGrp="1"/>
          </p:cNvSpPr>
          <p:nvPr>
            <p:ph idx="1"/>
          </p:nvPr>
        </p:nvSpPr>
        <p:spPr/>
        <p:txBody>
          <a:bodyPr/>
          <a:lstStyle/>
          <a:p>
            <a:r>
              <a:rPr lang="en-US" dirty="0"/>
              <a:t> The OLAP system must be able to identify the dimensional hierarchies and automatically perform associated roll-up calculations across dimensions.</a:t>
            </a:r>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Intuitive </a:t>
            </a:r>
            <a:r>
              <a:rPr lang="en-US" b="1" dirty="0"/>
              <a:t>data manipulation</a:t>
            </a:r>
            <a:endParaRPr lang="en-US" b="1" dirty="0"/>
          </a:p>
        </p:txBody>
      </p:sp>
      <p:sp>
        <p:nvSpPr>
          <p:cNvPr id="3" name="Content Placeholder 2"/>
          <p:cNvSpPr>
            <a:spLocks noGrp="1"/>
          </p:cNvSpPr>
          <p:nvPr>
            <p:ph idx="1"/>
          </p:nvPr>
        </p:nvSpPr>
        <p:spPr/>
        <p:txBody>
          <a:bodyPr/>
          <a:lstStyle/>
          <a:p>
            <a:r>
              <a:rPr lang="en-US" dirty="0"/>
              <a:t>Slicing and cubing, consolidation (roll-up), and other manipulations can be accomplished via direct 'point-and-click' or 'drag-and-drop' actions on the cells of the cube.</a:t>
            </a:r>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Flexible reporting</a:t>
            </a:r>
            <a:endParaRPr lang="en-US" b="1" dirty="0"/>
          </a:p>
        </p:txBody>
      </p:sp>
      <p:sp>
        <p:nvSpPr>
          <p:cNvPr id="3" name="Content Placeholder 2"/>
          <p:cNvSpPr>
            <a:spLocks noGrp="1"/>
          </p:cNvSpPr>
          <p:nvPr>
            <p:ph idx="1"/>
          </p:nvPr>
        </p:nvSpPr>
        <p:spPr/>
        <p:txBody>
          <a:bodyPr/>
          <a:lstStyle/>
          <a:p>
            <a:r>
              <a:rPr lang="en-US" dirty="0"/>
              <a:t>The capability of arranging rows, columns, and cells in a Way that facilitates analysis by an intuitive visual presentation of analytical reports must exist.</a:t>
            </a:r>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Unlimited dimensions </a:t>
            </a:r>
            <a:r>
              <a:rPr lang="en-US" b="1" dirty="0" smtClean="0"/>
              <a:t>&amp; aggregation </a:t>
            </a:r>
            <a:r>
              <a:rPr lang="en-US" b="1" dirty="0"/>
              <a:t>levels</a:t>
            </a:r>
            <a:endParaRPr lang="en-US" b="1" dirty="0"/>
          </a:p>
        </p:txBody>
      </p:sp>
      <p:sp>
        <p:nvSpPr>
          <p:cNvPr id="3" name="Content Placeholder 2"/>
          <p:cNvSpPr>
            <a:spLocks noGrp="1"/>
          </p:cNvSpPr>
          <p:nvPr>
            <p:ph idx="1"/>
          </p:nvPr>
        </p:nvSpPr>
        <p:spPr/>
        <p:txBody>
          <a:bodyPr/>
          <a:lstStyle/>
          <a:p>
            <a:r>
              <a:rPr lang="en-US" dirty="0"/>
              <a:t>Depending on business needs, an analytical model may have some dimensions each having multiple hierarchies.</a:t>
            </a:r>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OORD</a:t>
            </a:r>
            <a:endParaRPr lang="en-US" b="1" dirty="0"/>
          </a:p>
        </p:txBody>
      </p:sp>
      <p:sp>
        <p:nvSpPr>
          <p:cNvPr id="3" name="Content Placeholder 2"/>
          <p:cNvSpPr>
            <a:spLocks noGrp="1"/>
          </p:cNvSpPr>
          <p:nvPr>
            <p:ph idx="1"/>
          </p:nvPr>
        </p:nvSpPr>
        <p:spPr/>
        <p:txBody>
          <a:bodyPr/>
          <a:lstStyle/>
          <a:p>
            <a:r>
              <a:rPr lang="en-US" dirty="0"/>
              <a:t>An object-relational database (ORD), or object-relational database management system (ORDBMS), is a database management system (DBMS) similar to a relational database, but with </a:t>
            </a:r>
            <a:r>
              <a:rPr lang="en-US" dirty="0" smtClean="0"/>
              <a:t>an object-oriented </a:t>
            </a:r>
            <a:r>
              <a:rPr lang="en-US" dirty="0"/>
              <a:t>database model: </a:t>
            </a:r>
            <a:endParaRPr lang="en-US" dirty="0" smtClean="0"/>
          </a:p>
          <a:p>
            <a:endParaRPr lang="en-US" dirty="0"/>
          </a:p>
          <a:p>
            <a:r>
              <a:rPr lang="en-US" dirty="0" smtClean="0"/>
              <a:t>objects</a:t>
            </a:r>
            <a:r>
              <a:rPr lang="en-US" dirty="0"/>
              <a:t>, classes and inheritance are directly supported in </a:t>
            </a:r>
            <a:r>
              <a:rPr lang="en-US" dirty="0" smtClean="0"/>
              <a:t>database schemas </a:t>
            </a:r>
            <a:r>
              <a:rPr lang="en-US" dirty="0"/>
              <a:t>and in the query language.</a:t>
            </a:r>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OORD</a:t>
            </a:r>
            <a:endParaRPr lang="en-US" dirty="0"/>
          </a:p>
        </p:txBody>
      </p:sp>
      <p:sp>
        <p:nvSpPr>
          <p:cNvPr id="3" name="Content Placeholder 2"/>
          <p:cNvSpPr>
            <a:spLocks noGrp="1"/>
          </p:cNvSpPr>
          <p:nvPr>
            <p:ph idx="1"/>
          </p:nvPr>
        </p:nvSpPr>
        <p:spPr/>
        <p:txBody>
          <a:bodyPr/>
          <a:lstStyle/>
          <a:p>
            <a:endParaRPr lang="en-US" dirty="0" smtClean="0"/>
          </a:p>
          <a:p>
            <a:r>
              <a:rPr lang="en-US" dirty="0" smtClean="0"/>
              <a:t>An</a:t>
            </a:r>
            <a:r>
              <a:rPr lang="en-US" dirty="0"/>
              <a:t> Object relational model is a combination of a Object oriented database </a:t>
            </a:r>
            <a:r>
              <a:rPr lang="en-US" dirty="0" smtClean="0"/>
              <a:t>model and </a:t>
            </a:r>
            <a:r>
              <a:rPr lang="en-US" dirty="0"/>
              <a:t>a Relational database model. </a:t>
            </a:r>
            <a:endParaRPr lang="en-US" dirty="0" smtClean="0"/>
          </a:p>
          <a:p>
            <a:endParaRPr lang="en-US" dirty="0"/>
          </a:p>
          <a:p>
            <a:r>
              <a:rPr lang="en-US" dirty="0" smtClean="0"/>
              <a:t>So</a:t>
            </a:r>
            <a:r>
              <a:rPr lang="en-US" dirty="0"/>
              <a:t>, it supports objects, classes, inheritance etc. just like Object Oriented models and has support for data types, tabular structures etc. like Relational data model.</a:t>
            </a:r>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OORD</a:t>
            </a:r>
            <a:endParaRPr lang="en-US" dirty="0"/>
          </a:p>
        </p:txBody>
      </p:sp>
      <p:sp>
        <p:nvSpPr>
          <p:cNvPr id="3" name="Content Placeholder 2"/>
          <p:cNvSpPr>
            <a:spLocks noGrp="1"/>
          </p:cNvSpPr>
          <p:nvPr>
            <p:ph idx="1"/>
          </p:nvPr>
        </p:nvSpPr>
        <p:spPr/>
        <p:txBody>
          <a:bodyPr/>
          <a:lstStyle/>
          <a:p>
            <a:r>
              <a:rPr lang="en-US" dirty="0"/>
              <a:t>An object-relational database can be said to provide a middle ground between relational databases and </a:t>
            </a:r>
            <a:r>
              <a:rPr lang="en-US" i="1" dirty="0"/>
              <a:t>object-oriented databases</a:t>
            </a:r>
            <a:r>
              <a:rPr lang="en-US" dirty="0"/>
              <a:t> </a:t>
            </a:r>
            <a:endParaRPr lang="en-US" dirty="0" smtClean="0"/>
          </a:p>
          <a:p>
            <a:r>
              <a:rPr lang="en-US" dirty="0" smtClean="0"/>
              <a:t>In </a:t>
            </a:r>
            <a:r>
              <a:rPr lang="en-US" dirty="0"/>
              <a:t>object-relational databases, the approach is essentially that of relational databases: </a:t>
            </a:r>
            <a:endParaRPr lang="en-US" dirty="0" smtClean="0"/>
          </a:p>
          <a:p>
            <a:r>
              <a:rPr lang="en-US" dirty="0" smtClean="0"/>
              <a:t>the </a:t>
            </a:r>
            <a:r>
              <a:rPr lang="en-US" dirty="0"/>
              <a:t>data resides in the database and is manipulated collectively with queries in a query </a:t>
            </a:r>
            <a:r>
              <a:rPr lang="en-US" dirty="0" smtClean="0"/>
              <a:t>language</a:t>
            </a:r>
            <a:endParaRPr lang="en-US" dirty="0" smtClean="0"/>
          </a:p>
          <a:p>
            <a:r>
              <a:rPr lang="en-US" dirty="0" smtClean="0"/>
              <a:t>at </a:t>
            </a:r>
            <a:r>
              <a:rPr lang="en-US" dirty="0"/>
              <a:t>the other extreme are </a:t>
            </a:r>
            <a:r>
              <a:rPr lang="en-US" dirty="0" smtClean="0"/>
              <a:t>OODBMS’s </a:t>
            </a:r>
            <a:r>
              <a:rPr lang="en-US" dirty="0"/>
              <a:t>in which the database is essentially a persistent object store for software written in </a:t>
            </a:r>
            <a:r>
              <a:rPr lang="en-US" dirty="0" smtClean="0"/>
              <a:t>an OOPS, </a:t>
            </a:r>
            <a:r>
              <a:rPr lang="en-US" dirty="0"/>
              <a:t>with a </a:t>
            </a:r>
            <a:r>
              <a:rPr lang="en-US" dirty="0" smtClean="0"/>
              <a:t>programming API for </a:t>
            </a:r>
            <a:r>
              <a:rPr lang="en-US" dirty="0"/>
              <a:t>storing and retrieving objects, and little or no specific support for querying.</a:t>
            </a:r>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Objectives</a:t>
            </a:r>
            <a:endParaRPr lang="en-US" b="1" dirty="0"/>
          </a:p>
        </p:txBody>
      </p:sp>
      <p:sp>
        <p:nvSpPr>
          <p:cNvPr id="3" name="Content Placeholder 2"/>
          <p:cNvSpPr>
            <a:spLocks noGrp="1"/>
          </p:cNvSpPr>
          <p:nvPr>
            <p:ph idx="1"/>
          </p:nvPr>
        </p:nvSpPr>
        <p:spPr/>
        <p:txBody>
          <a:bodyPr/>
          <a:lstStyle/>
          <a:p>
            <a:r>
              <a:rPr lang="en-US" dirty="0" smtClean="0"/>
              <a:t>To list and understand the </a:t>
            </a:r>
            <a:r>
              <a:rPr lang="en-US" dirty="0" err="1" smtClean="0"/>
              <a:t>Codd’s</a:t>
            </a:r>
            <a:r>
              <a:rPr lang="en-US" dirty="0" smtClean="0"/>
              <a:t> rules</a:t>
            </a:r>
            <a:endParaRPr lang="en-US" dirty="0" smtClean="0"/>
          </a:p>
          <a:p>
            <a:r>
              <a:rPr lang="en-US" dirty="0" smtClean="0"/>
              <a:t>To understand the importance and significance of these rules</a:t>
            </a:r>
            <a:endParaRPr lang="en-US" dirty="0" smtClean="0"/>
          </a:p>
          <a:p>
            <a:r>
              <a:rPr lang="en-US" dirty="0" smtClean="0"/>
              <a:t>To apply the rules in real scenarios</a:t>
            </a:r>
            <a:endParaRPr lang="en-US" dirty="0"/>
          </a:p>
        </p:txBody>
      </p:sp>
      <p:sp>
        <p:nvSpPr>
          <p:cNvPr id="4" name="Slide Number Placeholder 3"/>
          <p:cNvSpPr>
            <a:spLocks noGrp="1"/>
          </p:cNvSpPr>
          <p:nvPr>
            <p:ph type="sldNum" sz="quarter" idx="12"/>
          </p:nvPr>
        </p:nvSpPr>
        <p:spPr/>
        <p:txBody>
          <a:bodyPr/>
          <a:p>
            <a:fld id="{207E088F-5C13-4139-B8B3-618021501BEF}" type="slidenum">
              <a:rPr lang="en-US" smtClean="0"/>
            </a:fld>
            <a:endParaRPr lang="en-US"/>
          </a:p>
        </p:txBody>
      </p:sp>
      <p:sp>
        <p:nvSpPr>
          <p:cNvPr id="5" name="Footer Placeholder 4"/>
          <p:cNvSpPr>
            <a:spLocks noGrp="1"/>
          </p:cNvSpPr>
          <p:nvPr>
            <p:ph type="ftr" sz="quarter" idx="11"/>
          </p:nvPr>
        </p:nvSpPr>
        <p:spPr/>
        <p:txBody>
          <a:bodyPr/>
          <a:p>
            <a:r>
              <a:rPr lang="en-US"/>
              <a:t>avinashypathak@gmail.com</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4800" b="1" dirty="0" smtClean="0"/>
              <a:t>Thank You</a:t>
            </a:r>
            <a:endParaRPr lang="en-US" sz="4800" b="1" dirty="0"/>
          </a:p>
        </p:txBody>
      </p:sp>
      <p:sp>
        <p:nvSpPr>
          <p:cNvPr id="4" name="Slide Number Placeholder 3"/>
          <p:cNvSpPr>
            <a:spLocks noGrp="1"/>
          </p:cNvSpPr>
          <p:nvPr>
            <p:ph type="sldNum" sz="quarter" idx="12"/>
          </p:nvPr>
        </p:nvSpPr>
        <p:spPr/>
        <p:txBody>
          <a:bodyPr/>
          <a:p>
            <a:fld id="{207E088F-5C13-4139-B8B3-618021501BEF}" type="slidenum">
              <a:rPr lang="en-US" smtClean="0"/>
            </a:fld>
            <a:endParaRPr lang="en-US"/>
          </a:p>
        </p:txBody>
      </p:sp>
      <p:sp>
        <p:nvSpPr>
          <p:cNvPr id="5" name="Footer Placeholder 4"/>
          <p:cNvSpPr>
            <a:spLocks noGrp="1"/>
          </p:cNvSpPr>
          <p:nvPr>
            <p:ph type="ftr" sz="quarter" idx="11"/>
          </p:nvPr>
        </p:nvSpPr>
        <p:spPr/>
        <p:txBody>
          <a:bodyPr/>
          <a:p>
            <a:r>
              <a:rPr lang="en-US"/>
              <a:t>avinashypathak@gmail.com</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Codd’s</a:t>
            </a:r>
            <a:r>
              <a:rPr lang="en-US" b="1" dirty="0" smtClean="0"/>
              <a:t> Rules</a:t>
            </a:r>
            <a:endParaRPr lang="en-US" b="1" dirty="0"/>
          </a:p>
        </p:txBody>
      </p:sp>
      <p:sp>
        <p:nvSpPr>
          <p:cNvPr id="3" name="Content Placeholder 2"/>
          <p:cNvSpPr>
            <a:spLocks noGrp="1"/>
          </p:cNvSpPr>
          <p:nvPr>
            <p:ph idx="1"/>
          </p:nvPr>
        </p:nvSpPr>
        <p:spPr/>
        <p:txBody>
          <a:bodyPr/>
          <a:lstStyle/>
          <a:p>
            <a:endParaRPr lang="en-US" dirty="0" smtClean="0"/>
          </a:p>
          <a:p>
            <a:r>
              <a:rPr lang="en-US" dirty="0" smtClean="0"/>
              <a:t>In </a:t>
            </a:r>
            <a:r>
              <a:rPr lang="en-US" dirty="0"/>
              <a:t>1993, Dr. E.F. </a:t>
            </a:r>
            <a:r>
              <a:rPr lang="en-US" dirty="0" err="1"/>
              <a:t>Codd</a:t>
            </a:r>
            <a:r>
              <a:rPr lang="en-US" dirty="0"/>
              <a:t> originated twelve rules as the basis for selecting OLAP tools. </a:t>
            </a:r>
            <a:endParaRPr lang="en-US" dirty="0" smtClean="0"/>
          </a:p>
          <a:p>
            <a:r>
              <a:rPr lang="en-US" dirty="0" smtClean="0"/>
              <a:t>The </a:t>
            </a:r>
            <a:r>
              <a:rPr lang="en-US" dirty="0"/>
              <a:t>publication of these rules was the result of research carried out on behalf of Arbor Software and has resulted in a formalized redefinition of the requirements for OLAP tools. </a:t>
            </a:r>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Codd’s</a:t>
            </a:r>
            <a:r>
              <a:rPr lang="en-US" b="1" dirty="0"/>
              <a:t> Rules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Multi-dimensional conceptual view of the database</a:t>
            </a:r>
            <a:endParaRPr lang="en-US" dirty="0"/>
          </a:p>
          <a:p>
            <a:r>
              <a:rPr lang="en-US" dirty="0"/>
              <a:t>Concept of transparency</a:t>
            </a:r>
            <a:endParaRPr lang="en-US" dirty="0"/>
          </a:p>
          <a:p>
            <a:r>
              <a:rPr lang="en-US" dirty="0"/>
              <a:t>Concept of accessibility</a:t>
            </a:r>
            <a:endParaRPr lang="en-US" dirty="0"/>
          </a:p>
          <a:p>
            <a:r>
              <a:rPr lang="en-US" dirty="0"/>
              <a:t>Consistent reporting performance</a:t>
            </a:r>
            <a:endParaRPr lang="en-US" dirty="0"/>
          </a:p>
          <a:p>
            <a:r>
              <a:rPr lang="en-US" dirty="0"/>
              <a:t>Client-server architecture</a:t>
            </a:r>
            <a:endParaRPr lang="en-US" dirty="0"/>
          </a:p>
          <a:p>
            <a:r>
              <a:rPr lang="en-US" dirty="0"/>
              <a:t>Generic dimensionality</a:t>
            </a:r>
            <a:endParaRPr lang="en-US" dirty="0"/>
          </a:p>
          <a:p>
            <a:r>
              <a:rPr lang="en-US" dirty="0"/>
              <a:t>Dynamic sparse matrix handling</a:t>
            </a:r>
            <a:endParaRPr lang="en-US" dirty="0"/>
          </a:p>
          <a:p>
            <a:r>
              <a:rPr lang="en-US" dirty="0"/>
              <a:t>Multi-user support</a:t>
            </a:r>
            <a:endParaRPr lang="en-US" dirty="0"/>
          </a:p>
          <a:p>
            <a:r>
              <a:rPr lang="en-US" dirty="0"/>
              <a:t>Unrestricted cross-dimensional operations</a:t>
            </a:r>
            <a:endParaRPr lang="en-US" dirty="0"/>
          </a:p>
          <a:p>
            <a:r>
              <a:rPr lang="en-US" dirty="0"/>
              <a:t>Intuitive data manipulation</a:t>
            </a:r>
            <a:endParaRPr lang="en-US" dirty="0"/>
          </a:p>
          <a:p>
            <a:r>
              <a:rPr lang="en-US" dirty="0"/>
              <a:t>Flexible reporting</a:t>
            </a:r>
            <a:endParaRPr lang="en-US" dirty="0"/>
          </a:p>
          <a:p>
            <a:r>
              <a:rPr lang="en-US" dirty="0"/>
              <a:t>Unlimited dimensions and aggregation levels</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Multi-dimensional conceptual view</a:t>
            </a:r>
            <a:endParaRPr lang="en-US" b="1" dirty="0"/>
          </a:p>
        </p:txBody>
      </p:sp>
      <p:sp>
        <p:nvSpPr>
          <p:cNvPr id="3" name="Content Placeholder 2"/>
          <p:cNvSpPr>
            <a:spLocks noGrp="1"/>
          </p:cNvSpPr>
          <p:nvPr>
            <p:ph idx="1"/>
          </p:nvPr>
        </p:nvSpPr>
        <p:spPr/>
        <p:txBody>
          <a:bodyPr/>
          <a:lstStyle/>
          <a:p>
            <a:r>
              <a:rPr lang="en-US" dirty="0"/>
              <a:t>OLAP tools should allow users with a multi-dimensional model that keep up a correspondence to users' views of the enterprise and is intuitively analytical and simple to use. Interestingly, this rule is given various levels of support by sellers who disagree that a multi-dimensional conceptual view of data can be delivered without multi-dimensional storage.</a:t>
            </a:r>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Transparency</a:t>
            </a:r>
            <a:endParaRPr lang="en-US" b="1" dirty="0"/>
          </a:p>
        </p:txBody>
      </p:sp>
      <p:sp>
        <p:nvSpPr>
          <p:cNvPr id="3" name="Content Placeholder 2"/>
          <p:cNvSpPr>
            <a:spLocks noGrp="1"/>
          </p:cNvSpPr>
          <p:nvPr>
            <p:ph idx="1"/>
          </p:nvPr>
        </p:nvSpPr>
        <p:spPr/>
        <p:txBody>
          <a:bodyPr/>
          <a:lstStyle/>
          <a:p>
            <a:r>
              <a:rPr lang="en-US" dirty="0"/>
              <a:t> The OLAP technology has the underlying database and architecture, and the likely heterogeneity of input data sources that should be apparent to users. </a:t>
            </a:r>
            <a:endParaRPr lang="en-US" dirty="0" smtClean="0"/>
          </a:p>
          <a:p>
            <a:r>
              <a:rPr lang="en-US" dirty="0" smtClean="0"/>
              <a:t>This </a:t>
            </a:r>
            <a:r>
              <a:rPr lang="en-US" dirty="0"/>
              <a:t>necessity is to preserve the user's productivity and proficiency with familiar front-end environments and tools</a:t>
            </a:r>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Accessibility</a:t>
            </a:r>
            <a:endParaRPr lang="en-US" b="1" dirty="0"/>
          </a:p>
        </p:txBody>
      </p:sp>
      <p:sp>
        <p:nvSpPr>
          <p:cNvPr id="3" name="Content Placeholder 2"/>
          <p:cNvSpPr>
            <a:spLocks noGrp="1"/>
          </p:cNvSpPr>
          <p:nvPr>
            <p:ph idx="1"/>
          </p:nvPr>
        </p:nvSpPr>
        <p:spPr/>
        <p:txBody>
          <a:bodyPr/>
          <a:lstStyle/>
          <a:p>
            <a:r>
              <a:rPr lang="en-US" dirty="0"/>
              <a:t>The OLAP tool also let to access data needed for the analysis from all heterogeneous enterprise data sources such as relational, non-relational, and legacy methods.</a:t>
            </a:r>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Consistent reporting performance</a:t>
            </a:r>
            <a:endParaRPr lang="en-US" b="1" dirty="0"/>
          </a:p>
        </p:txBody>
      </p:sp>
      <p:sp>
        <p:nvSpPr>
          <p:cNvPr id="3" name="Content Placeholder 2"/>
          <p:cNvSpPr>
            <a:spLocks noGrp="1"/>
          </p:cNvSpPr>
          <p:nvPr>
            <p:ph idx="1"/>
          </p:nvPr>
        </p:nvSpPr>
        <p:spPr/>
        <p:txBody>
          <a:bodyPr/>
          <a:lstStyle/>
          <a:p>
            <a:r>
              <a:rPr lang="en-US" dirty="0"/>
              <a:t>With the number of dimensions, levels of aggregations, and the size of the database raises, users ought to not perceive any significant fall in performance. </a:t>
            </a:r>
            <a:endParaRPr lang="en-US" dirty="0" smtClean="0"/>
          </a:p>
          <a:p>
            <a:r>
              <a:rPr lang="en-US" dirty="0" smtClean="0"/>
              <a:t>There </a:t>
            </a:r>
            <a:r>
              <a:rPr lang="en-US" dirty="0"/>
              <a:t>should be no change in the way the key figures are calculated, and the system models must have to be strong enough to cope with changes to the enterprise model.</a:t>
            </a:r>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Client-Server </a:t>
            </a:r>
            <a:r>
              <a:rPr lang="en-US" b="1" dirty="0"/>
              <a:t>architecture</a:t>
            </a:r>
            <a:endParaRPr lang="en-US" b="1" dirty="0"/>
          </a:p>
        </p:txBody>
      </p:sp>
      <p:sp>
        <p:nvSpPr>
          <p:cNvPr id="3" name="Content Placeholder 2"/>
          <p:cNvSpPr>
            <a:spLocks noGrp="1"/>
          </p:cNvSpPr>
          <p:nvPr>
            <p:ph idx="1"/>
          </p:nvPr>
        </p:nvSpPr>
        <p:spPr/>
        <p:txBody>
          <a:bodyPr/>
          <a:lstStyle/>
          <a:p>
            <a:r>
              <a:rPr lang="en-US" dirty="0"/>
              <a:t>The OLAP system should be proficient enough to operate efficiently in a client-server environment. </a:t>
            </a:r>
            <a:endParaRPr lang="en-US" dirty="0" smtClean="0"/>
          </a:p>
          <a:p>
            <a:r>
              <a:rPr lang="en-US" dirty="0" smtClean="0"/>
              <a:t>The </a:t>
            </a:r>
            <a:r>
              <a:rPr lang="en-US" dirty="0"/>
              <a:t>architecture should permit optimal performance, flexibility, adaptability, scalability, and interoperability.</a:t>
            </a:r>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5221</Words>
  <Application>WPS Presentation</Application>
  <PresentationFormat>Widescreen</PresentationFormat>
  <Paragraphs>184</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SimSun</vt:lpstr>
      <vt:lpstr>Wingdings</vt:lpstr>
      <vt:lpstr>Calibri Light</vt:lpstr>
      <vt:lpstr>Calibri</vt:lpstr>
      <vt:lpstr>Microsoft YaHei</vt:lpstr>
      <vt:lpstr>Arial Unicode MS</vt:lpstr>
      <vt:lpstr>Office Theme</vt:lpstr>
      <vt:lpstr>Codd’s rules</vt:lpstr>
      <vt:lpstr>Objectives</vt:lpstr>
      <vt:lpstr>Codd’s Rules</vt:lpstr>
      <vt:lpstr>Codd’s Rules</vt:lpstr>
      <vt:lpstr>Multi-dimensional conceptual view</vt:lpstr>
      <vt:lpstr>Transparency</vt:lpstr>
      <vt:lpstr>Accessibility</vt:lpstr>
      <vt:lpstr>Consistent reporting performance</vt:lpstr>
      <vt:lpstr>Client-Server architecture</vt:lpstr>
      <vt:lpstr>Generic Dimensionality</vt:lpstr>
      <vt:lpstr>Dynamic Sparse Matrix handling</vt:lpstr>
      <vt:lpstr>Multi-user support</vt:lpstr>
      <vt:lpstr>Unrestricted cross-dimensional operations</vt:lpstr>
      <vt:lpstr>Intuitive data manipulation</vt:lpstr>
      <vt:lpstr>Flexible reporting</vt:lpstr>
      <vt:lpstr>Unlimited dimensions &amp; aggregation levels</vt:lpstr>
      <vt:lpstr>OORD</vt:lpstr>
      <vt:lpstr>OORD</vt:lpstr>
      <vt:lpstr>OORD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Codd’s rules</dc:title>
  <dc:creator>Avinash</dc:creator>
  <cp:lastModifiedBy>dhanp</cp:lastModifiedBy>
  <cp:revision>3</cp:revision>
  <dcterms:created xsi:type="dcterms:W3CDTF">2019-05-21T07:34:00Z</dcterms:created>
  <dcterms:modified xsi:type="dcterms:W3CDTF">2022-09-16T08:23:19Z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DB9B402D9E4F4242BD11E20710B14C69</vt:lpwstr>
  </property>
  <property fmtid="{D5CDD505-2E9C-101B-9397-08002B2CF9AE}" pid="3" name="KSOProductBuildVer">
    <vt:lpwstr>1033-11.2.0.11306</vt:lpwstr>
  </property>
</Properties>
</file>