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6" r:id="rId2"/>
    <p:sldId id="256" r:id="rId3"/>
    <p:sldId id="307" r:id="rId4"/>
    <p:sldId id="308" r:id="rId5"/>
    <p:sldId id="271" r:id="rId6"/>
    <p:sldId id="305" r:id="rId7"/>
    <p:sldId id="274" r:id="rId8"/>
    <p:sldId id="276" r:id="rId9"/>
    <p:sldId id="270" r:id="rId10"/>
    <p:sldId id="275" r:id="rId11"/>
    <p:sldId id="267" r:id="rId12"/>
    <p:sldId id="268" r:id="rId13"/>
    <p:sldId id="265" r:id="rId14"/>
    <p:sldId id="273" r:id="rId15"/>
    <p:sldId id="272" r:id="rId16"/>
    <p:sldId id="258" r:id="rId17"/>
    <p:sldId id="260" r:id="rId18"/>
    <p:sldId id="257" r:id="rId19"/>
    <p:sldId id="278" r:id="rId20"/>
    <p:sldId id="279" r:id="rId21"/>
    <p:sldId id="284" r:id="rId22"/>
    <p:sldId id="281" r:id="rId23"/>
    <p:sldId id="282" r:id="rId24"/>
    <p:sldId id="283" r:id="rId25"/>
    <p:sldId id="261" r:id="rId26"/>
    <p:sldId id="262" r:id="rId27"/>
    <p:sldId id="263" r:id="rId28"/>
    <p:sldId id="264" r:id="rId29"/>
    <p:sldId id="285" r:id="rId30"/>
    <p:sldId id="280" r:id="rId31"/>
    <p:sldId id="277" r:id="rId32"/>
    <p:sldId id="292" r:id="rId33"/>
    <p:sldId id="287" r:id="rId34"/>
    <p:sldId id="301" r:id="rId35"/>
    <p:sldId id="297" r:id="rId36"/>
    <p:sldId id="298" r:id="rId37"/>
    <p:sldId id="288" r:id="rId38"/>
    <p:sldId id="289" r:id="rId39"/>
    <p:sldId id="300" r:id="rId40"/>
    <p:sldId id="291" r:id="rId41"/>
    <p:sldId id="299" r:id="rId42"/>
    <p:sldId id="294" r:id="rId43"/>
    <p:sldId id="295" r:id="rId44"/>
    <p:sldId id="296" r:id="rId45"/>
    <p:sldId id="304" r:id="rId46"/>
    <p:sldId id="303" r:id="rId47"/>
    <p:sldId id="290" r:id="rId48"/>
    <p:sldId id="286" r:id="rId49"/>
    <p:sldId id="293" r:id="rId50"/>
    <p:sldId id="266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DC8B-7928-4133-36B5-EF00BFBE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Ashok Kumar – </a:t>
            </a:r>
            <a:r>
              <a:rPr lang="en-US" sz="2800" dirty="0"/>
              <a:t>Data Analytics Trainer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61EB9-9D56-DCED-02B9-4EC85B310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19+ Yrs. Data Analytics Training - Power BI, SQL &amp; Adv. MS Excel</a:t>
            </a:r>
          </a:p>
        </p:txBody>
      </p:sp>
    </p:spTree>
    <p:extLst>
      <p:ext uri="{BB962C8B-B14F-4D97-AF65-F5344CB8AC3E}">
        <p14:creationId xmlns:p14="http://schemas.microsoft.com/office/powerpoint/2010/main" val="3949353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 with Power BI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5" y="2603500"/>
            <a:ext cx="6105525" cy="3181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0" y="2898775"/>
            <a:ext cx="58578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3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is Business Analytics Tool for </a:t>
            </a:r>
            <a:r>
              <a:rPr lang="en-US" dirty="0" err="1"/>
              <a:t>Visualising</a:t>
            </a:r>
            <a:r>
              <a:rPr lang="en-US" dirty="0"/>
              <a:t> and sharing Insights</a:t>
            </a:r>
          </a:p>
          <a:p>
            <a:r>
              <a:rPr lang="en-US" dirty="0"/>
              <a:t>Get data from 100’s of Sources with Power Query</a:t>
            </a:r>
          </a:p>
          <a:p>
            <a:r>
              <a:rPr lang="en-US" dirty="0"/>
              <a:t>Model your data with Power Pivot</a:t>
            </a:r>
          </a:p>
          <a:p>
            <a:r>
              <a:rPr lang="en-US" dirty="0"/>
              <a:t>Create Compelling, Interactive reports and dashboards</a:t>
            </a:r>
          </a:p>
          <a:p>
            <a:r>
              <a:rPr lang="en-US" dirty="0"/>
              <a:t>Collaborate and share reports inside and outside organization</a:t>
            </a:r>
          </a:p>
          <a:p>
            <a:r>
              <a:rPr lang="en-US" dirty="0"/>
              <a:t>Automatically refresh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102180" y="4795316"/>
            <a:ext cx="3039414" cy="3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 - Components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5102180" y="5937160"/>
            <a:ext cx="1470272" cy="700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Query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708835" y="5937159"/>
            <a:ext cx="1470272" cy="700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Pivot</a:t>
            </a:r>
            <a:endParaRPr lang="en-IN" dirty="0"/>
          </a:p>
        </p:txBody>
      </p:sp>
      <p:cxnSp>
        <p:nvCxnSpPr>
          <p:cNvPr id="8" name="Elbow Connector 7"/>
          <p:cNvCxnSpPr>
            <a:stCxn id="4" idx="2"/>
          </p:cNvCxnSpPr>
          <p:nvPr/>
        </p:nvCxnSpPr>
        <p:spPr>
          <a:xfrm rot="5400000">
            <a:off x="5868003" y="5183276"/>
            <a:ext cx="780244" cy="7275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</p:cNvCxnSpPr>
          <p:nvPr/>
        </p:nvCxnSpPr>
        <p:spPr>
          <a:xfrm rot="16200000" flipH="1">
            <a:off x="6603140" y="5175663"/>
            <a:ext cx="780243" cy="7427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11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Query Editor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Query is Data Pre-Processor Engine</a:t>
            </a:r>
          </a:p>
          <a:p>
            <a:r>
              <a:rPr lang="en-US" dirty="0"/>
              <a:t>All Data cleansing tasks are recorded</a:t>
            </a:r>
          </a:p>
          <a:p>
            <a:r>
              <a:rPr lang="en-US" dirty="0"/>
              <a:t>Source data will not be changed/ affected with Data Cleansing task</a:t>
            </a:r>
          </a:p>
          <a:p>
            <a:r>
              <a:rPr lang="en-US" dirty="0"/>
              <a:t>Power Query is ‘Strongly’ Typed System (Data Type)</a:t>
            </a:r>
          </a:p>
          <a:p>
            <a:r>
              <a:rPr lang="en-US" dirty="0"/>
              <a:t>Click on Refresh Data for Data Source update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433" y="4790671"/>
            <a:ext cx="3314700" cy="191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11" y="4762097"/>
            <a:ext cx="2381250" cy="1971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067" y="4890683"/>
            <a:ext cx="4038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in Power BI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  <a:p>
            <a:pPr lvl="1"/>
            <a:r>
              <a:rPr lang="en-US" dirty="0"/>
              <a:t>Star Schema</a:t>
            </a:r>
          </a:p>
          <a:p>
            <a:pPr lvl="1"/>
            <a:r>
              <a:rPr lang="en-US" dirty="0"/>
              <a:t>Snowflake Schema</a:t>
            </a:r>
          </a:p>
          <a:p>
            <a:pPr lvl="1"/>
            <a:r>
              <a:rPr lang="en-US" dirty="0"/>
              <a:t>Galaxy Schema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032" y="2603500"/>
            <a:ext cx="30289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1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91" y="2346704"/>
            <a:ext cx="6286500" cy="4276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367" y="2346703"/>
            <a:ext cx="5660634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0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Snowflake Schema – </a:t>
            </a:r>
            <a:br>
              <a:rPr lang="en-US" dirty="0"/>
            </a:br>
            <a:r>
              <a:rPr lang="en-US" dirty="0"/>
              <a:t>Extension of Star Schema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67" y="2433320"/>
            <a:ext cx="7243009" cy="379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15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– Data Analysis Expression</a:t>
            </a:r>
            <a:br>
              <a:rPr lang="en-US" dirty="0"/>
            </a:br>
            <a:r>
              <a:rPr lang="en-US" dirty="0"/>
              <a:t>Measures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1154954" y="2331076"/>
            <a:ext cx="4825158" cy="4378817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DAX (Data Analysis Expression) Is a language used to create custom calculations in power BI, allowing you to manipulate and transform data within your reports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Measures are dynamic calculation formulas where the results change depending on context.</a:t>
            </a:r>
            <a:endParaRPr lang="en-US" dirty="0"/>
          </a:p>
          <a:p>
            <a:pPr marL="631825" indent="-363538">
              <a:buFont typeface="+mj-lt"/>
              <a:buAutoNum type="arabicPeriod"/>
            </a:pPr>
            <a:r>
              <a:rPr lang="en-US" dirty="0"/>
              <a:t>A - &gt; The measure name, “Total Sales”</a:t>
            </a:r>
          </a:p>
          <a:p>
            <a:pPr marL="631825" indent="-363538">
              <a:buFont typeface="+mj-lt"/>
              <a:buAutoNum type="arabicPeriod"/>
            </a:pPr>
            <a:endParaRPr lang="en-US" dirty="0"/>
          </a:p>
          <a:p>
            <a:pPr marL="631825" indent="-363538">
              <a:buFont typeface="+mj-lt"/>
              <a:buAutoNum type="arabicPeriod"/>
            </a:pPr>
            <a:r>
              <a:rPr lang="en-US" dirty="0"/>
              <a:t>B -&gt;  The equals sign operator (=), which indicates the beginning 	of the formula. When calculated, it will return a result.</a:t>
            </a:r>
          </a:p>
          <a:p>
            <a:pPr marL="631825" indent="-363538">
              <a:buFont typeface="+mj-lt"/>
              <a:buAutoNum type="arabicPeriod"/>
            </a:pPr>
            <a:endParaRPr lang="en-US" dirty="0"/>
          </a:p>
          <a:p>
            <a:pPr marL="631825" indent="-363538">
              <a:buFont typeface="+mj-lt"/>
              <a:buAutoNum type="arabicPeriod"/>
            </a:pPr>
            <a:r>
              <a:rPr lang="en-US" dirty="0"/>
              <a:t>C  -&gt; The DAX function SUM, which adds up all of the numbers in 	the Sales[</a:t>
            </a:r>
            <a:r>
              <a:rPr lang="en-US" dirty="0" err="1"/>
              <a:t>SalesAmount</a:t>
            </a:r>
            <a:r>
              <a:rPr lang="en-US" dirty="0"/>
              <a:t>] column. You’ll learn more about 	functions later.</a:t>
            </a:r>
          </a:p>
          <a:p>
            <a:pPr marL="631825" indent="-363538">
              <a:buFont typeface="+mj-lt"/>
              <a:buAutoNum type="arabicPeriod"/>
            </a:pPr>
            <a:endParaRPr lang="en-US" dirty="0"/>
          </a:p>
          <a:p>
            <a:pPr marL="631825" indent="-363538">
              <a:buFont typeface="+mj-lt"/>
              <a:buAutoNum type="arabicPeriod"/>
            </a:pPr>
            <a:r>
              <a:rPr lang="en-US" dirty="0"/>
              <a:t>D -&gt; Parenthesis (), which surround an expression that contains 	one or more arguments. Most functions require at least one 	argument. An argument passes a value to a function.</a:t>
            </a:r>
          </a:p>
          <a:p>
            <a:pPr marL="631825" indent="-363538">
              <a:buFont typeface="+mj-lt"/>
              <a:buAutoNum type="arabicPeriod"/>
            </a:pPr>
            <a:endParaRPr lang="en-US" dirty="0"/>
          </a:p>
          <a:p>
            <a:pPr marL="631825" indent="-363538">
              <a:buFont typeface="+mj-lt"/>
              <a:buAutoNum type="arabicPeriod"/>
            </a:pPr>
            <a:r>
              <a:rPr lang="en-US" dirty="0"/>
              <a:t>E - &gt; The referenced table, Sales.</a:t>
            </a:r>
          </a:p>
          <a:p>
            <a:pPr marL="631825" indent="-363538">
              <a:buFont typeface="+mj-lt"/>
              <a:buAutoNum type="arabicPeriod"/>
            </a:pPr>
            <a:endParaRPr lang="en-US" dirty="0"/>
          </a:p>
          <a:p>
            <a:pPr marL="631825" indent="-363538">
              <a:buFont typeface="+mj-lt"/>
              <a:buAutoNum type="arabicPeriod"/>
            </a:pPr>
            <a:r>
              <a:rPr lang="en-US" dirty="0"/>
              <a:t>F - &gt; The referenced column, [</a:t>
            </a:r>
            <a:r>
              <a:rPr lang="en-US" dirty="0" err="1"/>
              <a:t>SalesAmount</a:t>
            </a:r>
            <a:r>
              <a:rPr lang="en-US" dirty="0"/>
              <a:t>], in the Sales table. 	With this argument, the SUM function knows on which 	column to aggregate a SUM.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728" y="3245476"/>
            <a:ext cx="44291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79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Pivot – Working Model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is like Car</a:t>
            </a:r>
          </a:p>
          <a:p>
            <a:r>
              <a:rPr lang="en-US" dirty="0"/>
              <a:t>Power Pivot is like Car Engine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750677" y="2603500"/>
            <a:ext cx="2537138" cy="55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Pivot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776435" y="3800330"/>
            <a:ext cx="2485622" cy="901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 Data</a:t>
            </a:r>
            <a:endParaRPr lang="en-IN" sz="1400" dirty="0"/>
          </a:p>
        </p:txBody>
      </p:sp>
      <p:sp>
        <p:nvSpPr>
          <p:cNvPr id="5" name="Oval 4"/>
          <p:cNvSpPr/>
          <p:nvPr/>
        </p:nvSpPr>
        <p:spPr>
          <a:xfrm>
            <a:off x="6776435" y="5336584"/>
            <a:ext cx="2485622" cy="901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Calculates Value (DAX)</a:t>
            </a:r>
          </a:p>
        </p:txBody>
      </p:sp>
      <p:cxnSp>
        <p:nvCxnSpPr>
          <p:cNvPr id="27" name="Straight Arrow Connector 26"/>
          <p:cNvCxnSpPr>
            <a:stCxn id="3" idx="2"/>
            <a:endCxn id="4" idx="0"/>
          </p:cNvCxnSpPr>
          <p:nvPr/>
        </p:nvCxnSpPr>
        <p:spPr>
          <a:xfrm>
            <a:off x="8019246" y="3157291"/>
            <a:ext cx="0" cy="64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4"/>
            <a:endCxn id="5" idx="0"/>
          </p:cNvCxnSpPr>
          <p:nvPr/>
        </p:nvCxnSpPr>
        <p:spPr>
          <a:xfrm>
            <a:off x="8019246" y="4701852"/>
            <a:ext cx="0" cy="63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32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are aggregates - returns single Value (Numbers/Text)</a:t>
            </a:r>
          </a:p>
          <a:p>
            <a:r>
              <a:rPr lang="en-US" dirty="0"/>
              <a:t>They are calculated during run time</a:t>
            </a:r>
          </a:p>
          <a:p>
            <a:r>
              <a:rPr lang="en-US" dirty="0"/>
              <a:t>Business Use Case: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Total Amount, Total Boxes, Average Sale,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 Shipments Count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934" y="4526803"/>
            <a:ext cx="44291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41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0B1D-AA29-1AC2-5397-B8A7EEAD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-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719C-EDF7-EED1-0B29-302AE0E5F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Row Context </a:t>
            </a:r>
            <a:r>
              <a:rPr lang="en-IN" dirty="0"/>
              <a:t>– </a:t>
            </a:r>
            <a:r>
              <a:rPr lang="en-US" dirty="0"/>
              <a:t>Row context operates on one row at a time and is determined by the structure of the table</a:t>
            </a:r>
          </a:p>
          <a:p>
            <a:pPr marL="0" indent="0">
              <a:buNone/>
            </a:pPr>
            <a:r>
              <a:rPr lang="en-IN" dirty="0"/>
              <a:t>e.g., To create Calculated Column in Table</a:t>
            </a:r>
          </a:p>
          <a:p>
            <a:r>
              <a:rPr lang="en-IN" b="1" dirty="0"/>
              <a:t>Filter Context </a:t>
            </a:r>
            <a:r>
              <a:rPr lang="en-IN" dirty="0"/>
              <a:t>– </a:t>
            </a:r>
            <a:r>
              <a:rPr lang="en-US" dirty="0"/>
              <a:t>Filter context operates on a set of rows at once and is determined by the user's interaction with the data</a:t>
            </a:r>
          </a:p>
          <a:p>
            <a:r>
              <a:rPr lang="en-US" dirty="0"/>
              <a:t>Evaluation Context – Calculates in Front End Visuals</a:t>
            </a:r>
          </a:p>
          <a:p>
            <a:pPr marL="0" indent="0">
              <a:buNone/>
            </a:pPr>
            <a:r>
              <a:rPr lang="en-IN" dirty="0"/>
              <a:t>e.g., Measures used in Table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30774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POwer</a:t>
            </a:r>
            <a:r>
              <a:rPr lang="en-US" dirty="0"/>
              <a:t> Query, Power pivot &amp; DAX</a:t>
            </a:r>
          </a:p>
        </p:txBody>
      </p:sp>
    </p:spTree>
    <p:extLst>
      <p:ext uri="{BB962C8B-B14F-4D97-AF65-F5344CB8AC3E}">
        <p14:creationId xmlns:p14="http://schemas.microsoft.com/office/powerpoint/2010/main" val="973196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1A73-8EE7-9F10-DCE3-13CEEA37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08CA-C94A-F54C-1A3B-448972AB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Implicit Measure – e.g., Summation Symbol in Whole Number field of Table</a:t>
            </a:r>
          </a:p>
          <a:p>
            <a:r>
              <a:rPr lang="en-IN" dirty="0"/>
              <a:t>Explicit Measure – e.g., Create New Measure &amp; Format &amp; use any where in Dashboard/Report</a:t>
            </a:r>
          </a:p>
        </p:txBody>
      </p:sp>
    </p:spTree>
    <p:extLst>
      <p:ext uri="{BB962C8B-B14F-4D97-AF65-F5344CB8AC3E}">
        <p14:creationId xmlns:p14="http://schemas.microsoft.com/office/powerpoint/2010/main" val="112883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EAF6-70A5-FEE2-37D0-F0151A1B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View - Data Categorization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53CD71-71AC-5126-1517-B998299A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Power BI Desktop, you can specify the data category for a column so Power BI Desktop knows how it should treat its values when in a visualization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09CA1A-B91A-64A4-4C80-37C5C046C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48" y="3677248"/>
            <a:ext cx="6522098" cy="2758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66021F-DDD1-3BAB-1B65-4EB68C6A2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2" y="3367150"/>
            <a:ext cx="4737150" cy="34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55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54A3-B869-F8F5-063E-F431C949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836507" cy="706964"/>
          </a:xfrm>
        </p:spPr>
        <p:txBody>
          <a:bodyPr/>
          <a:lstStyle/>
          <a:p>
            <a:r>
              <a:rPr lang="en-IN" dirty="0"/>
              <a:t>Power Query – Append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45D7-AE74-8176-3625-799842897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Append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E85F1-D329-0B8F-0FCC-EA78F2B4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24" y="3011343"/>
            <a:ext cx="7163421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69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54A3-B869-F8F5-063E-F431C949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836507" cy="706964"/>
          </a:xfrm>
        </p:spPr>
        <p:txBody>
          <a:bodyPr/>
          <a:lstStyle/>
          <a:p>
            <a:r>
              <a:rPr lang="en-IN" dirty="0"/>
              <a:t>Power Query – Merge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45D7-AE74-8176-3625-799842897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Left Outer Join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26322C-83E8-D941-05A1-832FB3C35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578" y="2603500"/>
            <a:ext cx="4930567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11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54A3-B869-F8F5-063E-F431C949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Query – Pivot &amp; </a:t>
            </a:r>
            <a:r>
              <a:rPr lang="en-IN" dirty="0" err="1"/>
              <a:t>UnPivot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D2410-6C04-C6A6-4BE2-9F14714BE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Pivot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13DDDF-CD6A-413A-AC24-C86FA95921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A3923C-301F-06EF-8F11-0357ACDDC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err="1"/>
              <a:t>UnPivot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CF9029-C850-91CA-CDC7-B21264E0F0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6AFB6F-1BE4-5FD0-6370-3FE36DB1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104323"/>
            <a:ext cx="2918713" cy="1996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945A70-B9F3-7445-207D-BD9F3C0BB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53" y="5381528"/>
            <a:ext cx="5221919" cy="11430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9F4685-DF42-276C-8759-FD71A6510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972" y="3137545"/>
            <a:ext cx="6294665" cy="11430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DAE232-DC1C-44A3-2CBA-E139B0ED5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47" y="4528014"/>
            <a:ext cx="2918713" cy="1996613"/>
          </a:xfrm>
          <a:prstGeom prst="rect">
            <a:avLst/>
          </a:prstGeom>
        </p:spPr>
      </p:pic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F6EDC9EF-DB6C-6A48-EFD2-367A6B49591C}"/>
              </a:ext>
            </a:extLst>
          </p:cNvPr>
          <p:cNvSpPr/>
          <p:nvPr/>
        </p:nvSpPr>
        <p:spPr>
          <a:xfrm rot="20037477">
            <a:off x="6723463" y="4280644"/>
            <a:ext cx="657051" cy="110088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60E34C63-88FA-3E05-6EE8-28DDF2BA0539}"/>
              </a:ext>
            </a:extLst>
          </p:cNvPr>
          <p:cNvSpPr/>
          <p:nvPr/>
        </p:nvSpPr>
        <p:spPr>
          <a:xfrm>
            <a:off x="4073666" y="4528014"/>
            <a:ext cx="563901" cy="941862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424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ReUseability</a:t>
            </a:r>
            <a:r>
              <a:rPr lang="en-IN" dirty="0"/>
              <a:t> of DAX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Use Case: (Cont’d)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Amount Per Shipment - Normal way (Lazy Way)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APS 2 - Reusability ( Faster and More Optimized way)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Amount Per Box (Explain no table name for Measure - Best Practice)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APB 2 - </a:t>
            </a:r>
            <a:r>
              <a:rPr lang="en-US" dirty="0" err="1"/>
              <a:t>Div</a:t>
            </a:r>
            <a:r>
              <a:rPr lang="en-US" dirty="0"/>
              <a:t>/0 Error &amp; Divide() Function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Check Target achieved by Sales person( Target 5000)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FUN DAX Trick - Visual Indicator - Emoji "Windows Key" + "."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553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CALCULATE() to change the "FILTER" criteria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Low Box Shipment Box (count of # Box below 50)</a:t>
            </a:r>
          </a:p>
          <a:p>
            <a:r>
              <a:rPr lang="en-US" dirty="0"/>
              <a:t>Calculate LBS %</a:t>
            </a:r>
          </a:p>
          <a:p>
            <a:r>
              <a:rPr lang="en-US" dirty="0"/>
              <a:t>Calculate Bar Shipment &amp; % </a:t>
            </a:r>
          </a:p>
          <a:p>
            <a:r>
              <a:rPr lang="en-IN" dirty="0"/>
              <a:t>Calculate Americas Shipment - Overrides Page filter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335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Measures vs.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Column in Table - Internally Power Pivot uses Row Context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new column "</a:t>
            </a:r>
            <a:r>
              <a:rPr lang="en-US" dirty="0" err="1"/>
              <a:t>WeekDay</a:t>
            </a:r>
            <a:r>
              <a:rPr lang="en-US" dirty="0"/>
              <a:t>"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Friday Amount, Alternate Way to create Friday Amount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294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12539" cy="706964"/>
          </a:xfrm>
        </p:spPr>
        <p:txBody>
          <a:bodyPr/>
          <a:lstStyle/>
          <a:p>
            <a:r>
              <a:rPr lang="en-US" dirty="0"/>
              <a:t>Variables, OR conditions, IN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Calculate Total Amount for NZ and </a:t>
            </a:r>
            <a:r>
              <a:rPr lang="en-US" dirty="0" err="1"/>
              <a:t>Aus</a:t>
            </a:r>
            <a:r>
              <a:rPr lang="en-US" dirty="0"/>
              <a:t>  (using Or Condition)</a:t>
            </a:r>
          </a:p>
          <a:p>
            <a:r>
              <a:rPr lang="en-US" dirty="0"/>
              <a:t>2. Calculate Total Amount for NZ and </a:t>
            </a:r>
            <a:r>
              <a:rPr lang="en-US" dirty="0" err="1"/>
              <a:t>Aus</a:t>
            </a:r>
            <a:r>
              <a:rPr lang="en-US" dirty="0"/>
              <a:t>  ( using “In” Parameter)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420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12539" cy="706964"/>
          </a:xfrm>
        </p:spPr>
        <p:txBody>
          <a:bodyPr/>
          <a:lstStyle/>
          <a:p>
            <a:r>
              <a:rPr lang="en-US" dirty="0"/>
              <a:t>DAX – Sum vs </a:t>
            </a:r>
            <a:r>
              <a:rPr lang="en-US" dirty="0" err="1"/>
              <a:t>SumX</a:t>
            </a:r>
            <a:r>
              <a:rPr lang="en-US" dirty="0"/>
              <a:t>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Sum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SUM</a:t>
            </a:r>
            <a:r>
              <a:rPr lang="en-US" dirty="0"/>
              <a:t> function considers a single column of data to add all the data in that column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Syntax: Sum(&lt;Column Name&gt;)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DAX Measure -&gt; Total Units = SUM(Sales[Price])</a:t>
            </a:r>
          </a:p>
          <a:p>
            <a:r>
              <a:rPr lang="en-US" dirty="0" err="1"/>
              <a:t>SumX</a:t>
            </a:r>
            <a:r>
              <a:rPr lang="en-US" dirty="0"/>
              <a:t>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SegoeUI"/>
              </a:rPr>
              <a:t>SUMX</a:t>
            </a:r>
            <a:r>
              <a:rPr lang="en-US" b="0" i="0" dirty="0">
                <a:solidFill>
                  <a:srgbClr val="000000"/>
                </a:solidFill>
                <a:effectLst/>
                <a:latin typeface="SegoeUI"/>
              </a:rPr>
              <a:t> is an iterator function and takes a different approach.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UI"/>
              </a:rPr>
              <a:t>Unlike SUM, SUMX is capable of performing row-by-row calculations and iterates through every row of a specified table to complete the calculation.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UI"/>
              </a:rPr>
              <a:t>SUMX then adds all the row-wise results of the iterations of the given expression.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Syntax: </a:t>
            </a:r>
            <a:r>
              <a:rPr lang="en-US" dirty="0" err="1"/>
              <a:t>SumX</a:t>
            </a:r>
            <a:r>
              <a:rPr lang="en-US" dirty="0"/>
              <a:t>( &lt;Table&gt;,&lt;Expression&gt;)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DAX Measure -&gt; Actual Sales = </a:t>
            </a:r>
            <a:r>
              <a:rPr lang="en-IN" dirty="0" err="1"/>
              <a:t>SumX</a:t>
            </a:r>
            <a:r>
              <a:rPr lang="en-IN" dirty="0"/>
              <a:t>(Sales, Sales[Price] – (Sales[Price] * Sales[Discount]))</a:t>
            </a:r>
          </a:p>
        </p:txBody>
      </p:sp>
    </p:spTree>
    <p:extLst>
      <p:ext uri="{BB962C8B-B14F-4D97-AF65-F5344CB8AC3E}">
        <p14:creationId xmlns:p14="http://schemas.microsoft.com/office/powerpoint/2010/main" val="199630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D6FE-0CD5-C707-0CC6-39DC634F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9520-CAF9-C2F8-A402-ECC74776E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is a suite of business analytics tools to analyze data and share insights. Monitor your business and get answers quickly with rich dashboards available on every device.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23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3007-AF10-E8C6-AF67-01727F24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– Filters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1840-BD82-560B-A340-6844BF89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Filter – Only for Selected Visual</a:t>
            </a:r>
          </a:p>
          <a:p>
            <a:r>
              <a:rPr lang="en-US" dirty="0"/>
              <a:t>Page Filter – Filter applied for all the visuals in a Page</a:t>
            </a:r>
          </a:p>
          <a:p>
            <a:r>
              <a:rPr lang="en-US" dirty="0"/>
              <a:t>Report / All Page Filter: Filters applied for all Pages in Power BI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154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3007-AF10-E8C6-AF67-01727F24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– Interaction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1840-BD82-560B-A340-6844BF89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(Default)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No Interaction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043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3007-AF10-E8C6-AF67-01727F24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Date Table using DAX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1840-BD82-560B-A340-6844BF89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CalendarAuto</a:t>
            </a:r>
            <a:r>
              <a:rPr lang="en-IN" dirty="0"/>
              <a:t>()</a:t>
            </a:r>
          </a:p>
          <a:p>
            <a:r>
              <a:rPr lang="en-IN" dirty="0"/>
              <a:t>Calendar(</a:t>
            </a:r>
            <a:r>
              <a:rPr lang="en-IN" dirty="0" err="1"/>
              <a:t>StartDate,EndDate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3367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3007-AF10-E8C6-AF67-01727F24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DAX– Calculate – Multiple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1840-BD82-560B-A340-6844BF894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54964" cy="3416300"/>
          </a:xfrm>
        </p:spPr>
        <p:txBody>
          <a:bodyPr/>
          <a:lstStyle/>
          <a:p>
            <a:r>
              <a:rPr lang="en-IN" dirty="0"/>
              <a:t>Calculate: Evaluates an expression in a modified Context</a:t>
            </a:r>
          </a:p>
          <a:p>
            <a:r>
              <a:rPr lang="en-IN" dirty="0"/>
              <a:t>Syntax: Calculate(&lt;Expression&gt;, Filter1,Filter2…..)</a:t>
            </a:r>
          </a:p>
          <a:p>
            <a:pPr marL="0" indent="0">
              <a:buNone/>
            </a:pPr>
            <a:r>
              <a:rPr lang="en-IN" dirty="0" err="1"/>
              <a:t>e.g</a:t>
            </a:r>
            <a:r>
              <a:rPr lang="en-IN" dirty="0"/>
              <a:t>, </a:t>
            </a:r>
            <a:r>
              <a:rPr lang="en-IN" dirty="0" err="1"/>
              <a:t>Furniture_Sale</a:t>
            </a:r>
            <a:r>
              <a:rPr lang="en-IN" dirty="0"/>
              <a:t> = Calculate(Sum(Order[Sale]), Order[Category] = “Furniture”)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Filters Can be:</a:t>
            </a:r>
          </a:p>
          <a:p>
            <a:pPr>
              <a:buAutoNum type="arabicPeriod"/>
            </a:pPr>
            <a:r>
              <a:rPr lang="en-IN" dirty="0"/>
              <a:t>Boolean filter Expression</a:t>
            </a:r>
          </a:p>
          <a:p>
            <a:pPr>
              <a:buAutoNum type="arabicPeriod"/>
            </a:pPr>
            <a:r>
              <a:rPr lang="en-IN" dirty="0"/>
              <a:t>Table Filter Expression</a:t>
            </a:r>
          </a:p>
          <a:p>
            <a:pPr>
              <a:buAutoNum type="arabicPeriod"/>
            </a:pPr>
            <a:r>
              <a:rPr lang="en-IN" dirty="0"/>
              <a:t>Filter Modification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867856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0B1D-AA29-1AC2-5397-B8A7EEAD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– Filter Context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719C-EDF7-EED1-0B29-302AE0E5F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Visual Filter</a:t>
            </a:r>
          </a:p>
          <a:p>
            <a:r>
              <a:rPr lang="en-IN" b="1" dirty="0"/>
              <a:t>Outside Filter – (Page Filter, Report Filter, </a:t>
            </a:r>
            <a:r>
              <a:rPr lang="en-IN" b="1" dirty="0" err="1"/>
              <a:t>Slizer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11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3007-AF10-E8C6-AF67-01727F24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DAX– Filter() &amp; Filters()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1840-BD82-560B-A340-6844BF89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2" charset="0"/>
              </a:rPr>
              <a:t>Filter() - Returns a table that has been filtered</a:t>
            </a:r>
          </a:p>
          <a:p>
            <a:r>
              <a:rPr lang="en-US" dirty="0">
                <a:solidFill>
                  <a:srgbClr val="333333"/>
                </a:solidFill>
                <a:latin typeface="Roboto" panose="020F0502020204030204" pitchFamily="2" charset="0"/>
              </a:rPr>
              <a:t>e.g., Filter ( &lt;Table Name&gt;,  Color = “Red”)</a:t>
            </a:r>
          </a:p>
          <a:p>
            <a:endParaRPr lang="en-US" dirty="0">
              <a:solidFill>
                <a:srgbClr val="333333"/>
              </a:solidFill>
              <a:latin typeface="Roboto" panose="020F0502020204030204" pitchFamily="2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Roboto" panose="020F0502020204030204" pitchFamily="2" charset="0"/>
              </a:rPr>
              <a:t>Filters() – Returns a Table with Single Column</a:t>
            </a:r>
          </a:p>
          <a:p>
            <a:r>
              <a:rPr lang="en-US" dirty="0">
                <a:solidFill>
                  <a:srgbClr val="333333"/>
                </a:solidFill>
                <a:latin typeface="Roboto" panose="020F0502020204030204" pitchFamily="2" charset="0"/>
              </a:rPr>
              <a:t>e.g., Filters(sales[Color] = “Red”))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187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3007-AF10-E8C6-AF67-01727F24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DAX– Values () vs Distinct 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1840-BD82-560B-A340-6844BF89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2" charset="0"/>
              </a:rPr>
              <a:t>A column of unique values if the parameter is a single 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2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2" charset="0"/>
              </a:rPr>
              <a:t>(can have an additional blank row)</a:t>
            </a:r>
          </a:p>
          <a:p>
            <a:r>
              <a:rPr lang="en-US" dirty="0"/>
              <a:t>If the parameter is a table expression, the result has the same columns and does not remove duplicated rows</a:t>
            </a:r>
          </a:p>
          <a:p>
            <a:r>
              <a:rPr lang="en-US" dirty="0"/>
              <a:t>E.g., Values(‘Sales’[Continent])</a:t>
            </a:r>
          </a:p>
          <a:p>
            <a:endParaRPr lang="en-US" dirty="0"/>
          </a:p>
          <a:p>
            <a:r>
              <a:rPr lang="en-IN" dirty="0"/>
              <a:t>Distinct – Returns Unique Value (No Blanks)</a:t>
            </a:r>
          </a:p>
        </p:txBody>
      </p:sp>
    </p:spTree>
    <p:extLst>
      <p:ext uri="{BB962C8B-B14F-4D97-AF65-F5344CB8AC3E}">
        <p14:creationId xmlns:p14="http://schemas.microsoft.com/office/powerpoint/2010/main" val="3610824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3007-AF10-E8C6-AF67-01727F24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– All, </a:t>
            </a:r>
            <a:r>
              <a:rPr lang="en-IN" dirty="0" err="1"/>
              <a:t>AllSelected</a:t>
            </a:r>
            <a:r>
              <a:rPr lang="en-IN" dirty="0"/>
              <a:t>, </a:t>
            </a:r>
            <a:r>
              <a:rPr lang="en-IN" dirty="0" err="1"/>
              <a:t>AllExcept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1840-BD82-560B-A340-6844BF89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All</a:t>
            </a:r>
            <a:r>
              <a:rPr lang="en-US" dirty="0"/>
              <a:t>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Returns all the rows in a table, or all the values in a column, ignoring any filters that might have been applied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It removes both visual and outside filter</a:t>
            </a:r>
          </a:p>
          <a:p>
            <a:r>
              <a:rPr lang="en-US" b="1" dirty="0" err="1"/>
              <a:t>AllSelected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IN" dirty="0"/>
              <a:t>It removes visual and considers outside filter</a:t>
            </a:r>
          </a:p>
          <a:p>
            <a:pPr lvl="1">
              <a:buFont typeface="+mj-lt"/>
              <a:buAutoNum type="arabicPeriod"/>
            </a:pPr>
            <a:endParaRPr lang="en-IN" dirty="0"/>
          </a:p>
          <a:p>
            <a:r>
              <a:rPr lang="en-US" b="1" dirty="0" err="1"/>
              <a:t>AllExcept</a:t>
            </a:r>
            <a:endParaRPr lang="en-US" dirty="0"/>
          </a:p>
          <a:p>
            <a:pPr marL="457200" lvl="1" indent="0">
              <a:buNone/>
            </a:pPr>
            <a:r>
              <a:rPr lang="en-IN" dirty="0"/>
              <a:t>Consider only the columns provided in </a:t>
            </a:r>
            <a:r>
              <a:rPr lang="en-IN" dirty="0" err="1"/>
              <a:t>AllExcept</a:t>
            </a:r>
            <a:r>
              <a:rPr lang="en-IN" dirty="0"/>
              <a:t> Function</a:t>
            </a:r>
          </a:p>
          <a:p>
            <a:pPr marL="457200" lvl="1" indent="0">
              <a:buNone/>
            </a:pPr>
            <a:r>
              <a:rPr lang="en-IN" dirty="0"/>
              <a:t>It considers both visual and outside filters</a:t>
            </a:r>
          </a:p>
        </p:txBody>
      </p:sp>
    </p:spTree>
    <p:extLst>
      <p:ext uri="{BB962C8B-B14F-4D97-AF65-F5344CB8AC3E}">
        <p14:creationId xmlns:p14="http://schemas.microsoft.com/office/powerpoint/2010/main" val="1349503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3007-AF10-E8C6-AF67-01727F24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DAX– Summarize 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1840-BD82-560B-A340-6844BF89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summary of the input table </a:t>
            </a:r>
            <a:br>
              <a:rPr lang="en-US" dirty="0"/>
            </a:br>
            <a:r>
              <a:rPr lang="en-US" dirty="0"/>
              <a:t>grouped by the specified columns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9037F-06C8-28C8-8502-E70998B94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624" y="1643915"/>
            <a:ext cx="6246996" cy="479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00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3007-AF10-E8C6-AF67-01727F24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DAX– </a:t>
            </a:r>
            <a:r>
              <a:rPr lang="en-IN" dirty="0" err="1"/>
              <a:t>SelectedValue</a:t>
            </a:r>
            <a:r>
              <a:rPr lang="en-IN" dirty="0"/>
              <a:t> 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1840-BD82-560B-A340-6844BF89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Returns the value when there’s only one value in the specified column, otherwise returns the alternate result.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CB0CA-7D11-DFB7-7040-DE0078F7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65" y="3003404"/>
            <a:ext cx="6927180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0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DF492-7E21-67E1-D803-D482D8E5C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CB78-A9CB-3A54-02A6-E5E6C5CF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649A-1CBB-7CFC-BDAC-EDB1D61FA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has Monthly new release</a:t>
            </a:r>
          </a:p>
          <a:p>
            <a:r>
              <a:rPr lang="en-US" dirty="0"/>
              <a:t>Microsoft Stores – Source to get latest update of Power BI</a:t>
            </a:r>
          </a:p>
          <a:p>
            <a:r>
              <a:rPr lang="en-US" dirty="0"/>
              <a:t>Open Source (Free License)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076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3007-AF10-E8C6-AF67-01727F24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Column/Measure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1840-BD82-560B-A340-6844BF89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Field Parameter in Model View</a:t>
            </a:r>
          </a:p>
        </p:txBody>
      </p:sp>
    </p:spTree>
    <p:extLst>
      <p:ext uri="{BB962C8B-B14F-4D97-AF65-F5344CB8AC3E}">
        <p14:creationId xmlns:p14="http://schemas.microsoft.com/office/powerpoint/2010/main" val="2789614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3007-AF10-E8C6-AF67-01727F24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DAX– Context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1840-BD82-560B-A340-6844BF894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49691" cy="3416300"/>
          </a:xfrm>
        </p:spPr>
        <p:txBody>
          <a:bodyPr/>
          <a:lstStyle/>
          <a:p>
            <a:r>
              <a:rPr lang="en-IN" dirty="0"/>
              <a:t>It is the transformation of row contexts into an equivalent filter context performed by Calculate and </a:t>
            </a:r>
            <a:r>
              <a:rPr lang="en-IN" dirty="0" err="1"/>
              <a:t>CalculateTable</a:t>
            </a:r>
            <a:r>
              <a:rPr lang="en-IN" dirty="0"/>
              <a:t> DAX Function</a:t>
            </a:r>
          </a:p>
          <a:p>
            <a:pPr marL="0" indent="0">
              <a:buNone/>
            </a:pPr>
            <a:r>
              <a:rPr lang="en-IN" dirty="0"/>
              <a:t>e.g., Calculated Column = Calculate(Sum(Orders[Sales])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Options to make Context Transition: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Create a measure (with/without Calculate Function)….use that measure in Other DAX Expr.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Use Calculate function in the measure</a:t>
            </a:r>
          </a:p>
        </p:txBody>
      </p:sp>
    </p:spTree>
    <p:extLst>
      <p:ext uri="{BB962C8B-B14F-4D97-AF65-F5344CB8AC3E}">
        <p14:creationId xmlns:p14="http://schemas.microsoft.com/office/powerpoint/2010/main" val="1165708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3007-AF10-E8C6-AF67-01727F24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Drill Down –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1840-BD82-560B-A340-6844BF89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377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3007-AF10-E8C6-AF67-01727F24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WaterFall</a:t>
            </a:r>
            <a:r>
              <a:rPr lang="en-IN" dirty="0"/>
              <a:t>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1840-BD82-560B-A340-6844BF89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824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3007-AF10-E8C6-AF67-01727F24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Decomposition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1840-BD82-560B-A340-6844BF89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294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3007-AF10-E8C6-AF67-01727F24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ConcatenateX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1840-BD82-560B-A340-6844BF89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Concatenates the result of an Expression evaluated for each row in a table</a:t>
            </a:r>
          </a:p>
          <a:p>
            <a:pPr marL="0" indent="0">
              <a:buNone/>
            </a:pPr>
            <a:r>
              <a:rPr lang="en-IN" dirty="0"/>
              <a:t>Syntax: </a:t>
            </a:r>
            <a:r>
              <a:rPr lang="en-IN" dirty="0" err="1"/>
              <a:t>ConcatenateX</a:t>
            </a:r>
            <a:r>
              <a:rPr lang="en-IN" dirty="0"/>
              <a:t>(&lt;table&gt;, &lt;Expression&gt;,[delimiter])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Concatenate: It concatenates two strings -</a:t>
            </a:r>
          </a:p>
          <a:p>
            <a:pPr marL="0" indent="0">
              <a:buNone/>
            </a:pPr>
            <a:r>
              <a:rPr lang="en-IN" dirty="0"/>
              <a:t>Strings can include text or Numbers</a:t>
            </a:r>
          </a:p>
          <a:p>
            <a:pPr marL="0" indent="0">
              <a:buNone/>
            </a:pPr>
            <a:r>
              <a:rPr lang="en-IN" dirty="0"/>
              <a:t>Syntax: </a:t>
            </a:r>
            <a:r>
              <a:rPr lang="en-IN" dirty="0" err="1"/>
              <a:t>Contatenate</a:t>
            </a:r>
            <a:r>
              <a:rPr lang="en-IN" dirty="0"/>
              <a:t>(&lt;text1&gt;,&lt;text2&gt;)</a:t>
            </a:r>
          </a:p>
        </p:txBody>
      </p:sp>
    </p:spTree>
    <p:extLst>
      <p:ext uri="{BB962C8B-B14F-4D97-AF65-F5344CB8AC3E}">
        <p14:creationId xmlns:p14="http://schemas.microsoft.com/office/powerpoint/2010/main" val="7570788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3007-AF10-E8C6-AF67-01727F24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- Connectivity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1840-BD82-560B-A340-6844BF89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DirectQuery</a:t>
            </a:r>
            <a:r>
              <a:rPr lang="en-IN" dirty="0"/>
              <a:t> to Import</a:t>
            </a:r>
          </a:p>
          <a:p>
            <a:r>
              <a:rPr lang="en-IN" dirty="0"/>
              <a:t>Import to </a:t>
            </a:r>
            <a:r>
              <a:rPr lang="en-IN" dirty="0" err="1"/>
              <a:t>DirectQuery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815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3007-AF10-E8C6-AF67-01727F24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84581" cy="706964"/>
          </a:xfrm>
        </p:spPr>
        <p:txBody>
          <a:bodyPr/>
          <a:lstStyle/>
          <a:p>
            <a:r>
              <a:rPr lang="en-IN" dirty="0"/>
              <a:t>3 Ways of Top/Bottom Analysis – </a:t>
            </a:r>
            <a:br>
              <a:rPr lang="en-IN" dirty="0"/>
            </a:br>
            <a:r>
              <a:rPr lang="en-IN" dirty="0"/>
              <a:t>(Static Method)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1840-BD82-560B-A340-6844BF89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Filter in Filter Visualization</a:t>
            </a:r>
          </a:p>
          <a:p>
            <a:r>
              <a:rPr lang="en-IN" dirty="0"/>
              <a:t>Use Power Query Editor to create Top N Table</a:t>
            </a:r>
          </a:p>
          <a:p>
            <a:r>
              <a:rPr lang="en-IN" dirty="0"/>
              <a:t>DAX Table – </a:t>
            </a:r>
            <a:r>
              <a:rPr lang="en-IN" dirty="0" err="1"/>
              <a:t>TopN</a:t>
            </a:r>
            <a:r>
              <a:rPr lang="en-IN" dirty="0"/>
              <a:t>() &amp; Summarize()</a:t>
            </a:r>
          </a:p>
        </p:txBody>
      </p:sp>
    </p:spTree>
    <p:extLst>
      <p:ext uri="{BB962C8B-B14F-4D97-AF65-F5344CB8AC3E}">
        <p14:creationId xmlns:p14="http://schemas.microsoft.com/office/powerpoint/2010/main" val="40194095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12539" cy="706964"/>
          </a:xfrm>
        </p:spPr>
        <p:txBody>
          <a:bodyPr/>
          <a:lstStyle/>
          <a:p>
            <a:r>
              <a:rPr lang="en-US" dirty="0"/>
              <a:t>Power BI -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Query Parameters - Power Query</a:t>
            </a:r>
          </a:p>
          <a:p>
            <a:pPr lvl="1"/>
            <a:r>
              <a:rPr lang="en-IN" dirty="0"/>
              <a:t> Limits Data Set</a:t>
            </a:r>
          </a:p>
          <a:p>
            <a:r>
              <a:rPr lang="en-IN" dirty="0"/>
              <a:t>Report Parameters - Model View</a:t>
            </a:r>
          </a:p>
          <a:p>
            <a:pPr lvl="1"/>
            <a:r>
              <a:rPr lang="en-IN" dirty="0"/>
              <a:t>Limits Data in Visual</a:t>
            </a:r>
          </a:p>
          <a:p>
            <a:endParaRPr lang="en-IN" dirty="0"/>
          </a:p>
          <a:p>
            <a:r>
              <a:rPr lang="en-IN" dirty="0"/>
              <a:t>Case Study: Top/Bottom Sales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Static Method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Dynamic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E4122-680C-EE9C-14BD-58D8113A3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9" y="2082607"/>
            <a:ext cx="8321761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22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/ Report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Dashboard in Canvas using Visualization Tools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235" y="3063092"/>
            <a:ext cx="6489008" cy="36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3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- Products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974" y="2299079"/>
            <a:ext cx="83724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71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3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and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It can help businesses make better decisions by providing insights and the ability to communicate them to decision-makers. When used together, they can help businesses gain a competitive edge and improve their bottom line. </a:t>
            </a:r>
          </a:p>
          <a:p>
            <a:r>
              <a:rPr lang="en-US" dirty="0"/>
              <a:t>Improve decision-making</a:t>
            </a:r>
          </a:p>
          <a:p>
            <a:r>
              <a:rPr lang="en-US" dirty="0"/>
              <a:t>Increase efficiency - BI can help businesses optimize internal processes and increase operational efficiency and productivity</a:t>
            </a:r>
          </a:p>
          <a:p>
            <a:r>
              <a:rPr lang="en-US" dirty="0"/>
              <a:t>Identify trends: BI can help businesses identify emerging business and market trends</a:t>
            </a:r>
          </a:p>
          <a:p>
            <a:r>
              <a:rPr lang="en-US" dirty="0"/>
              <a:t>Improve customer experience: BI can help businesses improve their customer experience.</a:t>
            </a:r>
          </a:p>
          <a:p>
            <a:r>
              <a:rPr lang="en-US" dirty="0"/>
              <a:t>Improve employee satisfaction: BI can help businesses improve employee satisfaction. For example, HR managers can use BI to monitor employee productivity and labor costs.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26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Gartner - Magic Quadrant – </a:t>
            </a:r>
            <a:br>
              <a:rPr lang="en-US" dirty="0"/>
            </a:br>
            <a:r>
              <a:rPr lang="en-US" dirty="0"/>
              <a:t>Jun 2024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b="1" dirty="0"/>
              <a:t>Microsoft Power BI, Leader in Gartner's Magic Quadrant June 2024</a:t>
            </a:r>
          </a:p>
          <a:p>
            <a:r>
              <a:rPr lang="en-IN" dirty="0"/>
              <a:t>https://powerbi.microsoft.com/en-us/blog/microsoft-named-a-leader-in-the-2024-gartner-magic-quadrant-for-analytics-and-bi-platforms/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11F45-9821-B31B-E319-A134991FC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557" y="1386366"/>
            <a:ext cx="5227773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- Architecture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28600" y="2716306"/>
            <a:ext cx="11551024" cy="385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680485" y="2844053"/>
            <a:ext cx="1945583" cy="3509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Query: </a:t>
            </a:r>
          </a:p>
          <a:p>
            <a:pPr algn="ctr"/>
            <a:r>
              <a:rPr lang="en-US" dirty="0"/>
              <a:t>ETL – Extract Transform Load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Cleansing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Transform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312191" y="2822385"/>
            <a:ext cx="2055466" cy="3509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View / Power Pivot: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DAX Calculation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053780" y="2820726"/>
            <a:ext cx="1906155" cy="3509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Canvas / Report View: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 Dashboards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Reports (.</a:t>
            </a:r>
            <a:r>
              <a:rPr lang="en-US" dirty="0" err="1"/>
              <a:t>pbix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7488141" y="4407089"/>
            <a:ext cx="445155" cy="20842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416859" y="3106271"/>
            <a:ext cx="1855694" cy="6051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Source 1</a:t>
            </a:r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4746552" y="4409765"/>
            <a:ext cx="445155" cy="20842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416859" y="4318312"/>
            <a:ext cx="1855694" cy="6051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Source 2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444458" y="5530352"/>
            <a:ext cx="1855694" cy="6051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Source 3</a:t>
            </a:r>
            <a:endParaRPr lang="en-IN" dirty="0"/>
          </a:p>
        </p:txBody>
      </p:sp>
      <p:sp>
        <p:nvSpPr>
          <p:cNvPr id="17" name="Right Arrow 16"/>
          <p:cNvSpPr/>
          <p:nvPr/>
        </p:nvSpPr>
        <p:spPr>
          <a:xfrm>
            <a:off x="2307689" y="3328022"/>
            <a:ext cx="445155" cy="20842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2307689" y="4494679"/>
            <a:ext cx="445155" cy="20842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2307689" y="5728695"/>
            <a:ext cx="445155" cy="20842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0FBC4D-CA1A-0BC5-C9C5-C1FE8090E62D}"/>
              </a:ext>
            </a:extLst>
          </p:cNvPr>
          <p:cNvSpPr/>
          <p:nvPr/>
        </p:nvSpPr>
        <p:spPr>
          <a:xfrm>
            <a:off x="10603969" y="2844053"/>
            <a:ext cx="1906155" cy="3509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BI Service</a:t>
            </a:r>
            <a:br>
              <a:rPr lang="en-US" dirty="0"/>
            </a:br>
            <a:r>
              <a:rPr lang="en-US" dirty="0"/>
              <a:t>Publish Reports or Datasets</a:t>
            </a:r>
            <a:endParaRPr lang="en-IN" dirty="0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0C6B608A-68FF-74CA-B1DB-F2BAF9830DFB}"/>
              </a:ext>
            </a:extLst>
          </p:cNvPr>
          <p:cNvSpPr/>
          <p:nvPr/>
        </p:nvSpPr>
        <p:spPr>
          <a:xfrm>
            <a:off x="10038330" y="4430416"/>
            <a:ext cx="445155" cy="20842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00" y="2391893"/>
            <a:ext cx="8477250" cy="26289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-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792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6564</TotalTime>
  <Words>1771</Words>
  <Application>Microsoft Office PowerPoint</Application>
  <PresentationFormat>Widescreen</PresentationFormat>
  <Paragraphs>224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Century Gothic</vt:lpstr>
      <vt:lpstr>Roboto</vt:lpstr>
      <vt:lpstr>Segoe UI</vt:lpstr>
      <vt:lpstr>SegoeUI</vt:lpstr>
      <vt:lpstr>Wingdings</vt:lpstr>
      <vt:lpstr>Wingdings 3</vt:lpstr>
      <vt:lpstr>Ion Boardroom</vt:lpstr>
      <vt:lpstr>Ashok Kumar – Data Analytics Trainer</vt:lpstr>
      <vt:lpstr>Power BI</vt:lpstr>
      <vt:lpstr>What is Power BI</vt:lpstr>
      <vt:lpstr>Power BI Installation</vt:lpstr>
      <vt:lpstr>Power BI - Products</vt:lpstr>
      <vt:lpstr>Business Intelligence and Data Analysis</vt:lpstr>
      <vt:lpstr>Gartner - Magic Quadrant –  Jun 2024</vt:lpstr>
      <vt:lpstr>Power BI - Architecture</vt:lpstr>
      <vt:lpstr>Power BI - Architecture</vt:lpstr>
      <vt:lpstr>Artificial Intelligence with Power BI</vt:lpstr>
      <vt:lpstr>Power BI</vt:lpstr>
      <vt:lpstr>Power Query Editor</vt:lpstr>
      <vt:lpstr>Data Modeling in Power BI</vt:lpstr>
      <vt:lpstr>Star Schema</vt:lpstr>
      <vt:lpstr>Snowflake Schema –  Extension of Star Schema</vt:lpstr>
      <vt:lpstr>DAX – Data Analysis Expression Measures</vt:lpstr>
      <vt:lpstr>Power Pivot – Working Model</vt:lpstr>
      <vt:lpstr>Measures</vt:lpstr>
      <vt:lpstr>Power BI - Context</vt:lpstr>
      <vt:lpstr>Types of Measures</vt:lpstr>
      <vt:lpstr>Data View - Data Categorization</vt:lpstr>
      <vt:lpstr>Power Query – Append Query</vt:lpstr>
      <vt:lpstr>Power Query – Merge Query</vt:lpstr>
      <vt:lpstr>Power Query – Pivot &amp; UnPivot</vt:lpstr>
      <vt:lpstr>ReUseability of DAX Measure</vt:lpstr>
      <vt:lpstr>How to use CALCULATE() to change the "FILTER" criteria</vt:lpstr>
      <vt:lpstr>DAX Measures vs. Columns</vt:lpstr>
      <vt:lpstr>Variables, OR conditions, IN operator</vt:lpstr>
      <vt:lpstr>DAX – Sum vs SumX Function</vt:lpstr>
      <vt:lpstr>Power BI – Filters Type</vt:lpstr>
      <vt:lpstr>Power BI – Interaction Type</vt:lpstr>
      <vt:lpstr>Create Date Table using DAX</vt:lpstr>
      <vt:lpstr>DAX– Calculate – Multiple Filters</vt:lpstr>
      <vt:lpstr>Power BI – Filter Context Types</vt:lpstr>
      <vt:lpstr>DAX– Filter() &amp; Filters()</vt:lpstr>
      <vt:lpstr>DAX– Values () vs Distinct ()</vt:lpstr>
      <vt:lpstr>DAX – All, AllSelected, AllExcept</vt:lpstr>
      <vt:lpstr>DAX– Summarize ()</vt:lpstr>
      <vt:lpstr>DAX– SelectedValue ()</vt:lpstr>
      <vt:lpstr>Dynamic Column/Measure Name</vt:lpstr>
      <vt:lpstr>DAX– Context Transition</vt:lpstr>
      <vt:lpstr>Drill Down – Bar Chart</vt:lpstr>
      <vt:lpstr>WaterFall Chart</vt:lpstr>
      <vt:lpstr>Decomposition Tree</vt:lpstr>
      <vt:lpstr>ConcatenateX</vt:lpstr>
      <vt:lpstr>Database - Connectivity Mode</vt:lpstr>
      <vt:lpstr>3 Ways of Top/Bottom Analysis –  (Static Method) </vt:lpstr>
      <vt:lpstr>Power BI - Parameters</vt:lpstr>
      <vt:lpstr>Dashboard / Report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- DAX</dc:title>
  <dc:creator>Admin</dc:creator>
  <cp:lastModifiedBy>Ashok Kumar Padmanabhan</cp:lastModifiedBy>
  <cp:revision>166</cp:revision>
  <dcterms:created xsi:type="dcterms:W3CDTF">2023-08-10T11:44:20Z</dcterms:created>
  <dcterms:modified xsi:type="dcterms:W3CDTF">2024-11-19T12:11:29Z</dcterms:modified>
</cp:coreProperties>
</file>