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76" r:id="rId3"/>
    <p:sldId id="307" r:id="rId4"/>
    <p:sldId id="283" r:id="rId5"/>
    <p:sldId id="289" r:id="rId6"/>
    <p:sldId id="285" r:id="rId7"/>
    <p:sldId id="302" r:id="rId8"/>
    <p:sldId id="304" r:id="rId9"/>
    <p:sldId id="305" r:id="rId10"/>
    <p:sldId id="308" r:id="rId11"/>
    <p:sldId id="311" r:id="rId12"/>
    <p:sldId id="314" r:id="rId13"/>
    <p:sldId id="316" r:id="rId14"/>
    <p:sldId id="315" r:id="rId15"/>
    <p:sldId id="284" r:id="rId16"/>
    <p:sldId id="290" r:id="rId17"/>
    <p:sldId id="291" r:id="rId18"/>
    <p:sldId id="292" r:id="rId19"/>
    <p:sldId id="293" r:id="rId20"/>
    <p:sldId id="294" r:id="rId21"/>
    <p:sldId id="286" r:id="rId22"/>
    <p:sldId id="295" r:id="rId23"/>
    <p:sldId id="288" r:id="rId24"/>
    <p:sldId id="296" r:id="rId25"/>
    <p:sldId id="287" r:id="rId26"/>
    <p:sldId id="297" r:id="rId27"/>
    <p:sldId id="301" r:id="rId28"/>
    <p:sldId id="277" r:id="rId29"/>
    <p:sldId id="282" r:id="rId30"/>
    <p:sldId id="281" r:id="rId31"/>
    <p:sldId id="306" r:id="rId32"/>
    <p:sldId id="298" r:id="rId33"/>
    <p:sldId id="299" r:id="rId34"/>
    <p:sldId id="300" r:id="rId35"/>
    <p:sldId id="275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12" y="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b9e28a6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b9e28a6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phoreci.com/community/tutorials/testing-python-applications-with-pytest" TargetMode="External"/><Relationship Id="rId2" Type="http://schemas.openxmlformats.org/officeDocument/2006/relationships/hyperlink" Target="http://www.personal.psu.edu/jhm/ME540/lectures/VandV/MMS_summary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edium.com/@keeper6928/how-to-unit-test-machine-learning-code-57cf6fd81765" TargetMode="External"/><Relationship Id="rId4" Type="http://schemas.openxmlformats.org/officeDocument/2006/relationships/hyperlink" Target="https://tech.comtravo.com/testing/Testing_Machine_Learning_Models_with_Unittes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5.wdp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Best </a:t>
            </a:r>
            <a:r>
              <a:rPr lang="en" dirty="0"/>
              <a:t>Practices </a:t>
            </a:r>
            <a:r>
              <a:rPr lang="en" dirty="0" smtClean="0"/>
              <a:t>Machine Learning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Test Cases</a:t>
            </a: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073814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How to construct test cases? </a:t>
            </a:r>
            <a:endParaRPr lang="en-US" sz="1200" dirty="0" smtClean="0">
              <a:solidFill>
                <a:srgbClr val="0070C0"/>
              </a:solidFill>
            </a:endParaRPr>
          </a:p>
          <a:p>
            <a:endParaRPr lang="en-US" sz="1200" dirty="0"/>
          </a:p>
          <a:p>
            <a:r>
              <a:rPr lang="en-US" sz="1200" dirty="0" smtClean="0"/>
              <a:t>A </a:t>
            </a:r>
            <a:r>
              <a:rPr lang="en-US" sz="1200" dirty="0"/>
              <a:t>test case should answer a single question about the code,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A </a:t>
            </a:r>
            <a:r>
              <a:rPr lang="en-US" sz="1200" dirty="0"/>
              <a:t>test case should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Run </a:t>
            </a:r>
            <a:r>
              <a:rPr lang="en-US" sz="1200" dirty="0"/>
              <a:t>by itself, no human input required 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Determine </a:t>
            </a:r>
            <a:r>
              <a:rPr lang="en-US" sz="1200" dirty="0"/>
              <a:t>on its own whether the test has passed or failed 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Be </a:t>
            </a:r>
            <a:r>
              <a:rPr lang="en-US" sz="1200" dirty="0"/>
              <a:t>separate from other </a:t>
            </a:r>
            <a:r>
              <a:rPr lang="en-US" sz="1200" dirty="0" smtClean="0"/>
              <a:t>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What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to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</a:rPr>
              <a:t>test</a:t>
            </a:r>
            <a:r>
              <a:rPr lang="de-DE" sz="1200" dirty="0" smtClean="0">
                <a:solidFill>
                  <a:srgbClr val="0070C0"/>
                </a:solidFill>
              </a:rPr>
              <a:t>:</a:t>
            </a:r>
          </a:p>
          <a:p>
            <a:endParaRPr lang="de-DE" sz="1200" dirty="0">
              <a:solidFill>
                <a:srgbClr val="0070C0"/>
              </a:solidFill>
            </a:endParaRPr>
          </a:p>
          <a:p>
            <a:r>
              <a:rPr lang="en-US" sz="1200" dirty="0"/>
              <a:t>Known values </a:t>
            </a:r>
            <a:endParaRPr lang="en-US" sz="1200" dirty="0" smtClean="0"/>
          </a:p>
          <a:p>
            <a:r>
              <a:rPr lang="en-US" sz="1200" dirty="0" smtClean="0"/>
              <a:t>Sanity </a:t>
            </a:r>
            <a:r>
              <a:rPr lang="en-US" sz="1200" dirty="0"/>
              <a:t>check (for conversion functions for example) </a:t>
            </a:r>
            <a:endParaRPr lang="en-US" sz="1200" dirty="0" smtClean="0"/>
          </a:p>
          <a:p>
            <a:r>
              <a:rPr lang="en-US" sz="1200" dirty="0" smtClean="0"/>
              <a:t>Bad </a:t>
            </a:r>
            <a:r>
              <a:rPr lang="en-US" sz="1200" dirty="0"/>
              <a:t>input 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Input </a:t>
            </a:r>
            <a:r>
              <a:rPr lang="en-US" sz="1200" dirty="0"/>
              <a:t>is too large? 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Negative </a:t>
            </a:r>
            <a:r>
              <a:rPr lang="en-US" sz="1200" dirty="0"/>
              <a:t>input? 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String </a:t>
            </a:r>
            <a:r>
              <a:rPr lang="en-US" sz="1200" dirty="0"/>
              <a:t>input when expected an integer? </a:t>
            </a:r>
            <a:r>
              <a:rPr lang="en-US" sz="1200" dirty="0" err="1"/>
              <a:t>etc</a:t>
            </a:r>
            <a:r>
              <a:rPr lang="en-US" sz="1200" dirty="0"/>
              <a:t>: very 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dependent </a:t>
            </a:r>
            <a:r>
              <a:rPr lang="en-US" sz="1200" dirty="0"/>
              <a:t>on problem 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847" y="4719649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00" dirty="0"/>
              <a:t>https://web.stanford.edu/~schmit/cme193/lec/lec8.pdf</a:t>
            </a:r>
          </a:p>
        </p:txBody>
      </p:sp>
    </p:spTree>
    <p:extLst>
      <p:ext uri="{BB962C8B-B14F-4D97-AF65-F5344CB8AC3E}">
        <p14:creationId xmlns:p14="http://schemas.microsoft.com/office/powerpoint/2010/main" val="40961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err="1" smtClean="0">
                <a:solidFill>
                  <a:srgbClr val="0070C0"/>
                </a:solidFill>
              </a:rPr>
              <a:t>Pytest</a:t>
            </a:r>
            <a:endParaRPr lang="de-DE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847" y="4719649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00" dirty="0"/>
              <a:t>https://web.stanford.edu/~schmit/cme193/lec/lec8.pdf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28" y="1009526"/>
            <a:ext cx="5010744" cy="32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err="1">
                <a:solidFill>
                  <a:srgbClr val="0070C0"/>
                </a:solidFill>
              </a:rPr>
              <a:t>Pytest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output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847" y="4719649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00" dirty="0"/>
              <a:t>https://web.stanford.edu/~schmit/cme193/lec/lec8.pdf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47" y="985254"/>
            <a:ext cx="4735018" cy="334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TODO:</a:t>
            </a:r>
          </a:p>
        </p:txBody>
      </p:sp>
      <p:sp>
        <p:nvSpPr>
          <p:cNvPr id="3" name="Rectangle 2"/>
          <p:cNvSpPr/>
          <p:nvPr/>
        </p:nvSpPr>
        <p:spPr>
          <a:xfrm>
            <a:off x="595877" y="1218059"/>
            <a:ext cx="7863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From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err="1" smtClean="0">
                <a:solidFill>
                  <a:srgbClr val="0070C0"/>
                </a:solidFill>
              </a:rPr>
              <a:t>Some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stuff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to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read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5877" y="1218059"/>
            <a:ext cx="78634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www.personal.psu.edu/jhm/ME540/lectures/VandV/MMS_summary.pdf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semaphoreci.com/community/tutorials/testing-python-applications-with-pytest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>
                <a:hlinkClick r:id="rId4"/>
              </a:rPr>
              <a:t>https://tech.comtravo.com/testing/Testing_Machine_Learning_Models_with_Unittest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>
                <a:hlinkClick r:id="rId5"/>
              </a:rPr>
              <a:t>https://medium.com/@</a:t>
            </a:r>
            <a:r>
              <a:rPr lang="de-DE" dirty="0" smtClean="0">
                <a:hlinkClick r:id="rId5"/>
              </a:rPr>
              <a:t>keeper6928/how-to-unit-test-machine-learning-code-57cf6fd81765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1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err="1" smtClean="0">
                <a:solidFill>
                  <a:srgbClr val="0070C0"/>
                </a:solidFill>
              </a:rPr>
              <a:t>Machine</a:t>
            </a:r>
            <a:r>
              <a:rPr lang="de-DE" dirty="0" smtClean="0">
                <a:solidFill>
                  <a:srgbClr val="0070C0"/>
                </a:solidFill>
              </a:rPr>
              <a:t> Learning in </a:t>
            </a:r>
            <a:r>
              <a:rPr lang="de-DE" dirty="0" err="1" smtClean="0">
                <a:solidFill>
                  <a:srgbClr val="0070C0"/>
                </a:solidFill>
              </a:rPr>
              <a:t>Production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4747" y="1376192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074747" y="2676964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074747" y="3911560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4668066" y="2487005"/>
            <a:ext cx="1464051" cy="9192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Production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242580" y="2667776"/>
            <a:ext cx="805013" cy="5552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Users</a:t>
            </a:r>
            <a:endParaRPr lang="de-DE" dirty="0"/>
          </a:p>
        </p:txBody>
      </p:sp>
      <p:cxnSp>
        <p:nvCxnSpPr>
          <p:cNvPr id="18" name="Elbow Connector 17"/>
          <p:cNvCxnSpPr>
            <a:stCxn id="56" idx="3"/>
            <a:endCxn id="11" idx="0"/>
          </p:cNvCxnSpPr>
          <p:nvPr/>
        </p:nvCxnSpPr>
        <p:spPr>
          <a:xfrm>
            <a:off x="3974039" y="1657092"/>
            <a:ext cx="1426053" cy="82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11" idx="3"/>
          </p:cNvCxnSpPr>
          <p:nvPr/>
        </p:nvCxnSpPr>
        <p:spPr>
          <a:xfrm flipH="1">
            <a:off x="6132117" y="2945390"/>
            <a:ext cx="1110463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9" idx="2"/>
          </p:cNvCxnSpPr>
          <p:nvPr/>
        </p:nvCxnSpPr>
        <p:spPr>
          <a:xfrm flipV="1">
            <a:off x="1547115" y="3223004"/>
            <a:ext cx="0" cy="68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43434" y="1961976"/>
            <a:ext cx="8670" cy="71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683626" y="1961976"/>
            <a:ext cx="2166" cy="70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46047" y="271390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Statistical Tests</a:t>
            </a:r>
            <a:endParaRPr lang="de-DE" sz="1050" dirty="0"/>
          </a:p>
        </p:txBody>
      </p:sp>
      <p:cxnSp>
        <p:nvCxnSpPr>
          <p:cNvPr id="45" name="Straight Arrow Connector 44"/>
          <p:cNvCxnSpPr>
            <a:stCxn id="9" idx="3"/>
            <a:endCxn id="43" idx="1"/>
          </p:cNvCxnSpPr>
          <p:nvPr/>
        </p:nvCxnSpPr>
        <p:spPr>
          <a:xfrm flipV="1">
            <a:off x="2019483" y="2945390"/>
            <a:ext cx="1026564" cy="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11" idx="1"/>
          </p:cNvCxnSpPr>
          <p:nvPr/>
        </p:nvCxnSpPr>
        <p:spPr>
          <a:xfrm>
            <a:off x="3978304" y="2945390"/>
            <a:ext cx="689762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" idx="2"/>
            <a:endCxn id="65" idx="3"/>
          </p:cNvCxnSpPr>
          <p:nvPr/>
        </p:nvCxnSpPr>
        <p:spPr>
          <a:xfrm rot="5400000">
            <a:off x="4295780" y="3080267"/>
            <a:ext cx="778321" cy="1430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41782" y="1425602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Unit &amp; E2E </a:t>
            </a:r>
            <a:r>
              <a:rPr lang="de-DE" sz="1050" dirty="0" err="1" smtClean="0"/>
              <a:t>tests</a:t>
            </a:r>
            <a:endParaRPr lang="de-DE" sz="1050" dirty="0"/>
          </a:p>
        </p:txBody>
      </p:sp>
      <p:cxnSp>
        <p:nvCxnSpPr>
          <p:cNvPr id="58" name="Straight Arrow Connector 57"/>
          <p:cNvCxnSpPr>
            <a:stCxn id="8" idx="3"/>
            <a:endCxn id="56" idx="1"/>
          </p:cNvCxnSpPr>
          <p:nvPr/>
        </p:nvCxnSpPr>
        <p:spPr>
          <a:xfrm>
            <a:off x="2019483" y="1649212"/>
            <a:ext cx="1022299" cy="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37531" y="395309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Correctly</a:t>
            </a:r>
            <a:r>
              <a:rPr lang="de-DE" sz="1050" dirty="0" smtClean="0"/>
              <a:t> </a:t>
            </a:r>
            <a:r>
              <a:rPr lang="de-DE" sz="1050" dirty="0" err="1" smtClean="0"/>
              <a:t>labeled</a:t>
            </a:r>
            <a:r>
              <a:rPr lang="de-DE" sz="1050" dirty="0" smtClean="0"/>
              <a:t>?</a:t>
            </a:r>
            <a:endParaRPr lang="de-DE" sz="1050" dirty="0"/>
          </a:p>
        </p:txBody>
      </p:sp>
      <p:cxnSp>
        <p:nvCxnSpPr>
          <p:cNvPr id="68" name="Straight Arrow Connector 67"/>
          <p:cNvCxnSpPr>
            <a:stCxn id="65" idx="1"/>
            <a:endCxn id="10" idx="3"/>
          </p:cNvCxnSpPr>
          <p:nvPr/>
        </p:nvCxnSpPr>
        <p:spPr>
          <a:xfrm flipH="1">
            <a:off x="2019483" y="4184580"/>
            <a:ext cx="101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4690" y="2441031"/>
            <a:ext cx="1460440" cy="9652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9" y="1176701"/>
            <a:ext cx="319494" cy="31949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05" y="1091051"/>
            <a:ext cx="609711" cy="2828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55" y="1038552"/>
            <a:ext cx="315342" cy="3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Model </a:t>
            </a:r>
            <a:r>
              <a:rPr lang="de-DE" dirty="0" err="1" smtClean="0">
                <a:solidFill>
                  <a:srgbClr val="0070C0"/>
                </a:solidFill>
              </a:rPr>
              <a:t>Versioning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 distributed version control system, meaning the entire history of the repository is transferred to the client during the cloning process.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projects containing large files, particularly large files that are modified regularly, this initial clone can take a huge amount of time, as every version of every file has to be downloaded by the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LFS (Large File Storage) is 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extension developed by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Atlassian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GitHub, and a few other open source contributors, that reduces the impact of large files in your repository by downloading the relevant versions of them lazily.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Specifically, large files are downloaded during the checkout process rather than during cloning or fetching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LFS does this by replacing large files in your repository with tiny pointer files. During normal usage, you'll never see these pointer files as they are handled automatically by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LFS: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094" y="4876971"/>
            <a:ext cx="2416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/>
              <a:t>https://www.atlassian.com/git/tutorials/git-lfs</a:t>
            </a:r>
          </a:p>
        </p:txBody>
      </p:sp>
    </p:spTree>
    <p:extLst>
      <p:ext uri="{BB962C8B-B14F-4D97-AF65-F5344CB8AC3E}">
        <p14:creationId xmlns:p14="http://schemas.microsoft.com/office/powerpoint/2010/main" val="41314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Model </a:t>
            </a:r>
            <a:r>
              <a:rPr lang="de-DE" dirty="0" err="1" smtClean="0">
                <a:solidFill>
                  <a:srgbClr val="0070C0"/>
                </a:solidFill>
              </a:rPr>
              <a:t>Versioning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When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add a file to your repository,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LFS replaces its contents with a pointer, and stores the file contents in a local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LFS cache.</a:t>
            </a:r>
          </a:p>
        </p:txBody>
      </p:sp>
      <p:sp>
        <p:nvSpPr>
          <p:cNvPr id="2" name="Rectangle 1"/>
          <p:cNvSpPr/>
          <p:nvPr/>
        </p:nvSpPr>
        <p:spPr>
          <a:xfrm>
            <a:off x="78094" y="4876971"/>
            <a:ext cx="2416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/>
              <a:t>https://www.atlassian.com/git/tutorials/git-lfs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8299" l="4388" r="92551">
                        <a14:foregroundMark x1="73571" y1="22449" x2="86122" y2="46769"/>
                        <a14:foregroundMark x1="41224" y1="51020" x2="48265" y2="60204"/>
                        <a14:foregroundMark x1="7551" y1="44558" x2="19592" y2="69898"/>
                        <a14:foregroundMark x1="21837" y1="45748" x2="8163" y2="68878"/>
                        <a14:foregroundMark x1="9592" y1="47959" x2="15612" y2="52891"/>
                        <a14:foregroundMark x1="17041" y1="48299" x2="13673" y2="68707"/>
                        <a14:foregroundMark x1="7143" y1="56973" x2="19184" y2="61905"/>
                        <a14:foregroundMark x1="20408" y1="52891" x2="12041" y2="68878"/>
                        <a14:foregroundMark x1="49286" y1="45918" x2="49184" y2="66327"/>
                        <a14:foregroundMark x1="83878" y1="65306" x2="74388" y2="88776"/>
                        <a14:foregroundMark x1="74286" y1="65476" x2="84898" y2="89456"/>
                        <a14:foregroundMark x1="85204" y1="66327" x2="78776" y2="87925"/>
                        <a14:foregroundMark x1="80612" y1="64796" x2="73776" y2="82483"/>
                        <a14:foregroundMark x1="86224" y1="71769" x2="80714" y2="88946"/>
                        <a14:foregroundMark x1="84286" y1="23639" x2="74388" y2="47959"/>
                        <a14:foregroundMark x1="74388" y1="36905" x2="81327" y2="37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623" t="17921" r="9760" b="46513"/>
          <a:stretch/>
        </p:blipFill>
        <p:spPr>
          <a:xfrm>
            <a:off x="5720419" y="1837468"/>
            <a:ext cx="888399" cy="966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26" y="2552665"/>
            <a:ext cx="966259" cy="966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8299" l="4388" r="92551">
                        <a14:foregroundMark x1="73571" y1="22449" x2="86122" y2="46769"/>
                        <a14:foregroundMark x1="41224" y1="51020" x2="48265" y2="60204"/>
                        <a14:foregroundMark x1="7551" y1="44558" x2="19592" y2="69898"/>
                        <a14:foregroundMark x1="21837" y1="45748" x2="8163" y2="68878"/>
                        <a14:foregroundMark x1="9592" y1="47959" x2="15612" y2="52891"/>
                        <a14:foregroundMark x1="17041" y1="48299" x2="13673" y2="68707"/>
                        <a14:foregroundMark x1="7143" y1="56973" x2="19184" y2="61905"/>
                        <a14:foregroundMark x1="20408" y1="52891" x2="12041" y2="68878"/>
                        <a14:foregroundMark x1="49286" y1="45918" x2="49184" y2="66327"/>
                        <a14:foregroundMark x1="83878" y1="65306" x2="74388" y2="88776"/>
                        <a14:foregroundMark x1="74286" y1="65476" x2="84898" y2="89456"/>
                        <a14:foregroundMark x1="85204" y1="66327" x2="78776" y2="87925"/>
                        <a14:foregroundMark x1="80612" y1="64796" x2="73776" y2="82483"/>
                        <a14:foregroundMark x1="86224" y1="71769" x2="80714" y2="88946"/>
                        <a14:foregroundMark x1="84286" y1="23639" x2="74388" y2="47959"/>
                        <a14:foregroundMark x1="74388" y1="36905" x2="81327" y2="37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108" r="73507" b="24370"/>
          <a:stretch/>
        </p:blipFill>
        <p:spPr>
          <a:xfrm>
            <a:off x="1619078" y="2552665"/>
            <a:ext cx="1199799" cy="992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8299" l="4388" r="92551">
                        <a14:foregroundMark x1="73571" y1="22449" x2="86122" y2="46769"/>
                        <a14:foregroundMark x1="41224" y1="51020" x2="48265" y2="60204"/>
                        <a14:foregroundMark x1="7551" y1="44558" x2="19592" y2="69898"/>
                        <a14:foregroundMark x1="21837" y1="45748" x2="8163" y2="68878"/>
                        <a14:foregroundMark x1="9592" y1="47959" x2="15612" y2="52891"/>
                        <a14:foregroundMark x1="17041" y1="48299" x2="13673" y2="68707"/>
                        <a14:foregroundMark x1="7143" y1="56973" x2="19184" y2="61905"/>
                        <a14:foregroundMark x1="20408" y1="52891" x2="12041" y2="68878"/>
                        <a14:foregroundMark x1="49286" y1="45918" x2="49184" y2="66327"/>
                        <a14:foregroundMark x1="83878" y1="65306" x2="74388" y2="88776"/>
                        <a14:foregroundMark x1="74286" y1="65476" x2="84898" y2="89456"/>
                        <a14:foregroundMark x1="85204" y1="66327" x2="78776" y2="87925"/>
                        <a14:foregroundMark x1="80612" y1="64796" x2="73776" y2="82483"/>
                        <a14:foregroundMark x1="86224" y1="71769" x2="80714" y2="88946"/>
                        <a14:foregroundMark x1="84286" y1="23639" x2="74388" y2="47959"/>
                        <a14:foregroundMark x1="74388" y1="36905" x2="81327" y2="37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108" r="73507" b="24370"/>
          <a:stretch/>
        </p:blipFill>
        <p:spPr>
          <a:xfrm>
            <a:off x="5564718" y="3111968"/>
            <a:ext cx="1199799" cy="9924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34" y="3093119"/>
            <a:ext cx="373160" cy="373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34" y="1850068"/>
            <a:ext cx="282154" cy="282154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2818877" y="3048868"/>
            <a:ext cx="68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V="1">
            <a:off x="4726085" y="2345373"/>
            <a:ext cx="838633" cy="69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4726085" y="3035795"/>
            <a:ext cx="838633" cy="57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4365" y="3527882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056" y="348174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LFS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7099" y="2708239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repo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7099" y="4087722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LFS Cache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78629" y="4382667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</a:t>
            </a:r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Model </a:t>
            </a:r>
            <a:r>
              <a:rPr lang="de-DE" dirty="0" err="1" smtClean="0">
                <a:solidFill>
                  <a:srgbClr val="0070C0"/>
                </a:solidFill>
              </a:rPr>
              <a:t>Versioning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When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push new commits to the server, any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LFS files referenced by the newly pushed commits are transferred from your local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LFS cache to the remote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LFS store tied to your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repository. </a:t>
            </a:r>
          </a:p>
        </p:txBody>
      </p:sp>
      <p:sp>
        <p:nvSpPr>
          <p:cNvPr id="2" name="Rectangle 1"/>
          <p:cNvSpPr/>
          <p:nvPr/>
        </p:nvSpPr>
        <p:spPr>
          <a:xfrm>
            <a:off x="78094" y="4876971"/>
            <a:ext cx="2416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/>
              <a:t>https://www.atlassian.com/git/tutorials/git-lfs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8299" l="4388" r="92551">
                        <a14:foregroundMark x1="73571" y1="22449" x2="86122" y2="46769"/>
                        <a14:foregroundMark x1="41224" y1="51020" x2="48265" y2="60204"/>
                        <a14:foregroundMark x1="7551" y1="44558" x2="19592" y2="69898"/>
                        <a14:foregroundMark x1="21837" y1="45748" x2="8163" y2="68878"/>
                        <a14:foregroundMark x1="9592" y1="47959" x2="15612" y2="52891"/>
                        <a14:foregroundMark x1="17041" y1="48299" x2="13673" y2="68707"/>
                        <a14:foregroundMark x1="7143" y1="56973" x2="19184" y2="61905"/>
                        <a14:foregroundMark x1="20408" y1="52891" x2="12041" y2="68878"/>
                        <a14:foregroundMark x1="49286" y1="45918" x2="49184" y2="66327"/>
                        <a14:foregroundMark x1="83878" y1="65306" x2="74388" y2="88776"/>
                        <a14:foregroundMark x1="74286" y1="65476" x2="84898" y2="89456"/>
                        <a14:foregroundMark x1="85204" y1="66327" x2="78776" y2="87925"/>
                        <a14:foregroundMark x1="80612" y1="64796" x2="73776" y2="82483"/>
                        <a14:foregroundMark x1="86224" y1="71769" x2="80714" y2="88946"/>
                        <a14:foregroundMark x1="84286" y1="23639" x2="74388" y2="47959"/>
                        <a14:foregroundMark x1="74388" y1="36905" x2="81327" y2="37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623" t="17921" r="9760" b="46513"/>
          <a:stretch/>
        </p:blipFill>
        <p:spPr>
          <a:xfrm>
            <a:off x="2049940" y="1901581"/>
            <a:ext cx="888399" cy="966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8299" l="4388" r="92551">
                        <a14:foregroundMark x1="73571" y1="22449" x2="86122" y2="46769"/>
                        <a14:foregroundMark x1="41224" y1="51020" x2="48265" y2="60204"/>
                        <a14:foregroundMark x1="7551" y1="44558" x2="19592" y2="69898"/>
                        <a14:foregroundMark x1="21837" y1="45748" x2="8163" y2="68878"/>
                        <a14:foregroundMark x1="9592" y1="47959" x2="15612" y2="52891"/>
                        <a14:foregroundMark x1="17041" y1="48299" x2="13673" y2="68707"/>
                        <a14:foregroundMark x1="7143" y1="56973" x2="19184" y2="61905"/>
                        <a14:foregroundMark x1="20408" y1="52891" x2="12041" y2="68878"/>
                        <a14:foregroundMark x1="49286" y1="45918" x2="49184" y2="66327"/>
                        <a14:foregroundMark x1="83878" y1="65306" x2="74388" y2="88776"/>
                        <a14:foregroundMark x1="74286" y1="65476" x2="84898" y2="89456"/>
                        <a14:foregroundMark x1="85204" y1="66327" x2="78776" y2="87925"/>
                        <a14:foregroundMark x1="80612" y1="64796" x2="73776" y2="82483"/>
                        <a14:foregroundMark x1="86224" y1="71769" x2="80714" y2="88946"/>
                        <a14:foregroundMark x1="84286" y1="23639" x2="74388" y2="47959"/>
                        <a14:foregroundMark x1="74388" y1="36905" x2="81327" y2="37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108" r="73507" b="24370"/>
          <a:stretch/>
        </p:blipFill>
        <p:spPr>
          <a:xfrm>
            <a:off x="1894239" y="3176081"/>
            <a:ext cx="1199799" cy="992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55" y="3157232"/>
            <a:ext cx="373160" cy="373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55" y="1914181"/>
            <a:ext cx="282154" cy="2821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96620" y="2772352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repo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6620" y="4151835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LFS Cache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8629" y="4382667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</a:t>
            </a:r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push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24235" y="2353172"/>
            <a:ext cx="143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59030" y="3672284"/>
            <a:ext cx="143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90" y="1992531"/>
            <a:ext cx="1373870" cy="7212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82107" y="2752569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host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22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45" b="27356"/>
          <a:stretch/>
        </p:blipFill>
        <p:spPr>
          <a:xfrm>
            <a:off x="4642433" y="3173745"/>
            <a:ext cx="1992531" cy="10400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68056" y="4186312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LFS </a:t>
            </a:r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store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738" y="3458937"/>
            <a:ext cx="373160" cy="3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Model </a:t>
            </a:r>
            <a:r>
              <a:rPr lang="de-DE" dirty="0" err="1" smtClean="0">
                <a:solidFill>
                  <a:srgbClr val="0070C0"/>
                </a:solidFill>
              </a:rPr>
              <a:t>Versioning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When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checkout a commit that contains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LFS pointers, they are replaced with files from your local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LFS cache, or downloaded from the remote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LFS store.</a:t>
            </a:r>
          </a:p>
        </p:txBody>
      </p:sp>
      <p:sp>
        <p:nvSpPr>
          <p:cNvPr id="2" name="Rectangle 1"/>
          <p:cNvSpPr/>
          <p:nvPr/>
        </p:nvSpPr>
        <p:spPr>
          <a:xfrm>
            <a:off x="78094" y="4876971"/>
            <a:ext cx="2416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/>
              <a:t>https://www.atlassian.com/git/tutorials/git-lfs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8299" l="4388" r="92551">
                        <a14:foregroundMark x1="73571" y1="22449" x2="86122" y2="46769"/>
                        <a14:foregroundMark x1="41224" y1="51020" x2="48265" y2="60204"/>
                        <a14:foregroundMark x1="7551" y1="44558" x2="19592" y2="69898"/>
                        <a14:foregroundMark x1="21837" y1="45748" x2="8163" y2="68878"/>
                        <a14:foregroundMark x1="9592" y1="47959" x2="15612" y2="52891"/>
                        <a14:foregroundMark x1="17041" y1="48299" x2="13673" y2="68707"/>
                        <a14:foregroundMark x1="7143" y1="56973" x2="19184" y2="61905"/>
                        <a14:foregroundMark x1="20408" y1="52891" x2="12041" y2="68878"/>
                        <a14:foregroundMark x1="49286" y1="45918" x2="49184" y2="66327"/>
                        <a14:foregroundMark x1="83878" y1="65306" x2="74388" y2="88776"/>
                        <a14:foregroundMark x1="74286" y1="65476" x2="84898" y2="89456"/>
                        <a14:foregroundMark x1="85204" y1="66327" x2="78776" y2="87925"/>
                        <a14:foregroundMark x1="80612" y1="64796" x2="73776" y2="82483"/>
                        <a14:foregroundMark x1="86224" y1="71769" x2="80714" y2="88946"/>
                        <a14:foregroundMark x1="84286" y1="23639" x2="74388" y2="47959"/>
                        <a14:foregroundMark x1="74388" y1="36905" x2="81327" y2="37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623" t="17921" r="9760" b="46513"/>
          <a:stretch/>
        </p:blipFill>
        <p:spPr>
          <a:xfrm>
            <a:off x="1381168" y="1901581"/>
            <a:ext cx="888399" cy="966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8299" l="4388" r="92551">
                        <a14:foregroundMark x1="73571" y1="22449" x2="86122" y2="46769"/>
                        <a14:foregroundMark x1="41224" y1="51020" x2="48265" y2="60204"/>
                        <a14:foregroundMark x1="7551" y1="44558" x2="19592" y2="69898"/>
                        <a14:foregroundMark x1="21837" y1="45748" x2="8163" y2="68878"/>
                        <a14:foregroundMark x1="9592" y1="47959" x2="15612" y2="52891"/>
                        <a14:foregroundMark x1="17041" y1="48299" x2="13673" y2="68707"/>
                        <a14:foregroundMark x1="7143" y1="56973" x2="19184" y2="61905"/>
                        <a14:foregroundMark x1="20408" y1="52891" x2="12041" y2="68878"/>
                        <a14:foregroundMark x1="49286" y1="45918" x2="49184" y2="66327"/>
                        <a14:foregroundMark x1="83878" y1="65306" x2="74388" y2="88776"/>
                        <a14:foregroundMark x1="74286" y1="65476" x2="84898" y2="89456"/>
                        <a14:foregroundMark x1="85204" y1="66327" x2="78776" y2="87925"/>
                        <a14:foregroundMark x1="80612" y1="64796" x2="73776" y2="82483"/>
                        <a14:foregroundMark x1="86224" y1="71769" x2="80714" y2="88946"/>
                        <a14:foregroundMark x1="84286" y1="23639" x2="74388" y2="47959"/>
                        <a14:foregroundMark x1="74388" y1="36905" x2="81327" y2="37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108" r="73507" b="24370"/>
          <a:stretch/>
        </p:blipFill>
        <p:spPr>
          <a:xfrm>
            <a:off x="3805378" y="3117136"/>
            <a:ext cx="1199799" cy="992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94" y="3098287"/>
            <a:ext cx="373160" cy="37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96" y="1933079"/>
            <a:ext cx="282154" cy="2821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7848" y="2772352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repo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759" y="4092890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LFS Cache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8628" y="4608810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</a:t>
            </a:r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checkout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77156" y="3670602"/>
            <a:ext cx="818795" cy="1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22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45" b="27356"/>
          <a:stretch/>
        </p:blipFill>
        <p:spPr>
          <a:xfrm>
            <a:off x="993325" y="3128551"/>
            <a:ext cx="1992531" cy="10400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18948" y="4141118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LFS </a:t>
            </a:r>
            <a:r>
              <a:rPr lang="de-DE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store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30" y="3413743"/>
            <a:ext cx="373160" cy="373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63" y="1786311"/>
            <a:ext cx="761748" cy="7617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29210" y="2548059"/>
            <a:ext cx="609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de-DE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LFS</a:t>
            </a:r>
            <a:endParaRPr lang="de-DE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22109" y="2322836"/>
            <a:ext cx="1113497" cy="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63659" y="2752569"/>
            <a:ext cx="0" cy="25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05177" y="2215971"/>
            <a:ext cx="94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8299" l="4388" r="92551">
                        <a14:foregroundMark x1="73571" y1="22449" x2="86122" y2="46769"/>
                        <a14:foregroundMark x1="41224" y1="51020" x2="48265" y2="60204"/>
                        <a14:foregroundMark x1="7551" y1="44558" x2="19592" y2="69898"/>
                        <a14:foregroundMark x1="21837" y1="45748" x2="8163" y2="68878"/>
                        <a14:foregroundMark x1="9592" y1="47959" x2="15612" y2="52891"/>
                        <a14:foregroundMark x1="17041" y1="48299" x2="13673" y2="68707"/>
                        <a14:foregroundMark x1="7143" y1="56973" x2="19184" y2="61905"/>
                        <a14:foregroundMark x1="20408" y1="52891" x2="12041" y2="68878"/>
                        <a14:foregroundMark x1="49286" y1="45918" x2="49184" y2="66327"/>
                        <a14:foregroundMark x1="83878" y1="65306" x2="74388" y2="88776"/>
                        <a14:foregroundMark x1="74286" y1="65476" x2="84898" y2="89456"/>
                        <a14:foregroundMark x1="85204" y1="66327" x2="78776" y2="87925"/>
                        <a14:foregroundMark x1="80612" y1="64796" x2="73776" y2="82483"/>
                        <a14:foregroundMark x1="86224" y1="71769" x2="80714" y2="88946"/>
                        <a14:foregroundMark x1="84286" y1="23639" x2="74388" y2="47959"/>
                        <a14:foregroundMark x1="74388" y1="36905" x2="81327" y2="37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108" r="73507" b="24370"/>
          <a:stretch/>
        </p:blipFill>
        <p:spPr>
          <a:xfrm>
            <a:off x="6057852" y="1607930"/>
            <a:ext cx="1199799" cy="99240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203139" y="2583147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</a:t>
            </a:r>
            <a:endParaRPr lang="de-DE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Agenda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757556" cy="3416400"/>
          </a:xfrm>
        </p:spPr>
        <p:txBody>
          <a:bodyPr/>
          <a:lstStyle/>
          <a:p>
            <a:endParaRPr lang="en-US" dirty="0" smtClean="0"/>
          </a:p>
          <a:p>
            <a:pPr marL="482600" indent="-342900">
              <a:buFont typeface="+mj-lt"/>
              <a:buAutoNum type="arabicPeriod"/>
            </a:pPr>
            <a:endParaRPr lang="en-US" sz="1800" dirty="0" smtClean="0"/>
          </a:p>
          <a:p>
            <a:pPr marL="482600" indent="-342900">
              <a:buFont typeface="+mj-lt"/>
              <a:buAutoNum type="arabicPeriod"/>
            </a:pPr>
            <a:r>
              <a:rPr lang="en-US" sz="1800" dirty="0" smtClean="0"/>
              <a:t>Machine Learning in Production</a:t>
            </a:r>
          </a:p>
          <a:p>
            <a:pPr marL="482600" indent="-342900">
              <a:buFont typeface="+mj-lt"/>
              <a:buAutoNum type="arabicPeriod"/>
            </a:pPr>
            <a:endParaRPr lang="en-US" sz="1800" dirty="0"/>
          </a:p>
          <a:p>
            <a:pPr marL="482600" indent="-342900">
              <a:buFont typeface="+mj-lt"/>
              <a:buAutoNum type="arabicPeriod"/>
            </a:pPr>
            <a:endParaRPr lang="en-US" sz="1800" dirty="0" smtClean="0"/>
          </a:p>
          <a:p>
            <a:pPr marL="482600" indent="-342900">
              <a:buFont typeface="+mj-lt"/>
              <a:buAutoNum type="arabicPeriod"/>
            </a:pPr>
            <a:r>
              <a:rPr lang="en-US" sz="1800" dirty="0" smtClean="0"/>
              <a:t>Machine Learning Project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Model </a:t>
            </a:r>
            <a:r>
              <a:rPr lang="de-DE" dirty="0" err="1" smtClean="0">
                <a:solidFill>
                  <a:srgbClr val="0070C0"/>
                </a:solidFill>
              </a:rPr>
              <a:t>Versioning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Always use versioning on your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Always calculate different metrics for your model such as accuracy, recall, precision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Keep the metrics in a csv file and keep track of that .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Keep different test sets for your model and try to evaluate your model on different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Keep the exact list of files/data which are used for training, validation and test.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38670"/>
              </p:ext>
            </p:extLst>
          </p:nvPr>
        </p:nvGraphicFramePr>
        <p:xfrm>
          <a:off x="2191944" y="2365375"/>
          <a:ext cx="3997068" cy="99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178">
                  <a:extLst>
                    <a:ext uri="{9D8B030D-6E8A-4147-A177-3AD203B41FA5}">
                      <a16:colId xmlns:a16="http://schemas.microsoft.com/office/drawing/2014/main" val="4145482514"/>
                    </a:ext>
                  </a:extLst>
                </a:gridCol>
                <a:gridCol w="666178">
                  <a:extLst>
                    <a:ext uri="{9D8B030D-6E8A-4147-A177-3AD203B41FA5}">
                      <a16:colId xmlns:a16="http://schemas.microsoft.com/office/drawing/2014/main" val="5277586"/>
                    </a:ext>
                  </a:extLst>
                </a:gridCol>
                <a:gridCol w="666178">
                  <a:extLst>
                    <a:ext uri="{9D8B030D-6E8A-4147-A177-3AD203B41FA5}">
                      <a16:colId xmlns:a16="http://schemas.microsoft.com/office/drawing/2014/main" val="2719967283"/>
                    </a:ext>
                  </a:extLst>
                </a:gridCol>
                <a:gridCol w="666178">
                  <a:extLst>
                    <a:ext uri="{9D8B030D-6E8A-4147-A177-3AD203B41FA5}">
                      <a16:colId xmlns:a16="http://schemas.microsoft.com/office/drawing/2014/main" val="2009903960"/>
                    </a:ext>
                  </a:extLst>
                </a:gridCol>
                <a:gridCol w="666178">
                  <a:extLst>
                    <a:ext uri="{9D8B030D-6E8A-4147-A177-3AD203B41FA5}">
                      <a16:colId xmlns:a16="http://schemas.microsoft.com/office/drawing/2014/main" val="3540056833"/>
                    </a:ext>
                  </a:extLst>
                </a:gridCol>
                <a:gridCol w="666178">
                  <a:extLst>
                    <a:ext uri="{9D8B030D-6E8A-4147-A177-3AD203B41FA5}">
                      <a16:colId xmlns:a16="http://schemas.microsoft.com/office/drawing/2014/main" val="37771574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Version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Accuracy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FPR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FNR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Precision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920679"/>
                  </a:ext>
                </a:extLst>
              </a:tr>
              <a:tr h="159003"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V01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90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3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5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93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316880"/>
                  </a:ext>
                </a:extLst>
              </a:tr>
              <a:tr h="159003"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V02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92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6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4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90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367978"/>
                  </a:ext>
                </a:extLst>
              </a:tr>
              <a:tr h="159003"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V03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94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2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2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91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094179"/>
                  </a:ext>
                </a:extLst>
              </a:tr>
              <a:tr h="159003"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 smtClean="0"/>
                        <a:t>…</a:t>
                      </a:r>
                      <a:endParaRPr lang="en-US" sz="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80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0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err="1" smtClean="0">
                <a:solidFill>
                  <a:srgbClr val="0070C0"/>
                </a:solidFill>
              </a:rPr>
              <a:t>Machine</a:t>
            </a:r>
            <a:r>
              <a:rPr lang="de-DE" dirty="0" smtClean="0">
                <a:solidFill>
                  <a:srgbClr val="0070C0"/>
                </a:solidFill>
              </a:rPr>
              <a:t> Learning in </a:t>
            </a:r>
            <a:r>
              <a:rPr lang="de-DE" dirty="0" err="1" smtClean="0">
                <a:solidFill>
                  <a:srgbClr val="0070C0"/>
                </a:solidFill>
              </a:rPr>
              <a:t>Production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4747" y="1376192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074747" y="2676964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074747" y="3911560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4668066" y="2487005"/>
            <a:ext cx="1464051" cy="9192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Production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242580" y="2667776"/>
            <a:ext cx="805013" cy="5552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Users</a:t>
            </a:r>
            <a:endParaRPr lang="de-DE" dirty="0"/>
          </a:p>
        </p:txBody>
      </p:sp>
      <p:cxnSp>
        <p:nvCxnSpPr>
          <p:cNvPr id="18" name="Elbow Connector 17"/>
          <p:cNvCxnSpPr>
            <a:stCxn id="56" idx="3"/>
            <a:endCxn id="11" idx="0"/>
          </p:cNvCxnSpPr>
          <p:nvPr/>
        </p:nvCxnSpPr>
        <p:spPr>
          <a:xfrm>
            <a:off x="3974039" y="1657092"/>
            <a:ext cx="1426053" cy="82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11" idx="3"/>
          </p:cNvCxnSpPr>
          <p:nvPr/>
        </p:nvCxnSpPr>
        <p:spPr>
          <a:xfrm flipH="1">
            <a:off x="6132117" y="2945390"/>
            <a:ext cx="1110463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9" idx="2"/>
          </p:cNvCxnSpPr>
          <p:nvPr/>
        </p:nvCxnSpPr>
        <p:spPr>
          <a:xfrm flipV="1">
            <a:off x="1547115" y="3223004"/>
            <a:ext cx="0" cy="68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43434" y="1961976"/>
            <a:ext cx="8670" cy="71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683626" y="1961976"/>
            <a:ext cx="2166" cy="70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46047" y="271390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Statistical Tests</a:t>
            </a:r>
            <a:endParaRPr lang="de-DE" sz="1050" dirty="0"/>
          </a:p>
        </p:txBody>
      </p:sp>
      <p:cxnSp>
        <p:nvCxnSpPr>
          <p:cNvPr id="45" name="Straight Arrow Connector 44"/>
          <p:cNvCxnSpPr>
            <a:stCxn id="9" idx="3"/>
            <a:endCxn id="43" idx="1"/>
          </p:cNvCxnSpPr>
          <p:nvPr/>
        </p:nvCxnSpPr>
        <p:spPr>
          <a:xfrm flipV="1">
            <a:off x="2019483" y="2945390"/>
            <a:ext cx="1026564" cy="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11" idx="1"/>
          </p:cNvCxnSpPr>
          <p:nvPr/>
        </p:nvCxnSpPr>
        <p:spPr>
          <a:xfrm>
            <a:off x="3978304" y="2945390"/>
            <a:ext cx="689762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" idx="2"/>
            <a:endCxn id="65" idx="3"/>
          </p:cNvCxnSpPr>
          <p:nvPr/>
        </p:nvCxnSpPr>
        <p:spPr>
          <a:xfrm rot="5400000">
            <a:off x="4295780" y="3080267"/>
            <a:ext cx="778321" cy="1430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41782" y="1425602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Unit &amp; E2E </a:t>
            </a:r>
            <a:r>
              <a:rPr lang="de-DE" sz="1050" dirty="0" err="1" smtClean="0"/>
              <a:t>tests</a:t>
            </a:r>
            <a:endParaRPr lang="de-DE" sz="1050" dirty="0"/>
          </a:p>
        </p:txBody>
      </p:sp>
      <p:cxnSp>
        <p:nvCxnSpPr>
          <p:cNvPr id="58" name="Straight Arrow Connector 57"/>
          <p:cNvCxnSpPr>
            <a:stCxn id="8" idx="3"/>
            <a:endCxn id="56" idx="1"/>
          </p:cNvCxnSpPr>
          <p:nvPr/>
        </p:nvCxnSpPr>
        <p:spPr>
          <a:xfrm>
            <a:off x="2019483" y="1649212"/>
            <a:ext cx="1022299" cy="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37531" y="395309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Correctly</a:t>
            </a:r>
            <a:r>
              <a:rPr lang="de-DE" sz="1050" dirty="0" smtClean="0"/>
              <a:t> </a:t>
            </a:r>
            <a:r>
              <a:rPr lang="de-DE" sz="1050" dirty="0" err="1" smtClean="0"/>
              <a:t>labeled</a:t>
            </a:r>
            <a:r>
              <a:rPr lang="de-DE" sz="1050" dirty="0" smtClean="0"/>
              <a:t>?</a:t>
            </a:r>
            <a:endParaRPr lang="de-DE" sz="1050" dirty="0"/>
          </a:p>
        </p:txBody>
      </p:sp>
      <p:cxnSp>
        <p:nvCxnSpPr>
          <p:cNvPr id="68" name="Straight Arrow Connector 67"/>
          <p:cNvCxnSpPr>
            <a:stCxn id="65" idx="1"/>
            <a:endCxn id="10" idx="3"/>
          </p:cNvCxnSpPr>
          <p:nvPr/>
        </p:nvCxnSpPr>
        <p:spPr>
          <a:xfrm flipH="1">
            <a:off x="2019483" y="4184580"/>
            <a:ext cx="101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71452" y="2422092"/>
            <a:ext cx="1460440" cy="9652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9" y="1176701"/>
            <a:ext cx="319494" cy="3194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05" y="1091051"/>
            <a:ext cx="609711" cy="2828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55" y="1038552"/>
            <a:ext cx="315342" cy="3153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3" y="2399349"/>
            <a:ext cx="314551" cy="3145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5" y="2453635"/>
            <a:ext cx="244130" cy="2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Model Update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Whenever you updated the model (for example once a months), the model needs to be checked against the previous versions.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main information used in the training, such as list of the training/validation/test samples, hyper parameters, seeds and other log files must be stored on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the updated model works better, then system should automatically accept the new model and allows to commit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soon as the model accepted, the model gets a new version and with all the metrics needs to be added to the model version table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err="1" smtClean="0">
                <a:solidFill>
                  <a:srgbClr val="0070C0"/>
                </a:solidFill>
              </a:rPr>
              <a:t>Machine</a:t>
            </a:r>
            <a:r>
              <a:rPr lang="de-DE" dirty="0" smtClean="0">
                <a:solidFill>
                  <a:srgbClr val="0070C0"/>
                </a:solidFill>
              </a:rPr>
              <a:t> Learning in </a:t>
            </a:r>
            <a:r>
              <a:rPr lang="de-DE" dirty="0" err="1" smtClean="0">
                <a:solidFill>
                  <a:srgbClr val="0070C0"/>
                </a:solidFill>
              </a:rPr>
              <a:t>Production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4747" y="1376192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074747" y="2676964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074747" y="3911560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4668066" y="2487005"/>
            <a:ext cx="1464051" cy="9192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Production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242580" y="2667776"/>
            <a:ext cx="805013" cy="5552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Users</a:t>
            </a:r>
            <a:endParaRPr lang="de-DE" dirty="0"/>
          </a:p>
        </p:txBody>
      </p:sp>
      <p:cxnSp>
        <p:nvCxnSpPr>
          <p:cNvPr id="18" name="Elbow Connector 17"/>
          <p:cNvCxnSpPr>
            <a:stCxn id="56" idx="3"/>
            <a:endCxn id="11" idx="0"/>
          </p:cNvCxnSpPr>
          <p:nvPr/>
        </p:nvCxnSpPr>
        <p:spPr>
          <a:xfrm>
            <a:off x="3974039" y="1657092"/>
            <a:ext cx="1426053" cy="82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11" idx="3"/>
          </p:cNvCxnSpPr>
          <p:nvPr/>
        </p:nvCxnSpPr>
        <p:spPr>
          <a:xfrm flipH="1">
            <a:off x="6132117" y="2945390"/>
            <a:ext cx="1110463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9" idx="2"/>
          </p:cNvCxnSpPr>
          <p:nvPr/>
        </p:nvCxnSpPr>
        <p:spPr>
          <a:xfrm flipV="1">
            <a:off x="1547115" y="3223004"/>
            <a:ext cx="0" cy="68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43434" y="1961976"/>
            <a:ext cx="8670" cy="71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683626" y="1961976"/>
            <a:ext cx="2166" cy="70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46047" y="271390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Statistical Tests</a:t>
            </a:r>
            <a:endParaRPr lang="de-DE" sz="1050" dirty="0"/>
          </a:p>
        </p:txBody>
      </p:sp>
      <p:cxnSp>
        <p:nvCxnSpPr>
          <p:cNvPr id="45" name="Straight Arrow Connector 44"/>
          <p:cNvCxnSpPr>
            <a:stCxn id="9" idx="3"/>
            <a:endCxn id="43" idx="1"/>
          </p:cNvCxnSpPr>
          <p:nvPr/>
        </p:nvCxnSpPr>
        <p:spPr>
          <a:xfrm flipV="1">
            <a:off x="2019483" y="2945390"/>
            <a:ext cx="1026564" cy="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11" idx="1"/>
          </p:cNvCxnSpPr>
          <p:nvPr/>
        </p:nvCxnSpPr>
        <p:spPr>
          <a:xfrm>
            <a:off x="3978304" y="2945390"/>
            <a:ext cx="689762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" idx="2"/>
            <a:endCxn id="65" idx="3"/>
          </p:cNvCxnSpPr>
          <p:nvPr/>
        </p:nvCxnSpPr>
        <p:spPr>
          <a:xfrm rot="5400000">
            <a:off x="4295780" y="3080267"/>
            <a:ext cx="778321" cy="1430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41782" y="1425602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Unit &amp; E2E </a:t>
            </a:r>
            <a:r>
              <a:rPr lang="de-DE" sz="1050" dirty="0" err="1" smtClean="0"/>
              <a:t>tests</a:t>
            </a:r>
            <a:endParaRPr lang="de-DE" sz="1050" dirty="0"/>
          </a:p>
        </p:txBody>
      </p:sp>
      <p:cxnSp>
        <p:nvCxnSpPr>
          <p:cNvPr id="58" name="Straight Arrow Connector 57"/>
          <p:cNvCxnSpPr>
            <a:stCxn id="8" idx="3"/>
            <a:endCxn id="56" idx="1"/>
          </p:cNvCxnSpPr>
          <p:nvPr/>
        </p:nvCxnSpPr>
        <p:spPr>
          <a:xfrm>
            <a:off x="2019483" y="1649212"/>
            <a:ext cx="1022299" cy="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37531" y="395309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Correctly</a:t>
            </a:r>
            <a:r>
              <a:rPr lang="de-DE" sz="1050" dirty="0" smtClean="0"/>
              <a:t> </a:t>
            </a:r>
            <a:r>
              <a:rPr lang="de-DE" sz="1050" dirty="0" err="1" smtClean="0"/>
              <a:t>labeled</a:t>
            </a:r>
            <a:r>
              <a:rPr lang="de-DE" sz="1050" dirty="0" smtClean="0"/>
              <a:t>?</a:t>
            </a:r>
            <a:endParaRPr lang="de-DE" sz="1050" dirty="0"/>
          </a:p>
        </p:txBody>
      </p:sp>
      <p:cxnSp>
        <p:nvCxnSpPr>
          <p:cNvPr id="68" name="Straight Arrow Connector 67"/>
          <p:cNvCxnSpPr>
            <a:stCxn id="65" idx="1"/>
            <a:endCxn id="10" idx="3"/>
          </p:cNvCxnSpPr>
          <p:nvPr/>
        </p:nvCxnSpPr>
        <p:spPr>
          <a:xfrm flipH="1">
            <a:off x="2019483" y="4184580"/>
            <a:ext cx="101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45067" y="3698397"/>
            <a:ext cx="1460440" cy="9652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13" y="2417643"/>
            <a:ext cx="319494" cy="3194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9" y="1176701"/>
            <a:ext cx="319494" cy="31949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05" y="1091051"/>
            <a:ext cx="609711" cy="2828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55" y="1038552"/>
            <a:ext cx="315342" cy="3153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3" y="2399349"/>
            <a:ext cx="314551" cy="31455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5" y="2453635"/>
            <a:ext cx="244130" cy="2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Data </a:t>
            </a:r>
            <a:r>
              <a:rPr lang="de-DE" dirty="0" err="1" smtClean="0">
                <a:solidFill>
                  <a:srgbClr val="0070C0"/>
                </a:solidFill>
              </a:rPr>
              <a:t>Versioning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each training, keep a text file, containing ALL the samples which are used for training/validation/test. This file should the same from the previous step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Whenever the database is updated, a new training can be triggered. Therefore, the file containing the data information should be updated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6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err="1" smtClean="0">
                <a:solidFill>
                  <a:srgbClr val="0070C0"/>
                </a:solidFill>
              </a:rPr>
              <a:t>Machine</a:t>
            </a:r>
            <a:r>
              <a:rPr lang="de-DE" dirty="0" smtClean="0">
                <a:solidFill>
                  <a:srgbClr val="0070C0"/>
                </a:solidFill>
              </a:rPr>
              <a:t> Learning in </a:t>
            </a:r>
            <a:r>
              <a:rPr lang="de-DE" dirty="0" err="1" smtClean="0">
                <a:solidFill>
                  <a:srgbClr val="0070C0"/>
                </a:solidFill>
              </a:rPr>
              <a:t>Production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4747" y="1376192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074747" y="2676964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074747" y="3911560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4668066" y="2487005"/>
            <a:ext cx="1464051" cy="9192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Production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242580" y="2667776"/>
            <a:ext cx="805013" cy="5552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Users</a:t>
            </a:r>
            <a:endParaRPr lang="de-DE" dirty="0"/>
          </a:p>
        </p:txBody>
      </p:sp>
      <p:cxnSp>
        <p:nvCxnSpPr>
          <p:cNvPr id="18" name="Elbow Connector 17"/>
          <p:cNvCxnSpPr>
            <a:stCxn id="56" idx="3"/>
            <a:endCxn id="11" idx="0"/>
          </p:cNvCxnSpPr>
          <p:nvPr/>
        </p:nvCxnSpPr>
        <p:spPr>
          <a:xfrm>
            <a:off x="3974039" y="1657092"/>
            <a:ext cx="1426053" cy="82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11" idx="3"/>
          </p:cNvCxnSpPr>
          <p:nvPr/>
        </p:nvCxnSpPr>
        <p:spPr>
          <a:xfrm flipH="1">
            <a:off x="6132117" y="2945390"/>
            <a:ext cx="1110463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9" idx="2"/>
          </p:cNvCxnSpPr>
          <p:nvPr/>
        </p:nvCxnSpPr>
        <p:spPr>
          <a:xfrm flipV="1">
            <a:off x="1547115" y="3223004"/>
            <a:ext cx="0" cy="68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43434" y="1961976"/>
            <a:ext cx="8670" cy="71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683626" y="1961976"/>
            <a:ext cx="2166" cy="70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46047" y="271390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Statistical Tests</a:t>
            </a:r>
            <a:endParaRPr lang="de-DE" sz="1050" dirty="0"/>
          </a:p>
        </p:txBody>
      </p:sp>
      <p:cxnSp>
        <p:nvCxnSpPr>
          <p:cNvPr id="45" name="Straight Arrow Connector 44"/>
          <p:cNvCxnSpPr>
            <a:stCxn id="9" idx="3"/>
            <a:endCxn id="43" idx="1"/>
          </p:cNvCxnSpPr>
          <p:nvPr/>
        </p:nvCxnSpPr>
        <p:spPr>
          <a:xfrm flipV="1">
            <a:off x="2019483" y="2945390"/>
            <a:ext cx="1026564" cy="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11" idx="1"/>
          </p:cNvCxnSpPr>
          <p:nvPr/>
        </p:nvCxnSpPr>
        <p:spPr>
          <a:xfrm>
            <a:off x="3978304" y="2945390"/>
            <a:ext cx="689762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" idx="2"/>
            <a:endCxn id="65" idx="3"/>
          </p:cNvCxnSpPr>
          <p:nvPr/>
        </p:nvCxnSpPr>
        <p:spPr>
          <a:xfrm rot="5400000">
            <a:off x="4295780" y="3080267"/>
            <a:ext cx="778321" cy="1430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41782" y="1425602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Unit &amp; E2E </a:t>
            </a:r>
            <a:r>
              <a:rPr lang="de-DE" sz="1050" dirty="0" err="1" smtClean="0"/>
              <a:t>tests</a:t>
            </a:r>
            <a:endParaRPr lang="de-DE" sz="1050" dirty="0"/>
          </a:p>
        </p:txBody>
      </p:sp>
      <p:cxnSp>
        <p:nvCxnSpPr>
          <p:cNvPr id="58" name="Straight Arrow Connector 57"/>
          <p:cNvCxnSpPr>
            <a:stCxn id="8" idx="3"/>
            <a:endCxn id="56" idx="1"/>
          </p:cNvCxnSpPr>
          <p:nvPr/>
        </p:nvCxnSpPr>
        <p:spPr>
          <a:xfrm>
            <a:off x="2019483" y="1649212"/>
            <a:ext cx="1022299" cy="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37531" y="395309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Correctly</a:t>
            </a:r>
            <a:r>
              <a:rPr lang="de-DE" sz="1050" dirty="0" smtClean="0"/>
              <a:t> </a:t>
            </a:r>
            <a:r>
              <a:rPr lang="de-DE" sz="1050" dirty="0" err="1" smtClean="0"/>
              <a:t>labeled</a:t>
            </a:r>
            <a:r>
              <a:rPr lang="de-DE" sz="1050" dirty="0" smtClean="0"/>
              <a:t>?</a:t>
            </a:r>
            <a:endParaRPr lang="de-DE" sz="1050" dirty="0"/>
          </a:p>
        </p:txBody>
      </p:sp>
      <p:cxnSp>
        <p:nvCxnSpPr>
          <p:cNvPr id="68" name="Straight Arrow Connector 67"/>
          <p:cNvCxnSpPr>
            <a:stCxn id="65" idx="1"/>
            <a:endCxn id="10" idx="3"/>
          </p:cNvCxnSpPr>
          <p:nvPr/>
        </p:nvCxnSpPr>
        <p:spPr>
          <a:xfrm flipH="1">
            <a:off x="2019483" y="4184580"/>
            <a:ext cx="101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77690" y="3678979"/>
            <a:ext cx="1460440" cy="9652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9" y="1176701"/>
            <a:ext cx="319494" cy="3194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05" y="1091051"/>
            <a:ext cx="609711" cy="2828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55" y="1038552"/>
            <a:ext cx="315342" cy="3153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3" y="2399349"/>
            <a:ext cx="314551" cy="3145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13" y="2417643"/>
            <a:ext cx="319494" cy="3194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5" y="2453635"/>
            <a:ext cx="244130" cy="2441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5" b="100000" l="10000" r="90000">
                        <a14:foregroundMark x1="37333" y1="44141" x2="50111" y2="53711"/>
                        <a14:foregroundMark x1="40556" y1="66602" x2="54222" y2="72852"/>
                        <a14:foregroundMark x1="38667" y1="88672" x2="53444" y2="935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7" y="3590473"/>
            <a:ext cx="619137" cy="3522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27" y="3644518"/>
            <a:ext cx="244130" cy="2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Data </a:t>
            </a:r>
            <a:r>
              <a:rPr lang="de-DE" dirty="0" err="1" smtClean="0">
                <a:solidFill>
                  <a:srgbClr val="0070C0"/>
                </a:solidFill>
              </a:rPr>
              <a:t>feedback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 we need to be sure that our predictions in production are correct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scenarios can happen that the prediction is not correct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matter what, it is likely to have covariate shift as soon as we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 to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36" y="1825821"/>
            <a:ext cx="3417895" cy="227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Data </a:t>
            </a:r>
            <a:r>
              <a:rPr lang="de-DE" dirty="0" err="1" smtClean="0">
                <a:solidFill>
                  <a:srgbClr val="0070C0"/>
                </a:solidFill>
              </a:rPr>
              <a:t>feedback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Feedback Sources: Experts &amp; Users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Users should be able to provide feedback regarding the quality of the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Experts should take a look at the feedbacks and choose 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addition, we can calculate parameters such as uncertainty to check our prediction reliability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5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5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5"/>
            <a:r>
              <a:rPr lang="de-DE" sz="1200" dirty="0" err="1">
                <a:solidFill>
                  <a:srgbClr val="0070C0"/>
                </a:solidFill>
              </a:rPr>
              <a:t>How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to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overcome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covariate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</a:rPr>
              <a:t>shift</a:t>
            </a:r>
            <a:endParaRPr lang="en-US" sz="1200" dirty="0" smtClean="0">
              <a:solidFill>
                <a:srgbClr val="0070C0"/>
              </a:solidFill>
            </a:endParaRPr>
          </a:p>
          <a:p>
            <a:pPr lvl="5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zero-shot learning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Dropping drifting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Reweight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importance of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datapoints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Active-learning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err="1" smtClean="0">
                <a:solidFill>
                  <a:srgbClr val="0070C0"/>
                </a:solidFill>
              </a:rPr>
              <a:t>Machine</a:t>
            </a:r>
            <a:r>
              <a:rPr lang="de-DE" dirty="0" smtClean="0">
                <a:solidFill>
                  <a:srgbClr val="0070C0"/>
                </a:solidFill>
              </a:rPr>
              <a:t> Learning in </a:t>
            </a:r>
            <a:r>
              <a:rPr lang="de-DE" dirty="0" err="1" smtClean="0">
                <a:solidFill>
                  <a:srgbClr val="0070C0"/>
                </a:solidFill>
              </a:rPr>
              <a:t>Production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4747" y="1376192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074747" y="2676964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074747" y="3911560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4668066" y="2487005"/>
            <a:ext cx="1464051" cy="9192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Production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242580" y="2667776"/>
            <a:ext cx="805013" cy="5552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Users</a:t>
            </a:r>
            <a:endParaRPr lang="de-DE" dirty="0"/>
          </a:p>
        </p:txBody>
      </p:sp>
      <p:cxnSp>
        <p:nvCxnSpPr>
          <p:cNvPr id="18" name="Elbow Connector 17"/>
          <p:cNvCxnSpPr>
            <a:stCxn id="56" idx="3"/>
            <a:endCxn id="11" idx="0"/>
          </p:cNvCxnSpPr>
          <p:nvPr/>
        </p:nvCxnSpPr>
        <p:spPr>
          <a:xfrm>
            <a:off x="3974039" y="1657092"/>
            <a:ext cx="1426053" cy="82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11" idx="3"/>
          </p:cNvCxnSpPr>
          <p:nvPr/>
        </p:nvCxnSpPr>
        <p:spPr>
          <a:xfrm flipH="1">
            <a:off x="6132117" y="2945390"/>
            <a:ext cx="1110463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9" idx="2"/>
          </p:cNvCxnSpPr>
          <p:nvPr/>
        </p:nvCxnSpPr>
        <p:spPr>
          <a:xfrm flipV="1">
            <a:off x="1547115" y="3223004"/>
            <a:ext cx="0" cy="68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43434" y="1961976"/>
            <a:ext cx="8670" cy="71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683626" y="1961976"/>
            <a:ext cx="2166" cy="70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46047" y="271390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Statistical Tests</a:t>
            </a:r>
            <a:endParaRPr lang="de-DE" sz="1050" dirty="0"/>
          </a:p>
        </p:txBody>
      </p:sp>
      <p:cxnSp>
        <p:nvCxnSpPr>
          <p:cNvPr id="45" name="Straight Arrow Connector 44"/>
          <p:cNvCxnSpPr>
            <a:stCxn id="9" idx="3"/>
            <a:endCxn id="43" idx="1"/>
          </p:cNvCxnSpPr>
          <p:nvPr/>
        </p:nvCxnSpPr>
        <p:spPr>
          <a:xfrm flipV="1">
            <a:off x="2019483" y="2945390"/>
            <a:ext cx="1026564" cy="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11" idx="1"/>
          </p:cNvCxnSpPr>
          <p:nvPr/>
        </p:nvCxnSpPr>
        <p:spPr>
          <a:xfrm>
            <a:off x="3978304" y="2945390"/>
            <a:ext cx="689762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" idx="2"/>
            <a:endCxn id="65" idx="3"/>
          </p:cNvCxnSpPr>
          <p:nvPr/>
        </p:nvCxnSpPr>
        <p:spPr>
          <a:xfrm rot="5400000">
            <a:off x="4295780" y="3080267"/>
            <a:ext cx="778321" cy="1430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41782" y="1425602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Unit &amp; E2E </a:t>
            </a:r>
            <a:r>
              <a:rPr lang="de-DE" sz="1050" dirty="0" err="1" smtClean="0"/>
              <a:t>tests</a:t>
            </a:r>
            <a:endParaRPr lang="de-DE" sz="1050" dirty="0"/>
          </a:p>
        </p:txBody>
      </p:sp>
      <p:cxnSp>
        <p:nvCxnSpPr>
          <p:cNvPr id="58" name="Straight Arrow Connector 57"/>
          <p:cNvCxnSpPr>
            <a:stCxn id="8" idx="3"/>
            <a:endCxn id="56" idx="1"/>
          </p:cNvCxnSpPr>
          <p:nvPr/>
        </p:nvCxnSpPr>
        <p:spPr>
          <a:xfrm>
            <a:off x="2019483" y="1649212"/>
            <a:ext cx="1022299" cy="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37531" y="395309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Correctly</a:t>
            </a:r>
            <a:r>
              <a:rPr lang="de-DE" sz="1050" dirty="0" smtClean="0"/>
              <a:t> </a:t>
            </a:r>
            <a:r>
              <a:rPr lang="de-DE" sz="1050" dirty="0" err="1" smtClean="0"/>
              <a:t>labeled</a:t>
            </a:r>
            <a:r>
              <a:rPr lang="de-DE" sz="1050" dirty="0" smtClean="0"/>
              <a:t>?</a:t>
            </a:r>
            <a:endParaRPr lang="de-DE" sz="1050" dirty="0"/>
          </a:p>
        </p:txBody>
      </p:sp>
      <p:cxnSp>
        <p:nvCxnSpPr>
          <p:cNvPr id="68" name="Straight Arrow Connector 67"/>
          <p:cNvCxnSpPr>
            <a:stCxn id="65" idx="1"/>
            <a:endCxn id="10" idx="3"/>
          </p:cNvCxnSpPr>
          <p:nvPr/>
        </p:nvCxnSpPr>
        <p:spPr>
          <a:xfrm flipH="1">
            <a:off x="2019483" y="4184580"/>
            <a:ext cx="101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9" y="1176701"/>
            <a:ext cx="319494" cy="31949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05" y="1091051"/>
            <a:ext cx="609711" cy="28286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55" y="1038552"/>
            <a:ext cx="315342" cy="315342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3" y="2399349"/>
            <a:ext cx="314551" cy="31455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13" y="2417643"/>
            <a:ext cx="319494" cy="31949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5" b="100000" l="10000" r="90000">
                        <a14:foregroundMark x1="37333" y1="44141" x2="50111" y2="53711"/>
                        <a14:foregroundMark x1="40556" y1="66602" x2="54222" y2="72852"/>
                        <a14:foregroundMark x1="38667" y1="88672" x2="53444" y2="935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7" y="3590473"/>
            <a:ext cx="619137" cy="35222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5" y="2453635"/>
            <a:ext cx="244130" cy="24413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27" y="3644518"/>
            <a:ext cx="244130" cy="24413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3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65" y="3755459"/>
            <a:ext cx="499744" cy="3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Data </a:t>
            </a:r>
            <a:r>
              <a:rPr lang="de-DE" dirty="0" err="1" smtClean="0">
                <a:solidFill>
                  <a:srgbClr val="0070C0"/>
                </a:solidFill>
              </a:rPr>
              <a:t>Versioning</a:t>
            </a:r>
            <a:r>
              <a:rPr lang="de-DE" dirty="0" smtClean="0">
                <a:solidFill>
                  <a:srgbClr val="0070C0"/>
                </a:solidFill>
              </a:rPr>
              <a:t> Control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04" y="1189137"/>
            <a:ext cx="4616718" cy="32956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03" y="2402080"/>
            <a:ext cx="971681" cy="5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Agenda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757556" cy="3416400"/>
          </a:xfrm>
        </p:spPr>
        <p:txBody>
          <a:bodyPr/>
          <a:lstStyle/>
          <a:p>
            <a:endParaRPr lang="en-US" dirty="0" smtClean="0"/>
          </a:p>
          <a:p>
            <a:pPr marL="482600" indent="-342900">
              <a:buFont typeface="+mj-lt"/>
              <a:buAutoNum type="arabicPeriod"/>
            </a:pPr>
            <a:endParaRPr lang="en-US" sz="1800" dirty="0" smtClean="0"/>
          </a:p>
          <a:p>
            <a:pPr marL="482600" indent="-342900">
              <a:buFont typeface="+mj-lt"/>
              <a:buAutoNum type="arabicPeriod"/>
            </a:pPr>
            <a:r>
              <a:rPr lang="en-US" sz="1800" b="1" dirty="0" smtClean="0"/>
              <a:t>Machine Learning in Production</a:t>
            </a:r>
          </a:p>
          <a:p>
            <a:pPr marL="482600" indent="-342900">
              <a:buFont typeface="+mj-lt"/>
              <a:buAutoNum type="arabicPeriod"/>
            </a:pPr>
            <a:endParaRPr lang="en-US" sz="1800" dirty="0"/>
          </a:p>
          <a:p>
            <a:pPr marL="482600" indent="-342900">
              <a:buFont typeface="+mj-lt"/>
              <a:buAutoNum type="arabicPeriod"/>
            </a:pPr>
            <a:endParaRPr lang="en-US" sz="1800" dirty="0" smtClean="0"/>
          </a:p>
          <a:p>
            <a:pPr marL="482600" indent="-342900">
              <a:buFont typeface="+mj-lt"/>
              <a:buAutoNum type="arabicPeriod"/>
            </a:pPr>
            <a:r>
              <a:rPr lang="en-US" sz="1800" dirty="0" smtClean="0"/>
              <a:t>Machine Learning Project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DVC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0098" y="1410864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300098" y="2711636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300098" y="3946232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4893417" y="2521677"/>
            <a:ext cx="1464051" cy="9192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Production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467931" y="2702448"/>
            <a:ext cx="805013" cy="5552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Users</a:t>
            </a:r>
            <a:endParaRPr lang="de-DE" dirty="0"/>
          </a:p>
        </p:txBody>
      </p:sp>
      <p:cxnSp>
        <p:nvCxnSpPr>
          <p:cNvPr id="18" name="Elbow Connector 17"/>
          <p:cNvCxnSpPr>
            <a:stCxn id="56" idx="3"/>
            <a:endCxn id="11" idx="0"/>
          </p:cNvCxnSpPr>
          <p:nvPr/>
        </p:nvCxnSpPr>
        <p:spPr>
          <a:xfrm>
            <a:off x="4199390" y="1691764"/>
            <a:ext cx="1426053" cy="82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11" idx="3"/>
          </p:cNvCxnSpPr>
          <p:nvPr/>
        </p:nvCxnSpPr>
        <p:spPr>
          <a:xfrm flipH="1">
            <a:off x="6357468" y="2980062"/>
            <a:ext cx="1110463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9" idx="2"/>
          </p:cNvCxnSpPr>
          <p:nvPr/>
        </p:nvCxnSpPr>
        <p:spPr>
          <a:xfrm flipV="1">
            <a:off x="1772466" y="3257676"/>
            <a:ext cx="0" cy="68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568785" y="1996648"/>
            <a:ext cx="8670" cy="71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908977" y="1996648"/>
            <a:ext cx="2166" cy="70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71398" y="2748572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Statistical Tests</a:t>
            </a:r>
            <a:endParaRPr lang="de-DE" sz="1050" dirty="0"/>
          </a:p>
        </p:txBody>
      </p:sp>
      <p:cxnSp>
        <p:nvCxnSpPr>
          <p:cNvPr id="45" name="Straight Arrow Connector 44"/>
          <p:cNvCxnSpPr>
            <a:stCxn id="9" idx="3"/>
            <a:endCxn id="43" idx="1"/>
          </p:cNvCxnSpPr>
          <p:nvPr/>
        </p:nvCxnSpPr>
        <p:spPr>
          <a:xfrm flipV="1">
            <a:off x="2244834" y="2980062"/>
            <a:ext cx="1026564" cy="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11" idx="1"/>
          </p:cNvCxnSpPr>
          <p:nvPr/>
        </p:nvCxnSpPr>
        <p:spPr>
          <a:xfrm>
            <a:off x="4203655" y="2980062"/>
            <a:ext cx="689762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" idx="2"/>
            <a:endCxn id="65" idx="3"/>
          </p:cNvCxnSpPr>
          <p:nvPr/>
        </p:nvCxnSpPr>
        <p:spPr>
          <a:xfrm rot="5400000">
            <a:off x="4521131" y="3114939"/>
            <a:ext cx="778321" cy="1430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67133" y="1460274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Unit &amp; E2E </a:t>
            </a:r>
            <a:r>
              <a:rPr lang="de-DE" sz="1050" dirty="0" err="1" smtClean="0"/>
              <a:t>tests</a:t>
            </a:r>
            <a:endParaRPr lang="de-DE" sz="1050" dirty="0"/>
          </a:p>
        </p:txBody>
      </p:sp>
      <p:cxnSp>
        <p:nvCxnSpPr>
          <p:cNvPr id="58" name="Straight Arrow Connector 57"/>
          <p:cNvCxnSpPr>
            <a:stCxn id="8" idx="3"/>
            <a:endCxn id="56" idx="1"/>
          </p:cNvCxnSpPr>
          <p:nvPr/>
        </p:nvCxnSpPr>
        <p:spPr>
          <a:xfrm>
            <a:off x="2244834" y="1683884"/>
            <a:ext cx="1022299" cy="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62882" y="3987762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Correctly</a:t>
            </a:r>
            <a:r>
              <a:rPr lang="de-DE" sz="1050" dirty="0" smtClean="0"/>
              <a:t> </a:t>
            </a:r>
            <a:r>
              <a:rPr lang="de-DE" sz="1050" dirty="0" err="1" smtClean="0"/>
              <a:t>labeled</a:t>
            </a:r>
            <a:r>
              <a:rPr lang="de-DE" sz="1050" dirty="0" smtClean="0"/>
              <a:t>?</a:t>
            </a:r>
            <a:endParaRPr lang="de-DE" sz="1050" dirty="0"/>
          </a:p>
        </p:txBody>
      </p:sp>
      <p:cxnSp>
        <p:nvCxnSpPr>
          <p:cNvPr id="68" name="Straight Arrow Connector 67"/>
          <p:cNvCxnSpPr>
            <a:stCxn id="65" idx="1"/>
            <a:endCxn id="10" idx="3"/>
          </p:cNvCxnSpPr>
          <p:nvPr/>
        </p:nvCxnSpPr>
        <p:spPr>
          <a:xfrm flipH="1">
            <a:off x="2244834" y="4219252"/>
            <a:ext cx="101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10" y="1211373"/>
            <a:ext cx="319494" cy="31949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56" y="1125723"/>
            <a:ext cx="609711" cy="28286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06" y="1073224"/>
            <a:ext cx="315342" cy="315342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94" y="2434021"/>
            <a:ext cx="314551" cy="31455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64" y="2452315"/>
            <a:ext cx="319494" cy="31949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5" b="100000" l="10000" r="90000">
                        <a14:foregroundMark x1="37333" y1="44141" x2="50111" y2="53711"/>
                        <a14:foregroundMark x1="40556" y1="66602" x2="54222" y2="72852"/>
                        <a14:foregroundMark x1="38667" y1="88672" x2="53444" y2="935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8" y="3625145"/>
            <a:ext cx="619137" cy="3522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7" y="1270998"/>
            <a:ext cx="336490" cy="17665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1" y="2525791"/>
            <a:ext cx="336490" cy="1766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0" y="3741762"/>
            <a:ext cx="336490" cy="176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83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59" y="2458646"/>
            <a:ext cx="499744" cy="3259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83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65" y="3755459"/>
            <a:ext cx="499744" cy="3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Agenda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757556" cy="3416400"/>
          </a:xfrm>
        </p:spPr>
        <p:txBody>
          <a:bodyPr/>
          <a:lstStyle/>
          <a:p>
            <a:endParaRPr lang="en-US" dirty="0" smtClean="0"/>
          </a:p>
          <a:p>
            <a:pPr marL="482600" indent="-342900">
              <a:buFont typeface="+mj-lt"/>
              <a:buAutoNum type="arabicPeriod"/>
            </a:pPr>
            <a:endParaRPr lang="en-US" sz="1800" dirty="0" smtClean="0"/>
          </a:p>
          <a:p>
            <a:pPr marL="482600" indent="-342900">
              <a:buFont typeface="+mj-lt"/>
              <a:buAutoNum type="arabicPeriod"/>
            </a:pPr>
            <a:r>
              <a:rPr lang="en-US" sz="1800" dirty="0" smtClean="0"/>
              <a:t>Machine Learning in Production</a:t>
            </a:r>
          </a:p>
          <a:p>
            <a:pPr marL="482600" indent="-342900">
              <a:buFont typeface="+mj-lt"/>
              <a:buAutoNum type="arabicPeriod"/>
            </a:pPr>
            <a:endParaRPr lang="en-US" sz="1800" dirty="0"/>
          </a:p>
          <a:p>
            <a:pPr marL="482600" indent="-342900">
              <a:buFont typeface="+mj-lt"/>
              <a:buAutoNum type="arabicPeriod"/>
            </a:pPr>
            <a:endParaRPr lang="en-US" sz="1800" dirty="0" smtClean="0"/>
          </a:p>
          <a:p>
            <a:pPr marL="482600" indent="-342900">
              <a:buFont typeface="+mj-lt"/>
              <a:buAutoNum type="arabicPeriod"/>
            </a:pPr>
            <a:r>
              <a:rPr lang="en-US" sz="1800" b="1" dirty="0" smtClean="0"/>
              <a:t>Machine Learning Project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1679"/>
            <a:ext cx="8520600" cy="572700"/>
          </a:xfrm>
        </p:spPr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Project Management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"/>
          <a:stretch/>
        </p:blipFill>
        <p:spPr>
          <a:xfrm>
            <a:off x="1452966" y="1058894"/>
            <a:ext cx="6238068" cy="35109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508" y="478434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/>
              <a:t>https://commons.wikimedia.org/wiki/File:Waterfall_Vs_Agile_m,method.png</a:t>
            </a:r>
          </a:p>
        </p:txBody>
      </p:sp>
    </p:spTree>
    <p:extLst>
      <p:ext uri="{BB962C8B-B14F-4D97-AF65-F5344CB8AC3E}">
        <p14:creationId xmlns:p14="http://schemas.microsoft.com/office/powerpoint/2010/main" val="14241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1679"/>
            <a:ext cx="8520600" cy="572700"/>
          </a:xfrm>
        </p:spPr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Project Management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Waterfall </a:t>
            </a:r>
            <a:r>
              <a:rPr lang="en-US" sz="1200" dirty="0"/>
              <a:t>is a Liner Sequential Life Cycle Model whereas Agile is a continuous iteration of development and testing in the software development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Agile </a:t>
            </a:r>
            <a:r>
              <a:rPr lang="en-US" sz="1200" dirty="0"/>
              <a:t>methodology is known for its flexibility whereas Waterfall is a structured software development methodology.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Agile </a:t>
            </a:r>
            <a:r>
              <a:rPr lang="en-US" sz="1200" dirty="0"/>
              <a:t>follows an incremental approach whereas the Waterfall methodology is a sequential design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Agile </a:t>
            </a:r>
            <a:r>
              <a:rPr lang="en-US" sz="1200" dirty="0"/>
              <a:t>performs testing concurrently with software development whereas in Waterfall methodology testing comes after the “Build”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Agile </a:t>
            </a:r>
            <a:r>
              <a:rPr lang="en-US" sz="1200" dirty="0"/>
              <a:t>allows changes in project development requirement whereas Waterfall has no scope of changing the requirements once the project development starts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"/>
          <a:stretch/>
        </p:blipFill>
        <p:spPr>
          <a:xfrm>
            <a:off x="6276285" y="234018"/>
            <a:ext cx="2286845" cy="12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1679"/>
            <a:ext cx="8520600" cy="572700"/>
          </a:xfrm>
        </p:spPr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RAPIDE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52" y="4876971"/>
            <a:ext cx="42931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dirty="0"/>
              <a:t>https://cdn2.hubspot.net/hubfs/5116386/Downloads/RAPIDE-a-professional-governance-framework-for-data-science.pdf</a:t>
            </a:r>
          </a:p>
        </p:txBody>
      </p:sp>
      <p:sp>
        <p:nvSpPr>
          <p:cNvPr id="5" name="Rectangle 4"/>
          <p:cNvSpPr/>
          <p:nvPr/>
        </p:nvSpPr>
        <p:spPr>
          <a:xfrm>
            <a:off x="71852" y="4691126"/>
            <a:ext cx="11993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00" dirty="0"/>
              <a:t>https://www.tessella.com/</a:t>
            </a:r>
          </a:p>
        </p:txBody>
      </p:sp>
      <p:sp>
        <p:nvSpPr>
          <p:cNvPr id="27" name="Google Shape;61;p14"/>
          <p:cNvSpPr/>
          <p:nvPr/>
        </p:nvSpPr>
        <p:spPr>
          <a:xfrm>
            <a:off x="351667" y="2458185"/>
            <a:ext cx="1151400" cy="4167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Readiness Assessment</a:t>
            </a:r>
            <a:endParaRPr sz="1050" dirty="0"/>
          </a:p>
        </p:txBody>
      </p:sp>
      <p:sp>
        <p:nvSpPr>
          <p:cNvPr id="28" name="Google Shape;62;p14"/>
          <p:cNvSpPr/>
          <p:nvPr/>
        </p:nvSpPr>
        <p:spPr>
          <a:xfrm>
            <a:off x="1805468" y="2458184"/>
            <a:ext cx="1151400" cy="4167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Advanced Data Screening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9" name="Google Shape;63;p14"/>
          <p:cNvSpPr/>
          <p:nvPr/>
        </p:nvSpPr>
        <p:spPr>
          <a:xfrm>
            <a:off x="3259267" y="2456612"/>
            <a:ext cx="1151400" cy="4167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Pinpointing Driving Factors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64;p14"/>
          <p:cNvSpPr/>
          <p:nvPr/>
        </p:nvSpPr>
        <p:spPr>
          <a:xfrm>
            <a:off x="4713066" y="2457355"/>
            <a:ext cx="1151400" cy="4161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Identification of Algorithms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65;p14"/>
          <p:cNvSpPr/>
          <p:nvPr/>
        </p:nvSpPr>
        <p:spPr>
          <a:xfrm>
            <a:off x="6166869" y="2456612"/>
            <a:ext cx="1151400" cy="4161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Development  of Powerful Models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2" name="Google Shape;66;p14"/>
          <p:cNvSpPr/>
          <p:nvPr/>
        </p:nvSpPr>
        <p:spPr>
          <a:xfrm>
            <a:off x="7620672" y="2456612"/>
            <a:ext cx="1151400" cy="4161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Embedding and Evolving Solution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3" name="Google Shape;67;p14"/>
          <p:cNvSpPr txBox="1"/>
          <p:nvPr/>
        </p:nvSpPr>
        <p:spPr>
          <a:xfrm>
            <a:off x="351664" y="1254774"/>
            <a:ext cx="11511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33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Google Shape;68;p14"/>
          <p:cNvSpPr txBox="1"/>
          <p:nvPr/>
        </p:nvSpPr>
        <p:spPr>
          <a:xfrm>
            <a:off x="7615018" y="1254774"/>
            <a:ext cx="11511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33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Google Shape;69;p14"/>
          <p:cNvSpPr txBox="1"/>
          <p:nvPr/>
        </p:nvSpPr>
        <p:spPr>
          <a:xfrm>
            <a:off x="1804334" y="1254774"/>
            <a:ext cx="11511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33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Google Shape;70;p14"/>
          <p:cNvSpPr txBox="1"/>
          <p:nvPr/>
        </p:nvSpPr>
        <p:spPr>
          <a:xfrm>
            <a:off x="3257005" y="1254774"/>
            <a:ext cx="11511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33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Google Shape;71;p14"/>
          <p:cNvSpPr txBox="1"/>
          <p:nvPr/>
        </p:nvSpPr>
        <p:spPr>
          <a:xfrm>
            <a:off x="4709675" y="1254774"/>
            <a:ext cx="11511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33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Google Shape;72;p14"/>
          <p:cNvSpPr txBox="1"/>
          <p:nvPr/>
        </p:nvSpPr>
        <p:spPr>
          <a:xfrm>
            <a:off x="6162346" y="1254774"/>
            <a:ext cx="11511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33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9" name="Google Shape;73;p14"/>
          <p:cNvGrpSpPr/>
          <p:nvPr/>
        </p:nvGrpSpPr>
        <p:grpSpPr>
          <a:xfrm>
            <a:off x="351526" y="1248894"/>
            <a:ext cx="1151078" cy="1151078"/>
            <a:chOff x="1976747" y="772151"/>
            <a:chExt cx="1152000" cy="1152000"/>
          </a:xfrm>
        </p:grpSpPr>
        <p:sp>
          <p:nvSpPr>
            <p:cNvPr id="40" name="Google Shape;74;p14"/>
            <p:cNvSpPr/>
            <p:nvPr/>
          </p:nvSpPr>
          <p:spPr>
            <a:xfrm>
              <a:off x="1976747" y="772151"/>
              <a:ext cx="1152000" cy="1152000"/>
            </a:xfrm>
            <a:prstGeom prst="blockArc">
              <a:avLst>
                <a:gd name="adj1" fmla="val 8079"/>
                <a:gd name="adj2" fmla="val 18970109"/>
                <a:gd name="adj3" fmla="val 8590"/>
              </a:avLst>
            </a:prstGeom>
            <a:solidFill>
              <a:srgbClr val="4472C4"/>
            </a:solidFill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5;p14"/>
            <p:cNvSpPr/>
            <p:nvPr/>
          </p:nvSpPr>
          <p:spPr>
            <a:xfrm rot="-2700000">
              <a:off x="2880654" y="947038"/>
              <a:ext cx="201525" cy="172675"/>
            </a:xfrm>
            <a:prstGeom prst="downArrow">
              <a:avLst>
                <a:gd name="adj1" fmla="val 44047"/>
                <a:gd name="adj2" fmla="val 10000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76;p14"/>
          <p:cNvGrpSpPr/>
          <p:nvPr/>
        </p:nvGrpSpPr>
        <p:grpSpPr>
          <a:xfrm>
            <a:off x="7620535" y="1248894"/>
            <a:ext cx="1151078" cy="1151078"/>
            <a:chOff x="1976747" y="772151"/>
            <a:chExt cx="1152000" cy="1152000"/>
          </a:xfrm>
        </p:grpSpPr>
        <p:sp>
          <p:nvSpPr>
            <p:cNvPr id="43" name="Google Shape;77;p14"/>
            <p:cNvSpPr/>
            <p:nvPr/>
          </p:nvSpPr>
          <p:spPr>
            <a:xfrm>
              <a:off x="1976747" y="772151"/>
              <a:ext cx="1152000" cy="1152000"/>
            </a:xfrm>
            <a:prstGeom prst="blockArc">
              <a:avLst>
                <a:gd name="adj1" fmla="val 8079"/>
                <a:gd name="adj2" fmla="val 18970109"/>
                <a:gd name="adj3" fmla="val 859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;p14"/>
            <p:cNvSpPr/>
            <p:nvPr/>
          </p:nvSpPr>
          <p:spPr>
            <a:xfrm rot="-2700000">
              <a:off x="2880654" y="947038"/>
              <a:ext cx="201525" cy="172675"/>
            </a:xfrm>
            <a:prstGeom prst="downArrow">
              <a:avLst>
                <a:gd name="adj1" fmla="val 44047"/>
                <a:gd name="adj2" fmla="val 10000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79;p14"/>
          <p:cNvGrpSpPr/>
          <p:nvPr/>
        </p:nvGrpSpPr>
        <p:grpSpPr>
          <a:xfrm>
            <a:off x="1805328" y="1248894"/>
            <a:ext cx="1151078" cy="1151078"/>
            <a:chOff x="1976747" y="772151"/>
            <a:chExt cx="1152000" cy="1152000"/>
          </a:xfrm>
        </p:grpSpPr>
        <p:sp>
          <p:nvSpPr>
            <p:cNvPr id="46" name="Google Shape;80;p14"/>
            <p:cNvSpPr/>
            <p:nvPr/>
          </p:nvSpPr>
          <p:spPr>
            <a:xfrm>
              <a:off x="1976747" y="772151"/>
              <a:ext cx="1152000" cy="1152000"/>
            </a:xfrm>
            <a:prstGeom prst="blockArc">
              <a:avLst>
                <a:gd name="adj1" fmla="val 8079"/>
                <a:gd name="adj2" fmla="val 18970109"/>
                <a:gd name="adj3" fmla="val 859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81;p14"/>
            <p:cNvSpPr/>
            <p:nvPr/>
          </p:nvSpPr>
          <p:spPr>
            <a:xfrm rot="-2700000">
              <a:off x="2880654" y="947038"/>
              <a:ext cx="201525" cy="172675"/>
            </a:xfrm>
            <a:prstGeom prst="downArrow">
              <a:avLst>
                <a:gd name="adj1" fmla="val 44047"/>
                <a:gd name="adj2" fmla="val 10000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82;p14"/>
          <p:cNvGrpSpPr/>
          <p:nvPr/>
        </p:nvGrpSpPr>
        <p:grpSpPr>
          <a:xfrm>
            <a:off x="3259130" y="1248894"/>
            <a:ext cx="1151078" cy="1151078"/>
            <a:chOff x="1976747" y="772151"/>
            <a:chExt cx="1152000" cy="1152000"/>
          </a:xfrm>
        </p:grpSpPr>
        <p:sp>
          <p:nvSpPr>
            <p:cNvPr id="49" name="Google Shape;83;p14"/>
            <p:cNvSpPr/>
            <p:nvPr/>
          </p:nvSpPr>
          <p:spPr>
            <a:xfrm>
              <a:off x="1976747" y="772151"/>
              <a:ext cx="1152000" cy="1152000"/>
            </a:xfrm>
            <a:prstGeom prst="blockArc">
              <a:avLst>
                <a:gd name="adj1" fmla="val 8079"/>
                <a:gd name="adj2" fmla="val 18970109"/>
                <a:gd name="adj3" fmla="val 859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4;p14"/>
            <p:cNvSpPr/>
            <p:nvPr/>
          </p:nvSpPr>
          <p:spPr>
            <a:xfrm rot="-2700000">
              <a:off x="2880654" y="947038"/>
              <a:ext cx="201525" cy="172675"/>
            </a:xfrm>
            <a:prstGeom prst="downArrow">
              <a:avLst>
                <a:gd name="adj1" fmla="val 44047"/>
                <a:gd name="adj2" fmla="val 10000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85;p14"/>
          <p:cNvGrpSpPr/>
          <p:nvPr/>
        </p:nvGrpSpPr>
        <p:grpSpPr>
          <a:xfrm>
            <a:off x="4712931" y="1248894"/>
            <a:ext cx="1151078" cy="1151078"/>
            <a:chOff x="1976747" y="772151"/>
            <a:chExt cx="1152000" cy="1152000"/>
          </a:xfrm>
        </p:grpSpPr>
        <p:sp>
          <p:nvSpPr>
            <p:cNvPr id="52" name="Google Shape;86;p14"/>
            <p:cNvSpPr/>
            <p:nvPr/>
          </p:nvSpPr>
          <p:spPr>
            <a:xfrm>
              <a:off x="1976747" y="772151"/>
              <a:ext cx="1152000" cy="1152000"/>
            </a:xfrm>
            <a:prstGeom prst="blockArc">
              <a:avLst>
                <a:gd name="adj1" fmla="val 8079"/>
                <a:gd name="adj2" fmla="val 18970109"/>
                <a:gd name="adj3" fmla="val 859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7;p14"/>
            <p:cNvSpPr/>
            <p:nvPr/>
          </p:nvSpPr>
          <p:spPr>
            <a:xfrm rot="-2700000">
              <a:off x="2880654" y="947038"/>
              <a:ext cx="201525" cy="172675"/>
            </a:xfrm>
            <a:prstGeom prst="downArrow">
              <a:avLst>
                <a:gd name="adj1" fmla="val 44047"/>
                <a:gd name="adj2" fmla="val 10000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88;p14"/>
          <p:cNvGrpSpPr/>
          <p:nvPr/>
        </p:nvGrpSpPr>
        <p:grpSpPr>
          <a:xfrm>
            <a:off x="6166733" y="1248894"/>
            <a:ext cx="1151078" cy="1151078"/>
            <a:chOff x="1976747" y="772151"/>
            <a:chExt cx="1152000" cy="1152000"/>
          </a:xfrm>
        </p:grpSpPr>
        <p:sp>
          <p:nvSpPr>
            <p:cNvPr id="55" name="Google Shape;89;p14"/>
            <p:cNvSpPr/>
            <p:nvPr/>
          </p:nvSpPr>
          <p:spPr>
            <a:xfrm>
              <a:off x="1976747" y="772151"/>
              <a:ext cx="1152000" cy="1152000"/>
            </a:xfrm>
            <a:prstGeom prst="blockArc">
              <a:avLst>
                <a:gd name="adj1" fmla="val 8079"/>
                <a:gd name="adj2" fmla="val 18970109"/>
                <a:gd name="adj3" fmla="val 859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0;p14"/>
            <p:cNvSpPr/>
            <p:nvPr/>
          </p:nvSpPr>
          <p:spPr>
            <a:xfrm rot="-2700000">
              <a:off x="2880654" y="947038"/>
              <a:ext cx="201525" cy="172675"/>
            </a:xfrm>
            <a:prstGeom prst="downArrow">
              <a:avLst>
                <a:gd name="adj1" fmla="val 44047"/>
                <a:gd name="adj2" fmla="val 100000"/>
              </a:avLst>
            </a:prstGeom>
            <a:solidFill>
              <a:srgbClr val="4472C4"/>
            </a:solidFill>
            <a:ln w="127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91;p14"/>
          <p:cNvSpPr txBox="1"/>
          <p:nvPr/>
        </p:nvSpPr>
        <p:spPr>
          <a:xfrm>
            <a:off x="351666" y="3016266"/>
            <a:ext cx="1151100" cy="10683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Objectives are clarified and initial data is sufficient.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8" name="Google Shape;92;p14"/>
          <p:cNvSpPr txBox="1"/>
          <p:nvPr/>
        </p:nvSpPr>
        <p:spPr>
          <a:xfrm>
            <a:off x="7615018" y="3016267"/>
            <a:ext cx="1151100" cy="10683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solution is refined using evidence gained from in-service use.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9" name="Google Shape;93;p14"/>
          <p:cNvSpPr txBox="1"/>
          <p:nvPr/>
        </p:nvSpPr>
        <p:spPr>
          <a:xfrm>
            <a:off x="1804337" y="3016267"/>
            <a:ext cx="1151100" cy="10683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Predictive or diagnostic potential in the data is demonstrated.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0" name="Google Shape;94;p14"/>
          <p:cNvSpPr txBox="1"/>
          <p:nvPr/>
        </p:nvSpPr>
        <p:spPr>
          <a:xfrm>
            <a:off x="3257007" y="3016266"/>
            <a:ext cx="1151100" cy="10683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features driving the behaviour of interest are isolated.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1" name="Google Shape;95;p14"/>
          <p:cNvSpPr txBox="1"/>
          <p:nvPr/>
        </p:nvSpPr>
        <p:spPr>
          <a:xfrm>
            <a:off x="4709678" y="3016267"/>
            <a:ext cx="1151100" cy="10623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 promising techniques to meet objectives are identified.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2" name="Google Shape;96;p14"/>
          <p:cNvSpPr txBox="1"/>
          <p:nvPr/>
        </p:nvSpPr>
        <p:spPr>
          <a:xfrm>
            <a:off x="6162348" y="3016267"/>
            <a:ext cx="1151100" cy="10683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best hybrid data-driven and principles-based model is developed.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3" name="Google Shape;97;p14"/>
          <p:cNvSpPr/>
          <p:nvPr/>
        </p:nvSpPr>
        <p:spPr>
          <a:xfrm rot="-5400000">
            <a:off x="1058671" y="3460215"/>
            <a:ext cx="1068300" cy="180000"/>
          </a:xfrm>
          <a:prstGeom prst="downArrow">
            <a:avLst>
              <a:gd name="adj1" fmla="val 49823"/>
              <a:gd name="adj2" fmla="val 10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98;p14"/>
          <p:cNvSpPr/>
          <p:nvPr/>
        </p:nvSpPr>
        <p:spPr>
          <a:xfrm rot="-5400000">
            <a:off x="8322026" y="3454389"/>
            <a:ext cx="1068300" cy="180000"/>
          </a:xfrm>
          <a:prstGeom prst="downArrow">
            <a:avLst>
              <a:gd name="adj1" fmla="val 49823"/>
              <a:gd name="adj2" fmla="val 10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99;p14"/>
          <p:cNvSpPr/>
          <p:nvPr/>
        </p:nvSpPr>
        <p:spPr>
          <a:xfrm rot="-5400000">
            <a:off x="2511343" y="3454390"/>
            <a:ext cx="1068300" cy="180000"/>
          </a:xfrm>
          <a:prstGeom prst="downArrow">
            <a:avLst>
              <a:gd name="adj1" fmla="val 49823"/>
              <a:gd name="adj2" fmla="val 10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00;p14"/>
          <p:cNvSpPr/>
          <p:nvPr/>
        </p:nvSpPr>
        <p:spPr>
          <a:xfrm rot="-5400000">
            <a:off x="3963749" y="3454388"/>
            <a:ext cx="1068300" cy="180000"/>
          </a:xfrm>
          <a:prstGeom prst="downArrow">
            <a:avLst>
              <a:gd name="adj1" fmla="val 49823"/>
              <a:gd name="adj2" fmla="val 10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01;p14"/>
          <p:cNvSpPr/>
          <p:nvPr/>
        </p:nvSpPr>
        <p:spPr>
          <a:xfrm rot="-5400000">
            <a:off x="5419419" y="3451563"/>
            <a:ext cx="1062300" cy="180000"/>
          </a:xfrm>
          <a:prstGeom prst="downArrow">
            <a:avLst>
              <a:gd name="adj1" fmla="val 49823"/>
              <a:gd name="adj2" fmla="val 10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02;p14"/>
          <p:cNvSpPr/>
          <p:nvPr/>
        </p:nvSpPr>
        <p:spPr>
          <a:xfrm rot="-5400000">
            <a:off x="6869088" y="3454389"/>
            <a:ext cx="1068300" cy="180000"/>
          </a:xfrm>
          <a:prstGeom prst="downArrow">
            <a:avLst>
              <a:gd name="adj1" fmla="val 49823"/>
              <a:gd name="adj2" fmla="val 10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1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" y="1468975"/>
            <a:ext cx="6096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075" y="149772"/>
            <a:ext cx="2110950" cy="21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>
            <a:spLocks noGrp="1"/>
          </p:cNvSpPr>
          <p:nvPr>
            <p:ph type="title" idx="4294967295"/>
          </p:nvPr>
        </p:nvSpPr>
        <p:spPr>
          <a:xfrm>
            <a:off x="482600" y="436350"/>
            <a:ext cx="7007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and happy coding! :)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err="1" smtClean="0">
                <a:solidFill>
                  <a:srgbClr val="0070C0"/>
                </a:solidFill>
              </a:rPr>
              <a:t>Machine</a:t>
            </a:r>
            <a:r>
              <a:rPr lang="de-DE" dirty="0" smtClean="0">
                <a:solidFill>
                  <a:srgbClr val="0070C0"/>
                </a:solidFill>
              </a:rPr>
              <a:t> Learning in </a:t>
            </a:r>
            <a:r>
              <a:rPr lang="de-DE" dirty="0" err="1" smtClean="0">
                <a:solidFill>
                  <a:srgbClr val="0070C0"/>
                </a:solidFill>
              </a:rPr>
              <a:t>Production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4747" y="1376192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074747" y="2676964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074747" y="3911560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4668066" y="2487005"/>
            <a:ext cx="1464051" cy="9192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Production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242580" y="2667776"/>
            <a:ext cx="805013" cy="5552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Users</a:t>
            </a:r>
            <a:endParaRPr lang="de-DE" dirty="0"/>
          </a:p>
        </p:txBody>
      </p:sp>
      <p:cxnSp>
        <p:nvCxnSpPr>
          <p:cNvPr id="18" name="Elbow Connector 17"/>
          <p:cNvCxnSpPr>
            <a:stCxn id="56" idx="3"/>
            <a:endCxn id="11" idx="0"/>
          </p:cNvCxnSpPr>
          <p:nvPr/>
        </p:nvCxnSpPr>
        <p:spPr>
          <a:xfrm>
            <a:off x="3974039" y="1657092"/>
            <a:ext cx="1426053" cy="82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11" idx="3"/>
          </p:cNvCxnSpPr>
          <p:nvPr/>
        </p:nvCxnSpPr>
        <p:spPr>
          <a:xfrm flipH="1">
            <a:off x="6132117" y="2945390"/>
            <a:ext cx="1110463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9" idx="2"/>
          </p:cNvCxnSpPr>
          <p:nvPr/>
        </p:nvCxnSpPr>
        <p:spPr>
          <a:xfrm flipV="1">
            <a:off x="1547115" y="3223004"/>
            <a:ext cx="0" cy="68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43434" y="1961976"/>
            <a:ext cx="8670" cy="71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683626" y="1961976"/>
            <a:ext cx="2166" cy="70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46047" y="271390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Statistical Tests</a:t>
            </a:r>
            <a:endParaRPr lang="de-DE" sz="1050" dirty="0"/>
          </a:p>
        </p:txBody>
      </p:sp>
      <p:cxnSp>
        <p:nvCxnSpPr>
          <p:cNvPr id="45" name="Straight Arrow Connector 44"/>
          <p:cNvCxnSpPr>
            <a:stCxn id="9" idx="3"/>
            <a:endCxn id="43" idx="1"/>
          </p:cNvCxnSpPr>
          <p:nvPr/>
        </p:nvCxnSpPr>
        <p:spPr>
          <a:xfrm flipV="1">
            <a:off x="2019483" y="2945390"/>
            <a:ext cx="1026564" cy="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11" idx="1"/>
          </p:cNvCxnSpPr>
          <p:nvPr/>
        </p:nvCxnSpPr>
        <p:spPr>
          <a:xfrm>
            <a:off x="3978304" y="2945390"/>
            <a:ext cx="689762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" idx="2"/>
            <a:endCxn id="65" idx="3"/>
          </p:cNvCxnSpPr>
          <p:nvPr/>
        </p:nvCxnSpPr>
        <p:spPr>
          <a:xfrm rot="5400000">
            <a:off x="4295780" y="3080267"/>
            <a:ext cx="778321" cy="1430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41782" y="1425602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Unit &amp; E2E </a:t>
            </a:r>
            <a:r>
              <a:rPr lang="de-DE" sz="1050" dirty="0" err="1" smtClean="0"/>
              <a:t>tests</a:t>
            </a:r>
            <a:endParaRPr lang="de-DE" sz="1050" dirty="0"/>
          </a:p>
        </p:txBody>
      </p:sp>
      <p:cxnSp>
        <p:nvCxnSpPr>
          <p:cNvPr id="58" name="Straight Arrow Connector 57"/>
          <p:cNvCxnSpPr>
            <a:stCxn id="8" idx="3"/>
            <a:endCxn id="56" idx="1"/>
          </p:cNvCxnSpPr>
          <p:nvPr/>
        </p:nvCxnSpPr>
        <p:spPr>
          <a:xfrm>
            <a:off x="2019483" y="1649212"/>
            <a:ext cx="1022299" cy="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37531" y="395309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Correctly</a:t>
            </a:r>
            <a:r>
              <a:rPr lang="de-DE" sz="1050" dirty="0" smtClean="0"/>
              <a:t> </a:t>
            </a:r>
            <a:r>
              <a:rPr lang="de-DE" sz="1050" dirty="0" err="1" smtClean="0"/>
              <a:t>labeled</a:t>
            </a:r>
            <a:r>
              <a:rPr lang="de-DE" sz="1050" dirty="0" smtClean="0"/>
              <a:t>?</a:t>
            </a:r>
            <a:endParaRPr lang="de-DE" sz="1050" dirty="0"/>
          </a:p>
        </p:txBody>
      </p:sp>
      <p:cxnSp>
        <p:nvCxnSpPr>
          <p:cNvPr id="68" name="Straight Arrow Connector 67"/>
          <p:cNvCxnSpPr>
            <a:stCxn id="65" idx="1"/>
            <a:endCxn id="10" idx="3"/>
          </p:cNvCxnSpPr>
          <p:nvPr/>
        </p:nvCxnSpPr>
        <p:spPr>
          <a:xfrm flipH="1">
            <a:off x="2019483" y="4184580"/>
            <a:ext cx="101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6895" y="1165697"/>
            <a:ext cx="1460440" cy="9652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20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>
                <a:solidFill>
                  <a:srgbClr val="0070C0"/>
                </a:solidFill>
              </a:rPr>
              <a:t>Code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Always, always and always use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Commit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early and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Push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early and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and informative commit messages (more in Documentation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Commit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one thing (function/logic/change/…) at a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markdown to your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markdown, explain how the code should be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Always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a simple example for running the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environments that are used and which library versions are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folder structure of the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contribute to your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Todos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 the end 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err="1" smtClean="0">
                <a:solidFill>
                  <a:srgbClr val="0070C0"/>
                </a:solidFill>
              </a:rPr>
              <a:t>Machine</a:t>
            </a:r>
            <a:r>
              <a:rPr lang="de-DE" dirty="0" smtClean="0">
                <a:solidFill>
                  <a:srgbClr val="0070C0"/>
                </a:solidFill>
              </a:rPr>
              <a:t> Learning in </a:t>
            </a:r>
            <a:r>
              <a:rPr lang="de-DE" dirty="0" err="1" smtClean="0">
                <a:solidFill>
                  <a:srgbClr val="0070C0"/>
                </a:solidFill>
              </a:rPr>
              <a:t>Production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4747" y="1376192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074747" y="2676964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074747" y="3911560"/>
            <a:ext cx="944736" cy="5460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4668066" y="2487005"/>
            <a:ext cx="1464051" cy="9192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Production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242580" y="2667776"/>
            <a:ext cx="805013" cy="5552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Users</a:t>
            </a:r>
            <a:endParaRPr lang="de-DE" dirty="0"/>
          </a:p>
        </p:txBody>
      </p:sp>
      <p:cxnSp>
        <p:nvCxnSpPr>
          <p:cNvPr id="18" name="Elbow Connector 17"/>
          <p:cNvCxnSpPr>
            <a:stCxn id="56" idx="3"/>
            <a:endCxn id="11" idx="0"/>
          </p:cNvCxnSpPr>
          <p:nvPr/>
        </p:nvCxnSpPr>
        <p:spPr>
          <a:xfrm>
            <a:off x="3974039" y="1657092"/>
            <a:ext cx="1426053" cy="82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11" idx="3"/>
          </p:cNvCxnSpPr>
          <p:nvPr/>
        </p:nvCxnSpPr>
        <p:spPr>
          <a:xfrm flipH="1">
            <a:off x="6132117" y="2945390"/>
            <a:ext cx="1110463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9" idx="2"/>
          </p:cNvCxnSpPr>
          <p:nvPr/>
        </p:nvCxnSpPr>
        <p:spPr>
          <a:xfrm flipV="1">
            <a:off x="1547115" y="3223004"/>
            <a:ext cx="0" cy="68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43434" y="1961976"/>
            <a:ext cx="8670" cy="71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683626" y="1961976"/>
            <a:ext cx="2166" cy="70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46047" y="271390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Statistical Tests</a:t>
            </a:r>
            <a:endParaRPr lang="de-DE" sz="1050" dirty="0"/>
          </a:p>
        </p:txBody>
      </p:sp>
      <p:cxnSp>
        <p:nvCxnSpPr>
          <p:cNvPr id="45" name="Straight Arrow Connector 44"/>
          <p:cNvCxnSpPr>
            <a:stCxn id="9" idx="3"/>
            <a:endCxn id="43" idx="1"/>
          </p:cNvCxnSpPr>
          <p:nvPr/>
        </p:nvCxnSpPr>
        <p:spPr>
          <a:xfrm flipV="1">
            <a:off x="2019483" y="2945390"/>
            <a:ext cx="1026564" cy="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11" idx="1"/>
          </p:cNvCxnSpPr>
          <p:nvPr/>
        </p:nvCxnSpPr>
        <p:spPr>
          <a:xfrm>
            <a:off x="3978304" y="2945390"/>
            <a:ext cx="689762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" idx="2"/>
            <a:endCxn id="65" idx="3"/>
          </p:cNvCxnSpPr>
          <p:nvPr/>
        </p:nvCxnSpPr>
        <p:spPr>
          <a:xfrm rot="5400000">
            <a:off x="4295780" y="3080267"/>
            <a:ext cx="778321" cy="1430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41782" y="1425602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Unit &amp; E2E </a:t>
            </a:r>
            <a:r>
              <a:rPr lang="de-DE" sz="1050" dirty="0" err="1" smtClean="0"/>
              <a:t>tests</a:t>
            </a:r>
            <a:endParaRPr lang="de-DE" sz="1050" dirty="0"/>
          </a:p>
        </p:txBody>
      </p:sp>
      <p:cxnSp>
        <p:nvCxnSpPr>
          <p:cNvPr id="58" name="Straight Arrow Connector 57"/>
          <p:cNvCxnSpPr>
            <a:stCxn id="8" idx="3"/>
            <a:endCxn id="56" idx="1"/>
          </p:cNvCxnSpPr>
          <p:nvPr/>
        </p:nvCxnSpPr>
        <p:spPr>
          <a:xfrm>
            <a:off x="2019483" y="1649212"/>
            <a:ext cx="1022299" cy="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37531" y="3953090"/>
            <a:ext cx="932257" cy="4629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Correctly</a:t>
            </a:r>
            <a:r>
              <a:rPr lang="de-DE" sz="1050" dirty="0" smtClean="0"/>
              <a:t> </a:t>
            </a:r>
            <a:r>
              <a:rPr lang="de-DE" sz="1050" dirty="0" err="1" smtClean="0"/>
              <a:t>labeled</a:t>
            </a:r>
            <a:r>
              <a:rPr lang="de-DE" sz="1050" dirty="0" smtClean="0"/>
              <a:t>?</a:t>
            </a:r>
            <a:endParaRPr lang="de-DE" sz="1050" dirty="0"/>
          </a:p>
        </p:txBody>
      </p:sp>
      <p:cxnSp>
        <p:nvCxnSpPr>
          <p:cNvPr id="68" name="Straight Arrow Connector 67"/>
          <p:cNvCxnSpPr>
            <a:stCxn id="65" idx="1"/>
            <a:endCxn id="10" idx="3"/>
          </p:cNvCxnSpPr>
          <p:nvPr/>
        </p:nvCxnSpPr>
        <p:spPr>
          <a:xfrm flipH="1">
            <a:off x="2019483" y="4184580"/>
            <a:ext cx="101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73439" y="1137976"/>
            <a:ext cx="1460440" cy="9652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9" y="1176701"/>
            <a:ext cx="319494" cy="31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err="1" smtClean="0">
                <a:solidFill>
                  <a:srgbClr val="0070C0"/>
                </a:solidFill>
              </a:rPr>
              <a:t>Testing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Unit tests: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Focused, low-level; test individual methods or pieces of methods.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Easier to ensure that each piece of code is tested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Easier to write and run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not catch problems coming from interactions between different pieces of code</a:t>
            </a: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System </a:t>
            </a:r>
            <a:r>
              <a:rPr lang="en-US" sz="1200" dirty="0">
                <a:solidFill>
                  <a:srgbClr val="0070C0"/>
                </a:solidFill>
              </a:rPr>
              <a:t>tests (or integration tests): </a:t>
            </a:r>
            <a:endParaRPr lang="en-US" sz="1200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entire system working together.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for making sure that all of the pieces work together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generate more complex interactions between pieces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Harder to write and run.</a:t>
            </a: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Why write tests?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bugs in the initial version of the code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Bugs found earlier in the development cycle are much cheaper to fix than those found later (e.g., in the field)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Makes it easier to refactor code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Engineers should write their own unit tests (not separate QA organization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6847" y="4719649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00" dirty="0"/>
              <a:t>https://web.stanford.edu/~ouster/cgi-bin/cs190-spring15/lecture.php?topic=testing</a:t>
            </a:r>
          </a:p>
        </p:txBody>
      </p:sp>
    </p:spTree>
    <p:extLst>
      <p:ext uri="{BB962C8B-B14F-4D97-AF65-F5344CB8AC3E}">
        <p14:creationId xmlns:p14="http://schemas.microsoft.com/office/powerpoint/2010/main" val="39217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>
                <a:solidFill>
                  <a:srgbClr val="0070C0"/>
                </a:solidFill>
              </a:rPr>
              <a:t>White-box </a:t>
            </a:r>
            <a:r>
              <a:rPr lang="de-DE" dirty="0" err="1">
                <a:solidFill>
                  <a:srgbClr val="0070C0"/>
                </a:solidFill>
              </a:rPr>
              <a:t>tests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tests by looking at the implementation; make sure every aspect is tested.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Isomorphism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test structure matches code structure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test file per code file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group of tests per method, in the same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easy to find relevant tests after code modifications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name of the method and the thing being tested in the test name: 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test_loadTweetFile_cantOpenFile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not need any other documentation in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test case should be short and focused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 tests better than one long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847" y="4719649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00" dirty="0"/>
              <a:t>https://web.stanford.edu/~ouster/cgi-bin/cs190-spring15/lecture.php?topic=testing</a:t>
            </a:r>
          </a:p>
        </p:txBody>
      </p:sp>
    </p:spTree>
    <p:extLst>
      <p:ext uri="{BB962C8B-B14F-4D97-AF65-F5344CB8AC3E}">
        <p14:creationId xmlns:p14="http://schemas.microsoft.com/office/powerpoint/2010/main" val="33584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1700" y="27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>
                <a:solidFill>
                  <a:srgbClr val="0070C0"/>
                </a:solidFill>
              </a:rPr>
              <a:t>White-box </a:t>
            </a:r>
            <a:r>
              <a:rPr lang="de-DE" dirty="0" err="1">
                <a:solidFill>
                  <a:srgbClr val="0070C0"/>
                </a:solidFill>
              </a:rPr>
              <a:t>tests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11700" y="1152475"/>
            <a:ext cx="7757556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Test robustness:</a:t>
            </a:r>
          </a:p>
          <a:p>
            <a:pPr lvl="1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Ideally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system change should only break tests related to change</a:t>
            </a:r>
          </a:p>
          <a:p>
            <a:pPr lvl="1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should not depend on parts of the system other than the specific features they are testing.</a:t>
            </a:r>
          </a:p>
          <a:p>
            <a:pPr lvl="1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Examples: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 including line numbers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of enumeration for hashes (sort results)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Avoid timing-sensitive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tests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sz="1200" dirty="0">
                <a:solidFill>
                  <a:srgbClr val="0070C0"/>
                </a:solidFill>
              </a:rPr>
              <a:t>Miscellaneous </a:t>
            </a:r>
            <a:r>
              <a:rPr lang="en-US" sz="1200" dirty="0" smtClean="0">
                <a:solidFill>
                  <a:srgbClr val="0070C0"/>
                </a:solidFill>
              </a:rPr>
              <a:t>ideas:</a:t>
            </a: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Write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test before fixing a bug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tests to "document" tricky corner cases that can occur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complex data structures (e.g. trees), write a method to check internal consistency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during testing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also use during production to hunt down non-reproducible problems</a:t>
            </a:r>
          </a:p>
          <a:p>
            <a:pPr lvl="2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847" y="4719649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00" dirty="0"/>
              <a:t>https://web.stanford.edu/~ouster/cgi-bin/cs190-spring15/lecture.php?topic=testing</a:t>
            </a:r>
          </a:p>
        </p:txBody>
      </p:sp>
    </p:spTree>
    <p:extLst>
      <p:ext uri="{BB962C8B-B14F-4D97-AF65-F5344CB8AC3E}">
        <p14:creationId xmlns:p14="http://schemas.microsoft.com/office/powerpoint/2010/main" val="28454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LANG" val="RXPEnglish"/>
  <p:tag name="VARPPTCOMPATIBLE4" val="RXP"/>
  <p:tag name="VARSAVEMESSAGETIMESTAMP" val="RXP9/10/202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Microsoft Office PowerPoint</Application>
  <PresentationFormat>On-screen Show (16:9)</PresentationFormat>
  <Paragraphs>374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Arial</vt:lpstr>
      <vt:lpstr>Simple Light</vt:lpstr>
      <vt:lpstr>Best Practices Machine Learning</vt:lpstr>
      <vt:lpstr>Agenda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Project Management</vt:lpstr>
      <vt:lpstr>Project Management</vt:lpstr>
      <vt:lpstr>RAPIDE</vt:lpstr>
      <vt:lpstr>Thank you and happy coding!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sharing code </dc:title>
  <cp:lastModifiedBy>Boushehri, Ali {PXID~Penzberg}</cp:lastModifiedBy>
  <cp:revision>27</cp:revision>
  <dcterms:modified xsi:type="dcterms:W3CDTF">2020-09-10T20:20:09Z</dcterms:modified>
</cp:coreProperties>
</file>