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6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8" r:id="rId21"/>
    <p:sldId id="275" r:id="rId22"/>
  </p:sldIdLst>
  <p:sldSz cx="9144000" cy="5143500" type="screen16x9"/>
  <p:notesSz cx="6858000" cy="9144000"/>
  <p:embeddedFontLst>
    <p:embeddedFont>
      <p:font typeface="Comfortaa" panose="020B0604020202020204" charset="0"/>
      <p:regular r:id="rId24"/>
      <p:bold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80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9e28a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9e28a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7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f4287c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f4287c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b9e28a6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b9e28a6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9e28a6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9e28a6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b9e28a6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b9e28a6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b9e28a6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b9e28a6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b9e28a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b9e28a6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b9e28a6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b9e28a6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b9e28a6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b9e28a6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b9e28a6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b9e28a6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9e28a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9e28a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b9e28a6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b9e28a6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04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b9e28a6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b9e28a6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b9e28a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b9e28a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b9e28a6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b9e28a6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b9e28a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b9e28a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9e28a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9e28a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b9e28a6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b9e28a6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b9e28a6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b9e28a6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9e28a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9e28a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code.roche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env.pypa.io/en/late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conda.io/projects/conda/en/latest/user-guide/tasks/manage-environment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knupp.com/blog/2018/10/11/write-better-python-function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.beams.io/posts/git-commit/#seven-ru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effknupp.com/blog/2018/10/11/write-better-python-functions/" TargetMode="External"/><Relationship Id="rId5" Type="http://schemas.openxmlformats.org/officeDocument/2006/relationships/hyperlink" Target="https://www.python.org/dev/peps/pep-0257/" TargetMode="External"/><Relationship Id="rId4" Type="http://schemas.openxmlformats.org/officeDocument/2006/relationships/hyperlink" Target="https://ma.ttias.be/pretty-git-log-in-one-lin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o4PFDKIc2fs" TargetMode="External"/><Relationship Id="rId4" Type="http://schemas.openxmlformats.org/officeDocument/2006/relationships/hyperlink" Target="https://git-scm.com/book/en/v2/Getting-Started-What-is-Git%3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blog/2015-06-08-how-to-undo-almost-anything-with-git/" TargetMode="External"/><Relationship Id="rId3" Type="http://schemas.openxmlformats.org/officeDocument/2006/relationships/hyperlink" Target="https://rinstall.roche.com/SCCMApp.Web/#/main" TargetMode="External"/><Relationship Id="rId7" Type="http://schemas.openxmlformats.org/officeDocument/2006/relationships/hyperlink" Target="https://ohshitgi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gitbranching.js.org/" TargetMode="External"/><Relationship Id="rId5" Type="http://schemas.openxmlformats.org/officeDocument/2006/relationships/hyperlink" Target="http://rogerdudler.github.io/git-guide/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easyengine.io/tutorials/git/git-resolve-merge-conflic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roch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</a:t>
            </a:r>
            <a:r>
              <a:rPr lang="en" dirty="0"/>
              <a:t>Practices for sharing code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(+Git hands-on)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i="1" dirty="0" smtClean="0"/>
              <a:t>B</a:t>
            </a:r>
            <a:r>
              <a:rPr lang="en" sz="1800" i="1" dirty="0" smtClean="0"/>
              <a:t>y Ali Boushehri</a:t>
            </a:r>
            <a:endParaRPr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GitFlow (Simplified Version)</a:t>
            </a:r>
            <a:endParaRPr dirty="0"/>
          </a:p>
        </p:txBody>
      </p:sp>
      <p:sp>
        <p:nvSpPr>
          <p:cNvPr id="118" name="Google Shape;118;p2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33050" y="2168770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622804" y="2168769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561388" y="2174628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395049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114064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833079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552094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283201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855677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036648" y="4170481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688126" y="3550139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5164017" y="4170480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6092095" y="4170479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Arrow Connector 4"/>
          <p:cNvCxnSpPr>
            <a:stCxn id="3" idx="6"/>
            <a:endCxn id="7" idx="2"/>
          </p:cNvCxnSpPr>
          <p:nvPr/>
        </p:nvCxnSpPr>
        <p:spPr>
          <a:xfrm flipV="1">
            <a:off x="926127" y="2311400"/>
            <a:ext cx="3696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2"/>
          </p:cNvCxnSpPr>
          <p:nvPr/>
        </p:nvCxnSpPr>
        <p:spPr>
          <a:xfrm>
            <a:off x="4915881" y="2311400"/>
            <a:ext cx="2645507" cy="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9" idx="2"/>
          </p:cNvCxnSpPr>
          <p:nvPr/>
        </p:nvCxnSpPr>
        <p:spPr>
          <a:xfrm>
            <a:off x="779589" y="2454031"/>
            <a:ext cx="615460" cy="6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2"/>
          </p:cNvCxnSpPr>
          <p:nvPr/>
        </p:nvCxnSpPr>
        <p:spPr>
          <a:xfrm>
            <a:off x="1688126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2407141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6" idx="2"/>
          </p:cNvCxnSpPr>
          <p:nvPr/>
        </p:nvCxnSpPr>
        <p:spPr>
          <a:xfrm>
            <a:off x="1541588" y="3219937"/>
            <a:ext cx="146538" cy="4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  <a:endCxn id="10" idx="4"/>
          </p:cNvCxnSpPr>
          <p:nvPr/>
        </p:nvCxnSpPr>
        <p:spPr>
          <a:xfrm flipV="1">
            <a:off x="1981203" y="3219937"/>
            <a:ext cx="279400" cy="4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2" idx="2"/>
          </p:cNvCxnSpPr>
          <p:nvPr/>
        </p:nvCxnSpPr>
        <p:spPr>
          <a:xfrm>
            <a:off x="3126156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7" idx="2"/>
          </p:cNvCxnSpPr>
          <p:nvPr/>
        </p:nvCxnSpPr>
        <p:spPr>
          <a:xfrm flipV="1">
            <a:off x="3845171" y="2311400"/>
            <a:ext cx="777633" cy="76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13" idx="2"/>
          </p:cNvCxnSpPr>
          <p:nvPr/>
        </p:nvCxnSpPr>
        <p:spPr>
          <a:xfrm>
            <a:off x="4915881" y="2311400"/>
            <a:ext cx="367320" cy="8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4"/>
            <a:endCxn id="15" idx="2"/>
          </p:cNvCxnSpPr>
          <p:nvPr/>
        </p:nvCxnSpPr>
        <p:spPr>
          <a:xfrm>
            <a:off x="2979618" y="3219937"/>
            <a:ext cx="1057030" cy="109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6"/>
            <a:endCxn id="17" idx="2"/>
          </p:cNvCxnSpPr>
          <p:nvPr/>
        </p:nvCxnSpPr>
        <p:spPr>
          <a:xfrm flipV="1">
            <a:off x="4329725" y="4313111"/>
            <a:ext cx="834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14" idx="2"/>
          </p:cNvCxnSpPr>
          <p:nvPr/>
        </p:nvCxnSpPr>
        <p:spPr>
          <a:xfrm>
            <a:off x="5576278" y="3128106"/>
            <a:ext cx="27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8" idx="2"/>
          </p:cNvCxnSpPr>
          <p:nvPr/>
        </p:nvCxnSpPr>
        <p:spPr>
          <a:xfrm flipV="1">
            <a:off x="5457094" y="4313110"/>
            <a:ext cx="635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05596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Arrow Connector 61"/>
          <p:cNvCxnSpPr>
            <a:stCxn id="14" idx="6"/>
            <a:endCxn id="61" idx="2"/>
          </p:cNvCxnSpPr>
          <p:nvPr/>
        </p:nvCxnSpPr>
        <p:spPr>
          <a:xfrm>
            <a:off x="6148754" y="3128106"/>
            <a:ext cx="55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61" idx="2"/>
          </p:cNvCxnSpPr>
          <p:nvPr/>
        </p:nvCxnSpPr>
        <p:spPr>
          <a:xfrm flipV="1">
            <a:off x="6385172" y="3128106"/>
            <a:ext cx="320424" cy="11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8" idx="2"/>
          </p:cNvCxnSpPr>
          <p:nvPr/>
        </p:nvCxnSpPr>
        <p:spPr>
          <a:xfrm flipV="1">
            <a:off x="6998673" y="2317259"/>
            <a:ext cx="562715" cy="81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283201" y="672728"/>
            <a:ext cx="940779" cy="42593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80" name="Rounded Rectangle 79"/>
          <p:cNvSpPr/>
          <p:nvPr/>
        </p:nvSpPr>
        <p:spPr>
          <a:xfrm>
            <a:off x="6377359" y="660173"/>
            <a:ext cx="940779" cy="42593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Develop</a:t>
            </a:r>
            <a:endParaRPr lang="de-DE" dirty="0"/>
          </a:p>
        </p:txBody>
      </p:sp>
      <p:sp>
        <p:nvSpPr>
          <p:cNvPr id="81" name="Rounded Rectangle 80"/>
          <p:cNvSpPr/>
          <p:nvPr/>
        </p:nvSpPr>
        <p:spPr>
          <a:xfrm>
            <a:off x="7497821" y="660173"/>
            <a:ext cx="940779" cy="4259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8523" y="4821527"/>
            <a:ext cx="40799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 smtClean="0"/>
              <a:t>More </a:t>
            </a:r>
            <a:r>
              <a:rPr lang="de-DE" sz="1050" dirty="0" err="1" smtClean="0"/>
              <a:t>info</a:t>
            </a:r>
            <a:r>
              <a:rPr lang="de-DE" sz="1050" dirty="0" smtClean="0"/>
              <a:t>: </a:t>
            </a:r>
            <a:r>
              <a:rPr lang="de-DE" sz="1050" dirty="0">
                <a:hlinkClick r:id="rId3"/>
              </a:rPr>
              <a:t>https://</a:t>
            </a:r>
            <a:r>
              <a:rPr lang="de-DE" sz="1050" dirty="0" smtClean="0">
                <a:hlinkClick r:id="rId3"/>
              </a:rPr>
              <a:t>datasift.github.io/gitflow/IntroducingGitFlow.html</a:t>
            </a:r>
            <a:endParaRPr lang="de-DE" sz="1050" dirty="0"/>
          </a:p>
        </p:txBody>
      </p:sp>
      <p:sp>
        <p:nvSpPr>
          <p:cNvPr id="83" name="Rounded Rectangle 82"/>
          <p:cNvSpPr/>
          <p:nvPr/>
        </p:nvSpPr>
        <p:spPr>
          <a:xfrm>
            <a:off x="509957" y="1688125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V0.1</a:t>
            </a:r>
            <a:endParaRPr lang="de-DE" sz="1050" dirty="0"/>
          </a:p>
        </p:txBody>
      </p:sp>
      <p:sp>
        <p:nvSpPr>
          <p:cNvPr id="84" name="Rounded Rectangle 83"/>
          <p:cNvSpPr/>
          <p:nvPr/>
        </p:nvSpPr>
        <p:spPr>
          <a:xfrm>
            <a:off x="4499710" y="1637322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V0.2</a:t>
            </a:r>
            <a:endParaRPr lang="de-DE" sz="1050" dirty="0"/>
          </a:p>
        </p:txBody>
      </p:sp>
      <p:sp>
        <p:nvSpPr>
          <p:cNvPr id="85" name="Rounded Rectangle 84"/>
          <p:cNvSpPr/>
          <p:nvPr/>
        </p:nvSpPr>
        <p:spPr>
          <a:xfrm>
            <a:off x="7438294" y="1661309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V1.0</a:t>
            </a:r>
            <a:endParaRPr lang="de-DE" sz="1050" dirty="0"/>
          </a:p>
        </p:txBody>
      </p:sp>
      <p:cxnSp>
        <p:nvCxnSpPr>
          <p:cNvPr id="86" name="Straight Arrow Connector 85"/>
          <p:cNvCxnSpPr>
            <a:stCxn id="83" idx="2"/>
            <a:endCxn id="3" idx="0"/>
          </p:cNvCxnSpPr>
          <p:nvPr/>
        </p:nvCxnSpPr>
        <p:spPr>
          <a:xfrm>
            <a:off x="779589" y="2037067"/>
            <a:ext cx="0" cy="13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7" idx="0"/>
          </p:cNvCxnSpPr>
          <p:nvPr/>
        </p:nvCxnSpPr>
        <p:spPr>
          <a:xfrm>
            <a:off x="4769342" y="1986264"/>
            <a:ext cx="1" cy="1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8" idx="0"/>
          </p:cNvCxnSpPr>
          <p:nvPr/>
        </p:nvCxnSpPr>
        <p:spPr>
          <a:xfrm>
            <a:off x="7707926" y="2010251"/>
            <a:ext cx="1" cy="16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 functions in R Studio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0" y="1578400"/>
            <a:ext cx="2419351" cy="17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675" y="1585288"/>
            <a:ext cx="2419350" cy="169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750" y="1573029"/>
            <a:ext cx="2381250" cy="169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00" y="4117672"/>
            <a:ext cx="23812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51300" y="3353225"/>
            <a:ext cx="6667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you have an existing R project, follow the instruction in code.roche.com after you’ve created a repo to “Push an existing folder” or “Push an existing Git repository” depending on if the project already has a git repo set up</a:t>
            </a:r>
            <a:endParaRPr sz="1000"/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3769625"/>
            <a:ext cx="8153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 Commit your code, “Commit” and check the differences &gt; check “Staged” box &gt; write an informative message and click Commit &gt; click “push”</a:t>
            </a:r>
            <a:endParaRPr sz="900"/>
          </a:p>
        </p:txBody>
      </p:sp>
      <p:sp>
        <p:nvSpPr>
          <p:cNvPr id="183" name="Google Shape;183;p29"/>
          <p:cNvSpPr txBox="1"/>
          <p:nvPr/>
        </p:nvSpPr>
        <p:spPr>
          <a:xfrm>
            <a:off x="181300" y="1020650"/>
            <a:ext cx="7863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 Group (for organization) and a project (repo) in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https://code.roche.com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 RStudio, create an R project with a git repo: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6125" y="145125"/>
            <a:ext cx="324217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2867200" y="4169850"/>
            <a:ext cx="2988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useful git functions in RStudio:</a:t>
            </a:r>
            <a:br>
              <a:rPr lang="en" sz="1100"/>
            </a:br>
            <a:r>
              <a:rPr lang="en" sz="1100"/>
              <a:t>* Check box to “Amend previous commit”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“History” of commits and their visualization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“Revert” to the previous commit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5377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and when to use a virtual environment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Someone else can reproduce your 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change between projects with custom package requirements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more your projects grows the more you will need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for packages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Necessary for multiple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Vital for sharing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Virtualenv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Conda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...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Just the tip of the iceberg (...see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Docker</a:t>
            </a:r>
            <a:r>
              <a:rPr lang="en" dirty="0"/>
              <a:t>)</a:t>
            </a:r>
            <a:endParaRPr dirty="0"/>
          </a:p>
        </p:txBody>
      </p:sp>
      <p:sp>
        <p:nvSpPr>
          <p:cNvPr id="131" name="Google Shape;131;p23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</a:t>
            </a:r>
            <a:r>
              <a:rPr lang="en"/>
              <a:t> Virtual environments </a:t>
            </a:r>
            <a:r>
              <a:rPr lang="en">
                <a:solidFill>
                  <a:srgbClr val="D9D9D9"/>
                </a:solidFill>
              </a:rPr>
              <a:t>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181354" y="3761285"/>
            <a:ext cx="1178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0000"/>
                </a:solidFill>
              </a:rPr>
              <a:t>Workshop Focus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2646" y="3923323"/>
            <a:ext cx="699477" cy="2579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4571875" y="1074350"/>
            <a:ext cx="4396200" cy="40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rgbClr val="FF0000"/>
                </a:solidFill>
              </a:rPr>
              <a:t>Export </a:t>
            </a:r>
            <a:r>
              <a:rPr lang="en" sz="1800" dirty="0">
                <a:solidFill>
                  <a:schemeClr val="dk2"/>
                </a:solidFill>
              </a:rPr>
              <a:t>a conda environment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Export </a:t>
            </a:r>
            <a:r>
              <a:rPr lang="en" dirty="0">
                <a:solidFill>
                  <a:schemeClr val="dk2"/>
                </a:solidFill>
              </a:rPr>
              <a:t>all installed packages to a requirement file for easier installation by another user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export &gt; environment.yml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</a:rPr>
              <a:t>If you have installed pip with anaconda (“</a:t>
            </a:r>
            <a:r>
              <a:rPr lang="en" sz="12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pip</a:t>
            </a:r>
            <a:r>
              <a:rPr lang="en" sz="1200" i="1" dirty="0">
                <a:solidFill>
                  <a:schemeClr val="dk2"/>
                </a:solidFill>
              </a:rPr>
              <a:t>” or “</a:t>
            </a:r>
            <a:r>
              <a:rPr lang="en" sz="12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conda update pip</a:t>
            </a:r>
            <a:r>
              <a:rPr lang="en" sz="1200" i="1" dirty="0">
                <a:solidFill>
                  <a:schemeClr val="dk2"/>
                </a:solidFill>
              </a:rPr>
              <a:t>”) and used it to install the packages then conda-env exports those pip installed packages automatically. 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Then you can </a:t>
            </a: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>
                <a:solidFill>
                  <a:schemeClr val="dk2"/>
                </a:solidFill>
              </a:rPr>
              <a:t>the </a:t>
            </a:r>
            <a:r>
              <a:rPr lang="en" b="1" dirty="0">
                <a:solidFill>
                  <a:schemeClr val="dk2"/>
                </a:solidFill>
              </a:rPr>
              <a:t>same </a:t>
            </a:r>
            <a:r>
              <a:rPr lang="en" dirty="0">
                <a:solidFill>
                  <a:schemeClr val="dk2"/>
                </a:solidFill>
              </a:rPr>
              <a:t>conda environment with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create -f environment.yml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virtual environments in </a:t>
            </a:r>
            <a:r>
              <a:rPr lang="en" dirty="0" smtClean="0"/>
              <a:t>Conda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</a:t>
            </a:r>
            <a:r>
              <a:rPr lang="en"/>
              <a:t> Virtual environments </a:t>
            </a:r>
            <a:r>
              <a:rPr lang="en">
                <a:solidFill>
                  <a:srgbClr val="D9D9D9"/>
                </a:solidFill>
              </a:rPr>
              <a:t>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13875" y="1074350"/>
            <a:ext cx="445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rgbClr val="FF0000"/>
                </a:solidFill>
              </a:rPr>
              <a:t>Create </a:t>
            </a:r>
            <a:r>
              <a:rPr lang="en" sz="1800" dirty="0">
                <a:solidFill>
                  <a:schemeClr val="dk2"/>
                </a:solidFill>
              </a:rPr>
              <a:t>a conda environment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 smtClean="0">
                <a:solidFill>
                  <a:srgbClr val="FF0000"/>
                </a:solidFill>
              </a:rPr>
              <a:t>Create </a:t>
            </a:r>
            <a:r>
              <a:rPr lang="en" dirty="0">
                <a:solidFill>
                  <a:schemeClr val="dk2"/>
                </a:solidFill>
              </a:rPr>
              <a:t>the conda environment with a specific python version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create --name virtual_env python=3.6.5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Activate </a:t>
            </a:r>
            <a:r>
              <a:rPr lang="en" dirty="0">
                <a:solidFill>
                  <a:schemeClr val="dk2"/>
                </a:solidFill>
              </a:rPr>
              <a:t>the conda environment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source activate virtual_env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Install </a:t>
            </a:r>
            <a:r>
              <a:rPr lang="en" dirty="0">
                <a:solidFill>
                  <a:schemeClr val="dk2"/>
                </a:solidFill>
              </a:rPr>
              <a:t>any package you want with pip or conda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pip install …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install ...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purpose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Modularization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saves space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supports maintenance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makes debugging easier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good practice to avoid duplicate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code you are about to copy and reuse in a function, which you can then call from anywhere as desired.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going to reuse the code in other projects, consider turning it into a module, package, or library.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</a:t>
            </a:r>
            <a:r>
              <a:rPr lang="en"/>
              <a:t>Modularize code</a:t>
            </a:r>
            <a:r>
              <a:rPr lang="en">
                <a:solidFill>
                  <a:srgbClr val="D9D9D9"/>
                </a:solidFill>
              </a:rPr>
              <a:t>      -      Documentation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structure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To A Good Function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sensibly named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single responsibility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 docstring (see documentation)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short in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idempotent and, if possible, pure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</a:t>
            </a:r>
            <a:r>
              <a:rPr lang="en">
                <a:solidFill>
                  <a:schemeClr val="dk1"/>
                </a:solidFill>
              </a:rPr>
              <a:t>Modularize code</a:t>
            </a:r>
            <a:r>
              <a:rPr lang="en">
                <a:solidFill>
                  <a:srgbClr val="D9D9D9"/>
                </a:solidFill>
              </a:rPr>
              <a:t>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0" y="4859100"/>
            <a:ext cx="9144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https://jeffknupp.com/blog/2018/10/11/write-better-python-functions/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messages and in-code comments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important rule for a Git commit message: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</a:t>
            </a:r>
            <a:r>
              <a:rPr lang="en" b="1" dirty="0"/>
              <a:t>imperative </a:t>
            </a:r>
            <a:r>
              <a:rPr lang="en" dirty="0"/>
              <a:t>mood in the subject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rules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Optional: customize a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pretty git log in one 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 your code to be read, run, and explored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 docstrings in your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PEP 257 -- Docstring Conventions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“</a:t>
            </a:r>
            <a:r>
              <a:rPr lang="en" i="1" dirty="0"/>
              <a:t>Get in the habit of always writing docstrings, and try to write them before you write the code for the function. If you can't write a clear docstring describing what the function will do, it's a good indication you need to think more about why you're writing the function in the first place.</a:t>
            </a:r>
            <a:r>
              <a:rPr lang="en" sz="1800" i="1" dirty="0"/>
              <a:t>”</a:t>
            </a:r>
            <a:r>
              <a:rPr lang="en" sz="1200" i="1" dirty="0"/>
              <a:t>[</a:t>
            </a:r>
            <a:r>
              <a:rPr lang="en" sz="1200" i="1" u="sng" dirty="0">
                <a:solidFill>
                  <a:schemeClr val="hlink"/>
                </a:solidFill>
                <a:hlinkClick r:id="rId6"/>
              </a:rPr>
              <a:t>source</a:t>
            </a:r>
            <a:r>
              <a:rPr lang="en" sz="1200" i="1" dirty="0"/>
              <a:t>]</a:t>
            </a:r>
            <a:endParaRPr sz="12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proper grammar and punctuation; write in complete sentences</a:t>
            </a:r>
            <a:endParaRPr dirty="0"/>
          </a:p>
        </p:txBody>
      </p:sp>
      <p:sp>
        <p:nvSpPr>
          <p:cNvPr id="197" name="Google Shape;197;p3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Modularize code      -      </a:t>
            </a:r>
            <a:r>
              <a:rPr lang="en"/>
              <a:t>Documentation</a:t>
            </a:r>
            <a:endParaRPr/>
          </a:p>
        </p:txBody>
      </p:sp>
      <p:sp>
        <p:nvSpPr>
          <p:cNvPr id="5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20375" y="3103400"/>
            <a:ext cx="6924000" cy="131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 Why? How? So What?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want to share my code </a:t>
            </a:r>
            <a:r>
              <a:rPr lang="en" i="1"/>
              <a:t>(or work in general)</a:t>
            </a:r>
            <a:r>
              <a:rPr lang="en"/>
              <a:t> with my colleagues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</a:t>
            </a:r>
            <a:r>
              <a:rPr lang="en" sz="1400"/>
              <a:t>Because I want to...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transparent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collaborate better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 </a:t>
            </a:r>
            <a:r>
              <a:rPr lang="en" b="1">
                <a:solidFill>
                  <a:srgbClr val="FF0000"/>
                </a:solidFill>
              </a:rPr>
              <a:t>→ </a:t>
            </a:r>
            <a:r>
              <a:rPr lang="en" sz="1400" i="1">
                <a:solidFill>
                  <a:srgbClr val="FF0000"/>
                </a:solidFill>
              </a:rPr>
              <a:t>Best practices!!!</a:t>
            </a:r>
            <a:endParaRPr sz="1400" i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version control (Git)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with virtual environments (HPC, conda)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Modularize code (smaller and re-usable functions)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my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F.A.I.R. is not only for data but for workflows as well!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344375" y="3499850"/>
            <a:ext cx="1178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</a:rPr>
              <a:t>Workshop Agenda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Markdown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Add </a:t>
            </a:r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markdown</a:t>
            </a:r>
            <a:r>
              <a:rPr lang="de-DE" dirty="0" smtClean="0"/>
              <a:t>,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a simple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Add </a:t>
            </a:r>
            <a:r>
              <a:rPr lang="de-DE" dirty="0" err="1" smtClean="0"/>
              <a:t>Todos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markdown</a:t>
            </a:r>
            <a:endParaRPr dirty="0"/>
          </a:p>
        </p:txBody>
      </p:sp>
      <p:sp>
        <p:nvSpPr>
          <p:cNvPr id="197" name="Google Shape;197;p3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Modularize code      -      </a:t>
            </a:r>
            <a:r>
              <a:rPr lang="en"/>
              <a:t>Documentation</a:t>
            </a:r>
            <a:endParaRPr/>
          </a:p>
        </p:txBody>
      </p:sp>
      <p:sp>
        <p:nvSpPr>
          <p:cNvPr id="5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1468975"/>
            <a:ext cx="6096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075" y="149772"/>
            <a:ext cx="2110950" cy="21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>
            <a:spLocks noGrp="1"/>
          </p:cNvSpPr>
          <p:nvPr>
            <p:ph type="title" idx="4294967295"/>
          </p:nvPr>
        </p:nvSpPr>
        <p:spPr>
          <a:xfrm>
            <a:off x="482600" y="436350"/>
            <a:ext cx="700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happy coding!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Agenda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/>
              <a:t>version control </a:t>
            </a:r>
            <a:r>
              <a:rPr lang="en" dirty="0"/>
              <a:t>(Git)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Git?!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 my first git repo (command-line, </a:t>
            </a:r>
            <a:r>
              <a:rPr lang="en" dirty="0" smtClean="0"/>
              <a:t>gitkraken)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Connect my git repo to a remote server </a:t>
            </a:r>
            <a:r>
              <a:rPr lang="en" dirty="0" smtClean="0"/>
              <a:t>(GitHub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use git when I work alone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use git when I work with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with </a:t>
            </a:r>
            <a:r>
              <a:rPr lang="en" b="1" dirty="0"/>
              <a:t>virtual environments</a:t>
            </a:r>
            <a:r>
              <a:rPr lang="en" dirty="0"/>
              <a:t> (HPC, conda)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Why should I and when to use a virtual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virtual environments in HPC (ml, conda)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Modularize code </a:t>
            </a:r>
            <a:r>
              <a:rPr lang="en" dirty="0"/>
              <a:t>(smaller and re-usable functions)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Functions purpose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Functions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Documentation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 commit messages and in-code comments</a:t>
            </a: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 rot="3044">
            <a:off x="76200" y="1824550"/>
            <a:ext cx="1016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0000"/>
                </a:solidFill>
              </a:rPr>
              <a:t>HANDS-ON</a:t>
            </a:r>
            <a:endParaRPr sz="1200" i="1"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3044">
            <a:off x="76200" y="2057350"/>
            <a:ext cx="1016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0000"/>
                </a:solidFill>
              </a:rPr>
              <a:t>HANDS-ON</a:t>
            </a:r>
            <a:endParaRPr sz="12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Git?!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“Git is a free and open source distributed version control system designed to handle everything from small to very large projects with speed and efficiency.”</a:t>
            </a:r>
            <a:endParaRPr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Snapshots, Not Differences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Every Operation Is Local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Has Integrity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Generally Only Adds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States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00" y="2136750"/>
            <a:ext cx="4412000" cy="24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4859100"/>
            <a:ext cx="9144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https://git-scm.com/book/en/v2/Getting-Started-What-is-Git%3F</a:t>
            </a:r>
            <a:endParaRPr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494550" y="3993625"/>
            <a:ext cx="3437400" cy="5010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Please. Stop Using Git.  (</a:t>
            </a:r>
            <a:r>
              <a:rPr lang="en" u="sng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5min video</a:t>
            </a:r>
            <a:r>
              <a:rPr lang="en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endParaRPr dirty="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my first git repo (command-line, TortoiseGit)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713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Choose </a:t>
            </a:r>
            <a:r>
              <a:rPr lang="en" b="1" dirty="0"/>
              <a:t>command-line</a:t>
            </a:r>
            <a:r>
              <a:rPr lang="en" dirty="0"/>
              <a:t> or </a:t>
            </a:r>
            <a:r>
              <a:rPr lang="en" b="1" dirty="0"/>
              <a:t>Tortoise GIT</a:t>
            </a:r>
            <a:r>
              <a:rPr lang="en" dirty="0"/>
              <a:t> client for Windows (install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Login </a:t>
            </a:r>
            <a:r>
              <a:rPr lang="en" dirty="0"/>
              <a:t>to </a:t>
            </a:r>
            <a:r>
              <a:rPr lang="en" b="1" dirty="0"/>
              <a:t>HPC </a:t>
            </a:r>
            <a:r>
              <a:rPr lang="en" dirty="0"/>
              <a:t>(git should be pre-installed) or stay in your </a:t>
            </a:r>
            <a:r>
              <a:rPr lang="en" b="1" dirty="0"/>
              <a:t>laptop’s system</a:t>
            </a:r>
            <a:r>
              <a:rPr lang="en" dirty="0"/>
              <a:t> (you need to install git for your OS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Choose </a:t>
            </a:r>
            <a:r>
              <a:rPr lang="en" dirty="0"/>
              <a:t>the path where you want to create your Git repository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Initiate </a:t>
            </a:r>
            <a:r>
              <a:rPr lang="en" dirty="0"/>
              <a:t>git inside the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file inside the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Stage </a:t>
            </a:r>
            <a:r>
              <a:rPr lang="en" dirty="0"/>
              <a:t>the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Commit </a:t>
            </a:r>
            <a:r>
              <a:rPr lang="en" dirty="0"/>
              <a:t>the changes</a:t>
            </a: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112275" y="2942604"/>
            <a:ext cx="4872600" cy="202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Simple getting started guides: 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accent5"/>
                </a:solidFill>
                <a:hlinkClick r:id="rId5"/>
              </a:rPr>
              <a:t>git - the simple guide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accent5"/>
                </a:solidFill>
                <a:hlinkClick r:id="rId6"/>
              </a:rPr>
              <a:t>learn git branching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Troubleshoot problems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7"/>
              </a:rPr>
              <a:t>Oh shit, Git?!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8"/>
              </a:rPr>
              <a:t>How to undo (almost) anything with Git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9"/>
              </a:rPr>
              <a:t>Resolve merge </a:t>
            </a:r>
            <a:r>
              <a:rPr lang="en" sz="1200" u="sng" dirty="0" smtClean="0">
                <a:solidFill>
                  <a:schemeClr val="hlink"/>
                </a:solidFill>
                <a:hlinkClick r:id="rId9"/>
              </a:rPr>
              <a:t>conflicts</a:t>
            </a:r>
            <a:endParaRPr sz="1200" dirty="0"/>
          </a:p>
        </p:txBody>
      </p:sp>
      <p:sp>
        <p:nvSpPr>
          <p:cNvPr id="96" name="Google Shape;96;p18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my Git repository to a remote server (BitBucket, GitHub)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713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Go to:</a:t>
            </a:r>
            <a:r>
              <a:rPr lang="en" dirty="0"/>
              <a:t>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GitHub</a:t>
            </a:r>
            <a:r>
              <a:rPr lang="en" u="sng" dirty="0" smtClean="0">
                <a:solidFill>
                  <a:schemeClr val="hlink"/>
                </a:solidFill>
              </a:rPr>
              <a:t> or GitLab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200" i="1" dirty="0" smtClean="0"/>
              <a:t> </a:t>
            </a:r>
            <a:endParaRPr sz="12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</a:t>
            </a:r>
            <a:r>
              <a:rPr lang="en" dirty="0" smtClean="0"/>
              <a:t>repository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rgbClr val="FF0000"/>
                </a:solidFill>
              </a:rPr>
              <a:t>Clone </a:t>
            </a:r>
            <a:r>
              <a:rPr lang="en" b="1" i="1" dirty="0"/>
              <a:t>or </a:t>
            </a:r>
            <a:r>
              <a:rPr lang="en" dirty="0">
                <a:solidFill>
                  <a:srgbClr val="FF0000"/>
                </a:solidFill>
              </a:rPr>
              <a:t>Push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rgbClr val="FF0000"/>
                </a:solidFill>
              </a:rPr>
              <a:t>Push </a:t>
            </a:r>
            <a:r>
              <a:rPr lang="en" dirty="0"/>
              <a:t>when you have already created the repository in your system (as we did in previous step):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rgbClr val="FF0000"/>
                </a:solidFill>
              </a:rPr>
              <a:t>Add </a:t>
            </a:r>
            <a:r>
              <a:rPr lang="en" dirty="0"/>
              <a:t>your remote repository in your local repository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rgbClr val="FF0000"/>
                </a:solidFill>
              </a:rPr>
              <a:t>Push </a:t>
            </a:r>
            <a:r>
              <a:rPr lang="en" dirty="0"/>
              <a:t>your local repo to the remote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rgbClr val="FF0000"/>
                </a:solidFill>
              </a:rPr>
              <a:t>Clone </a:t>
            </a:r>
            <a:r>
              <a:rPr lang="en" dirty="0"/>
              <a:t>when the repo already exists in the remote server but not in your local system (e.g. you clone someone else’s repo)</a:t>
            </a:r>
            <a:endParaRPr dirty="0"/>
          </a:p>
        </p:txBody>
      </p:sp>
      <p:sp>
        <p:nvSpPr>
          <p:cNvPr id="103" name="Google Shape;103;p19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git when I work alone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all my work in seperate folders according to the functionality of my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Initiate git in every folder and push it in BitBucket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need to have many </a:t>
            </a:r>
            <a:r>
              <a:rPr lang="en" dirty="0" smtClean="0"/>
              <a:t>branches, </a:t>
            </a:r>
            <a:r>
              <a:rPr lang="en" dirty="0"/>
              <a:t>just the </a:t>
            </a:r>
            <a:r>
              <a:rPr lang="en" i="1" dirty="0"/>
              <a:t>master</a:t>
            </a:r>
            <a:r>
              <a:rPr lang="en" dirty="0"/>
              <a:t> and </a:t>
            </a:r>
            <a:r>
              <a:rPr lang="en" i="1" dirty="0" smtClean="0"/>
              <a:t>develop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Add version tags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Commit </a:t>
            </a:r>
            <a:r>
              <a:rPr lang="en" dirty="0"/>
              <a:t>early and often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Push early and often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short and informative commit messages (more in Documentation</a:t>
            </a:r>
            <a:r>
              <a:rPr lang="en" dirty="0" smtClean="0"/>
              <a:t>…)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Commit ONLY one thing (function/logic/change/…) at a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proud of your work and share it, it doesn’t have to be perfect to be useful!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git when I work with </a:t>
            </a:r>
            <a:r>
              <a:rPr lang="en" dirty="0" smtClean="0"/>
              <a:t>others (suggestions)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team is different! Start by discussing about coding conventions</a:t>
            </a:r>
            <a:r>
              <a:rPr lang="en" dirty="0" smtClean="0"/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Create </a:t>
            </a:r>
            <a:r>
              <a:rPr lang="en" i="1" dirty="0" smtClean="0"/>
              <a:t>Master</a:t>
            </a:r>
            <a:r>
              <a:rPr lang="en" dirty="0" smtClean="0"/>
              <a:t> and </a:t>
            </a:r>
            <a:r>
              <a:rPr lang="en" i="1" dirty="0" smtClean="0"/>
              <a:t>Develop</a:t>
            </a:r>
            <a:r>
              <a:rPr lang="en" dirty="0" smtClean="0"/>
              <a:t> branch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Master will be the Fully Functioning code which is tested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Develop will be the branch the newest development will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 one or more team admins, They will be responsible in merging all changes to the </a:t>
            </a:r>
            <a:r>
              <a:rPr lang="en" dirty="0" smtClean="0"/>
              <a:t>master/developp </a:t>
            </a:r>
            <a:r>
              <a:rPr lang="en" dirty="0"/>
              <a:t>branch</a:t>
            </a:r>
            <a:r>
              <a:rPr lang="en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Clone </a:t>
            </a:r>
            <a:r>
              <a:rPr lang="en" dirty="0"/>
              <a:t>the team repository to your local repo and create your own </a:t>
            </a:r>
            <a:r>
              <a:rPr lang="en" dirty="0" smtClean="0"/>
              <a:t>branch from </a:t>
            </a:r>
            <a:r>
              <a:rPr lang="en" b="1" i="1" dirty="0" smtClean="0"/>
              <a:t>Develop</a:t>
            </a:r>
            <a:r>
              <a:rPr lang="en" dirty="0" smtClean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your own </a:t>
            </a:r>
            <a:r>
              <a:rPr lang="en" b="1" dirty="0"/>
              <a:t>branch </a:t>
            </a:r>
            <a:r>
              <a:rPr lang="en" dirty="0"/>
              <a:t>(if no one else is working there as well, work as if you work alone. (same previous tips apply here too</a:t>
            </a:r>
            <a:r>
              <a:rPr lang="en" dirty="0" smtClean="0"/>
              <a:t>)</a:t>
            </a:r>
          </a:p>
        </p:txBody>
      </p:sp>
      <p:sp>
        <p:nvSpPr>
          <p:cNvPr id="118" name="Google Shape;118;p2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Microsoft Office PowerPoint</Application>
  <PresentationFormat>On-screen Show (16:9)</PresentationFormat>
  <Paragraphs>191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Comfortaa</vt:lpstr>
      <vt:lpstr>Simple Light</vt:lpstr>
      <vt:lpstr>Best Practices for sharing code </vt:lpstr>
      <vt:lpstr>What? Why? How? So What?</vt:lpstr>
      <vt:lpstr>Workshop Agenda</vt:lpstr>
      <vt:lpstr>Version Control (Git)</vt:lpstr>
      <vt:lpstr>What is Git?!</vt:lpstr>
      <vt:lpstr>Create my first git repo (command-line, TortoiseGit)</vt:lpstr>
      <vt:lpstr>Connect my Git repository to a remote server (BitBucket, GitHub)</vt:lpstr>
      <vt:lpstr>How to use git when I work alone</vt:lpstr>
      <vt:lpstr>How to use git when I work with others (suggestions)</vt:lpstr>
      <vt:lpstr>GitFlow (Simplified Version)</vt:lpstr>
      <vt:lpstr>Git repo functions in R Studio</vt:lpstr>
      <vt:lpstr>Virtual Environments</vt:lpstr>
      <vt:lpstr>Why should I and when to use a virtual environment</vt:lpstr>
      <vt:lpstr>Use virtual environments in Conda</vt:lpstr>
      <vt:lpstr>Modularize Code</vt:lpstr>
      <vt:lpstr>Functions purpose</vt:lpstr>
      <vt:lpstr>Functions structure</vt:lpstr>
      <vt:lpstr>Documentation</vt:lpstr>
      <vt:lpstr>Git commit messages and in-code comments</vt:lpstr>
      <vt:lpstr>Markdown</vt:lpstr>
      <vt:lpstr>Thank you and happy coding!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sharing code </dc:title>
  <cp:lastModifiedBy>Boushehri, Ali {PXID~Penzberg}</cp:lastModifiedBy>
  <cp:revision>6</cp:revision>
  <dcterms:modified xsi:type="dcterms:W3CDTF">2020-09-04T06:36:09Z</dcterms:modified>
</cp:coreProperties>
</file>