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tVjX0lhcWckpIzCF5V9ihWF+w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Published 39 years ago. </a:t>
            </a:r>
            <a:endParaRPr/>
          </a:p>
        </p:txBody>
      </p:sp>
      <p:sp>
        <p:nvSpPr>
          <p:cNvPr id="127" name="Google Shape;12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ature.com/articles/s41368-020-0074-x" TargetMode="External"/><Relationship Id="rId4" Type="http://schemas.openxmlformats.org/officeDocument/2006/relationships/hyperlink" Target="https://jvi.asm.org/content/94/5/e02015-19" TargetMode="External"/><Relationship Id="rId5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hyperlink" Target="https://avatorl.org/covid-19/?page=ClinicalData109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405354" y="3564379"/>
            <a:ext cx="4744398" cy="284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COVID-19</a:t>
            </a:r>
            <a:br>
              <a:rPr lang="en-US"/>
            </a:br>
            <a:br>
              <a:rPr lang="en-US"/>
            </a:br>
            <a:r>
              <a:rPr b="1" lang="en-US"/>
              <a:t>SARS-CoV-2</a:t>
            </a:r>
            <a:br>
              <a:rPr b="1" lang="en-US"/>
            </a:br>
            <a:br>
              <a:rPr b="1" lang="en-US"/>
            </a:br>
            <a:r>
              <a:rPr b="1" lang="en-US" sz="3600"/>
              <a:t>Lisa Gilbert, MD, FAAFP, CTropMed</a:t>
            </a:r>
            <a:br>
              <a:rPr b="1" lang="en-US" sz="3600"/>
            </a:br>
            <a:r>
              <a:rPr b="1" lang="en-US" sz="3600"/>
              <a:t>3/17/20</a:t>
            </a:r>
            <a:br>
              <a:rPr lang="en-US"/>
            </a:b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752" y="-84841"/>
            <a:ext cx="685099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9" name="Google Shape;159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19" y="0"/>
            <a:ext cx="9798667" cy="692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1134" y="113123"/>
            <a:ext cx="1506747" cy="15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 Human Coronaviruses:</a:t>
            </a:r>
            <a:br>
              <a:rPr lang="en-US"/>
            </a:br>
            <a:r>
              <a:rPr lang="en-US"/>
              <a:t>4 normal; 3 “novel”</a:t>
            </a:r>
            <a:endParaRPr/>
          </a:p>
        </p:txBody>
      </p:sp>
      <p:pic>
        <p:nvPicPr>
          <p:cNvPr id="95" name="Google Shape;9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46246"/>
            <a:ext cx="10515600" cy="33754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79513" y="6288331"/>
            <a:ext cx="11102009" cy="4001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Alpha: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HCoV-229E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HCoV-NL63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Beta: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HCoV-HKU1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HCoV-OC43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MERS-CoV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SARS-CoV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SARS-CoV-2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2146853" y="5679627"/>
            <a:ext cx="447260" cy="49764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3342861" y="5679628"/>
            <a:ext cx="447260" cy="49764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1134" y="103184"/>
            <a:ext cx="1506747" cy="15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Coronavirus Structure</a:t>
            </a:r>
            <a:endParaRPr/>
          </a:p>
        </p:txBody>
      </p:sp>
      <p:pic>
        <p:nvPicPr>
          <p:cNvPr id="106" name="Google Shape;10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61" y="1790079"/>
            <a:ext cx="501306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 flipH="1">
            <a:off x="6461879" y="1790079"/>
            <a:ext cx="5509404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Medium-sized virus size, but largest mRNA genome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Enveloped +ve stranded RNA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mRNA encased in nucleocapsid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Lipid Bilayer – Soap works to disrupt this!  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Corona = Crowns for Spikes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Glycoprotein Spike (S) Peptomer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Spikes allow it to attach to human cell receptors in upper or lower airway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1134" y="103184"/>
            <a:ext cx="1506747" cy="15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Novel CoV attachment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838200" y="1825624"/>
            <a:ext cx="10515600" cy="495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ACE-2 Receptors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Type 2 alveolar cells - highest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Bronchial epithelia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Tongue &gt; buccal epithelia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Upper Intestinal epithelia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Myocardial cells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Kidney proximal tubule cells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Bladder urothelial cells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SARS-CoV-2 binds to ACE-2 Receptor 10-20x more strongly than SARS-CoV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Question of ADEs (Antibody Dependent Enhancement)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Antibodies can create a backdoor enhancement for viral replication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Implications on viral replication and vaccine development safety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https://www.nature.com/articles/s41368-020-0074-x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https://jvi.asm.org/content/94/5/e02015-19</a:t>
            </a:r>
            <a:endParaRPr sz="2200"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341" y="73658"/>
            <a:ext cx="6011642" cy="3717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SARS-Cov-2 origin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Bat to a mammal (pangolin?) to human in Nov/Dec 2019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Pangolins used in Chinese medicine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Probable link to seafood/exotic animal market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plausible theory: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Wuhan Level 4 Biohazard lab experimental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animals sold for human consumption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134" y="113123"/>
            <a:ext cx="1506747" cy="150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9424" y="3792609"/>
            <a:ext cx="4819753" cy="296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Myth 3: COVID-19 was predicted in 1981 </a:t>
            </a:r>
            <a:endParaRPr/>
          </a:p>
        </p:txBody>
      </p:sp>
      <p:pic>
        <p:nvPicPr>
          <p:cNvPr id="130" name="Google Shape;13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0339" y="2146899"/>
            <a:ext cx="8825948" cy="463362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2"/>
          <p:cNvSpPr txBox="1"/>
          <p:nvPr/>
        </p:nvSpPr>
        <p:spPr>
          <a:xfrm>
            <a:off x="248478" y="2782957"/>
            <a:ext cx="293048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…but really eerie coincidence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Cormorbidities and Risk Conditions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0" y="1825624"/>
            <a:ext cx="10515600" cy="4782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Diabetes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Coronary Heart Disease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Hep 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Cerebrovascular Disease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COPD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Cancer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Children and pregnant women seem to do okay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134" y="113123"/>
            <a:ext cx="1506747" cy="15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3025" l="0" r="754" t="2430"/>
          <a:stretch/>
        </p:blipFill>
        <p:spPr>
          <a:xfrm>
            <a:off x="0" y="876692"/>
            <a:ext cx="12075736" cy="465684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3214541" y="6393430"/>
            <a:ext cx="5143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https://avatorl.org/covid-19/?page=ClinicalData1099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0" name="Google Shape;150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1" name="Google Shape;15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134" y="113123"/>
            <a:ext cx="1506747" cy="150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2"/>
          <p:cNvPicPr preferRelativeResize="0"/>
          <p:nvPr/>
        </p:nvPicPr>
        <p:blipFill rotWithShape="1">
          <a:blip r:embed="rId4">
            <a:alphaModFix/>
          </a:blip>
          <a:srcRect b="23061" l="0" r="0" t="0"/>
          <a:stretch/>
        </p:blipFill>
        <p:spPr>
          <a:xfrm>
            <a:off x="1491606" y="1520577"/>
            <a:ext cx="8355447" cy="50463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2"/>
          <p:cNvSpPr txBox="1"/>
          <p:nvPr/>
        </p:nvSpPr>
        <p:spPr>
          <a:xfrm>
            <a:off x="3142945" y="862420"/>
            <a:ext cx="50527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MUST #FlattenTheCurve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2020-03-03T16:31:55Z</dcterms:created>
  <dc:creator>Gilbert, Lisa M</dc:creator>
</cp:coreProperties>
</file>