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8" r:id="rId3"/>
    <p:sldId id="257" r:id="rId4"/>
    <p:sldId id="258" r:id="rId5"/>
    <p:sldId id="259" r:id="rId6"/>
    <p:sldId id="260" r:id="rId7"/>
    <p:sldId id="271" r:id="rId8"/>
    <p:sldId id="261" r:id="rId9"/>
    <p:sldId id="262" r:id="rId10"/>
    <p:sldId id="263" r:id="rId11"/>
    <p:sldId id="264" r:id="rId12"/>
    <p:sldId id="265" r:id="rId13"/>
    <p:sldId id="266" r:id="rId14"/>
    <p:sldId id="267" r:id="rId15"/>
    <p:sldId id="268" r:id="rId16"/>
    <p:sldId id="293" r:id="rId17"/>
    <p:sldId id="294" r:id="rId18"/>
    <p:sldId id="295" r:id="rId19"/>
    <p:sldId id="296" r:id="rId20"/>
    <p:sldId id="297" r:id="rId21"/>
    <p:sldId id="282" r:id="rId22"/>
    <p:sldId id="283" r:id="rId23"/>
    <p:sldId id="285" r:id="rId24"/>
    <p:sldId id="291" r:id="rId25"/>
    <p:sldId id="286" r:id="rId26"/>
    <p:sldId id="292" r:id="rId27"/>
    <p:sldId id="287" r:id="rId28"/>
    <p:sldId id="284" r:id="rId29"/>
    <p:sldId id="288"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62" d="100"/>
          <a:sy n="62" d="100"/>
        </p:scale>
        <p:origin x="9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689E26-F058-4321-AF69-83B1B49709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1689E26-F058-4321-AF69-83B1B49709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1689E26-F058-4321-AF69-83B1B49709B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7" name="Date Placeholder 4"/>
          <p:cNvSpPr>
            <a:spLocks noGrp="1"/>
          </p:cNvSpPr>
          <p:nvPr>
            <p:ph type="dt" sz="half" idx="10"/>
          </p:nvPr>
        </p:nvSpPr>
        <p:spPr/>
        <p:txBody>
          <a:bodyPr/>
          <a:lstStyle/>
          <a:p>
            <a:fld id="{31689E26-F058-4321-AF69-83B1B49709BD}"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1689E26-F058-4321-AF69-83B1B49709B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BAFABF-D19E-49AC-8B7C-C015291052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689E26-F058-4321-AF69-83B1B49709BD}"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BAFABF-D19E-49AC-8B7C-C0152910528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Learning" TargetMode="External"/><Relationship Id="rId4" Type="http://schemas.openxmlformats.org/officeDocument/2006/relationships/hyperlink" Target="https://en.wikipedia.org/wiki/Education_sciences" TargetMode="External"/><Relationship Id="rId3" Type="http://schemas.openxmlformats.org/officeDocument/2006/relationships/hyperlink" Target="https://en.wikipedia.org/wiki/Content_Management_System" TargetMode="External"/><Relationship Id="rId2" Type="http://schemas.openxmlformats.org/officeDocument/2006/relationships/hyperlink" Target="https://en.wikipedia.org/wiki/School" TargetMode="External"/><Relationship Id="rId1" Type="http://schemas.openxmlformats.org/officeDocument/2006/relationships/hyperlink" Target="https://en.wikipedia.org/wiki/Websi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en.wikipedia.org/wiki/JavaScript" TargetMode="External"/><Relationship Id="rId3" Type="http://schemas.openxmlformats.org/officeDocument/2006/relationships/hyperlink" Target="https://en.wikipedia.org/wiki/CSS" TargetMode="External"/><Relationship Id="rId2" Type="http://schemas.openxmlformats.org/officeDocument/2006/relationships/hyperlink" Target="https://en.wikipedia.org/wiki/HTML" TargetMode="External"/><Relationship Id="rId1" Type="http://schemas.openxmlformats.org/officeDocument/2006/relationships/hyperlink" Target="https://en.wikipedia.org/wiki/Graphical_user_interface"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arxiv.org/search/cs?searchtype=author&amp;query=Katebi%2C+P+S+D" TargetMode="External"/><Relationship Id="rId2" Type="http://schemas.openxmlformats.org/officeDocument/2006/relationships/hyperlink" Target="https://arxiv.org/search/cs?searchtype=author&amp;query=Azadehfar%2C+D+M+R" TargetMode="External"/><Relationship Id="rId1" Type="http://schemas.openxmlformats.org/officeDocument/2006/relationships/hyperlink" Target="https://arxiv.org/search/cs?searchtype=author&amp;query=Faghih%2C+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330" y="46495"/>
            <a:ext cx="10515600" cy="1008763"/>
          </a:xfrm>
        </p:spPr>
        <p:txBody>
          <a:bodyPr>
            <a:noAutofit/>
          </a:bodyPr>
          <a:lstStyle/>
          <a:p>
            <a:pPr algn="ctr">
              <a:lnSpc>
                <a:spcPct val="100000"/>
              </a:lnSpc>
            </a:pPr>
            <a:r>
              <a:rPr lang="en-US" sz="3200" b="1" dirty="0"/>
              <a:t>Chapter Three </a:t>
            </a:r>
            <a:br>
              <a:rPr lang="en-US" sz="3200" dirty="0"/>
            </a:br>
            <a:r>
              <a:rPr lang="en-US" sz="3200" b="1" dirty="0"/>
              <a:t>Analysis</a:t>
            </a:r>
            <a:br>
              <a:rPr lang="en-US" sz="3200" dirty="0"/>
            </a:br>
            <a:r>
              <a:rPr lang="en-US" sz="3200" b="1" dirty="0"/>
              <a:t> </a:t>
            </a:r>
            <a:br>
              <a:rPr lang="en-US" sz="3200" dirty="0"/>
            </a:br>
            <a:endParaRPr lang="en-US" sz="3200" dirty="0"/>
          </a:p>
        </p:txBody>
      </p:sp>
      <p:sp>
        <p:nvSpPr>
          <p:cNvPr id="3" name="Content Placeholder 2"/>
          <p:cNvSpPr>
            <a:spLocks noGrp="1"/>
          </p:cNvSpPr>
          <p:nvPr>
            <p:ph idx="1"/>
          </p:nvPr>
        </p:nvSpPr>
        <p:spPr>
          <a:xfrm>
            <a:off x="356460" y="1055258"/>
            <a:ext cx="10997339" cy="5609013"/>
          </a:xfrm>
        </p:spPr>
        <p:txBody>
          <a:bodyPr>
            <a:noAutofit/>
          </a:bodyPr>
          <a:lstStyle/>
          <a:p>
            <a:r>
              <a:rPr lang="en-US" sz="2400" b="1" dirty="0">
                <a:latin typeface="Calibri" panose="020F0502020204030204" pitchFamily="34" charset="0"/>
                <a:cs typeface="Calibri" panose="020F0502020204030204" pitchFamily="34" charset="0"/>
              </a:rPr>
              <a:t>3.1 Introduction</a:t>
            </a:r>
            <a:r>
              <a:rPr lang="en-US"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Analysis is the process of breaking a complex topic or substance into smaller parts in order to gain a better understanding of tithe growing demand and importance of data analytics in the market have generated many openings worldwide. It becomes slightly tough to shortlist the top data analytics tools as the open source tools are more popular, </a:t>
            </a:r>
            <a:r>
              <a:rPr lang="en-US" sz="2400" dirty="0" err="1">
                <a:latin typeface="Calibri" panose="020F0502020204030204" pitchFamily="34" charset="0"/>
                <a:cs typeface="Calibri" panose="020F0502020204030204" pitchFamily="34" charset="0"/>
              </a:rPr>
              <a:t>userfriendly</a:t>
            </a:r>
            <a:r>
              <a:rPr lang="en-US" sz="2400" dirty="0">
                <a:latin typeface="Calibri" panose="020F0502020204030204" pitchFamily="34" charset="0"/>
                <a:cs typeface="Calibri" panose="020F0502020204030204" pitchFamily="34" charset="0"/>
              </a:rPr>
              <a:t> and performance oriented than the paid version. There are many open source tools which don't require much/any coding and manage to deliver better results than paid versions.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Analysis and design diagrams in UML</a:t>
            </a:r>
            <a:r>
              <a:rPr lang="en-US" sz="24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Use Case diagram.</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Class diagram.</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Sequence diagram</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description and analysis</a:t>
            </a:r>
            <a:endParaRPr lang="en-US" dirty="0"/>
          </a:p>
        </p:txBody>
      </p:sp>
      <p:sp>
        <p:nvSpPr>
          <p:cNvPr id="3" name="Content Placeholder 2"/>
          <p:cNvSpPr>
            <a:spLocks noGrp="1"/>
          </p:cNvSpPr>
          <p:nvPr>
            <p:ph idx="1"/>
          </p:nvPr>
        </p:nvSpPr>
        <p:spPr>
          <a:xfrm>
            <a:off x="278969" y="1825625"/>
            <a:ext cx="11639228" cy="4745656"/>
          </a:xfrm>
        </p:spPr>
        <p:txBody>
          <a:bodyPr>
            <a:normAutofit lnSpcReduction="10000"/>
          </a:bodyPr>
          <a:lstStyle/>
          <a:p>
            <a:r>
              <a:rPr lang="en-US" sz="2400" b="1" dirty="0"/>
              <a:t>System description:</a:t>
            </a:r>
            <a:r>
              <a:rPr lang="en-US" sz="2400" dirty="0"/>
              <a:t> </a:t>
            </a:r>
            <a:endParaRPr lang="en-US" sz="2400" dirty="0"/>
          </a:p>
          <a:p>
            <a:pPr marL="0" indent="0">
              <a:buNone/>
            </a:pPr>
            <a:r>
              <a:rPr lang="en-US" sz="2400" dirty="0" smtClean="0"/>
              <a:t>  </a:t>
            </a:r>
            <a:r>
              <a:rPr lang="en-US" sz="2400" dirty="0"/>
              <a:t>The system is an E-learning and university website. And the system </a:t>
            </a:r>
            <a:r>
              <a:rPr lang="ar-SA" sz="2400" dirty="0"/>
              <a:t>  </a:t>
            </a:r>
            <a:r>
              <a:rPr lang="ar-SA" sz="2400" dirty="0" smtClean="0"/>
              <a:t> </a:t>
            </a:r>
            <a:r>
              <a:rPr lang="en-US" sz="2400" dirty="0" smtClean="0"/>
              <a:t>  </a:t>
            </a:r>
            <a:r>
              <a:rPr lang="en-US" sz="2400" dirty="0"/>
              <a:t>presented the Cambridge international collage Sudan Website </a:t>
            </a:r>
            <a:r>
              <a:rPr lang="en-US" sz="2400" dirty="0" smtClean="0"/>
              <a:t>its </a:t>
            </a:r>
            <a:r>
              <a:rPr lang="en-US" sz="2400" dirty="0" smtClean="0"/>
              <a:t>E- learning site use from Community and tetchier and student to communicate.</a:t>
            </a:r>
            <a:endParaRPr lang="en-US" sz="2400" dirty="0" smtClean="0"/>
          </a:p>
          <a:p>
            <a:r>
              <a:rPr lang="en-US" sz="2400" b="1" dirty="0"/>
              <a:t>System user function:</a:t>
            </a:r>
            <a:r>
              <a:rPr lang="en-US" sz="2400" dirty="0"/>
              <a:t> </a:t>
            </a:r>
            <a:endParaRPr lang="en-US" sz="2400" dirty="0"/>
          </a:p>
          <a:p>
            <a:pPr marL="0" indent="0">
              <a:buNone/>
            </a:pPr>
            <a:r>
              <a:rPr lang="en-US" sz="2400" dirty="0"/>
              <a:t>Student and tetchier and Community Function.</a:t>
            </a:r>
            <a:endParaRPr lang="en-US" sz="2400" dirty="0"/>
          </a:p>
          <a:p>
            <a:r>
              <a:rPr lang="en-US" sz="2400" dirty="0"/>
              <a:t> </a:t>
            </a:r>
            <a:r>
              <a:rPr lang="en-US" sz="2400" b="1" dirty="0"/>
              <a:t>Show The Collage:</a:t>
            </a:r>
            <a:r>
              <a:rPr lang="en-US" sz="2400" dirty="0"/>
              <a:t> </a:t>
            </a:r>
            <a:endParaRPr lang="en-US" sz="2400" dirty="0"/>
          </a:p>
          <a:p>
            <a:pPr marL="0" indent="0">
              <a:buNone/>
            </a:pPr>
            <a:r>
              <a:rPr lang="en-US" sz="2400" dirty="0"/>
              <a:t>After entering the site, he can view the Collage and know about it and know the program the have.</a:t>
            </a:r>
            <a:endParaRPr lang="en-US" sz="2400" dirty="0"/>
          </a:p>
          <a:p>
            <a:r>
              <a:rPr lang="en-US" sz="2400" b="1" dirty="0"/>
              <a:t>Program selection: </a:t>
            </a:r>
            <a:endParaRPr lang="en-US" sz="2400" dirty="0"/>
          </a:p>
          <a:p>
            <a:pPr marL="0" indent="0">
              <a:buNone/>
            </a:pPr>
            <a:r>
              <a:rPr lang="en-US" sz="2400" dirty="0"/>
              <a:t>Can select a program and know about it know how its going .</a:t>
            </a:r>
            <a:endParaRPr lang="en-US" sz="2400" dirty="0"/>
          </a:p>
          <a:p>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929" y="433953"/>
            <a:ext cx="10702871" cy="1256735"/>
          </a:xfrm>
        </p:spPr>
        <p:txBody>
          <a:bodyPr>
            <a:normAutofit fontScale="90000"/>
          </a:bodyPr>
          <a:lstStyle/>
          <a:p>
            <a:pPr algn="ctr"/>
            <a:r>
              <a:rPr lang="en-US" b="1" dirty="0"/>
              <a:t> </a:t>
            </a:r>
            <a:br>
              <a:rPr lang="en-US" dirty="0"/>
            </a:br>
            <a:r>
              <a:rPr lang="en-US" sz="2700" b="1" dirty="0"/>
              <a:t>Use Case Diagram for </a:t>
            </a:r>
            <a:r>
              <a:rPr lang="en-US" sz="2700" b="1" dirty="0" err="1"/>
              <a:t>Communite</a:t>
            </a:r>
            <a:r>
              <a:rPr lang="en-US" sz="2700" b="1" dirty="0"/>
              <a:t> of the Collage Website</a:t>
            </a:r>
            <a:br>
              <a:rPr lang="en-US" sz="2700" dirty="0"/>
            </a:br>
            <a:r>
              <a:rPr lang="en-US" b="1" dirty="0" smtClean="0"/>
              <a:t> </a:t>
            </a:r>
            <a:br>
              <a:rPr lang="en-US" dirty="0" smtClean="0"/>
            </a:br>
            <a:endParaRPr lang="en-US" dirty="0"/>
          </a:p>
        </p:txBody>
      </p:sp>
      <p:pic>
        <p:nvPicPr>
          <p:cNvPr id="4" name="image7.png"/>
          <p:cNvPicPr>
            <a:picLocks noGrp="1"/>
          </p:cNvPicPr>
          <p:nvPr>
            <p:ph idx="1"/>
          </p:nvPr>
        </p:nvPicPr>
        <p:blipFill>
          <a:blip r:embed="rId1"/>
          <a:srcRect l="30234" t="34497" r="30704" b="12623"/>
          <a:stretch>
            <a:fillRect/>
          </a:stretch>
        </p:blipFill>
        <p:spPr>
          <a:xfrm>
            <a:off x="1968285" y="2067154"/>
            <a:ext cx="7439185" cy="4457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Use Case Diagram for Teacher of the Collage Website</a:t>
            </a:r>
            <a:br>
              <a:rPr lang="en-US" dirty="0"/>
            </a:br>
            <a:endParaRPr lang="en-US" dirty="0"/>
          </a:p>
        </p:txBody>
      </p:sp>
      <p:pic>
        <p:nvPicPr>
          <p:cNvPr id="4" name="image5.png"/>
          <p:cNvPicPr>
            <a:picLocks noGrp="1"/>
          </p:cNvPicPr>
          <p:nvPr>
            <p:ph idx="1"/>
          </p:nvPr>
        </p:nvPicPr>
        <p:blipFill>
          <a:blip r:embed="rId1"/>
          <a:srcRect l="44704" t="35600" r="23075" b="16224"/>
          <a:stretch>
            <a:fillRect/>
          </a:stretch>
        </p:blipFill>
        <p:spPr>
          <a:xfrm>
            <a:off x="1627322" y="2239208"/>
            <a:ext cx="8307092" cy="40686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 Case Diagram for Student of the Collage Website</a:t>
            </a:r>
            <a:endParaRPr lang="en-US" dirty="0"/>
          </a:p>
        </p:txBody>
      </p:sp>
      <p:pic>
        <p:nvPicPr>
          <p:cNvPr id="8" name="image1.png"/>
          <p:cNvPicPr>
            <a:picLocks noGrp="1"/>
          </p:cNvPicPr>
          <p:nvPr>
            <p:ph idx="1"/>
          </p:nvPr>
        </p:nvPicPr>
        <p:blipFill>
          <a:blip r:embed="rId1"/>
          <a:srcRect l="36307" t="31043" r="15759" b="6378"/>
          <a:stretch>
            <a:fillRect/>
          </a:stretch>
        </p:blipFill>
        <p:spPr>
          <a:xfrm>
            <a:off x="1828800" y="1825625"/>
            <a:ext cx="8462075" cy="47456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795" y="452755"/>
            <a:ext cx="9404985" cy="1116965"/>
          </a:xfrm>
        </p:spPr>
        <p:txBody>
          <a:bodyPr/>
          <a:p>
            <a:r>
              <a:rPr lang="en-US">
                <a:sym typeface="+mn-ea"/>
              </a:rPr>
              <a:t>questionnaire</a:t>
            </a:r>
            <a:r>
              <a:rPr lang="ug-CN" altLang="en-US">
                <a:sym typeface="+mn-ea"/>
              </a:rPr>
              <a:t> </a:t>
            </a:r>
            <a:r>
              <a:rPr lang="en-US" altLang="ug-CN">
                <a:sym typeface="+mn-ea"/>
              </a:rPr>
              <a:t> </a:t>
            </a:r>
            <a:endParaRPr lang="en-US" altLang="ug-CN">
              <a:sym typeface="+mn-ea"/>
            </a:endParaRPr>
          </a:p>
        </p:txBody>
      </p:sp>
      <p:pic>
        <p:nvPicPr>
          <p:cNvPr id="4" name="Content Placeholder 3" descr="Screenshot from 2022-03-31 07-26-41"/>
          <p:cNvPicPr>
            <a:picLocks noChangeAspect="1"/>
          </p:cNvPicPr>
          <p:nvPr>
            <p:ph idx="1"/>
          </p:nvPr>
        </p:nvPicPr>
        <p:blipFill>
          <a:blip r:embed="rId1"/>
          <a:stretch>
            <a:fillRect/>
          </a:stretch>
        </p:blipFill>
        <p:spPr>
          <a:xfrm>
            <a:off x="139700" y="1853565"/>
            <a:ext cx="11943715" cy="48126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22-03-31 07-26-54"/>
          <p:cNvPicPr>
            <a:picLocks noChangeAspect="1"/>
          </p:cNvPicPr>
          <p:nvPr>
            <p:ph idx="1"/>
          </p:nvPr>
        </p:nvPicPr>
        <p:blipFill>
          <a:blip r:embed="rId1"/>
          <a:stretch>
            <a:fillRect/>
          </a:stretch>
        </p:blipFill>
        <p:spPr>
          <a:xfrm>
            <a:off x="0" y="2035810"/>
            <a:ext cx="12191365" cy="47136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22-03-31 07-27-05"/>
          <p:cNvPicPr>
            <a:picLocks noChangeAspect="1"/>
          </p:cNvPicPr>
          <p:nvPr>
            <p:ph idx="1"/>
          </p:nvPr>
        </p:nvPicPr>
        <p:blipFill>
          <a:blip r:embed="rId1"/>
          <a:stretch>
            <a:fillRect/>
          </a:stretch>
        </p:blipFill>
        <p:spPr>
          <a:xfrm>
            <a:off x="-635" y="2052955"/>
            <a:ext cx="12192635" cy="4804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from 2022-03-31 07-27-16"/>
          <p:cNvPicPr>
            <a:picLocks noChangeAspect="1"/>
          </p:cNvPicPr>
          <p:nvPr>
            <p:ph idx="1"/>
          </p:nvPr>
        </p:nvPicPr>
        <p:blipFill>
          <a:blip r:embed="rId1"/>
          <a:stretch>
            <a:fillRect/>
          </a:stretch>
        </p:blipFill>
        <p:spPr>
          <a:xfrm>
            <a:off x="0" y="2035810"/>
            <a:ext cx="12192635" cy="4822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from 2022-03-31 07-27-32"/>
          <p:cNvPicPr>
            <a:picLocks noChangeAspect="1"/>
          </p:cNvPicPr>
          <p:nvPr>
            <p:ph idx="1"/>
          </p:nvPr>
        </p:nvPicPr>
        <p:blipFill>
          <a:blip r:embed="rId1"/>
          <a:stretch>
            <a:fillRect/>
          </a:stretch>
        </p:blipFill>
        <p:spPr>
          <a:xfrm>
            <a:off x="0" y="1852930"/>
            <a:ext cx="12192635" cy="5004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1" algn="ctr" rtl="0">
              <a:lnSpc>
                <a:spcPct val="90000"/>
              </a:lnSpc>
              <a:spcBef>
                <a:spcPct val="0"/>
              </a:spcBef>
            </a:pPr>
            <a:br>
              <a:rPr lang="en-US" sz="2200" dirty="0" smtClean="0">
                <a:latin typeface="+mn-lt"/>
              </a:rPr>
            </a:br>
            <a:r>
              <a:rPr lang="en-US" sz="2800" b="1" dirty="0" smtClean="0"/>
              <a:t>Chapter one  Introduction</a:t>
            </a:r>
            <a:br>
              <a:rPr lang="en-US" sz="2800" dirty="0" smtClean="0"/>
            </a:br>
            <a:br>
              <a:rPr lang="en-US" sz="2800" dirty="0" smtClean="0"/>
            </a:br>
            <a:br>
              <a:rPr lang="en-US" sz="2700" dirty="0">
                <a:latin typeface="+mn-lt"/>
              </a:rPr>
            </a:br>
            <a:endParaRPr lang="en-US" sz="3100" b="1" dirty="0">
              <a:latin typeface="+mn-lt"/>
            </a:endParaRPr>
          </a:p>
        </p:txBody>
      </p:sp>
      <p:sp>
        <p:nvSpPr>
          <p:cNvPr id="7" name="Content Placeholder 6"/>
          <p:cNvSpPr>
            <a:spLocks noGrp="1"/>
          </p:cNvSpPr>
          <p:nvPr>
            <p:ph idx="1"/>
          </p:nvPr>
        </p:nvSpPr>
        <p:spPr>
          <a:xfrm>
            <a:off x="340963" y="1255364"/>
            <a:ext cx="11012837" cy="4921600"/>
          </a:xfrm>
        </p:spPr>
        <p:txBody>
          <a:bodyPr>
            <a:noAutofit/>
          </a:bodyPr>
          <a:lstStyle/>
          <a:p>
            <a:pPr marL="0" indent="0">
              <a:buNone/>
            </a:pPr>
            <a:r>
              <a:rPr lang="en-US" sz="2400" b="1" dirty="0"/>
              <a:t>1.1 Introduction:</a:t>
            </a:r>
            <a:br>
              <a:rPr lang="en-US" sz="2400" b="1" dirty="0"/>
            </a:br>
            <a:endParaRPr lang="en-US" sz="2400" b="1" dirty="0" smtClean="0"/>
          </a:p>
          <a:p>
            <a:r>
              <a:rPr lang="en-US" sz="2400" b="1" dirty="0" smtClean="0">
                <a:latin typeface="Calibri" panose="020F0502020204030204" pitchFamily="34" charset="0"/>
                <a:cs typeface="Calibri" panose="020F0502020204030204" pitchFamily="34" charset="0"/>
              </a:rPr>
              <a:t>College </a:t>
            </a:r>
            <a:r>
              <a:rPr lang="en-US" sz="2400" b="1" dirty="0">
                <a:latin typeface="Calibri" panose="020F0502020204030204" pitchFamily="34" charset="0"/>
                <a:cs typeface="Calibri" panose="020F0502020204030204" pitchFamily="34" charset="0"/>
              </a:rPr>
              <a:t>website</a:t>
            </a:r>
            <a:r>
              <a:rPr lang="en-US" sz="2400" dirty="0">
                <a:latin typeface="Calibri" panose="020F0502020204030204" pitchFamily="34" charset="0"/>
                <a:cs typeface="Calibri" panose="020F0502020204030204" pitchFamily="34" charset="0"/>
              </a:rPr>
              <a:t> is a </a:t>
            </a:r>
            <a:r>
              <a:rPr lang="en-US" sz="2400" u="sng" dirty="0">
                <a:latin typeface="Calibri" panose="020F0502020204030204" pitchFamily="34" charset="0"/>
                <a:cs typeface="Calibri" panose="020F0502020204030204" pitchFamily="34" charset="0"/>
                <a:hlinkClick r:id="rId1"/>
              </a:rPr>
              <a:t>website</a:t>
            </a:r>
            <a:r>
              <a:rPr lang="en-US" sz="2400" dirty="0">
                <a:latin typeface="Calibri" panose="020F0502020204030204" pitchFamily="34" charset="0"/>
                <a:cs typeface="Calibri" panose="020F0502020204030204" pitchFamily="34" charset="0"/>
              </a:rPr>
              <a:t> built, designed, and maintained by a </a:t>
            </a:r>
            <a:r>
              <a:rPr lang="en-US" sz="2400" u="sng" dirty="0">
                <a:latin typeface="Calibri" panose="020F0502020204030204" pitchFamily="34" charset="0"/>
                <a:cs typeface="Calibri" panose="020F0502020204030204" pitchFamily="34" charset="0"/>
                <a:hlinkClick r:id="rId2"/>
              </a:rPr>
              <a:t>C</a:t>
            </a:r>
            <a:r>
              <a:rPr lang="en-US" sz="2400" u="sng" dirty="0">
                <a:latin typeface="Calibri" panose="020F0502020204030204" pitchFamily="34" charset="0"/>
                <a:cs typeface="Calibri" panose="020F0502020204030204" pitchFamily="34" charset="0"/>
              </a:rPr>
              <a:t>ollege </a:t>
            </a:r>
            <a:r>
              <a:rPr lang="en-US" sz="2400" dirty="0">
                <a:latin typeface="Calibri" panose="020F0502020204030204" pitchFamily="34" charset="0"/>
                <a:cs typeface="Calibri" panose="020F0502020204030204" pitchFamily="34" charset="0"/>
              </a:rPr>
              <a:t>. In many legislation, it is a statutory requirement for college to publish certain information</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on-line, on their website, or elsewhere.</a:t>
            </a:r>
            <a:br>
              <a:rPr lang="en-US" sz="2400" dirty="0">
                <a:latin typeface="Calibri" panose="020F0502020204030204" pitchFamily="34" charset="0"/>
                <a:cs typeface="Calibri" panose="020F0502020204030204" pitchFamily="34" charset="0"/>
              </a:rPr>
            </a:br>
            <a:r>
              <a:rPr lang="en-US" sz="2400" dirty="0"/>
              <a:t> </a:t>
            </a:r>
            <a:r>
              <a:rPr lang="en-US" sz="2400" dirty="0" smtClean="0">
                <a:latin typeface="Calibri" panose="020F0502020204030204" pitchFamily="34" charset="0"/>
                <a:cs typeface="Calibri" panose="020F0502020204030204" pitchFamily="34" charset="0"/>
              </a:rPr>
              <a:t>College website software is a specialized form of </a:t>
            </a:r>
            <a:r>
              <a:rPr lang="en-US" sz="2400" u="sng" dirty="0" smtClean="0">
                <a:latin typeface="Calibri" panose="020F0502020204030204" pitchFamily="34" charset="0"/>
                <a:cs typeface="Calibri" panose="020F0502020204030204" pitchFamily="34" charset="0"/>
                <a:hlinkClick r:id="rId3"/>
              </a:rPr>
              <a:t>Content Management System</a:t>
            </a:r>
            <a:r>
              <a:rPr lang="en-US" sz="2400" dirty="0" smtClean="0">
                <a:latin typeface="Calibri" panose="020F0502020204030204" pitchFamily="34" charset="0"/>
                <a:cs typeface="Calibri" panose="020F0502020204030204" pitchFamily="34" charset="0"/>
              </a:rPr>
              <a:t> (CMS) hosted on a computer connected to the internet ,CMS may have additional modules that allow it to do additional tasks- like mass emailing’s, online registration for events or even online sales. The content of the website must comply with data protection legislation</a:t>
            </a:r>
            <a:r>
              <a:rPr lang="en-US" sz="2400" dirty="0" smtClean="0">
                <a:latin typeface="+mn-lt"/>
              </a:rPr>
              <a:t>.</a:t>
            </a:r>
            <a:endParaRPr lang="en-US" sz="2400" dirty="0" smtClean="0">
              <a:latin typeface="+mn-lt"/>
            </a:endParaRPr>
          </a:p>
          <a:p>
            <a:r>
              <a:rPr lang="en-US" sz="2400" dirty="0">
                <a:latin typeface="Calibri" panose="020F0502020204030204" pitchFamily="34" charset="0"/>
                <a:cs typeface="Calibri" panose="020F0502020204030204" pitchFamily="34" charset="0"/>
              </a:rPr>
              <a:t>Educational technology or E-learning (commonly abbreviated as </a:t>
            </a:r>
            <a:r>
              <a:rPr lang="en-US" sz="2400" b="1" dirty="0" err="1">
                <a:latin typeface="Calibri" panose="020F0502020204030204" pitchFamily="34" charset="0"/>
                <a:cs typeface="Calibri" panose="020F0502020204030204" pitchFamily="34" charset="0"/>
              </a:rPr>
              <a:t>EduTech</a:t>
            </a:r>
            <a:r>
              <a:rPr lang="en-US" sz="2400" dirty="0">
                <a:latin typeface="Calibri" panose="020F0502020204030204" pitchFamily="34" charset="0"/>
                <a:cs typeface="Calibri" panose="020F0502020204030204" pitchFamily="34" charset="0"/>
              </a:rPr>
              <a:t>, or </a:t>
            </a:r>
            <a:r>
              <a:rPr lang="en-US" sz="2400" b="1" dirty="0" err="1">
                <a:latin typeface="Calibri" panose="020F0502020204030204" pitchFamily="34" charset="0"/>
                <a:cs typeface="Calibri" panose="020F0502020204030204" pitchFamily="34" charset="0"/>
              </a:rPr>
              <a:t>EdTech</a:t>
            </a:r>
            <a:r>
              <a:rPr lang="en-US" sz="2400" dirty="0">
                <a:latin typeface="Calibri" panose="020F0502020204030204" pitchFamily="34" charset="0"/>
                <a:cs typeface="Calibri" panose="020F0502020204030204" pitchFamily="34" charset="0"/>
              </a:rPr>
              <a:t>) is the combined use of computer hardware, software, and </a:t>
            </a:r>
            <a:r>
              <a:rPr lang="en-US" sz="2400" u="sng" dirty="0">
                <a:latin typeface="Calibri" panose="020F0502020204030204" pitchFamily="34" charset="0"/>
                <a:cs typeface="Calibri" panose="020F0502020204030204" pitchFamily="34" charset="0"/>
                <a:hlinkClick r:id="rId4"/>
              </a:rPr>
              <a:t>educational theory</a:t>
            </a:r>
            <a:r>
              <a:rPr lang="en-US" sz="2400" dirty="0">
                <a:latin typeface="Calibri" panose="020F0502020204030204" pitchFamily="34" charset="0"/>
                <a:cs typeface="Calibri" panose="020F0502020204030204" pitchFamily="34" charset="0"/>
              </a:rPr>
              <a:t> and practice to facilitate </a:t>
            </a:r>
            <a:r>
              <a:rPr lang="en-US" sz="2400" u="sng" dirty="0">
                <a:latin typeface="Calibri" panose="020F0502020204030204" pitchFamily="34" charset="0"/>
                <a:cs typeface="Calibri" panose="020F0502020204030204" pitchFamily="34" charset="0"/>
                <a:hlinkClick r:id="rId5"/>
              </a:rPr>
              <a:t>learning</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br>
              <a:rPr lang="en-US" sz="2400" dirty="0" smtClean="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Chapter four </a:t>
            </a:r>
            <a:br>
              <a:rPr lang="en-US"/>
            </a:br>
            <a:r>
              <a:rPr lang="en-US"/>
              <a:t>Design &amp; implementation </a:t>
            </a:r>
            <a:br>
              <a:rPr lang="en-US"/>
            </a:br>
            <a:endParaRPr lang="en-US"/>
          </a:p>
        </p:txBody>
      </p:sp>
      <p:sp>
        <p:nvSpPr>
          <p:cNvPr id="3" name="Content Placeholder 2"/>
          <p:cNvSpPr>
            <a:spLocks noGrp="1"/>
          </p:cNvSpPr>
          <p:nvPr>
            <p:ph idx="1"/>
          </p:nvPr>
        </p:nvSpPr>
        <p:spPr/>
        <p:txBody>
          <a:bodyPr/>
          <a:p>
            <a:r>
              <a:rPr lang="en-US" dirty="0">
                <a:latin typeface="Calibri" panose="020F0502020204030204" pitchFamily="34" charset="0"/>
                <a:cs typeface="Calibri" panose="020F0502020204030204" pitchFamily="34" charset="0"/>
                <a:sym typeface="+mn-ea"/>
              </a:rPr>
              <a:t>Enable to whole  Computer </a:t>
            </a:r>
            <a:r>
              <a:rPr lang="en-US" dirty="0" smtClean="0">
                <a:latin typeface="Calibri" panose="020F0502020204030204" pitchFamily="34" charset="0"/>
                <a:cs typeface="Calibri" panose="020F0502020204030204" pitchFamily="34" charset="0"/>
                <a:sym typeface="+mn-ea"/>
              </a:rPr>
              <a:t>screen : </a:t>
            </a:r>
            <a:endParaRPr lang="en-US" dirty="0" smtClean="0">
              <a:latin typeface="Calibri" panose="020F0502020204030204" pitchFamily="34" charset="0"/>
              <a:cs typeface="Calibri" panose="020F0502020204030204" pitchFamily="34" charset="0"/>
              <a:sym typeface="+mn-ea"/>
            </a:endParaRPr>
          </a:p>
          <a:p>
            <a:r>
              <a:rPr lang="en-US" dirty="0" smtClean="0">
                <a:latin typeface="Calibri" panose="020F0502020204030204" pitchFamily="34" charset="0"/>
                <a:cs typeface="Calibri" panose="020F0502020204030204" pitchFamily="34" charset="0"/>
                <a:sym typeface="+mn-ea"/>
              </a:rPr>
              <a:t>the website use full screen of view  , the old one non-responsive to full computer screen .</a:t>
            </a:r>
            <a:endParaRPr lang="en-US" dirty="0" smtClean="0">
              <a:latin typeface="Calibri" panose="020F0502020204030204" pitchFamily="34" charset="0"/>
              <a:cs typeface="Calibri" panose="020F0502020204030204" pitchFamily="34" charset="0"/>
              <a:sym typeface="+mn-ea"/>
            </a:endParaRPr>
          </a:p>
          <a:p>
            <a:endParaRPr lang="en-US" dirty="0" smtClean="0">
              <a:latin typeface="Calibri" panose="020F0502020204030204" pitchFamily="34" charset="0"/>
              <a:cs typeface="Calibri" panose="020F0502020204030204" pitchFamily="34" charset="0"/>
              <a:sym typeface="+mn-ea"/>
            </a:endParaRPr>
          </a:p>
          <a:p>
            <a:endParaRPr lang="en-US" dirty="0" smtClean="0">
              <a:latin typeface="Calibri" panose="020F0502020204030204" pitchFamily="34" charset="0"/>
              <a:cs typeface="Calibri" panose="020F0502020204030204" pitchFamily="34" charset="0"/>
              <a:sym typeface="+mn-ea"/>
            </a:endParaRPr>
          </a:p>
          <a:p>
            <a:r>
              <a:rPr lang="en-US" dirty="0">
                <a:latin typeface="Calibri" panose="020F0502020204030204" pitchFamily="34" charset="0"/>
                <a:cs typeface="Calibri" panose="020F0502020204030204" pitchFamily="34" charset="0"/>
                <a:sym typeface="+mn-ea"/>
              </a:rPr>
              <a:t>Mobile &amp; Tablet </a:t>
            </a:r>
            <a:r>
              <a:rPr lang="en-US" dirty="0" smtClean="0">
                <a:latin typeface="Calibri" panose="020F0502020204030204" pitchFamily="34" charset="0"/>
                <a:cs typeface="Calibri" panose="020F0502020204030204" pitchFamily="34" charset="0"/>
                <a:sym typeface="+mn-ea"/>
              </a:rPr>
              <a:t>features : </a:t>
            </a:r>
            <a:endParaRPr lang="en-US" dirty="0" smtClean="0">
              <a:latin typeface="Calibri" panose="020F0502020204030204" pitchFamily="34" charset="0"/>
              <a:cs typeface="Calibri" panose="020F0502020204030204" pitchFamily="34" charset="0"/>
              <a:sym typeface="+mn-ea"/>
            </a:endParaRPr>
          </a:p>
          <a:p>
            <a:r>
              <a:rPr lang="en-US" dirty="0" smtClean="0">
                <a:latin typeface="Calibri" panose="020F0502020204030204" pitchFamily="34" charset="0"/>
                <a:cs typeface="Calibri" panose="020F0502020204030204" pitchFamily="34" charset="0"/>
                <a:sym typeface="+mn-ea"/>
              </a:rPr>
              <a:t>be flexable of use mobile and tablet featuers .</a:t>
            </a:r>
            <a:endParaRPr lang="en-US" dirty="0" smtClean="0">
              <a:latin typeface="Calibri" panose="020F0502020204030204" pitchFamily="34" charset="0"/>
              <a:cs typeface="Calibri" panose="020F0502020204030204" pitchFamily="34" charset="0"/>
              <a:sym typeface="+mn-ea"/>
            </a:endParaRPr>
          </a:p>
          <a:p>
            <a:endParaRPr lang="en-US" dirty="0" smtClean="0">
              <a:latin typeface="Calibri" panose="020F0502020204030204" pitchFamily="34" charset="0"/>
              <a:cs typeface="Calibri" panose="020F0502020204030204" pitchFamily="34" charset="0"/>
              <a:sym typeface="+mn-ea"/>
            </a:endParaRPr>
          </a:p>
          <a:p>
            <a:endParaRPr lang="en-US" dirty="0" smtClean="0">
              <a:latin typeface="Calibri" panose="020F0502020204030204" pitchFamily="34" charset="0"/>
              <a:cs typeface="Calibri" panose="020F0502020204030204" pitchFamily="34" charset="0"/>
              <a:sym typeface="+mn-ea"/>
            </a:endParaRP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25000"/>
          </a:bodyPr>
          <a:p>
            <a:r>
              <a:rPr lang="en-US" dirty="0">
                <a:latin typeface="Calibri" panose="020F0502020204030204" pitchFamily="34" charset="0"/>
                <a:cs typeface="Calibri" panose="020F0502020204030204" pitchFamily="34" charset="0"/>
                <a:sym typeface="+mn-ea"/>
              </a:rPr>
              <a:t>Refuse  Duplicated non workable links :</a:t>
            </a:r>
            <a:endParaRPr lang="en-US" dirty="0">
              <a:latin typeface="Calibri" panose="020F0502020204030204" pitchFamily="34" charset="0"/>
              <a:cs typeface="Calibri" panose="020F0502020204030204" pitchFamily="34" charset="0"/>
              <a:sym typeface="+mn-ea"/>
            </a:endParaRPr>
          </a:p>
          <a:p>
            <a:r>
              <a:rPr lang="en-US"/>
              <a:t>Avoid duplicate and non workable links , old one </a:t>
            </a:r>
            <a:endParaRPr lang="en-US"/>
          </a:p>
          <a:p>
            <a:pPr marL="0" indent="0">
              <a:buNone/>
            </a:pP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old Home screen:</a:t>
            </a:r>
            <a:br>
              <a:rPr lang="en-US">
                <a:sym typeface="+mn-ea"/>
              </a:rPr>
            </a:br>
            <a:endParaRPr lang="en-US"/>
          </a:p>
        </p:txBody>
      </p:sp>
      <p:pic>
        <p:nvPicPr>
          <p:cNvPr id="4" name="Content Placeholder 3" descr="photo5886688846438054064"/>
          <p:cNvPicPr>
            <a:picLocks noChangeAspect="1"/>
          </p:cNvPicPr>
          <p:nvPr>
            <p:ph idx="1"/>
          </p:nvPr>
        </p:nvPicPr>
        <p:blipFill>
          <a:blip r:embed="rId1"/>
          <a:stretch>
            <a:fillRect/>
          </a:stretch>
        </p:blipFill>
        <p:spPr>
          <a:xfrm>
            <a:off x="1511935" y="1619885"/>
            <a:ext cx="8538845" cy="4813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Home Screen</a:t>
            </a:r>
            <a:endParaRPr lang="en-US"/>
          </a:p>
        </p:txBody>
      </p:sp>
      <p:pic>
        <p:nvPicPr>
          <p:cNvPr id="4" name="Content Placeholder 3" descr="Screenshot from 2022-03-31 07-19-21"/>
          <p:cNvPicPr>
            <a:picLocks noChangeAspect="1"/>
          </p:cNvPicPr>
          <p:nvPr>
            <p:ph idx="1"/>
          </p:nvPr>
        </p:nvPicPr>
        <p:blipFill>
          <a:blip r:embed="rId1"/>
          <a:stretch>
            <a:fillRect/>
          </a:stretch>
        </p:blipFill>
        <p:spPr>
          <a:xfrm>
            <a:off x="1527810" y="2052955"/>
            <a:ext cx="8798560" cy="41954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student Screen</a:t>
            </a:r>
            <a:endParaRPr lang="en-US"/>
          </a:p>
        </p:txBody>
      </p:sp>
      <p:pic>
        <p:nvPicPr>
          <p:cNvPr id="6" name="Content Placeholder 5" descr="WhatsApp Image 2022-03-31 at 6.14.23 AM"/>
          <p:cNvPicPr>
            <a:picLocks noChangeAspect="1"/>
          </p:cNvPicPr>
          <p:nvPr>
            <p:ph idx="1"/>
          </p:nvPr>
        </p:nvPicPr>
        <p:blipFill>
          <a:blip r:embed="rId1"/>
          <a:stretch>
            <a:fillRect/>
          </a:stretch>
        </p:blipFill>
        <p:spPr>
          <a:xfrm>
            <a:off x="797560" y="2052955"/>
            <a:ext cx="9773920" cy="45129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Student screen</a:t>
            </a:r>
            <a:endParaRPr lang="en-US"/>
          </a:p>
        </p:txBody>
      </p:sp>
      <p:pic>
        <p:nvPicPr>
          <p:cNvPr id="4" name="Content Placeholder 3" descr="Screenshot from 2022-03-31 07-12-26"/>
          <p:cNvPicPr>
            <a:picLocks noChangeAspect="1"/>
          </p:cNvPicPr>
          <p:nvPr>
            <p:ph idx="1"/>
          </p:nvPr>
        </p:nvPicPr>
        <p:blipFill>
          <a:blip r:embed="rId1"/>
          <a:stretch>
            <a:fillRect/>
          </a:stretch>
        </p:blipFill>
        <p:spPr>
          <a:xfrm>
            <a:off x="1678305" y="2052955"/>
            <a:ext cx="8648065" cy="4411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5476" y="452718"/>
            <a:ext cx="9404723" cy="1400530"/>
          </a:xfrm>
        </p:spPr>
        <p:txBody>
          <a:bodyPr/>
          <a:p>
            <a:r>
              <a:rPr lang="en-US"/>
              <a:t>Chapter 5:</a:t>
            </a:r>
            <a:br>
              <a:rPr lang="en-US"/>
            </a:br>
            <a:r>
              <a:rPr lang="en-US"/>
              <a:t>Recommendation and conclusion.</a:t>
            </a:r>
            <a:endParaRPr lang="en-US"/>
          </a:p>
        </p:txBody>
      </p:sp>
      <p:sp>
        <p:nvSpPr>
          <p:cNvPr id="3" name="Content Placeholder 2"/>
          <p:cNvSpPr>
            <a:spLocks noGrp="1"/>
          </p:cNvSpPr>
          <p:nvPr>
            <p:ph idx="1"/>
          </p:nvPr>
        </p:nvSpPr>
        <p:spPr/>
        <p:txBody>
          <a:bodyPr>
            <a:normAutofit fontScale="70000"/>
          </a:bodyPr>
          <a:p>
            <a:r>
              <a:rPr lang="en-US"/>
              <a:t>5.1 Introduction:</a:t>
            </a:r>
            <a:endParaRPr lang="en-US"/>
          </a:p>
          <a:p>
            <a:r>
              <a:rPr lang="en-US"/>
              <a:t>The aim of this chapter is to draw conclusions of the work</a:t>
            </a:r>
            <a:endParaRPr lang="en-US"/>
          </a:p>
          <a:p>
            <a:r>
              <a:rPr lang="en-US"/>
              <a:t>done or achieved and to give an assessment of the</a:t>
            </a:r>
            <a:endParaRPr lang="en-US"/>
          </a:p>
          <a:p>
            <a:r>
              <a:rPr lang="en-US"/>
              <a:t>completed Design, discuss the Problems faced and give</a:t>
            </a:r>
            <a:endParaRPr lang="en-US"/>
          </a:p>
          <a:p>
            <a:r>
              <a:rPr lang="en-US"/>
              <a:t>future recommendations on how the design can be</a:t>
            </a:r>
            <a:endParaRPr lang="en-US"/>
          </a:p>
          <a:p>
            <a:r>
              <a:rPr lang="en-US"/>
              <a:t>improved.</a:t>
            </a:r>
            <a:endParaRPr lang="en-US"/>
          </a:p>
          <a:p>
            <a:r>
              <a:rPr lang="en-US"/>
              <a:t>5.2 Results:</a:t>
            </a:r>
            <a:endParaRPr lang="en-US"/>
          </a:p>
          <a:p>
            <a:r>
              <a:rPr lang="en-US"/>
              <a:t>The possibility of communicating with teachers or  students ,Provide time for teachers to follow up on students and do their assignments, Increasing the effectiveness of teachers, Changing programs and curricula very quickly on the Internet, in accordance with the requirements of the times or the plans pursued by the Ministry,  without any high costs.</a:t>
            </a:r>
            <a:endParaRPr lang="en-US"/>
          </a:p>
          <a:p>
            <a:r>
              <a:rPr lang="en-US"/>
              <a:t> Overcoming the obstacles that prevent the access of scientific materials to students, whether they are in remoted places or outside the borders of countries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79" y="365125"/>
            <a:ext cx="11152322" cy="1325563"/>
          </a:xfrm>
        </p:spPr>
        <p:txBody>
          <a:bodyPr>
            <a:noAutofit/>
          </a:bodyPr>
          <a:lstStyle/>
          <a:p>
            <a:pPr lvl="1" algn="l" rtl="0">
              <a:lnSpc>
                <a:spcPct val="90000"/>
              </a:lnSpc>
              <a:spcBef>
                <a:spcPct val="0"/>
              </a:spcBef>
            </a:pPr>
            <a:r>
              <a:rPr lang="en-US" sz="2400" dirty="0">
                <a:latin typeface="Calibri" panose="020F0502020204030204" pitchFamily="34" charset="0"/>
                <a:cs typeface="Calibri" panose="020F0502020204030204" pitchFamily="34" charset="0"/>
              </a:rPr>
              <a:t>educational technology is based on theoretical knowledge from various disciplines such as communication, education, psychology, sociology, artificial intelligence, and computer </a:t>
            </a:r>
            <a:r>
              <a:rPr lang="en-US" sz="2400" dirty="0" smtClean="0">
                <a:latin typeface="Calibri" panose="020F0502020204030204" pitchFamily="34" charset="0"/>
                <a:cs typeface="Calibri" panose="020F0502020204030204" pitchFamily="34" charset="0"/>
              </a:rPr>
              <a:t>science.</a:t>
            </a:r>
            <a:br>
              <a:rPr lang="en-US" sz="2400" b="1" dirty="0" smtClean="0"/>
            </a:br>
            <a:br>
              <a:rPr lang="en-US" sz="2400" b="1" dirty="0"/>
            </a:br>
            <a:endParaRPr lang="en-US" sz="2400" b="1" dirty="0"/>
          </a:p>
        </p:txBody>
      </p:sp>
      <p:sp>
        <p:nvSpPr>
          <p:cNvPr id="3" name="Content Placeholder 2"/>
          <p:cNvSpPr>
            <a:spLocks noGrp="1"/>
          </p:cNvSpPr>
          <p:nvPr>
            <p:ph idx="1"/>
          </p:nvPr>
        </p:nvSpPr>
        <p:spPr>
          <a:xfrm>
            <a:off x="201479" y="1518834"/>
            <a:ext cx="11670222" cy="4658128"/>
          </a:xfrm>
        </p:spPr>
        <p:txBody>
          <a:bodyPr>
            <a:normAutofit/>
          </a:bodyPr>
          <a:lstStyle/>
          <a:p>
            <a:pPr marL="0" indent="0">
              <a:buNone/>
            </a:pPr>
            <a:r>
              <a:rPr lang="en-US" sz="2400" b="1" dirty="0"/>
              <a:t>1.2 Problem Identification:</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Cambridge international college website have some problems we Explore and want to change and make it better the problems is </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cs typeface="Calibri" panose="020F0502020204030204" pitchFamily="34" charset="0"/>
              </a:rPr>
              <a:t>Non whole Computer </a:t>
            </a:r>
            <a:r>
              <a:rPr lang="en-US" sz="2400" dirty="0" smtClean="0">
                <a:latin typeface="Calibri" panose="020F0502020204030204" pitchFamily="34" charset="0"/>
                <a:cs typeface="Calibri" panose="020F0502020204030204" pitchFamily="34" charset="0"/>
              </a:rPr>
              <a:t>screen,</a:t>
            </a:r>
            <a:r>
              <a:rPr lang="en-US" sz="2400" dirty="0">
                <a:latin typeface="Calibri" panose="020F0502020204030204" pitchFamily="34" charset="0"/>
                <a:cs typeface="Calibri" panose="020F0502020204030204" pitchFamily="34" charset="0"/>
              </a:rPr>
              <a:t> No mobile &amp; Tablet </a:t>
            </a:r>
            <a:r>
              <a:rPr lang="en-US" sz="2400" dirty="0" smtClean="0">
                <a:latin typeface="Calibri" panose="020F0502020204030204" pitchFamily="34" charset="0"/>
                <a:cs typeface="Calibri" panose="020F0502020204030204" pitchFamily="34" charset="0"/>
              </a:rPr>
              <a:t>features,</a:t>
            </a:r>
            <a:r>
              <a:rPr lang="en-US" sz="2400" dirty="0">
                <a:latin typeface="Calibri" panose="020F0502020204030204" pitchFamily="34" charset="0"/>
                <a:cs typeface="Calibri" panose="020F0502020204030204" pitchFamily="34" charset="0"/>
              </a:rPr>
              <a:t> Duplicated non workable links, Difficult </a:t>
            </a:r>
            <a:r>
              <a:rPr lang="en-US" sz="2400" dirty="0" err="1">
                <a:latin typeface="Calibri" panose="020F0502020204030204" pitchFamily="34" charset="0"/>
                <a:cs typeface="Calibri" panose="020F0502020204030204" pitchFamily="34" charset="0"/>
              </a:rPr>
              <a:t>Nav_bar</a:t>
            </a:r>
            <a:r>
              <a:rPr lang="en-US" sz="2400" dirty="0">
                <a:latin typeface="Calibri" panose="020F0502020204030204" pitchFamily="34" charset="0"/>
                <a:cs typeface="Calibri" panose="020F0502020204030204" pitchFamily="34" charset="0"/>
              </a:rPr>
              <a:t> with multi confusion colors  </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cs typeface="Calibri" panose="020F0502020204030204" pitchFamily="34" charset="0"/>
              </a:rPr>
              <a:t>1.3</a:t>
            </a:r>
            <a:r>
              <a:rPr lang="en-US" sz="2400" dirty="0" smtClean="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Objectives:</a:t>
            </a:r>
            <a:endParaRPr lang="en-US" sz="24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In this research, we aspire to reach the maximum benefits of this site and the ease of site use. </a:t>
            </a:r>
            <a:endParaRPr lang="en-US" sz="2400" dirty="0">
              <a:latin typeface="Calibri" panose="020F0502020204030204" pitchFamily="34" charset="0"/>
              <a:cs typeface="Calibri" panose="020F0502020204030204" pitchFamily="34" charset="0"/>
            </a:endParaRPr>
          </a:p>
          <a:p>
            <a:pPr marL="0" indent="0">
              <a:buNone/>
            </a:pPr>
            <a:endParaRPr lang="en-US" sz="2400" dirty="0"/>
          </a:p>
          <a:p>
            <a:pPr marL="0" indent="0">
              <a:buNone/>
            </a:pPr>
            <a:endParaRPr lang="en-US" sz="2400" dirty="0"/>
          </a:p>
          <a:p>
            <a:pPr>
              <a:buFont typeface="Wingdings" panose="05000000000000000000" pitchFamily="2" charset="2"/>
              <a:buChar char="v"/>
            </a:pPr>
            <a:endParaRPr lang="en-US" sz="2400" dirty="0"/>
          </a:p>
          <a:p>
            <a:pPr>
              <a:buFont typeface="Wingdings" panose="05000000000000000000" pitchFamily="2" charset="2"/>
              <a:buChar char="v"/>
            </a:pP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References:</a:t>
            </a:r>
            <a:endParaRPr lang="en-US"/>
          </a:p>
        </p:txBody>
      </p:sp>
      <p:sp>
        <p:nvSpPr>
          <p:cNvPr id="3" name="Content Placeholder 2"/>
          <p:cNvSpPr>
            <a:spLocks noGrp="1"/>
          </p:cNvSpPr>
          <p:nvPr>
            <p:ph idx="1"/>
          </p:nvPr>
        </p:nvSpPr>
        <p:spPr/>
        <p:txBody>
          <a:bodyPr>
            <a:normAutofit lnSpcReduction="10000"/>
          </a:bodyPr>
          <a:p>
            <a:r>
              <a:rPr lang="en-US"/>
              <a:t>UML</a:t>
            </a:r>
            <a:endParaRPr lang="en-US"/>
          </a:p>
          <a:p>
            <a:r>
              <a:rPr lang="en-US"/>
              <a:t>Unified Modeling Language</a:t>
            </a:r>
            <a:endParaRPr lang="en-US"/>
          </a:p>
          <a:p>
            <a:r>
              <a:rPr lang="en-US"/>
              <a:t>/https://lucid.app/</a:t>
            </a:r>
            <a:endParaRPr lang="en-US"/>
          </a:p>
          <a:p>
            <a:r>
              <a:rPr lang="en-US" sz="2400" b="1"/>
              <a:t>mashreq university website</a:t>
            </a:r>
            <a:endParaRPr lang="en-US" sz="2400" b="1"/>
          </a:p>
          <a:p>
            <a:r>
              <a:rPr lang="en-US" sz="2400" b="1"/>
              <a:t>http://mashreq.edu.sd/index.php</a:t>
            </a:r>
            <a:endParaRPr lang="en-US" sz="2400" b="1"/>
          </a:p>
          <a:p>
            <a:r>
              <a:rPr lang="en-US" sz="2400" b="1"/>
              <a:t>/https/arxix.org/International Journal of Soft Computing and Software Engineering [JSCSE], Vol. 3, No. 3, pp. 786-794, 2013</a:t>
            </a:r>
            <a:endParaRPr lang="en-US" sz="2400" b="1"/>
          </a:p>
          <a:p>
            <a:endParaRPr lang="en-US" sz="2400" b="1"/>
          </a:p>
          <a:p>
            <a:r>
              <a:rPr lang="en-US" sz="2400" b="1"/>
              <a:t>technolgy in socity</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959" y="433954"/>
            <a:ext cx="10981841" cy="574301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1.4  Methodology:</a:t>
            </a:r>
            <a:endParaRPr lang="en-US" sz="24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methodology that we followed in this research was an analytical methodology, and we analyzed the results of a questionnaire in order to reach a solution to some problems of the college website.</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1.5 Plan:</a:t>
            </a:r>
            <a:endParaRPr lang="en-US" sz="2400" b="1"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We plan to re-design the website of Cambridge international College  (" front end design" ) and </a:t>
            </a:r>
            <a:r>
              <a:rPr lang="en-US" sz="2400" dirty="0">
                <a:latin typeface="Calibri" panose="020F0502020204030204" pitchFamily="34" charset="0"/>
                <a:cs typeface="Calibri" panose="020F0502020204030204" pitchFamily="34" charset="0"/>
                <a:hlinkClick r:id="rId1"/>
              </a:rPr>
              <a:t>graphical user interface</a:t>
            </a:r>
            <a:r>
              <a:rPr lang="en-US" sz="2400" dirty="0">
                <a:latin typeface="Calibri" panose="020F0502020204030204" pitchFamily="34" charset="0"/>
                <a:cs typeface="Calibri" panose="020F0502020204030204" pitchFamily="34" charset="0"/>
              </a:rPr>
              <a:t> of a website and </a:t>
            </a:r>
            <a:r>
              <a:rPr lang="en-US" sz="2400" dirty="0">
                <a:latin typeface="Calibri" panose="020F0502020204030204" pitchFamily="34" charset="0"/>
                <a:cs typeface="Calibri" panose="020F0502020204030204" pitchFamily="34" charset="0"/>
                <a:hlinkClick r:id="rId1"/>
              </a:rPr>
              <a:t>graphical user e</a:t>
            </a:r>
            <a:r>
              <a:rPr lang="en-US" sz="2400" dirty="0">
                <a:latin typeface="Calibri" panose="020F0502020204030204" pitchFamily="34" charset="0"/>
                <a:cs typeface="Calibri" panose="020F0502020204030204" pitchFamily="34" charset="0"/>
              </a:rPr>
              <a:t>xperience,, by using  </a:t>
            </a:r>
            <a:r>
              <a:rPr lang="en-US" sz="2400" dirty="0">
                <a:latin typeface="Calibri" panose="020F0502020204030204" pitchFamily="34" charset="0"/>
                <a:cs typeface="Calibri" panose="020F0502020204030204" pitchFamily="34" charset="0"/>
                <a:hlinkClick r:id="rId2"/>
              </a:rPr>
              <a:t>HTML</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hlinkClick r:id="rId3"/>
              </a:rPr>
              <a:t>CSS</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hlinkClick r:id="rId4"/>
              </a:rPr>
              <a:t>JavaScript</a:t>
            </a:r>
            <a:r>
              <a:rPr lang="en-US" sz="2400" dirty="0">
                <a:latin typeface="Calibri" panose="020F0502020204030204" pitchFamily="34" charset="0"/>
                <a:cs typeface="Calibri" panose="020F0502020204030204" pitchFamily="34" charset="0"/>
              </a:rPr>
              <a:t>, and bootstrap library .</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1.6 Tools to Design:</a:t>
            </a:r>
            <a:endParaRPr lang="en-US" sz="2400" b="1"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Sublime text IDE.</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visual studio code IDE.</a:t>
            </a:r>
            <a:endParaRPr lang="en-US" sz="2400" dirty="0">
              <a:latin typeface="Calibri" panose="020F0502020204030204" pitchFamily="34" charset="0"/>
              <a:cs typeface="Calibri" panose="020F0502020204030204" pitchFamily="34" charset="0"/>
            </a:endParaRPr>
          </a:p>
          <a:p>
            <a:pPr lvl="0"/>
            <a:r>
              <a:rPr lang="en-US" sz="2400" dirty="0">
                <a:latin typeface="Calibri" panose="020F0502020204030204" pitchFamily="34" charset="0"/>
                <a:cs typeface="Calibri" panose="020F0502020204030204" pitchFamily="34" charset="0"/>
              </a:rPr>
              <a:t>lucid.app drowign web app</a:t>
            </a:r>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88" y="232475"/>
            <a:ext cx="11245311" cy="1458213"/>
          </a:xfrm>
        </p:spPr>
        <p:txBody>
          <a:bodyPr>
            <a:noAutofit/>
          </a:bodyPr>
          <a:lstStyle/>
          <a:p>
            <a:pPr algn="ctr"/>
            <a:r>
              <a:rPr lang="en-US" sz="3200" b="1" dirty="0"/>
              <a:t>Chapter Tow  </a:t>
            </a:r>
            <a:br>
              <a:rPr lang="en-US" sz="3200" dirty="0"/>
            </a:br>
            <a:r>
              <a:rPr lang="en-US" sz="3200" b="1" dirty="0"/>
              <a:t>Concepts Theories and Previous Studies</a:t>
            </a:r>
            <a:br>
              <a:rPr lang="en-US" sz="3200" dirty="0"/>
            </a:br>
            <a:endParaRPr lang="en-US" sz="3200" dirty="0"/>
          </a:p>
        </p:txBody>
      </p:sp>
      <p:sp>
        <p:nvSpPr>
          <p:cNvPr id="3" name="Content Placeholder 2"/>
          <p:cNvSpPr>
            <a:spLocks noGrp="1"/>
          </p:cNvSpPr>
          <p:nvPr>
            <p:ph idx="1"/>
          </p:nvPr>
        </p:nvSpPr>
        <p:spPr>
          <a:xfrm>
            <a:off x="232475" y="1825624"/>
            <a:ext cx="11121325" cy="4869643"/>
          </a:xfrm>
        </p:spPr>
        <p:txBody>
          <a:bodyPr>
            <a:normAutofit/>
          </a:bodyPr>
          <a:lstStyle/>
          <a:p>
            <a:pPr marL="0" indent="0">
              <a:buNone/>
            </a:pPr>
            <a:r>
              <a:rPr lang="en-US" sz="2400" b="1" dirty="0">
                <a:latin typeface="Calibri" panose="020F0502020204030204" pitchFamily="34" charset="0"/>
                <a:cs typeface="Calibri" panose="020F0502020204030204" pitchFamily="34" charset="0"/>
              </a:rPr>
              <a:t>2.1 previous studies:</a:t>
            </a: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User Interface Design for</a:t>
            </a: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E-Learning Software</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Cornell University </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Computer science   </a:t>
            </a:r>
            <a:endParaRPr lang="en-US" sz="2400" dirty="0">
              <a:latin typeface="Calibri" panose="020F0502020204030204" pitchFamily="34" charset="0"/>
              <a:cs typeface="Calibri" panose="020F0502020204030204" pitchFamily="34" charset="0"/>
            </a:endParaRPr>
          </a:p>
          <a:p>
            <a:pPr marL="0" indent="0">
              <a:buNone/>
            </a:pPr>
            <a:r>
              <a:rPr lang="en-US" sz="2400" u="sng" dirty="0">
                <a:latin typeface="Calibri" panose="020F0502020204030204" pitchFamily="34" charset="0"/>
                <a:cs typeface="Calibri" panose="020F0502020204030204" pitchFamily="34" charset="0"/>
                <a:hlinkClick r:id="rId1"/>
              </a:rPr>
              <a:t>Behnam Faghih</a:t>
            </a:r>
            <a:r>
              <a:rPr lang="en-US" sz="2400" b="1" dirty="0">
                <a:latin typeface="Calibri" panose="020F0502020204030204" pitchFamily="34" charset="0"/>
                <a:cs typeface="Calibri" panose="020F0502020204030204" pitchFamily="34" charset="0"/>
              </a:rPr>
              <a:t>, </a:t>
            </a:r>
            <a:r>
              <a:rPr lang="en-US" sz="2400" u="sng" dirty="0">
                <a:latin typeface="Calibri" panose="020F0502020204030204" pitchFamily="34" charset="0"/>
                <a:cs typeface="Calibri" panose="020F0502020204030204" pitchFamily="34" charset="0"/>
                <a:hlinkClick r:id="rId2"/>
              </a:rPr>
              <a:t>Dr. Mohammad Reza </a:t>
            </a:r>
            <a:r>
              <a:rPr lang="en-US" sz="2400" u="sng" dirty="0" err="1">
                <a:latin typeface="Calibri" panose="020F0502020204030204" pitchFamily="34" charset="0"/>
                <a:cs typeface="Calibri" panose="020F0502020204030204" pitchFamily="34" charset="0"/>
                <a:hlinkClick r:id="rId2"/>
              </a:rPr>
              <a:t>Azadehfar</a:t>
            </a:r>
            <a:r>
              <a:rPr lang="en-US" sz="2400" b="1" dirty="0">
                <a:latin typeface="Calibri" panose="020F0502020204030204" pitchFamily="34" charset="0"/>
                <a:cs typeface="Calibri" panose="020F0502020204030204" pitchFamily="34" charset="0"/>
              </a:rPr>
              <a:t>, </a:t>
            </a:r>
            <a:r>
              <a:rPr lang="en-US" sz="2400" u="sng" dirty="0">
                <a:latin typeface="Calibri" panose="020F0502020204030204" pitchFamily="34" charset="0"/>
                <a:cs typeface="Calibri" panose="020F0502020204030204" pitchFamily="34" charset="0"/>
                <a:hlinkClick r:id="rId3"/>
              </a:rPr>
              <a:t>Prof. S. D. </a:t>
            </a:r>
            <a:r>
              <a:rPr lang="en-US" sz="2400" u="sng" dirty="0" err="1">
                <a:latin typeface="Calibri" panose="020F0502020204030204" pitchFamily="34" charset="0"/>
                <a:cs typeface="Calibri" panose="020F0502020204030204" pitchFamily="34" charset="0"/>
                <a:hlinkClick r:id="rId3"/>
              </a:rPr>
              <a:t>Katebi</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User interface (</a:t>
            </a:r>
            <a:r>
              <a:rPr lang="en-US" sz="2400" b="1" dirty="0">
                <a:latin typeface="Calibri" panose="020F0502020204030204" pitchFamily="34" charset="0"/>
                <a:cs typeface="Calibri" panose="020F0502020204030204" pitchFamily="34" charset="0"/>
              </a:rPr>
              <a:t>UI</a:t>
            </a:r>
            <a:r>
              <a:rPr lang="en-US" sz="2400" dirty="0">
                <a:latin typeface="Calibri" panose="020F0502020204030204" pitchFamily="34" charset="0"/>
                <a:cs typeface="Calibri" panose="020F0502020204030204" pitchFamily="34" charset="0"/>
              </a:rPr>
              <a:t>) is point of interaction between user and computer software. The success and failure of a software application depends on User Interface Design (</a:t>
            </a:r>
            <a:r>
              <a:rPr lang="en-US" sz="2400" b="1" dirty="0">
                <a:latin typeface="Calibri" panose="020F0502020204030204" pitchFamily="34" charset="0"/>
                <a:cs typeface="Calibri" panose="020F0502020204030204" pitchFamily="34" charset="0"/>
              </a:rPr>
              <a:t>UID</a:t>
            </a:r>
            <a:r>
              <a:rPr lang="en-US" sz="2400" dirty="0">
                <a:latin typeface="Calibri" panose="020F0502020204030204" pitchFamily="34" charset="0"/>
                <a:cs typeface="Calibri" panose="020F0502020204030204" pitchFamily="34" charset="0"/>
              </a:rPr>
              <a:t>). Possibility of using a software, easily using and learning are issues influenced by UID.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The UI is significant in designing of educational software (</a:t>
            </a:r>
            <a:r>
              <a:rPr lang="en-US" sz="2400" b="1" dirty="0">
                <a:latin typeface="Calibri" panose="020F0502020204030204" pitchFamily="34" charset="0"/>
                <a:cs typeface="Calibri" panose="020F0502020204030204" pitchFamily="34" charset="0"/>
              </a:rPr>
              <a:t>e-Learning</a:t>
            </a:r>
            <a:r>
              <a:rPr lang="en-US" sz="2400" dirty="0">
                <a:latin typeface="Calibri" panose="020F0502020204030204" pitchFamily="34" charset="0"/>
                <a:cs typeface="Calibri" panose="020F0502020204030204" pitchFamily="34" charset="0"/>
              </a:rPr>
              <a:t>). Principles and concepts of learning should be considered in addition to UID principles in UID for e-learning, It is followed by examining the principle concepts of e-learning and UID. Then, we will see how UID contributes to e-learning through the educational software built by authors. Also we show the way of using UI to improve learning and motivating the learners and to improve the time efficiency of using e-learning software</a:t>
            </a:r>
            <a:r>
              <a:rPr lang="en-US" sz="2400" dirty="0"/>
              <a:t>.</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949" y="418454"/>
            <a:ext cx="10888851" cy="5758509"/>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E-learning makes it easy to learns by seeing, hearing, discussion experience and Teaching to others. In fact obtaining all of the senses in  forms of conventional learning (without using new technologies) is far difficult to reach.</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The user interface design process:</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user interface design process encompasses four distinct framework activities:</a:t>
            </a:r>
            <a:endParaRPr lang="en-US" sz="2400" dirty="0" smtClean="0">
              <a:latin typeface="Calibri" panose="020F0502020204030204" pitchFamily="34" charset="0"/>
              <a:cs typeface="Calibri" panose="020F0502020204030204" pitchFamily="34" charset="0"/>
            </a:endParaRPr>
          </a:p>
          <a:p>
            <a:pPr marL="0" lvl="0" indent="0">
              <a:buNone/>
            </a:pPr>
            <a:r>
              <a:rPr lang="en-US" sz="2400" dirty="0" smtClean="0">
                <a:latin typeface="Calibri" panose="020F0502020204030204" pitchFamily="34" charset="0"/>
                <a:cs typeface="Calibri" panose="020F0502020204030204" pitchFamily="34" charset="0"/>
              </a:rPr>
              <a:t>User, task, and environment analysis and modeling  .</a:t>
            </a:r>
            <a:endParaRPr lang="en-US" sz="2400" dirty="0" smtClean="0">
              <a:latin typeface="Calibri" panose="020F0502020204030204" pitchFamily="34" charset="0"/>
              <a:cs typeface="Calibri" panose="020F0502020204030204" pitchFamily="34" charset="0"/>
            </a:endParaRPr>
          </a:p>
          <a:p>
            <a:pPr lvl="0"/>
            <a:r>
              <a:rPr lang="en-US" sz="2400" dirty="0" smtClean="0">
                <a:latin typeface="Calibri" panose="020F0502020204030204" pitchFamily="34" charset="0"/>
                <a:cs typeface="Calibri" panose="020F0502020204030204" pitchFamily="34" charset="0"/>
              </a:rPr>
              <a:t>Interface design.</a:t>
            </a:r>
            <a:endParaRPr lang="en-US" sz="2400" dirty="0" smtClean="0">
              <a:latin typeface="Calibri" panose="020F0502020204030204" pitchFamily="34" charset="0"/>
              <a:cs typeface="Calibri" panose="020F0502020204030204" pitchFamily="34" charset="0"/>
            </a:endParaRPr>
          </a:p>
          <a:p>
            <a:pPr lvl="0"/>
            <a:r>
              <a:rPr lang="en-US" sz="2400" dirty="0" smtClean="0">
                <a:latin typeface="Calibri" panose="020F0502020204030204" pitchFamily="34" charset="0"/>
                <a:cs typeface="Calibri" panose="020F0502020204030204" pitchFamily="34" charset="0"/>
              </a:rPr>
              <a:t>Interface construction.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Interface validation</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61" y="365125"/>
            <a:ext cx="10997339" cy="1325563"/>
          </a:xfrm>
        </p:spPr>
        <p:txBody>
          <a:bodyPr/>
          <a:lstStyle/>
          <a:p>
            <a:r>
              <a:rPr lang="en-US" b="1" dirty="0" smtClean="0"/>
              <a:t>Languages used in  design:</a:t>
            </a:r>
            <a:br>
              <a:rPr lang="en-US" dirty="0" smtClean="0"/>
            </a:br>
            <a:endParaRPr lang="en-US" dirty="0"/>
          </a:p>
        </p:txBody>
      </p:sp>
      <p:sp>
        <p:nvSpPr>
          <p:cNvPr id="3" name="Content Placeholder 2"/>
          <p:cNvSpPr>
            <a:spLocks noGrp="1"/>
          </p:cNvSpPr>
          <p:nvPr>
            <p:ph idx="1"/>
          </p:nvPr>
        </p:nvSpPr>
        <p:spPr>
          <a:xfrm>
            <a:off x="356461" y="1115878"/>
            <a:ext cx="10997339" cy="5176434"/>
          </a:xfrm>
        </p:spPr>
        <p:txBody>
          <a:bodyPr>
            <a:normAutofit/>
          </a:bodyPr>
          <a:lstStyle/>
          <a:p>
            <a:r>
              <a:rPr lang="en-US" sz="2400" b="1" dirty="0" smtClean="0">
                <a:latin typeface="Calibri" panose="020F0502020204030204" pitchFamily="34" charset="0"/>
                <a:cs typeface="Calibri" panose="020F0502020204030204" pitchFamily="34" charset="0"/>
              </a:rPr>
              <a:t>HTML</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Hypertext Markup Language (HTML) is a markup language that is used in the design and design of websites. This language is one of the oldest and most widely used languages in web page design. HTML page a browser web page, can help with techniques such as Cascading Style Sheets (CSS), HTML page formatting, HTML page formatting, Web</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Browsers receive, HTML formatting 9 are pages of pages. The web is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Structural.</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CSS: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CSS (Cascading Style Sheet) is a descriptive language that gives a site</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its unique look and design that will distinguish it from other sites.</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963" y="294468"/>
            <a:ext cx="11012837" cy="5882495"/>
          </a:xfrm>
        </p:spPr>
        <p:txBody>
          <a:bodyPr>
            <a:noAutofit/>
          </a:bodyPr>
          <a:lstStyle/>
          <a:p>
            <a:r>
              <a:rPr lang="en-US" sz="2400" b="1" dirty="0">
                <a:latin typeface="Calibri" panose="020F0502020204030204" pitchFamily="34" charset="0"/>
                <a:cs typeface="Calibri" panose="020F0502020204030204" pitchFamily="34" charset="0"/>
              </a:rPr>
              <a:t>Bootstrap:</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Bootstrap is a free and open-source CSS framework directed at responsive, mobile-first front-end web development. It contains CSS- and </a:t>
            </a:r>
            <a:r>
              <a:rPr lang="en-US" sz="2400" dirty="0" err="1">
                <a:latin typeface="Calibri" panose="020F0502020204030204" pitchFamily="34" charset="0"/>
                <a:cs typeface="Calibri" panose="020F0502020204030204" pitchFamily="34" charset="0"/>
              </a:rPr>
              <a:t>and</a:t>
            </a:r>
            <a:r>
              <a:rPr lang="en-US" sz="2400" dirty="0">
                <a:latin typeface="Calibri" panose="020F0502020204030204" pitchFamily="34" charset="0"/>
                <a:cs typeface="Calibri" panose="020F0502020204030204" pitchFamily="34" charset="0"/>
              </a:rPr>
              <a:t> (optionally) JavaScript-based design templates for typography, forms, buttons, navigation, and other interface components.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UML:</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Unified Modeling Language (UML) is a graphical modeling </a:t>
            </a:r>
            <a:r>
              <a:rPr lang="en-US" sz="2400" dirty="0" smtClean="0">
                <a:latin typeface="Calibri" panose="020F0502020204030204" pitchFamily="34" charset="0"/>
                <a:cs typeface="Calibri" panose="020F0502020204030204" pitchFamily="34" charset="0"/>
              </a:rPr>
              <a:t>language </a:t>
            </a:r>
            <a:r>
              <a:rPr lang="en-US" sz="2400" dirty="0">
                <a:latin typeface="Calibri" panose="020F0502020204030204" pitchFamily="34" charset="0"/>
                <a:cs typeface="Calibri" panose="020F0502020204030204" pitchFamily="34" charset="0"/>
              </a:rPr>
              <a:t>that provides a syntax for describing the main elements of software</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systems</a:t>
            </a:r>
            <a:r>
              <a:rPr lang="en-US" sz="2400" dirty="0" smtClean="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(These elements are called artifacts busy in UML). UML is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inherently oriented towards building object oriented software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JavaScript:</a:t>
            </a:r>
            <a:endParaRPr lang="en-US" sz="2400" b="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Java Script is a programming language that conforms to the ECMAScript is high-level, often just-in-time compiled and multi- Paradigm.</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a:t>
            </a:r>
            <a:r>
              <a:rPr lang="en-US" sz="2400" dirty="0">
                <a:latin typeface="Calibri" panose="020F0502020204030204" pitchFamily="34" charset="0"/>
                <a:cs typeface="Calibri" panose="020F0502020204030204" pitchFamily="34" charset="0"/>
              </a:rPr>
              <a:t>has dynamic typing, prototype-based object- orientation and first-class functions.</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7599</Words>
  <Application>WPS Presentation</Application>
  <PresentationFormat>Widescreen</PresentationFormat>
  <Paragraphs>302</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SimSun</vt:lpstr>
      <vt:lpstr>Wingdings</vt:lpstr>
      <vt:lpstr>Wingdings 3</vt:lpstr>
      <vt:lpstr>C059</vt:lpstr>
      <vt:lpstr>Arial</vt:lpstr>
      <vt:lpstr>DejaVu Sans</vt:lpstr>
      <vt:lpstr>Calibri</vt:lpstr>
      <vt:lpstr>Century Gothic</vt:lpstr>
      <vt:lpstr>Microsoft YaHei</vt:lpstr>
      <vt:lpstr>Droid Sans Fallback</vt:lpstr>
      <vt:lpstr>Arial Unicode MS</vt:lpstr>
      <vt:lpstr>OpenSymbol</vt:lpstr>
      <vt:lpstr>Times New Roman</vt:lpstr>
      <vt:lpstr>Microsoft Uighur</vt:lpstr>
      <vt:lpstr>Ion</vt:lpstr>
      <vt:lpstr>PowerPoint 演示文稿</vt:lpstr>
      <vt:lpstr> Chapter one  Introduction   </vt:lpstr>
      <vt:lpstr>educational technology is based on theoretical knowledge from various disciplines such as communication, education, psychology, sociology, artificial intelligence, and computer science.  </vt:lpstr>
      <vt:lpstr>PowerPoint 演示文稿</vt:lpstr>
      <vt:lpstr>Chapter Tow   Concepts Theories and Previous Studies </vt:lpstr>
      <vt:lpstr>PowerPoint 演示文稿</vt:lpstr>
      <vt:lpstr>PowerPoint 演示文稿</vt:lpstr>
      <vt:lpstr>Languages used in  design: </vt:lpstr>
      <vt:lpstr>PowerPoint 演示文稿</vt:lpstr>
      <vt:lpstr>Chapter Three  Analysis   </vt:lpstr>
      <vt:lpstr>System description and analysis</vt:lpstr>
      <vt:lpstr>  Use Case Diagram for Communite of the Collage Website   </vt:lpstr>
      <vt:lpstr>Use Case Diagram for Teacher of the Collage Website </vt:lpstr>
      <vt:lpstr>Use Case Diagram for Student of the Collage Website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dc:title>
  <dc:creator>Elaf</dc:creator>
  <cp:lastModifiedBy>mu21stafa23</cp:lastModifiedBy>
  <cp:revision>13</cp:revision>
  <dcterms:created xsi:type="dcterms:W3CDTF">2022-03-31T06:35:02Z</dcterms:created>
  <dcterms:modified xsi:type="dcterms:W3CDTF">2022-03-31T06:35:02Z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