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4" d="100"/>
          <a:sy n="54" d="100"/>
        </p:scale>
        <p:origin x="79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DD00F3-4CCD-47D1-9B64-7940FAB7E130}"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6EC60-C7DF-4A55-B32B-0F4833776428}" type="slidenum">
              <a:rPr lang="en-IN" smtClean="0"/>
              <a:t>‹#›</a:t>
            </a:fld>
            <a:endParaRPr lang="en-IN"/>
          </a:p>
        </p:txBody>
      </p:sp>
    </p:spTree>
    <p:extLst>
      <p:ext uri="{BB962C8B-B14F-4D97-AF65-F5344CB8AC3E}">
        <p14:creationId xmlns:p14="http://schemas.microsoft.com/office/powerpoint/2010/main" val="3356652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DD00F3-4CCD-47D1-9B64-7940FAB7E130}"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6EC60-C7DF-4A55-B32B-0F4833776428}" type="slidenum">
              <a:rPr lang="en-IN" smtClean="0"/>
              <a:t>‹#›</a:t>
            </a:fld>
            <a:endParaRPr lang="en-IN"/>
          </a:p>
        </p:txBody>
      </p:sp>
    </p:spTree>
    <p:extLst>
      <p:ext uri="{BB962C8B-B14F-4D97-AF65-F5344CB8AC3E}">
        <p14:creationId xmlns:p14="http://schemas.microsoft.com/office/powerpoint/2010/main" val="4250505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DD00F3-4CCD-47D1-9B64-7940FAB7E130}"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6EC60-C7DF-4A55-B32B-0F483377642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57027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DD00F3-4CCD-47D1-9B64-7940FAB7E130}"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6EC60-C7DF-4A55-B32B-0F4833776428}" type="slidenum">
              <a:rPr lang="en-IN" smtClean="0"/>
              <a:t>‹#›</a:t>
            </a:fld>
            <a:endParaRPr lang="en-IN"/>
          </a:p>
        </p:txBody>
      </p:sp>
    </p:spTree>
    <p:extLst>
      <p:ext uri="{BB962C8B-B14F-4D97-AF65-F5344CB8AC3E}">
        <p14:creationId xmlns:p14="http://schemas.microsoft.com/office/powerpoint/2010/main" val="2834108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DD00F3-4CCD-47D1-9B64-7940FAB7E130}"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6EC60-C7DF-4A55-B32B-0F483377642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25371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DD00F3-4CCD-47D1-9B64-7940FAB7E130}"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6EC60-C7DF-4A55-B32B-0F4833776428}" type="slidenum">
              <a:rPr lang="en-IN" smtClean="0"/>
              <a:t>‹#›</a:t>
            </a:fld>
            <a:endParaRPr lang="en-IN"/>
          </a:p>
        </p:txBody>
      </p:sp>
    </p:spTree>
    <p:extLst>
      <p:ext uri="{BB962C8B-B14F-4D97-AF65-F5344CB8AC3E}">
        <p14:creationId xmlns:p14="http://schemas.microsoft.com/office/powerpoint/2010/main" val="2645798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DD00F3-4CCD-47D1-9B64-7940FAB7E130}"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6EC60-C7DF-4A55-B32B-0F4833776428}" type="slidenum">
              <a:rPr lang="en-IN" smtClean="0"/>
              <a:t>‹#›</a:t>
            </a:fld>
            <a:endParaRPr lang="en-IN"/>
          </a:p>
        </p:txBody>
      </p:sp>
    </p:spTree>
    <p:extLst>
      <p:ext uri="{BB962C8B-B14F-4D97-AF65-F5344CB8AC3E}">
        <p14:creationId xmlns:p14="http://schemas.microsoft.com/office/powerpoint/2010/main" val="3560898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DD00F3-4CCD-47D1-9B64-7940FAB7E130}"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6EC60-C7DF-4A55-B32B-0F4833776428}" type="slidenum">
              <a:rPr lang="en-IN" smtClean="0"/>
              <a:t>‹#›</a:t>
            </a:fld>
            <a:endParaRPr lang="en-IN"/>
          </a:p>
        </p:txBody>
      </p:sp>
    </p:spTree>
    <p:extLst>
      <p:ext uri="{BB962C8B-B14F-4D97-AF65-F5344CB8AC3E}">
        <p14:creationId xmlns:p14="http://schemas.microsoft.com/office/powerpoint/2010/main" val="427586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DD00F3-4CCD-47D1-9B64-7940FAB7E130}"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6EC60-C7DF-4A55-B32B-0F4833776428}" type="slidenum">
              <a:rPr lang="en-IN" smtClean="0"/>
              <a:t>‹#›</a:t>
            </a:fld>
            <a:endParaRPr lang="en-IN"/>
          </a:p>
        </p:txBody>
      </p:sp>
    </p:spTree>
    <p:extLst>
      <p:ext uri="{BB962C8B-B14F-4D97-AF65-F5344CB8AC3E}">
        <p14:creationId xmlns:p14="http://schemas.microsoft.com/office/powerpoint/2010/main" val="710337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DD00F3-4CCD-47D1-9B64-7940FAB7E130}"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6EC60-C7DF-4A55-B32B-0F4833776428}" type="slidenum">
              <a:rPr lang="en-IN" smtClean="0"/>
              <a:t>‹#›</a:t>
            </a:fld>
            <a:endParaRPr lang="en-IN"/>
          </a:p>
        </p:txBody>
      </p:sp>
    </p:spTree>
    <p:extLst>
      <p:ext uri="{BB962C8B-B14F-4D97-AF65-F5344CB8AC3E}">
        <p14:creationId xmlns:p14="http://schemas.microsoft.com/office/powerpoint/2010/main" val="4170264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DD00F3-4CCD-47D1-9B64-7940FAB7E130}"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E6EC60-C7DF-4A55-B32B-0F4833776428}" type="slidenum">
              <a:rPr lang="en-IN" smtClean="0"/>
              <a:t>‹#›</a:t>
            </a:fld>
            <a:endParaRPr lang="en-IN"/>
          </a:p>
        </p:txBody>
      </p:sp>
    </p:spTree>
    <p:extLst>
      <p:ext uri="{BB962C8B-B14F-4D97-AF65-F5344CB8AC3E}">
        <p14:creationId xmlns:p14="http://schemas.microsoft.com/office/powerpoint/2010/main" val="367030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DD00F3-4CCD-47D1-9B64-7940FAB7E130}" type="datetimeFigureOut">
              <a:rPr lang="en-IN" smtClean="0"/>
              <a:t>26-05-2022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E6EC60-C7DF-4A55-B32B-0F4833776428}" type="slidenum">
              <a:rPr lang="en-IN" smtClean="0"/>
              <a:t>‹#›</a:t>
            </a:fld>
            <a:endParaRPr lang="en-IN"/>
          </a:p>
        </p:txBody>
      </p:sp>
    </p:spTree>
    <p:extLst>
      <p:ext uri="{BB962C8B-B14F-4D97-AF65-F5344CB8AC3E}">
        <p14:creationId xmlns:p14="http://schemas.microsoft.com/office/powerpoint/2010/main" val="426549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DD00F3-4CCD-47D1-9B64-7940FAB7E130}" type="datetimeFigureOut">
              <a:rPr lang="en-IN" smtClean="0"/>
              <a:t>26-05-2022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E6EC60-C7DF-4A55-B32B-0F4833776428}" type="slidenum">
              <a:rPr lang="en-IN" smtClean="0"/>
              <a:t>‹#›</a:t>
            </a:fld>
            <a:endParaRPr lang="en-IN"/>
          </a:p>
        </p:txBody>
      </p:sp>
    </p:spTree>
    <p:extLst>
      <p:ext uri="{BB962C8B-B14F-4D97-AF65-F5344CB8AC3E}">
        <p14:creationId xmlns:p14="http://schemas.microsoft.com/office/powerpoint/2010/main" val="532516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DD00F3-4CCD-47D1-9B64-7940FAB7E130}" type="datetimeFigureOut">
              <a:rPr lang="en-IN" smtClean="0"/>
              <a:t>26-05-2022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E6EC60-C7DF-4A55-B32B-0F4833776428}" type="slidenum">
              <a:rPr lang="en-IN" smtClean="0"/>
              <a:t>‹#›</a:t>
            </a:fld>
            <a:endParaRPr lang="en-IN"/>
          </a:p>
        </p:txBody>
      </p:sp>
    </p:spTree>
    <p:extLst>
      <p:ext uri="{BB962C8B-B14F-4D97-AF65-F5344CB8AC3E}">
        <p14:creationId xmlns:p14="http://schemas.microsoft.com/office/powerpoint/2010/main" val="2428948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DD00F3-4CCD-47D1-9B64-7940FAB7E130}"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E6EC60-C7DF-4A55-B32B-0F4833776428}" type="slidenum">
              <a:rPr lang="en-IN" smtClean="0"/>
              <a:t>‹#›</a:t>
            </a:fld>
            <a:endParaRPr lang="en-IN"/>
          </a:p>
        </p:txBody>
      </p:sp>
    </p:spTree>
    <p:extLst>
      <p:ext uri="{BB962C8B-B14F-4D97-AF65-F5344CB8AC3E}">
        <p14:creationId xmlns:p14="http://schemas.microsoft.com/office/powerpoint/2010/main" val="3212030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E6EC60-C7DF-4A55-B32B-0F4833776428}" type="slidenum">
              <a:rPr lang="en-IN" smtClean="0"/>
              <a:t>‹#›</a:t>
            </a:fld>
            <a:endParaRPr lang="en-IN"/>
          </a:p>
        </p:txBody>
      </p:sp>
      <p:sp>
        <p:nvSpPr>
          <p:cNvPr id="5" name="Date Placeholder 4"/>
          <p:cNvSpPr>
            <a:spLocks noGrp="1"/>
          </p:cNvSpPr>
          <p:nvPr>
            <p:ph type="dt" sz="half" idx="10"/>
          </p:nvPr>
        </p:nvSpPr>
        <p:spPr/>
        <p:txBody>
          <a:bodyPr/>
          <a:lstStyle/>
          <a:p>
            <a:fld id="{5BDD00F3-4CCD-47D1-9B64-7940FAB7E130}" type="datetimeFigureOut">
              <a:rPr lang="en-IN" smtClean="0"/>
              <a:t>26-05-2022</a:t>
            </a:fld>
            <a:endParaRPr lang="en-IN"/>
          </a:p>
        </p:txBody>
      </p:sp>
    </p:spTree>
    <p:extLst>
      <p:ext uri="{BB962C8B-B14F-4D97-AF65-F5344CB8AC3E}">
        <p14:creationId xmlns:p14="http://schemas.microsoft.com/office/powerpoint/2010/main" val="446712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DD00F3-4CCD-47D1-9B64-7940FAB7E130}" type="datetimeFigureOut">
              <a:rPr lang="en-IN" smtClean="0"/>
              <a:t>26-05-2022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9E6EC60-C7DF-4A55-B32B-0F4833776428}" type="slidenum">
              <a:rPr lang="en-IN" smtClean="0"/>
              <a:t>‹#›</a:t>
            </a:fld>
            <a:endParaRPr lang="en-IN"/>
          </a:p>
        </p:txBody>
      </p:sp>
    </p:spTree>
    <p:extLst>
      <p:ext uri="{BB962C8B-B14F-4D97-AF65-F5344CB8AC3E}">
        <p14:creationId xmlns:p14="http://schemas.microsoft.com/office/powerpoint/2010/main" val="318064329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Mu613/BeingGL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8BB81-CF78-4ED9-90F7-2D2BDF574E89}"/>
              </a:ext>
            </a:extLst>
          </p:cNvPr>
          <p:cNvSpPr>
            <a:spLocks noGrp="1"/>
          </p:cNvSpPr>
          <p:nvPr>
            <p:ph type="ctrTitle"/>
          </p:nvPr>
        </p:nvSpPr>
        <p:spPr>
          <a:xfrm>
            <a:off x="566291" y="1374020"/>
            <a:ext cx="6154615" cy="1270568"/>
          </a:xfrm>
        </p:spPr>
        <p:txBody>
          <a:bodyPr/>
          <a:lstStyle/>
          <a:p>
            <a:r>
              <a:rPr lang="en-IN" dirty="0">
                <a:solidFill>
                  <a:schemeClr val="accent5"/>
                </a:solidFill>
              </a:rPr>
              <a:t>BEING GLA</a:t>
            </a:r>
            <a:br>
              <a:rPr lang="en-IN" dirty="0">
                <a:solidFill>
                  <a:schemeClr val="accent5"/>
                </a:solidFill>
              </a:rPr>
            </a:br>
            <a:r>
              <a:rPr lang="en-IN" sz="2400" dirty="0">
                <a:solidFill>
                  <a:schemeClr val="accent5"/>
                </a:solidFill>
              </a:rPr>
              <a:t>Mental Health App</a:t>
            </a:r>
          </a:p>
        </p:txBody>
      </p:sp>
      <p:sp>
        <p:nvSpPr>
          <p:cNvPr id="3" name="Subtitle 2">
            <a:extLst>
              <a:ext uri="{FF2B5EF4-FFF2-40B4-BE49-F238E27FC236}">
                <a16:creationId xmlns:a16="http://schemas.microsoft.com/office/drawing/2014/main" id="{D7A3F2C5-5E7F-4033-AA4B-25445C477876}"/>
              </a:ext>
            </a:extLst>
          </p:cNvPr>
          <p:cNvSpPr>
            <a:spLocks noGrp="1"/>
          </p:cNvSpPr>
          <p:nvPr>
            <p:ph type="subTitle" idx="1"/>
          </p:nvPr>
        </p:nvSpPr>
        <p:spPr>
          <a:xfrm>
            <a:off x="3288322" y="3349869"/>
            <a:ext cx="6154615" cy="3033345"/>
          </a:xfrm>
        </p:spPr>
        <p:txBody>
          <a:bodyPr>
            <a:normAutofit/>
          </a:bodyPr>
          <a:lstStyle/>
          <a:p>
            <a:r>
              <a:rPr lang="en-IN" dirty="0">
                <a:ln w="0"/>
                <a:solidFill>
                  <a:schemeClr val="tx1"/>
                </a:solidFill>
                <a:effectLst>
                  <a:outerShdw blurRad="38100" dist="19050" dir="2700000" algn="tl" rotWithShape="0">
                    <a:schemeClr val="dk1">
                      <a:alpha val="40000"/>
                    </a:schemeClr>
                  </a:outerShdw>
                </a:effectLst>
              </a:rPr>
              <a:t> Presented By:                                 </a:t>
            </a:r>
          </a:p>
          <a:p>
            <a:pPr lvl="8" algn="r"/>
            <a:r>
              <a:rPr lang="en-IN" dirty="0">
                <a:ln w="0"/>
                <a:solidFill>
                  <a:schemeClr val="tx1"/>
                </a:solidFill>
                <a:effectLst>
                  <a:outerShdw blurRad="38100" dist="19050" dir="2700000" algn="tl" rotWithShape="0">
                    <a:schemeClr val="dk1">
                      <a:alpha val="40000"/>
                    </a:schemeClr>
                  </a:outerShdw>
                </a:effectLst>
              </a:rPr>
              <a:t>Muskan Bhardwaj(191500466)</a:t>
            </a:r>
          </a:p>
          <a:p>
            <a:pPr lvl="8" algn="r"/>
            <a:r>
              <a:rPr lang="en-IN" dirty="0">
                <a:ln w="0"/>
                <a:solidFill>
                  <a:schemeClr val="tx1"/>
                </a:solidFill>
                <a:effectLst>
                  <a:outerShdw blurRad="38100" dist="19050" dir="2700000" algn="tl" rotWithShape="0">
                    <a:schemeClr val="dk1">
                      <a:alpha val="40000"/>
                    </a:schemeClr>
                  </a:outerShdw>
                </a:effectLst>
              </a:rPr>
              <a:t>Pragya Sharma(191500560)</a:t>
            </a:r>
          </a:p>
          <a:p>
            <a:pPr lvl="8" algn="r"/>
            <a:r>
              <a:rPr lang="en-IN" dirty="0">
                <a:ln w="0"/>
                <a:solidFill>
                  <a:schemeClr val="tx1"/>
                </a:solidFill>
                <a:effectLst>
                  <a:outerShdw blurRad="38100" dist="19050" dir="2700000" algn="tl" rotWithShape="0">
                    <a:schemeClr val="dk1">
                      <a:alpha val="40000"/>
                    </a:schemeClr>
                  </a:outerShdw>
                </a:effectLst>
              </a:rPr>
              <a:t>Gyanendra Pratap Rai(191500308)</a:t>
            </a:r>
          </a:p>
          <a:p>
            <a:pPr lvl="8" algn="r"/>
            <a:endParaRPr lang="en-IN"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9BD4ADA5-54EA-441F-B42B-213212FA6DD0}"/>
              </a:ext>
            </a:extLst>
          </p:cNvPr>
          <p:cNvSpPr/>
          <p:nvPr/>
        </p:nvSpPr>
        <p:spPr>
          <a:xfrm>
            <a:off x="422030" y="3584214"/>
            <a:ext cx="3446585" cy="1646302"/>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Mentor:</a:t>
            </a:r>
          </a:p>
          <a:p>
            <a:pPr algn="ctr"/>
            <a:r>
              <a:rPr lang="en-IN" sz="2800" b="1" dirty="0"/>
              <a:t>Mr. Manoj Varshney</a:t>
            </a:r>
          </a:p>
          <a:p>
            <a:pPr algn="ctr"/>
            <a:r>
              <a:rPr lang="en-IN" dirty="0"/>
              <a:t>Assistant Professor</a:t>
            </a:r>
          </a:p>
          <a:p>
            <a:pPr algn="ctr"/>
            <a:r>
              <a:rPr lang="en-IN" dirty="0"/>
              <a:t>Department of Computer Science &amp; Engineering</a:t>
            </a:r>
          </a:p>
        </p:txBody>
      </p:sp>
      <p:pic>
        <p:nvPicPr>
          <p:cNvPr id="8" name="Content Placeholder 7">
            <a:extLst>
              <a:ext uri="{FF2B5EF4-FFF2-40B4-BE49-F238E27FC236}">
                <a16:creationId xmlns:a16="http://schemas.microsoft.com/office/drawing/2014/main" id="{D2C29F7C-223F-C4A4-11F6-2BFD1BE0E76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74" t="7531"/>
          <a:stretch/>
        </p:blipFill>
        <p:spPr bwMode="auto">
          <a:xfrm>
            <a:off x="6720906" y="1374020"/>
            <a:ext cx="755659" cy="1376701"/>
          </a:xfrm>
          <a:prstGeom prst="rect">
            <a:avLst/>
          </a:prstGeom>
          <a:noFill/>
          <a:ln>
            <a:noFill/>
          </a:ln>
        </p:spPr>
      </p:pic>
      <p:grpSp>
        <p:nvGrpSpPr>
          <p:cNvPr id="9" name="Group 8">
            <a:extLst>
              <a:ext uri="{FF2B5EF4-FFF2-40B4-BE49-F238E27FC236}">
                <a16:creationId xmlns:a16="http://schemas.microsoft.com/office/drawing/2014/main" id="{4A7654AC-92B0-C7DD-786F-E89F91B750E1}"/>
              </a:ext>
            </a:extLst>
          </p:cNvPr>
          <p:cNvGrpSpPr/>
          <p:nvPr/>
        </p:nvGrpSpPr>
        <p:grpSpPr>
          <a:xfrm>
            <a:off x="4633670" y="146554"/>
            <a:ext cx="1113790" cy="1349742"/>
            <a:chOff x="0" y="0"/>
            <a:chExt cx="1113790" cy="1350109"/>
          </a:xfrm>
        </p:grpSpPr>
        <p:sp>
          <p:nvSpPr>
            <p:cNvPr id="10" name="Rectangle 9">
              <a:extLst>
                <a:ext uri="{FF2B5EF4-FFF2-40B4-BE49-F238E27FC236}">
                  <a16:creationId xmlns:a16="http://schemas.microsoft.com/office/drawing/2014/main" id="{DA52F2C8-A955-F07E-B122-031E97585138}"/>
                </a:ext>
              </a:extLst>
            </p:cNvPr>
            <p:cNvSpPr/>
            <p:nvPr/>
          </p:nvSpPr>
          <p:spPr>
            <a:xfrm>
              <a:off x="66345" y="49250"/>
              <a:ext cx="50673" cy="224380"/>
            </a:xfrm>
            <a:prstGeom prst="rect">
              <a:avLst/>
            </a:prstGeom>
            <a:ln>
              <a:noFill/>
            </a:ln>
          </p:spPr>
          <p:txBody>
            <a:bodyPr vert="horz" lIns="0" tIns="0" rIns="0" bIns="0" rtlCol="0">
              <a:noAutofit/>
            </a:bodyPr>
            <a:lstStyle/>
            <a:p>
              <a:pPr marL="6350" indent="-6350">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endParaRPr lang="en-IN" sz="14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a:extLst>
                <a:ext uri="{FF2B5EF4-FFF2-40B4-BE49-F238E27FC236}">
                  <a16:creationId xmlns:a16="http://schemas.microsoft.com/office/drawing/2014/main" id="{A6582B2D-868F-9AC8-025A-BB98E7D30D7F}"/>
                </a:ext>
              </a:extLst>
            </p:cNvPr>
            <p:cNvSpPr/>
            <p:nvPr/>
          </p:nvSpPr>
          <p:spPr>
            <a:xfrm>
              <a:off x="66345" y="1051683"/>
              <a:ext cx="67395" cy="298426"/>
            </a:xfrm>
            <a:prstGeom prst="rect">
              <a:avLst/>
            </a:prstGeom>
            <a:ln>
              <a:noFill/>
            </a:ln>
          </p:spPr>
          <p:txBody>
            <a:bodyPr vert="horz" lIns="0" tIns="0" rIns="0" bIns="0" rtlCol="0">
              <a:noAutofit/>
            </a:bodyPr>
            <a:lstStyle/>
            <a:p>
              <a:pPr marL="6350" indent="-6350">
                <a:lnSpc>
                  <a:spcPct val="107000"/>
                </a:lnSpc>
                <a:spcAft>
                  <a:spcPts val="800"/>
                </a:spcAft>
              </a:pPr>
              <a:r>
                <a:rPr lang="en-IN" sz="1600" b="1">
                  <a:solidFill>
                    <a:srgbClr val="000000"/>
                  </a:solidFill>
                  <a:effectLst/>
                  <a:latin typeface="Times New Roman" panose="02020603050405020304" pitchFamily="18" charset="0"/>
                  <a:ea typeface="Times New Roman" panose="02020603050405020304" pitchFamily="18" charset="0"/>
                </a:rPr>
                <a:t> </a:t>
              </a:r>
              <a:endParaRPr lang="en-IN" sz="1400">
                <a:solidFill>
                  <a:srgbClr val="000000"/>
                </a:solidFill>
                <a:effectLst/>
                <a:latin typeface="Times New Roman" panose="02020603050405020304" pitchFamily="18" charset="0"/>
                <a:ea typeface="Times New Roman" panose="02020603050405020304" pitchFamily="18" charset="0"/>
              </a:endParaRPr>
            </a:p>
          </p:txBody>
        </p:sp>
        <p:pic>
          <p:nvPicPr>
            <p:cNvPr id="12" name="Picture 11">
              <a:extLst>
                <a:ext uri="{FF2B5EF4-FFF2-40B4-BE49-F238E27FC236}">
                  <a16:creationId xmlns:a16="http://schemas.microsoft.com/office/drawing/2014/main" id="{6C1A575A-C563-6E37-AB75-288B47375BB6}"/>
                </a:ext>
              </a:extLst>
            </p:cNvPr>
            <p:cNvPicPr/>
            <p:nvPr/>
          </p:nvPicPr>
          <p:blipFill>
            <a:blip r:embed="rId3"/>
            <a:stretch>
              <a:fillRect/>
            </a:stretch>
          </p:blipFill>
          <p:spPr>
            <a:xfrm>
              <a:off x="0" y="0"/>
              <a:ext cx="1113790" cy="1185545"/>
            </a:xfrm>
            <a:prstGeom prst="rect">
              <a:avLst/>
            </a:prstGeom>
          </p:spPr>
        </p:pic>
      </p:grpSp>
    </p:spTree>
    <p:extLst>
      <p:ext uri="{BB962C8B-B14F-4D97-AF65-F5344CB8AC3E}">
        <p14:creationId xmlns:p14="http://schemas.microsoft.com/office/powerpoint/2010/main" val="3685871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7BA96-D705-40B7-958C-E4814C615C17}"/>
              </a:ext>
            </a:extLst>
          </p:cNvPr>
          <p:cNvSpPr>
            <a:spLocks noGrp="1"/>
          </p:cNvSpPr>
          <p:nvPr>
            <p:ph type="title"/>
          </p:nvPr>
        </p:nvSpPr>
        <p:spPr/>
        <p:txBody>
          <a:bodyPr/>
          <a:lstStyle/>
          <a:p>
            <a:r>
              <a:rPr lang="en-IN" u="sng" dirty="0">
                <a:solidFill>
                  <a:schemeClr val="tx1"/>
                </a:solidFill>
              </a:rPr>
              <a:t>LOGIN WITH OTP:</a:t>
            </a:r>
          </a:p>
        </p:txBody>
      </p:sp>
      <p:pic>
        <p:nvPicPr>
          <p:cNvPr id="6" name="Content Placeholder 5">
            <a:extLst>
              <a:ext uri="{FF2B5EF4-FFF2-40B4-BE49-F238E27FC236}">
                <a16:creationId xmlns:a16="http://schemas.microsoft.com/office/drawing/2014/main" id="{0A00189B-B4E5-B264-1C1C-DE11F49D07C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65049" y="1864754"/>
            <a:ext cx="1682184" cy="3738188"/>
          </a:xfrm>
          <a:prstGeom prst="rect">
            <a:avLst/>
          </a:prstGeom>
          <a:noFill/>
          <a:ln>
            <a:noFill/>
          </a:ln>
        </p:spPr>
      </p:pic>
      <p:pic>
        <p:nvPicPr>
          <p:cNvPr id="7" name="Picture 6">
            <a:extLst>
              <a:ext uri="{FF2B5EF4-FFF2-40B4-BE49-F238E27FC236}">
                <a16:creationId xmlns:a16="http://schemas.microsoft.com/office/drawing/2014/main" id="{1F3AD480-3852-901C-5048-648DB55A956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0651" y="1864754"/>
            <a:ext cx="1589655" cy="3535090"/>
          </a:xfrm>
          <a:prstGeom prst="rect">
            <a:avLst/>
          </a:prstGeom>
          <a:noFill/>
          <a:ln>
            <a:noFill/>
          </a:ln>
        </p:spPr>
      </p:pic>
    </p:spTree>
    <p:extLst>
      <p:ext uri="{BB962C8B-B14F-4D97-AF65-F5344CB8AC3E}">
        <p14:creationId xmlns:p14="http://schemas.microsoft.com/office/powerpoint/2010/main" val="4015736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83BC8-04DF-4D64-B379-5EE873F26DFD}"/>
              </a:ext>
            </a:extLst>
          </p:cNvPr>
          <p:cNvSpPr>
            <a:spLocks noGrp="1"/>
          </p:cNvSpPr>
          <p:nvPr>
            <p:ph type="title"/>
          </p:nvPr>
        </p:nvSpPr>
        <p:spPr/>
        <p:txBody>
          <a:bodyPr>
            <a:normAutofit fontScale="90000"/>
          </a:bodyPr>
          <a:lstStyle/>
          <a:p>
            <a:r>
              <a:rPr lang="en-IN" u="sng" dirty="0">
                <a:solidFill>
                  <a:schemeClr val="tx1"/>
                </a:solidFill>
                <a:latin typeface="Times New Roman" panose="02020603050405020304" pitchFamily="18" charset="0"/>
                <a:cs typeface="Times New Roman" panose="02020603050405020304" pitchFamily="18" charset="0"/>
              </a:rPr>
              <a:t>SERVICES:</a:t>
            </a:r>
            <a:br>
              <a:rPr lang="en-IN" u="sng" dirty="0">
                <a:solidFill>
                  <a:schemeClr val="tx1"/>
                </a:solidFill>
                <a:latin typeface="Times New Roman" panose="02020603050405020304" pitchFamily="18" charset="0"/>
                <a:cs typeface="Times New Roman" panose="02020603050405020304" pitchFamily="18" charset="0"/>
              </a:rPr>
            </a:br>
            <a:r>
              <a:rPr lang="en-IN" u="sng" dirty="0">
                <a:solidFill>
                  <a:schemeClr val="tx1"/>
                </a:solidFill>
                <a:latin typeface="Times New Roman" panose="02020603050405020304" pitchFamily="18" charset="0"/>
                <a:cs typeface="Times New Roman" panose="02020603050405020304" pitchFamily="18" charset="0"/>
              </a:rPr>
              <a:t>               </a:t>
            </a:r>
            <a:br>
              <a:rPr lang="en-IN" u="sng" dirty="0">
                <a:solidFill>
                  <a:schemeClr val="tx1"/>
                </a:solidFill>
                <a:latin typeface="Times New Roman" panose="02020603050405020304" pitchFamily="18" charset="0"/>
                <a:cs typeface="Times New Roman" panose="02020603050405020304" pitchFamily="18" charset="0"/>
              </a:rPr>
            </a:br>
            <a:endParaRPr lang="en-IN" sz="1100"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5943DC79-8423-84F4-689E-047FE802297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07849" y="1930400"/>
            <a:ext cx="1746646" cy="3881437"/>
          </a:xfrm>
          <a:prstGeom prst="rect">
            <a:avLst/>
          </a:prstGeom>
          <a:noFill/>
          <a:ln>
            <a:noFill/>
          </a:ln>
        </p:spPr>
      </p:pic>
      <p:pic>
        <p:nvPicPr>
          <p:cNvPr id="7" name="Picture 6">
            <a:extLst>
              <a:ext uri="{FF2B5EF4-FFF2-40B4-BE49-F238E27FC236}">
                <a16:creationId xmlns:a16="http://schemas.microsoft.com/office/drawing/2014/main" id="{234B2B57-6FDE-2338-FBCA-C59AB3285E2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8229" y="2201375"/>
            <a:ext cx="1329055" cy="2956560"/>
          </a:xfrm>
          <a:prstGeom prst="rect">
            <a:avLst/>
          </a:prstGeom>
          <a:noFill/>
          <a:ln>
            <a:noFill/>
          </a:ln>
        </p:spPr>
      </p:pic>
      <p:pic>
        <p:nvPicPr>
          <p:cNvPr id="8" name="Picture 7">
            <a:extLst>
              <a:ext uri="{FF2B5EF4-FFF2-40B4-BE49-F238E27FC236}">
                <a16:creationId xmlns:a16="http://schemas.microsoft.com/office/drawing/2014/main" id="{17059957-1803-D3C5-CA9D-E3DE3CB866C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3931" y="2180402"/>
            <a:ext cx="1329186" cy="2956560"/>
          </a:xfrm>
          <a:prstGeom prst="rect">
            <a:avLst/>
          </a:prstGeom>
          <a:noFill/>
          <a:ln>
            <a:noFill/>
          </a:ln>
        </p:spPr>
      </p:pic>
      <p:pic>
        <p:nvPicPr>
          <p:cNvPr id="10" name="Picture 9">
            <a:extLst>
              <a:ext uri="{FF2B5EF4-FFF2-40B4-BE49-F238E27FC236}">
                <a16:creationId xmlns:a16="http://schemas.microsoft.com/office/drawing/2014/main" id="{0A3A3B9E-A9E0-6E8C-6F08-B28CBDD0468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02553" y="2153645"/>
            <a:ext cx="1410943" cy="2804934"/>
          </a:xfrm>
          <a:prstGeom prst="rect">
            <a:avLst/>
          </a:prstGeom>
          <a:noFill/>
          <a:ln>
            <a:noFill/>
          </a:ln>
        </p:spPr>
      </p:pic>
      <p:pic>
        <p:nvPicPr>
          <p:cNvPr id="11" name="Picture 10">
            <a:extLst>
              <a:ext uri="{FF2B5EF4-FFF2-40B4-BE49-F238E27FC236}">
                <a16:creationId xmlns:a16="http://schemas.microsoft.com/office/drawing/2014/main" id="{AF0DACE0-B196-805E-E045-D10AFB7C1470}"/>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356598" y="2156908"/>
            <a:ext cx="1564200" cy="2798408"/>
          </a:xfrm>
          <a:prstGeom prst="rect">
            <a:avLst/>
          </a:prstGeom>
          <a:noFill/>
          <a:ln>
            <a:noFill/>
          </a:ln>
        </p:spPr>
      </p:pic>
      <p:pic>
        <p:nvPicPr>
          <p:cNvPr id="12" name="Picture 11">
            <a:extLst>
              <a:ext uri="{FF2B5EF4-FFF2-40B4-BE49-F238E27FC236}">
                <a16:creationId xmlns:a16="http://schemas.microsoft.com/office/drawing/2014/main" id="{E7B3EDBD-5435-94E9-4B4A-022E0B5BF5DA}"/>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458697" y="2178963"/>
            <a:ext cx="1569717" cy="2804934"/>
          </a:xfrm>
          <a:prstGeom prst="rect">
            <a:avLst/>
          </a:prstGeom>
          <a:noFill/>
          <a:ln>
            <a:noFill/>
          </a:ln>
        </p:spPr>
      </p:pic>
      <p:sp>
        <p:nvSpPr>
          <p:cNvPr id="13" name="Rectangle 12">
            <a:extLst>
              <a:ext uri="{FF2B5EF4-FFF2-40B4-BE49-F238E27FC236}">
                <a16:creationId xmlns:a16="http://schemas.microsoft.com/office/drawing/2014/main" id="{14DA1156-953C-3885-2B1C-ADB7E192B7E2}"/>
              </a:ext>
            </a:extLst>
          </p:cNvPr>
          <p:cNvSpPr/>
          <p:nvPr/>
        </p:nvSpPr>
        <p:spPr>
          <a:xfrm>
            <a:off x="1381172" y="5039637"/>
            <a:ext cx="3578223" cy="461665"/>
          </a:xfrm>
          <a:prstGeom prst="rect">
            <a:avLst/>
          </a:prstGeom>
          <a:noFill/>
        </p:spPr>
        <p:txBody>
          <a:bodyPr wrap="squar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Heart Rate</a:t>
            </a:r>
          </a:p>
          <a:p>
            <a:pPr algn="ctr"/>
            <a:r>
              <a:rPr lang="en-US" sz="1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Calculator</a:t>
            </a:r>
          </a:p>
        </p:txBody>
      </p:sp>
      <p:sp>
        <p:nvSpPr>
          <p:cNvPr id="14" name="Rectangle 13">
            <a:extLst>
              <a:ext uri="{FF2B5EF4-FFF2-40B4-BE49-F238E27FC236}">
                <a16:creationId xmlns:a16="http://schemas.microsoft.com/office/drawing/2014/main" id="{51B0ED9E-D8E2-D22E-A325-3E8578FB48CD}"/>
              </a:ext>
            </a:extLst>
          </p:cNvPr>
          <p:cNvSpPr/>
          <p:nvPr/>
        </p:nvSpPr>
        <p:spPr>
          <a:xfrm>
            <a:off x="4154377" y="5047950"/>
            <a:ext cx="931665" cy="461665"/>
          </a:xfrm>
          <a:prstGeom prst="rect">
            <a:avLst/>
          </a:prstGeom>
          <a:noFill/>
        </p:spPr>
        <p:txBody>
          <a:bodyPr wrap="non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rPr>
              <a:t>Body </a:t>
            </a:r>
            <a:r>
              <a:rPr lang="en-US" sz="1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Mass</a:t>
            </a:r>
            <a:r>
              <a:rPr lang="en-US" sz="1200" b="0" cap="none" spc="0" dirty="0">
                <a:ln w="0"/>
                <a:solidFill>
                  <a:schemeClr val="tx1"/>
                </a:solidFill>
                <a:effectLst>
                  <a:outerShdw blurRad="38100" dist="19050" dir="2700000" algn="tl" rotWithShape="0">
                    <a:schemeClr val="dk1">
                      <a:alpha val="40000"/>
                    </a:schemeClr>
                  </a:outerShdw>
                </a:effectLst>
              </a:rPr>
              <a:t> </a:t>
            </a:r>
          </a:p>
          <a:p>
            <a:pPr algn="ctr"/>
            <a:r>
              <a:rPr lang="en-US" sz="1200" b="0" cap="none" spc="0" dirty="0">
                <a:ln w="0"/>
                <a:solidFill>
                  <a:schemeClr val="tx1"/>
                </a:solidFill>
                <a:effectLst>
                  <a:outerShdw blurRad="38100" dist="19050" dir="2700000" algn="tl" rotWithShape="0">
                    <a:schemeClr val="dk1">
                      <a:alpha val="40000"/>
                    </a:schemeClr>
                  </a:outerShdw>
                </a:effectLst>
              </a:rPr>
              <a:t>Index</a:t>
            </a:r>
          </a:p>
        </p:txBody>
      </p:sp>
      <p:sp>
        <p:nvSpPr>
          <p:cNvPr id="15" name="Rectangle 14">
            <a:extLst>
              <a:ext uri="{FF2B5EF4-FFF2-40B4-BE49-F238E27FC236}">
                <a16:creationId xmlns:a16="http://schemas.microsoft.com/office/drawing/2014/main" id="{AE51D6B7-8625-749D-2E0E-F16FF22F6B40}"/>
              </a:ext>
            </a:extLst>
          </p:cNvPr>
          <p:cNvSpPr/>
          <p:nvPr/>
        </p:nvSpPr>
        <p:spPr>
          <a:xfrm>
            <a:off x="5483563" y="5047950"/>
            <a:ext cx="1035861" cy="276999"/>
          </a:xfrm>
          <a:prstGeom prst="rect">
            <a:avLst/>
          </a:prstGeom>
          <a:noFill/>
        </p:spPr>
        <p:txBody>
          <a:bodyPr wrap="non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rPr>
              <a:t>Sleep </a:t>
            </a:r>
            <a:r>
              <a:rPr lang="en-US" sz="1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ASMR</a:t>
            </a:r>
          </a:p>
        </p:txBody>
      </p:sp>
      <p:sp>
        <p:nvSpPr>
          <p:cNvPr id="16" name="Rectangle 15">
            <a:extLst>
              <a:ext uri="{FF2B5EF4-FFF2-40B4-BE49-F238E27FC236}">
                <a16:creationId xmlns:a16="http://schemas.microsoft.com/office/drawing/2014/main" id="{698011D4-E3C2-FBE6-1719-438B85949FC7}"/>
              </a:ext>
            </a:extLst>
          </p:cNvPr>
          <p:cNvSpPr/>
          <p:nvPr/>
        </p:nvSpPr>
        <p:spPr>
          <a:xfrm>
            <a:off x="7192999" y="5039636"/>
            <a:ext cx="931665" cy="469979"/>
          </a:xfrm>
          <a:prstGeom prst="rect">
            <a:avLst/>
          </a:prstGeom>
          <a:noFill/>
        </p:spPr>
        <p:txBody>
          <a:bodyPr wrap="squar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Counsellor</a:t>
            </a:r>
          </a:p>
          <a:p>
            <a:pPr algn="ctr"/>
            <a:r>
              <a:rPr lang="en-US" sz="1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Call</a:t>
            </a:r>
          </a:p>
        </p:txBody>
      </p:sp>
      <p:sp>
        <p:nvSpPr>
          <p:cNvPr id="19" name="Rectangle 18">
            <a:extLst>
              <a:ext uri="{FF2B5EF4-FFF2-40B4-BE49-F238E27FC236}">
                <a16:creationId xmlns:a16="http://schemas.microsoft.com/office/drawing/2014/main" id="{B9B00EC9-74A9-4F6A-1A45-A987D73461E3}"/>
              </a:ext>
            </a:extLst>
          </p:cNvPr>
          <p:cNvSpPr/>
          <p:nvPr/>
        </p:nvSpPr>
        <p:spPr>
          <a:xfrm>
            <a:off x="8759672" y="5039636"/>
            <a:ext cx="924099" cy="461665"/>
          </a:xfrm>
          <a:prstGeom prst="rect">
            <a:avLst/>
          </a:prstGeom>
          <a:noFill/>
        </p:spPr>
        <p:txBody>
          <a:bodyPr wrap="non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Emergency </a:t>
            </a:r>
          </a:p>
          <a:p>
            <a:pPr algn="ctr"/>
            <a:r>
              <a:rPr lang="en-US" sz="1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Call</a:t>
            </a:r>
          </a:p>
        </p:txBody>
      </p:sp>
    </p:spTree>
    <p:extLst>
      <p:ext uri="{BB962C8B-B14F-4D97-AF65-F5344CB8AC3E}">
        <p14:creationId xmlns:p14="http://schemas.microsoft.com/office/powerpoint/2010/main" val="3288575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3E846-F6F5-4B0C-AA52-3310BD29C39E}"/>
              </a:ext>
            </a:extLst>
          </p:cNvPr>
          <p:cNvSpPr>
            <a:spLocks noGrp="1"/>
          </p:cNvSpPr>
          <p:nvPr>
            <p:ph type="title"/>
          </p:nvPr>
        </p:nvSpPr>
        <p:spPr/>
        <p:txBody>
          <a:bodyPr/>
          <a:lstStyle/>
          <a:p>
            <a:r>
              <a:rPr lang="en-US" sz="3600" u="sng" dirty="0">
                <a:solidFill>
                  <a:srgbClr val="000000"/>
                </a:solidFill>
                <a:latin typeface="Times New Roman" panose="02020603050405020304" pitchFamily="18" charset="0"/>
                <a:ea typeface="Arial"/>
                <a:cs typeface="Times New Roman" panose="02020603050405020304" pitchFamily="18" charset="0"/>
                <a:sym typeface="Arial"/>
              </a:rPr>
              <a:t>Project</a:t>
            </a:r>
            <a:br>
              <a:rPr lang="en-US" sz="3600" u="sng" dirty="0">
                <a:solidFill>
                  <a:srgbClr val="000000"/>
                </a:solidFill>
                <a:latin typeface="Times New Roman" panose="02020603050405020304" pitchFamily="18" charset="0"/>
                <a:ea typeface="Arial"/>
                <a:cs typeface="Times New Roman" panose="02020603050405020304" pitchFamily="18" charset="0"/>
                <a:sym typeface="Arial"/>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7EDFA0-FD9A-4352-9CDD-9304D36E3C03}"/>
              </a:ext>
            </a:extLst>
          </p:cNvPr>
          <p:cNvSpPr>
            <a:spLocks noGrp="1"/>
          </p:cNvSpPr>
          <p:nvPr>
            <p:ph idx="1"/>
          </p:nvPr>
        </p:nvSpPr>
        <p:spPr/>
        <p:txBody>
          <a:bodyPr/>
          <a:lstStyle/>
          <a:p>
            <a:pPr marL="0" lvl="0" indent="0" algn="l" rtl="0">
              <a:spcBef>
                <a:spcPts val="0"/>
              </a:spcBef>
              <a:spcAft>
                <a:spcPts val="0"/>
              </a:spcAft>
              <a:buNone/>
            </a:pPr>
            <a:endParaRPr lang="en-US" sz="3200" dirty="0">
              <a:solidFill>
                <a:srgbClr val="000000"/>
              </a:solidFill>
              <a:latin typeface="Arial"/>
              <a:ea typeface="Arial"/>
              <a:cs typeface="Arial"/>
              <a:sym typeface="Arial"/>
            </a:endParaRPr>
          </a:p>
          <a:p>
            <a:pPr marL="0" marR="330200" lvl="0" indent="0" algn="just" rtl="0">
              <a:lnSpc>
                <a:spcPct val="100000"/>
              </a:lnSpc>
              <a:spcBef>
                <a:spcPts val="0"/>
              </a:spcBef>
              <a:spcAft>
                <a:spcPts val="0"/>
              </a:spcAft>
              <a:buNone/>
            </a:pPr>
            <a:r>
              <a:rPr lang="en-US" sz="1800" b="0" dirty="0">
                <a:solidFill>
                  <a:srgbClr val="111111"/>
                </a:solidFill>
                <a:latin typeface="Times New Roman" panose="02020603050405020304" pitchFamily="18" charset="0"/>
                <a:ea typeface="Arial"/>
                <a:cs typeface="Times New Roman" panose="02020603050405020304" pitchFamily="18" charset="0"/>
                <a:sym typeface="Arial"/>
              </a:rPr>
              <a:t>The source of our project (including all the project work, documentations and presentations) will be available at the following link </a:t>
            </a:r>
            <a:r>
              <a:rPr lang="en-US" sz="1800" b="0" dirty="0">
                <a:solidFill>
                  <a:srgbClr val="000000"/>
                </a:solidFill>
                <a:latin typeface="Times New Roman" panose="02020603050405020304" pitchFamily="18" charset="0"/>
                <a:ea typeface="Arial"/>
                <a:cs typeface="Times New Roman" panose="02020603050405020304" pitchFamily="18" charset="0"/>
                <a:sym typeface="Arial"/>
              </a:rPr>
              <a:t>–</a:t>
            </a:r>
          </a:p>
          <a:p>
            <a:pPr marL="0" marR="330200" lvl="0" indent="0" algn="just" rtl="0">
              <a:lnSpc>
                <a:spcPct val="100000"/>
              </a:lnSpc>
              <a:spcBef>
                <a:spcPts val="0"/>
              </a:spcBef>
              <a:spcAft>
                <a:spcPts val="0"/>
              </a:spcAft>
              <a:buNone/>
            </a:pPr>
            <a:endParaRPr lang="en-US" sz="1800" b="0" dirty="0">
              <a:solidFill>
                <a:srgbClr val="000000"/>
              </a:solidFill>
              <a:latin typeface="Times New Roman" panose="02020603050405020304" pitchFamily="18" charset="0"/>
              <a:ea typeface="Arial"/>
              <a:cs typeface="Times New Roman" panose="02020603050405020304" pitchFamily="18" charset="0"/>
              <a:sym typeface="Arial"/>
            </a:endParaRPr>
          </a:p>
          <a:p>
            <a:pPr marL="0" marR="330200" lvl="0" indent="0" algn="just" rtl="0">
              <a:lnSpc>
                <a:spcPct val="100000"/>
              </a:lnSpc>
              <a:spcBef>
                <a:spcPts val="0"/>
              </a:spcBef>
              <a:spcAft>
                <a:spcPts val="0"/>
              </a:spcAft>
              <a:buNone/>
            </a:pPr>
            <a:r>
              <a:rPr lang="en-US" sz="1800" b="0" dirty="0">
                <a:solidFill>
                  <a:srgbClr val="000000"/>
                </a:solidFill>
                <a:latin typeface="Times New Roman" panose="02020603050405020304" pitchFamily="18" charset="0"/>
                <a:ea typeface="Arial"/>
                <a:cs typeface="Times New Roman" panose="02020603050405020304" pitchFamily="18" charset="0"/>
                <a:sym typeface="Arial"/>
                <a:hlinkClick r:id="rId2"/>
              </a:rPr>
              <a:t>https://github.com/Mu613/BeingGLA</a:t>
            </a:r>
            <a:endParaRPr lang="en-US" sz="1800" b="0" dirty="0">
              <a:solidFill>
                <a:srgbClr val="000000"/>
              </a:solidFill>
              <a:latin typeface="Times New Roman" panose="02020603050405020304" pitchFamily="18" charset="0"/>
              <a:ea typeface="Arial"/>
              <a:cs typeface="Times New Roman" panose="02020603050405020304" pitchFamily="18" charset="0"/>
              <a:sym typeface="Arial"/>
            </a:endParaRPr>
          </a:p>
          <a:p>
            <a:pPr marL="0" marR="330200" lvl="0" indent="0" algn="just" rtl="0">
              <a:lnSpc>
                <a:spcPct val="100000"/>
              </a:lnSpc>
              <a:spcBef>
                <a:spcPts val="0"/>
              </a:spcBef>
              <a:spcAft>
                <a:spcPts val="0"/>
              </a:spcAft>
              <a:buNone/>
            </a:pPr>
            <a:endParaRPr lang="en-IN" dirty="0"/>
          </a:p>
        </p:txBody>
      </p:sp>
    </p:spTree>
    <p:extLst>
      <p:ext uri="{BB962C8B-B14F-4D97-AF65-F5344CB8AC3E}">
        <p14:creationId xmlns:p14="http://schemas.microsoft.com/office/powerpoint/2010/main" val="341612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8122E6-E60C-40F4-AB12-37F7C336CE4A}"/>
              </a:ext>
            </a:extLst>
          </p:cNvPr>
          <p:cNvSpPr>
            <a:spLocks noGrp="1"/>
          </p:cNvSpPr>
          <p:nvPr>
            <p:ph idx="1"/>
          </p:nvPr>
        </p:nvSpPr>
        <p:spPr>
          <a:xfrm>
            <a:off x="677334" y="2160589"/>
            <a:ext cx="8106181" cy="2631219"/>
          </a:xfrm>
        </p:spPr>
        <p:txBody>
          <a:bodyPr>
            <a:normAutofit/>
          </a:bodyPr>
          <a:lstStyle/>
          <a:p>
            <a:pPr marL="0" indent="0">
              <a:buNone/>
            </a:pPr>
            <a:r>
              <a:rPr lang="en-IN" sz="8800"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333565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745D-5DF2-40B6-B5C1-AC413A2D6947}"/>
              </a:ext>
            </a:extLst>
          </p:cNvPr>
          <p:cNvSpPr>
            <a:spLocks noGrp="1"/>
          </p:cNvSpPr>
          <p:nvPr>
            <p:ph type="title"/>
          </p:nvPr>
        </p:nvSpPr>
        <p:spPr/>
        <p:txBody>
          <a:bodyPr/>
          <a:lstStyle/>
          <a:p>
            <a:r>
              <a:rPr lang="en-IN" dirty="0">
                <a:solidFill>
                  <a:schemeClr val="tx1"/>
                </a:solidFill>
              </a:rPr>
              <a:t>OUTLINE:</a:t>
            </a:r>
          </a:p>
        </p:txBody>
      </p:sp>
      <p:sp>
        <p:nvSpPr>
          <p:cNvPr id="3" name="Content Placeholder 2">
            <a:extLst>
              <a:ext uri="{FF2B5EF4-FFF2-40B4-BE49-F238E27FC236}">
                <a16:creationId xmlns:a16="http://schemas.microsoft.com/office/drawing/2014/main" id="{5B403FD6-8641-414F-8DE8-4B35B42B2C34}"/>
              </a:ext>
            </a:extLst>
          </p:cNvPr>
          <p:cNvSpPr>
            <a:spLocks noGrp="1"/>
          </p:cNvSpPr>
          <p:nvPr>
            <p:ph idx="1"/>
          </p:nvPr>
        </p:nvSpPr>
        <p:spPr/>
        <p:txBody>
          <a:bodyPr/>
          <a:lstStyle/>
          <a:p>
            <a:r>
              <a:rPr lang="en-IN" dirty="0"/>
              <a:t>About the project</a:t>
            </a:r>
          </a:p>
          <a:p>
            <a:r>
              <a:rPr lang="en-IN" dirty="0"/>
              <a:t>Objectives</a:t>
            </a:r>
          </a:p>
          <a:p>
            <a:r>
              <a:rPr lang="en-IN" dirty="0"/>
              <a:t>Technology Used Requirements</a:t>
            </a:r>
          </a:p>
          <a:p>
            <a:r>
              <a:rPr lang="en-IN" dirty="0"/>
              <a:t>Snapshots from the project</a:t>
            </a:r>
          </a:p>
          <a:p>
            <a:endParaRPr lang="en-IN" dirty="0"/>
          </a:p>
        </p:txBody>
      </p:sp>
    </p:spTree>
    <p:extLst>
      <p:ext uri="{BB962C8B-B14F-4D97-AF65-F5344CB8AC3E}">
        <p14:creationId xmlns:p14="http://schemas.microsoft.com/office/powerpoint/2010/main" val="1429950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B0F2C-CCD5-4A62-BC48-B1C2859DB7F5}"/>
              </a:ext>
            </a:extLst>
          </p:cNvPr>
          <p:cNvSpPr>
            <a:spLocks noGrp="1"/>
          </p:cNvSpPr>
          <p:nvPr>
            <p:ph type="title"/>
          </p:nvPr>
        </p:nvSpPr>
        <p:spPr/>
        <p:txBody>
          <a:bodyPr/>
          <a:lstStyle/>
          <a:p>
            <a:r>
              <a:rPr lang="en-IN" u="sng" dirty="0">
                <a:solidFill>
                  <a:schemeClr val="tx1"/>
                </a:solidFill>
              </a:rPr>
              <a:t>About the Project:</a:t>
            </a:r>
          </a:p>
        </p:txBody>
      </p:sp>
      <p:sp>
        <p:nvSpPr>
          <p:cNvPr id="3" name="Content Placeholder 2">
            <a:extLst>
              <a:ext uri="{FF2B5EF4-FFF2-40B4-BE49-F238E27FC236}">
                <a16:creationId xmlns:a16="http://schemas.microsoft.com/office/drawing/2014/main" id="{1798BCB5-787E-4392-8616-827CA91A4034}"/>
              </a:ext>
            </a:extLst>
          </p:cNvPr>
          <p:cNvSpPr>
            <a:spLocks noGrp="1"/>
          </p:cNvSpPr>
          <p:nvPr>
            <p:ph idx="1"/>
          </p:nvPr>
        </p:nvSpPr>
        <p:spPr/>
        <p:txBody>
          <a:bodyPr>
            <a:normAutofit fontScale="92500" lnSpcReduction="10000"/>
          </a:bodyPr>
          <a:lstStyle/>
          <a:p>
            <a:pPr marL="6350" marR="113030" indent="-6350">
              <a:lnSpc>
                <a:spcPct val="111000"/>
              </a:lnSpc>
              <a:spcAft>
                <a:spcPts val="980"/>
              </a:spcAft>
            </a:pPr>
            <a:r>
              <a:rPr lang="en-IN" sz="1800" dirty="0">
                <a:solidFill>
                  <a:srgbClr val="000000"/>
                </a:solidFill>
                <a:effectLst/>
                <a:latin typeface="Times New Roman" panose="02020603050405020304" pitchFamily="18" charset="0"/>
                <a:ea typeface="Times New Roman" panose="02020603050405020304" pitchFamily="18" charset="0"/>
              </a:rPr>
              <a:t>Being GLA  is an android  application made to facilitate users with a solution so that user are able to take better health decisions. </a:t>
            </a:r>
            <a:r>
              <a:rPr lang="en-IN" sz="1800" dirty="0">
                <a:solidFill>
                  <a:srgbClr val="222222"/>
                </a:solidFill>
                <a:effectLst/>
                <a:latin typeface="Times New Roman" panose="02020603050405020304" pitchFamily="18" charset="0"/>
                <a:ea typeface="Times New Roman" panose="02020603050405020304" pitchFamily="18" charset="0"/>
              </a:rPr>
              <a:t>Whether you’re looking to better understand your feelings or experiencing anxiety, depression, or high levels of stress, This application  is designed to help you  to feel better by connecting with counsellors.</a:t>
            </a:r>
            <a:r>
              <a:rPr lang="en-IN" sz="1800" dirty="0">
                <a:solidFill>
                  <a:srgbClr val="000000"/>
                </a:solidFill>
                <a:effectLst/>
                <a:latin typeface="Times New Roman" panose="02020603050405020304" pitchFamily="18" charset="0"/>
                <a:ea typeface="Times New Roman" panose="02020603050405020304" pitchFamily="18" charset="0"/>
              </a:rPr>
              <a:t> It is a hassle-free and pinpoint accurate platform with retrieving information of each and everything related to basic healthcare, including information of the best counsellors available. We also provide details of Counsellors to which you can consult and discuss all your queries and also ask for a counselling. </a:t>
            </a:r>
          </a:p>
          <a:p>
            <a:pPr marL="6350" marR="113030" indent="-6350">
              <a:lnSpc>
                <a:spcPct val="111000"/>
              </a:lnSpc>
              <a:spcAft>
                <a:spcPts val="980"/>
              </a:spcAft>
            </a:pPr>
            <a:r>
              <a:rPr lang="en-IN" sz="1800" dirty="0">
                <a:solidFill>
                  <a:srgbClr val="000000"/>
                </a:solidFill>
                <a:effectLst/>
                <a:latin typeface="Calibri" panose="020F0502020204030204" pitchFamily="34" charset="0"/>
                <a:ea typeface="Calibri" panose="020F0502020204030204" pitchFamily="34" charset="0"/>
              </a:rPr>
              <a:t> </a:t>
            </a:r>
            <a:r>
              <a:rPr lang="en-IN" sz="1800" dirty="0">
                <a:solidFill>
                  <a:srgbClr val="000000"/>
                </a:solidFill>
                <a:effectLst/>
                <a:latin typeface="Times New Roman" panose="02020603050405020304" pitchFamily="18" charset="0"/>
                <a:ea typeface="Times New Roman" panose="02020603050405020304" pitchFamily="18" charset="0"/>
              </a:rPr>
              <a:t>The main goal of the service is to make your decision making easy regarding mental health. </a:t>
            </a:r>
            <a:r>
              <a:rPr lang="en-IN" sz="1800" dirty="0">
                <a:solidFill>
                  <a:srgbClr val="222222"/>
                </a:solidFill>
                <a:effectLst/>
                <a:latin typeface="Times New Roman" panose="02020603050405020304" pitchFamily="18" charset="0"/>
                <a:ea typeface="Times New Roman" panose="02020603050405020304" pitchFamily="18" charset="0"/>
              </a:rPr>
              <a:t>At any time, </a:t>
            </a:r>
            <a:r>
              <a:rPr lang="en-IN" sz="1800" dirty="0">
                <a:solidFill>
                  <a:srgbClr val="000000"/>
                </a:solidFill>
                <a:effectLst/>
                <a:latin typeface="Times New Roman" panose="02020603050405020304" pitchFamily="18" charset="0"/>
                <a:ea typeface="Times New Roman" panose="02020603050405020304" pitchFamily="18" charset="0"/>
              </a:rPr>
              <a:t>search for therapists</a:t>
            </a:r>
            <a:r>
              <a:rPr lang="en-IN" sz="1800" dirty="0">
                <a:solidFill>
                  <a:srgbClr val="222222"/>
                </a:solidFill>
                <a:effectLst/>
                <a:latin typeface="Times New Roman" panose="02020603050405020304" pitchFamily="18" charset="0"/>
                <a:ea typeface="Times New Roman" panose="02020603050405020304" pitchFamily="18" charset="0"/>
              </a:rPr>
              <a:t> and treatments while remaining anonymous, and offer a number of ways to stay engaged, like know about your body </a:t>
            </a:r>
            <a:r>
              <a:rPr lang="en-IN" sz="1800" dirty="0" err="1">
                <a:solidFill>
                  <a:srgbClr val="222222"/>
                </a:solidFill>
                <a:effectLst/>
                <a:latin typeface="Times New Roman" panose="02020603050405020304" pitchFamily="18" charset="0"/>
                <a:ea typeface="Times New Roman" panose="02020603050405020304" pitchFamily="18" charset="0"/>
              </a:rPr>
              <a:t>mass,how</a:t>
            </a:r>
            <a:r>
              <a:rPr lang="en-IN" sz="1800" dirty="0">
                <a:solidFill>
                  <a:srgbClr val="222222"/>
                </a:solidFill>
                <a:effectLst/>
                <a:latin typeface="Times New Roman" panose="02020603050405020304" pitchFamily="18" charset="0"/>
                <a:ea typeface="Times New Roman" panose="02020603050405020304" pitchFamily="18" charset="0"/>
              </a:rPr>
              <a:t> to reduce your mental stress etc .Not the mental health app are meant to supplement a licensed therapist, it can be great tools to help you manage your mental health concerns and </a:t>
            </a:r>
            <a:r>
              <a:rPr lang="en-IN" sz="1800" dirty="0" err="1">
                <a:solidFill>
                  <a:srgbClr val="222222"/>
                </a:solidFill>
                <a:effectLst/>
                <a:latin typeface="Times New Roman" panose="02020603050405020304" pitchFamily="18" charset="0"/>
                <a:ea typeface="Times New Roman" panose="02020603050405020304" pitchFamily="18" charset="0"/>
              </a:rPr>
              <a:t>treatment.</a:t>
            </a:r>
            <a:r>
              <a:rPr lang="en-IN" sz="1800" dirty="0" err="1">
                <a:solidFill>
                  <a:srgbClr val="000000"/>
                </a:solidFill>
                <a:effectLst/>
                <a:latin typeface="Times New Roman" panose="02020603050405020304" pitchFamily="18" charset="0"/>
                <a:ea typeface="Times New Roman" panose="02020603050405020304" pitchFamily="18" charset="0"/>
              </a:rPr>
              <a:t>This</a:t>
            </a:r>
            <a:r>
              <a:rPr lang="en-IN" sz="1800" dirty="0">
                <a:solidFill>
                  <a:srgbClr val="000000"/>
                </a:solidFill>
                <a:effectLst/>
                <a:latin typeface="Times New Roman" panose="02020603050405020304" pitchFamily="18" charset="0"/>
                <a:ea typeface="Times New Roman" panose="02020603050405020304" pitchFamily="18" charset="0"/>
              </a:rPr>
              <a:t> software is provided as an online only resource so that it may be continually extended and updated.  </a:t>
            </a:r>
          </a:p>
          <a:p>
            <a:pPr marL="0" indent="0">
              <a:buNone/>
            </a:pPr>
            <a:endParaRPr lang="en-IN" dirty="0"/>
          </a:p>
        </p:txBody>
      </p:sp>
    </p:spTree>
    <p:extLst>
      <p:ext uri="{BB962C8B-B14F-4D97-AF65-F5344CB8AC3E}">
        <p14:creationId xmlns:p14="http://schemas.microsoft.com/office/powerpoint/2010/main" val="3633698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D9416-CA1C-44EC-8852-F55AD9A05F47}"/>
              </a:ext>
            </a:extLst>
          </p:cNvPr>
          <p:cNvSpPr>
            <a:spLocks noGrp="1"/>
          </p:cNvSpPr>
          <p:nvPr>
            <p:ph type="title"/>
          </p:nvPr>
        </p:nvSpPr>
        <p:spPr/>
        <p:txBody>
          <a:bodyPr/>
          <a:lstStyle/>
          <a:p>
            <a:r>
              <a:rPr lang="en-IN" dirty="0">
                <a:solidFill>
                  <a:schemeClr val="tx1"/>
                </a:solidFill>
              </a:rPr>
              <a:t>Objectives:</a:t>
            </a:r>
          </a:p>
        </p:txBody>
      </p:sp>
      <p:sp>
        <p:nvSpPr>
          <p:cNvPr id="3" name="Content Placeholder 2">
            <a:extLst>
              <a:ext uri="{FF2B5EF4-FFF2-40B4-BE49-F238E27FC236}">
                <a16:creationId xmlns:a16="http://schemas.microsoft.com/office/drawing/2014/main" id="{4908F374-AA87-4D83-9854-CECFFF3F80CD}"/>
              </a:ext>
            </a:extLst>
          </p:cNvPr>
          <p:cNvSpPr>
            <a:spLocks noGrp="1"/>
          </p:cNvSpPr>
          <p:nvPr>
            <p:ph idx="1"/>
          </p:nvPr>
        </p:nvSpPr>
        <p:spPr/>
        <p:txBody>
          <a:bodyPr>
            <a:normAutofit/>
          </a:bodyPr>
          <a:lstStyle/>
          <a:p>
            <a:pPr marL="6350" marR="113030" indent="-6350">
              <a:lnSpc>
                <a:spcPct val="149000"/>
              </a:lnSpc>
              <a:spcAft>
                <a:spcPts val="1120"/>
              </a:spcAft>
            </a:pPr>
            <a:r>
              <a:rPr lang="en-IN" sz="1800" dirty="0">
                <a:solidFill>
                  <a:srgbClr val="000000"/>
                </a:solidFill>
                <a:effectLst/>
                <a:latin typeface="Times New Roman" panose="02020603050405020304" pitchFamily="18" charset="0"/>
                <a:ea typeface="Times New Roman" panose="02020603050405020304" pitchFamily="18" charset="0"/>
              </a:rPr>
              <a:t>Mental Health android application  are a perfect platform for people to get knowledge about any particular problem. The basic objective of developing this project are:</a:t>
            </a:r>
          </a:p>
          <a:p>
            <a:pPr marL="342900" lvl="0" indent="-342900" fontAlgn="base">
              <a:lnSpc>
                <a:spcPct val="111000"/>
              </a:lnSpc>
              <a:spcAft>
                <a:spcPts val="980"/>
              </a:spcAft>
              <a:buClr>
                <a:srgbClr val="000000"/>
              </a:buClr>
              <a:buSzPts val="1400"/>
              <a:buFont typeface="Arial" panose="020B0604020202020204" pitchFamily="34" charset="0"/>
              <a:buChar char="•"/>
            </a:pPr>
            <a:r>
              <a:rPr lang="en-IN" sz="1800" u="none" strike="noStrike" dirty="0">
                <a:solidFill>
                  <a:srgbClr val="212121"/>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Ability to talk to a licensed mental health professional</a:t>
            </a:r>
            <a:endPar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11000"/>
              </a:lnSpc>
              <a:spcAft>
                <a:spcPts val="980"/>
              </a:spcAft>
              <a:buClr>
                <a:srgbClr val="000000"/>
              </a:buClr>
              <a:buSzPts val="1400"/>
              <a:buFont typeface="Arial" panose="020B0604020202020204" pitchFamily="34" charset="0"/>
              <a:buChar char="•"/>
            </a:pPr>
            <a:r>
              <a:rPr lang="en-IN" sz="1800" u="none" strike="noStrike" dirty="0">
                <a:solidFill>
                  <a:srgbClr val="212121"/>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Conversations are private and secure.</a:t>
            </a:r>
            <a:endPar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11000"/>
              </a:lnSpc>
              <a:spcAft>
                <a:spcPts val="980"/>
              </a:spcAft>
              <a:buClr>
                <a:srgbClr val="000000"/>
              </a:buClr>
              <a:buSzPts val="1400"/>
              <a:buFont typeface="Arial" panose="020B0604020202020204" pitchFamily="34" charset="0"/>
              <a:buChar char="•"/>
            </a:pPr>
            <a:r>
              <a:rPr lang="en-IN" sz="1800" u="none" strike="noStrike" dirty="0">
                <a:solidFill>
                  <a:srgbClr val="212121"/>
                </a:solidFill>
                <a:effectLst/>
                <a:uFill>
                  <a:solidFill>
                    <a:srgbClr val="000000"/>
                  </a:solidFill>
                </a:uFill>
                <a:latin typeface="Arial" panose="020B0604020202020204" pitchFamily="34" charset="0"/>
                <a:ea typeface="Arial" panose="020B0604020202020204" pitchFamily="34" charset="0"/>
                <a:cs typeface="Times New Roman" panose="02020603050405020304" pitchFamily="18" charset="0"/>
              </a:rPr>
              <a:t>Allows you to connect with peers who understand what you're going     through</a:t>
            </a:r>
            <a:endPar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11000"/>
              </a:lnSpc>
              <a:spcAft>
                <a:spcPts val="980"/>
              </a:spcAft>
              <a:buClr>
                <a:srgbClr val="000000"/>
              </a:buClr>
              <a:buSzPts val="1400"/>
              <a:buFont typeface="Arial" panose="020B0604020202020204" pitchFamily="34" charset="0"/>
              <a:buChar char="•"/>
            </a:pPr>
            <a:r>
              <a:rPr lang="en-IN" sz="1800" u="none" strike="noStrike" dirty="0">
                <a:solidFill>
                  <a:srgbClr val="212121"/>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Therapists can diagnose and treat different conditions</a:t>
            </a:r>
            <a:endPar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a:buFont typeface="Arial" panose="020B0604020202020204" pitchFamily="34" charset="0"/>
              <a:buChar char="•"/>
            </a:pPr>
            <a:endParaRPr lang="en-IN" dirty="0"/>
          </a:p>
        </p:txBody>
      </p:sp>
    </p:spTree>
    <p:extLst>
      <p:ext uri="{BB962C8B-B14F-4D97-AF65-F5344CB8AC3E}">
        <p14:creationId xmlns:p14="http://schemas.microsoft.com/office/powerpoint/2010/main" val="3307805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785BD-4E4F-4470-B489-AA5E95725181}"/>
              </a:ext>
            </a:extLst>
          </p:cNvPr>
          <p:cNvSpPr>
            <a:spLocks noGrp="1"/>
          </p:cNvSpPr>
          <p:nvPr>
            <p:ph type="title"/>
          </p:nvPr>
        </p:nvSpPr>
        <p:spPr/>
        <p:txBody>
          <a:bodyPr/>
          <a:lstStyle/>
          <a:p>
            <a:r>
              <a:rPr lang="en-IN" dirty="0">
                <a:solidFill>
                  <a:schemeClr val="tx1"/>
                </a:solidFill>
              </a:rPr>
              <a:t>Technology Used:</a:t>
            </a:r>
          </a:p>
        </p:txBody>
      </p:sp>
      <p:sp>
        <p:nvSpPr>
          <p:cNvPr id="3" name="Content Placeholder 2">
            <a:extLst>
              <a:ext uri="{FF2B5EF4-FFF2-40B4-BE49-F238E27FC236}">
                <a16:creationId xmlns:a16="http://schemas.microsoft.com/office/drawing/2014/main" id="{07FC85F1-6478-4ECA-BC0C-C4C3A6F889E3}"/>
              </a:ext>
            </a:extLst>
          </p:cNvPr>
          <p:cNvSpPr>
            <a:spLocks noGrp="1"/>
          </p:cNvSpPr>
          <p:nvPr>
            <p:ph idx="1"/>
          </p:nvPr>
        </p:nvSpPr>
        <p:spPr>
          <a:xfrm>
            <a:off x="555813" y="1930401"/>
            <a:ext cx="10109256" cy="4699000"/>
          </a:xfrm>
        </p:spPr>
        <p:txBody>
          <a:bodyPr>
            <a:normAutofit fontScale="92500" lnSpcReduction="10000"/>
          </a:bodyPr>
          <a:lstStyle/>
          <a:p>
            <a:pPr marL="342900" lvl="0" indent="-342900" algn="just">
              <a:lnSpc>
                <a:spcPts val="1875"/>
              </a:lnSpc>
              <a:spcBef>
                <a:spcPts val="300"/>
              </a:spcBef>
              <a:spcAft>
                <a:spcPts val="980"/>
              </a:spcAft>
              <a:buSzPts val="1000"/>
              <a:buFont typeface="Courier New" panose="02070309020205020404" pitchFamily="49" charset="0"/>
              <a:buChar char="o"/>
              <a:tabLst>
                <a:tab pos="457200" algn="l"/>
              </a:tabLst>
            </a:pPr>
            <a:r>
              <a:rPr lang="en-IN" b="1" dirty="0"/>
              <a:t>Android</a:t>
            </a:r>
            <a:r>
              <a:rPr lang="en-IN" dirty="0"/>
              <a:t> </a:t>
            </a:r>
            <a:r>
              <a:rPr lang="en-IN" b="1" dirty="0"/>
              <a:t>Studio</a:t>
            </a:r>
            <a:r>
              <a:rPr lang="en-IN" dirty="0"/>
              <a:t>-</a:t>
            </a:r>
            <a:r>
              <a:rPr lang="en-IN" sz="1800" dirty="0">
                <a:solidFill>
                  <a:srgbClr val="000000"/>
                </a:solidFill>
                <a:effectLst/>
                <a:latin typeface="Times New Roman" panose="02020603050405020304" pitchFamily="18" charset="0"/>
                <a:ea typeface="Times New Roman" panose="02020603050405020304" pitchFamily="18" charset="0"/>
              </a:rPr>
              <a:t>Android Studio is the official Integrated Development Environment (IDE) for android application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development. It has a flexible Gradle-based build system .It has a fast and feature-rich emulator for app testing. Android Studio has a consolidated environment where we can develop for all Android devices . Apply changes to the resource code of our running app without restarting the app.</a:t>
            </a:r>
          </a:p>
          <a:p>
            <a:pPr algn="just">
              <a:spcAft>
                <a:spcPts val="750"/>
              </a:spcAft>
            </a:pPr>
            <a:r>
              <a:rPr lang="en-IN" b="1" dirty="0"/>
              <a:t>XML</a:t>
            </a:r>
            <a:r>
              <a:rPr lang="en-IN" dirty="0"/>
              <a:t>-</a:t>
            </a:r>
            <a:r>
              <a:rPr lang="en-IN" sz="1800" dirty="0">
                <a:solidFill>
                  <a:srgbClr val="000000"/>
                </a:solidFill>
                <a:effectLst/>
                <a:latin typeface="Times New Roman" panose="02020603050405020304" pitchFamily="18" charset="0"/>
                <a:ea typeface="Times New Roman" panose="02020603050405020304" pitchFamily="18" charset="0"/>
              </a:rPr>
              <a:t>XML stands for Extensible Markup Language.XML is a markup language much like HTML used to describe data.  XML tags are not predefined in XML. We must define our own Tags. Xml as itself is well readable both by human and machine. Also, it is scalable and simple to develop. In Android we use xml for designing our layouts because xml is lightweight language so it doesn’t make our layout </a:t>
            </a:r>
            <a:r>
              <a:rPr lang="en-IN" sz="1800" dirty="0" err="1">
                <a:solidFill>
                  <a:srgbClr val="000000"/>
                </a:solidFill>
                <a:effectLst/>
                <a:latin typeface="Times New Roman" panose="02020603050405020304" pitchFamily="18" charset="0"/>
                <a:ea typeface="Times New Roman" panose="02020603050405020304" pitchFamily="18" charset="0"/>
              </a:rPr>
              <a:t>heavy.In</a:t>
            </a:r>
            <a:r>
              <a:rPr lang="en-IN" sz="1800" dirty="0">
                <a:solidFill>
                  <a:srgbClr val="000000"/>
                </a:solidFill>
                <a:effectLst/>
                <a:latin typeface="Times New Roman" panose="02020603050405020304" pitchFamily="18" charset="0"/>
                <a:ea typeface="Times New Roman" panose="02020603050405020304" pitchFamily="18" charset="0"/>
              </a:rPr>
              <a:t> this article we will go through the basic concepts of xml in Android and different XML files used for different purpose in Android. This will help you in writing a UI code to design your desired user interface.</a:t>
            </a:r>
            <a:endParaRPr lang="en-IN" sz="1800" dirty="0">
              <a:effectLst/>
              <a:latin typeface="Times New Roman" panose="02020603050405020304" pitchFamily="18" charset="0"/>
              <a:ea typeface="Times New Roman" panose="02020603050405020304" pitchFamily="18" charset="0"/>
            </a:endParaRPr>
          </a:p>
          <a:p>
            <a:r>
              <a:rPr lang="en-IN" b="1" dirty="0"/>
              <a:t>JAVA-Java</a:t>
            </a:r>
            <a:r>
              <a:rPr lang="en-IN" sz="1800" dirty="0">
                <a:solidFill>
                  <a:srgbClr val="222222"/>
                </a:solidFill>
                <a:effectLst/>
                <a:latin typeface="Times New Roman" panose="02020603050405020304" pitchFamily="18" charset="0"/>
                <a:ea typeface="Times New Roman" panose="02020603050405020304" pitchFamily="18" charset="0"/>
              </a:rPr>
              <a:t> is a general-purpose, class-based, object-oriented programming language designed for having lesser implementation dependencies. It is a computing platform for application development. Java is fast, secure, and reliable, therefore. It is widely used for developing Java applications in laptops, data </a:t>
            </a:r>
            <a:r>
              <a:rPr lang="en-IN" sz="1800" dirty="0" err="1">
                <a:solidFill>
                  <a:srgbClr val="222222"/>
                </a:solidFill>
                <a:effectLst/>
                <a:latin typeface="Times New Roman" panose="02020603050405020304" pitchFamily="18" charset="0"/>
                <a:ea typeface="Times New Roman" panose="02020603050405020304" pitchFamily="18" charset="0"/>
              </a:rPr>
              <a:t>centers</a:t>
            </a:r>
            <a:r>
              <a:rPr lang="en-IN" sz="1800" dirty="0">
                <a:solidFill>
                  <a:srgbClr val="222222"/>
                </a:solidFill>
                <a:effectLst/>
                <a:latin typeface="Times New Roman" panose="02020603050405020304" pitchFamily="18" charset="0"/>
                <a:ea typeface="Times New Roman" panose="02020603050405020304" pitchFamily="18" charset="0"/>
              </a:rPr>
              <a:t>, game consoles, scientific supercomputers, cell phones, etc.</a:t>
            </a:r>
            <a:r>
              <a:rPr lang="en-IN" sz="1800" dirty="0">
                <a:solidFill>
                  <a:srgbClr val="000000"/>
                </a:solidFill>
                <a:effectLst/>
                <a:latin typeface="Times New Roman" panose="02020603050405020304" pitchFamily="18" charset="0"/>
                <a:ea typeface="Times New Roman" panose="02020603050405020304" pitchFamily="18" charset="0"/>
              </a:rPr>
              <a:t> Java plays an important role in development of Android applications because business logic is written in Java. You can say that knowledge of core java  is must for the development of android application. Knowledge of advance Java is a plus point for the development. With the knowledge of advance Java, </a:t>
            </a:r>
            <a:endParaRPr lang="en-IN" b="1" dirty="0"/>
          </a:p>
        </p:txBody>
      </p:sp>
    </p:spTree>
    <p:extLst>
      <p:ext uri="{BB962C8B-B14F-4D97-AF65-F5344CB8AC3E}">
        <p14:creationId xmlns:p14="http://schemas.microsoft.com/office/powerpoint/2010/main" val="1207433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1B93E-A1D6-46EF-82FE-092F6206C9BA}"/>
              </a:ext>
            </a:extLst>
          </p:cNvPr>
          <p:cNvSpPr>
            <a:spLocks noGrp="1"/>
          </p:cNvSpPr>
          <p:nvPr>
            <p:ph type="title"/>
          </p:nvPr>
        </p:nvSpPr>
        <p:spPr/>
        <p:txBody>
          <a:bodyPr/>
          <a:lstStyle/>
          <a:p>
            <a:r>
              <a:rPr lang="en-IN" dirty="0">
                <a:solidFill>
                  <a:schemeClr val="tx1"/>
                </a:solidFill>
              </a:rPr>
              <a:t>REQUIREMENTS:</a:t>
            </a:r>
          </a:p>
        </p:txBody>
      </p:sp>
      <p:sp>
        <p:nvSpPr>
          <p:cNvPr id="3" name="Content Placeholder 2">
            <a:extLst>
              <a:ext uri="{FF2B5EF4-FFF2-40B4-BE49-F238E27FC236}">
                <a16:creationId xmlns:a16="http://schemas.microsoft.com/office/drawing/2014/main" id="{2BBD9C62-281D-4838-917E-F8DC068418F7}"/>
              </a:ext>
            </a:extLst>
          </p:cNvPr>
          <p:cNvSpPr>
            <a:spLocks noGrp="1"/>
          </p:cNvSpPr>
          <p:nvPr>
            <p:ph idx="1"/>
          </p:nvPr>
        </p:nvSpPr>
        <p:spPr>
          <a:xfrm>
            <a:off x="484094" y="1479176"/>
            <a:ext cx="8789908" cy="5100917"/>
          </a:xfrm>
        </p:spPr>
        <p:txBody>
          <a:bodyPr>
            <a:normAutofit fontScale="32500" lnSpcReduction="20000"/>
          </a:bodyPr>
          <a:lstStyle/>
          <a:p>
            <a:pPr marL="0" lvl="0" indent="0" algn="l" rtl="0">
              <a:lnSpc>
                <a:spcPct val="130000"/>
              </a:lnSpc>
              <a:spcBef>
                <a:spcPts val="1200"/>
              </a:spcBef>
              <a:spcAft>
                <a:spcPts val="0"/>
              </a:spcAft>
              <a:buSzPts val="275"/>
              <a:buNone/>
            </a:pPr>
            <a:r>
              <a:rPr lang="en-US" sz="4300" b="1" dirty="0">
                <a:solidFill>
                  <a:srgbClr val="000000"/>
                </a:solidFill>
                <a:latin typeface="Times New Roman" panose="02020603050405020304" pitchFamily="18" charset="0"/>
                <a:ea typeface="Arial"/>
                <a:cs typeface="Times New Roman" panose="02020603050405020304" pitchFamily="18" charset="0"/>
                <a:sym typeface="Arial"/>
              </a:rPr>
              <a:t>Hardware Requirements</a:t>
            </a:r>
          </a:p>
          <a:p>
            <a:pPr marL="342900" marR="113030" lvl="0" indent="-342900" fontAlgn="base">
              <a:lnSpc>
                <a:spcPct val="111000"/>
              </a:lnSpc>
              <a:spcAft>
                <a:spcPts val="85"/>
              </a:spcAft>
              <a:buClr>
                <a:srgbClr val="000000"/>
              </a:buClr>
              <a:buSzPts val="1400"/>
              <a:buFont typeface="Arial" panose="020B0604020202020204" pitchFamily="34" charset="0"/>
              <a:buChar char="●"/>
            </a:pPr>
            <a:r>
              <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Processor Required: Intel i5</a:t>
            </a:r>
            <a:r>
              <a:rPr lang="en-IN" sz="4300" b="1"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endPar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342900" marR="113030" lvl="0" indent="-342900" fontAlgn="base">
              <a:lnSpc>
                <a:spcPct val="111000"/>
              </a:lnSpc>
              <a:spcAft>
                <a:spcPts val="90"/>
              </a:spcAft>
              <a:buClr>
                <a:srgbClr val="000000"/>
              </a:buClr>
              <a:buSzPts val="1400"/>
              <a:buFont typeface="Arial" panose="020B0604020202020204" pitchFamily="34" charset="0"/>
              <a:buChar char="●"/>
            </a:pPr>
            <a:r>
              <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Operating System: Windows 10</a:t>
            </a:r>
            <a:r>
              <a:rPr lang="en-IN" sz="4300" b="1"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endPar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342900" marR="113030" lvl="0" indent="-342900" fontAlgn="base">
              <a:lnSpc>
                <a:spcPct val="111000"/>
              </a:lnSpc>
              <a:spcAft>
                <a:spcPts val="80"/>
              </a:spcAft>
              <a:buClr>
                <a:srgbClr val="000000"/>
              </a:buClr>
              <a:buSzPts val="1400"/>
              <a:buFont typeface="Arial" panose="020B0604020202020204" pitchFamily="34" charset="0"/>
              <a:buChar char="●"/>
            </a:pPr>
            <a:r>
              <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RAM: 4GB</a:t>
            </a:r>
            <a:r>
              <a:rPr lang="en-IN" sz="4300" b="1"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endPar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342900" marR="113030" lvl="0" indent="-342900" fontAlgn="base">
              <a:lnSpc>
                <a:spcPct val="111000"/>
              </a:lnSpc>
              <a:spcAft>
                <a:spcPts val="95"/>
              </a:spcAft>
              <a:buClr>
                <a:srgbClr val="000000"/>
              </a:buClr>
              <a:buSzPts val="1400"/>
              <a:buFont typeface="Arial" panose="020B0604020202020204" pitchFamily="34" charset="0"/>
              <a:buChar char="●"/>
            </a:pPr>
            <a:r>
              <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Hardware Devices: Computer System</a:t>
            </a:r>
            <a:r>
              <a:rPr lang="en-IN" sz="4300" b="1"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endPar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342900" marR="113030" lvl="0" indent="-342900" fontAlgn="base">
              <a:lnSpc>
                <a:spcPct val="111000"/>
              </a:lnSpc>
              <a:spcAft>
                <a:spcPts val="1385"/>
              </a:spcAft>
              <a:buClr>
                <a:srgbClr val="000000"/>
              </a:buClr>
              <a:buSzPts val="1400"/>
              <a:buFont typeface="Arial" panose="020B0604020202020204" pitchFamily="34" charset="0"/>
              <a:buChar char="●"/>
            </a:pPr>
            <a:r>
              <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Hard Disk: 256GB</a:t>
            </a:r>
            <a:r>
              <a:rPr lang="en-IN" sz="4300" b="1"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p>
          <a:p>
            <a:pPr marL="342900" marR="113030" lvl="0" indent="-342900" fontAlgn="base">
              <a:lnSpc>
                <a:spcPct val="111000"/>
              </a:lnSpc>
              <a:spcAft>
                <a:spcPts val="1385"/>
              </a:spcAft>
              <a:buClr>
                <a:srgbClr val="000000"/>
              </a:buClr>
              <a:buSzPts val="1400"/>
              <a:buFont typeface="Arial" panose="020B0604020202020204" pitchFamily="34" charset="0"/>
              <a:buChar char="●"/>
            </a:pPr>
            <a:r>
              <a:rPr lang="en-IN" sz="4300" b="1" dirty="0">
                <a:solidFill>
                  <a:srgbClr val="000000"/>
                </a:solidFill>
                <a:latin typeface="Times New Roman" panose="02020603050405020304" pitchFamily="18" charset="0"/>
                <a:ea typeface="Arial"/>
                <a:cs typeface="Times New Roman" panose="02020603050405020304" pitchFamily="18" charset="0"/>
                <a:sym typeface="Arial"/>
              </a:rPr>
              <a:t>Software Requirements</a:t>
            </a:r>
          </a:p>
          <a:p>
            <a:pPr marL="342900" marR="113030" lvl="0" indent="-342900" fontAlgn="base">
              <a:lnSpc>
                <a:spcPct val="111000"/>
              </a:lnSpc>
              <a:spcAft>
                <a:spcPts val="65"/>
              </a:spcAft>
              <a:buClr>
                <a:srgbClr val="000000"/>
              </a:buClr>
              <a:buSzPts val="1400"/>
              <a:buFont typeface="Arial" panose="020B0604020202020204" pitchFamily="34" charset="0"/>
              <a:buChar char="●"/>
            </a:pPr>
            <a:r>
              <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Technology Implemented: Android Studio</a:t>
            </a:r>
          </a:p>
          <a:p>
            <a:pPr marL="342900" marR="113030" lvl="0" indent="-342900" fontAlgn="base">
              <a:lnSpc>
                <a:spcPct val="111000"/>
              </a:lnSpc>
              <a:spcAft>
                <a:spcPts val="65"/>
              </a:spcAft>
              <a:buClr>
                <a:srgbClr val="000000"/>
              </a:buClr>
              <a:buSzPts val="1400"/>
              <a:buFont typeface="Arial" panose="020B0604020202020204" pitchFamily="34" charset="0"/>
              <a:buChar char="●"/>
            </a:pPr>
            <a:r>
              <a:rPr lang="en-IN" sz="43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sz="4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Languages/Technologies Used: JAVA,XML.</a:t>
            </a:r>
            <a:r>
              <a:rPr lang="en-IN" sz="43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4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13030" lvl="0" indent="-342900" fontAlgn="base">
              <a:lnSpc>
                <a:spcPct val="111000"/>
              </a:lnSpc>
              <a:spcAft>
                <a:spcPts val="75"/>
              </a:spcAft>
              <a:buClr>
                <a:srgbClr val="000000"/>
              </a:buClr>
              <a:buSzPts val="1400"/>
              <a:buFont typeface="Arial" panose="020B0604020202020204" pitchFamily="34" charset="0"/>
              <a:buChar char="●"/>
            </a:pPr>
            <a:r>
              <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Software use for Backend: Google Firebase.</a:t>
            </a:r>
            <a:r>
              <a:rPr lang="en-IN" sz="4300" b="1"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endPar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342900" marR="113030" lvl="0" indent="-342900" fontAlgn="base">
              <a:lnSpc>
                <a:spcPct val="111000"/>
              </a:lnSpc>
              <a:spcAft>
                <a:spcPts val="85"/>
              </a:spcAft>
              <a:buClr>
                <a:srgbClr val="000000"/>
              </a:buClr>
              <a:buSzPts val="1400"/>
              <a:buFont typeface="Arial" panose="020B0604020202020204" pitchFamily="34" charset="0"/>
              <a:buChar char="●"/>
            </a:pPr>
            <a:r>
              <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IDE Used: Android Studio</a:t>
            </a:r>
            <a:r>
              <a:rPr lang="en-IN" sz="4300" b="1"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endPar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342900" marR="113030" lvl="0" indent="-342900" fontAlgn="base">
              <a:lnSpc>
                <a:spcPct val="111000"/>
              </a:lnSpc>
              <a:spcAft>
                <a:spcPts val="20"/>
              </a:spcAft>
              <a:buClr>
                <a:srgbClr val="000000"/>
              </a:buClr>
              <a:buSzPts val="1400"/>
              <a:buFont typeface="Arial" panose="020B0604020202020204" pitchFamily="34" charset="0"/>
              <a:buChar char="●"/>
            </a:pPr>
            <a:r>
              <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Device: Android</a:t>
            </a:r>
            <a:r>
              <a:rPr lang="en-IN" sz="4300" b="1"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IN" sz="4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4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13030" lvl="0" indent="-342900" fontAlgn="base">
              <a:lnSpc>
                <a:spcPct val="111000"/>
              </a:lnSpc>
              <a:spcAft>
                <a:spcPts val="35"/>
              </a:spcAft>
              <a:buClr>
                <a:srgbClr val="000000"/>
              </a:buClr>
              <a:buSzPts val="1400"/>
              <a:buFont typeface="Arial" panose="020B0604020202020204" pitchFamily="34" charset="0"/>
              <a:buChar char="●"/>
            </a:pPr>
            <a:r>
              <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GitHub: GitHub is a code hosting platform for version control and collaboration. It lets you and others work together on projects from anywhere. GitHub Repository: A GitHub repository can be used to store a development project. </a:t>
            </a:r>
            <a:endParaRPr lang="en-IN" sz="4300" b="1" dirty="0">
              <a:solidFill>
                <a:srgbClr val="000000"/>
              </a:solidFill>
              <a:latin typeface="Times New Roman" panose="02020603050405020304" pitchFamily="18" charset="0"/>
              <a:ea typeface="Arial"/>
              <a:cs typeface="Times New Roman" panose="02020603050405020304" pitchFamily="18" charset="0"/>
              <a:sym typeface="Arial"/>
            </a:endParaRPr>
          </a:p>
          <a:p>
            <a:endParaRPr lang="en-IN" dirty="0"/>
          </a:p>
        </p:txBody>
      </p:sp>
    </p:spTree>
    <p:extLst>
      <p:ext uri="{BB962C8B-B14F-4D97-AF65-F5344CB8AC3E}">
        <p14:creationId xmlns:p14="http://schemas.microsoft.com/office/powerpoint/2010/main" val="3534213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81184A-1D44-4C38-B5A0-52153507CB49}"/>
              </a:ext>
            </a:extLst>
          </p:cNvPr>
          <p:cNvSpPr>
            <a:spLocks noGrp="1"/>
          </p:cNvSpPr>
          <p:nvPr>
            <p:ph idx="1"/>
          </p:nvPr>
        </p:nvSpPr>
        <p:spPr/>
        <p:txBody>
          <a:bodyPr>
            <a:normAutofit/>
          </a:bodyPr>
          <a:lstStyle/>
          <a:p>
            <a:pPr marL="0" indent="0">
              <a:buNone/>
            </a:pPr>
            <a:r>
              <a:rPr lang="en" sz="5400" dirty="0">
                <a:solidFill>
                  <a:srgbClr val="000000"/>
                </a:solidFill>
                <a:latin typeface="Merriweather"/>
                <a:ea typeface="Merriweather"/>
                <a:cs typeface="Merriweather"/>
                <a:sym typeface="Merriweather"/>
              </a:rPr>
              <a:t>THIS IS HOW OUR Application LOOKS</a:t>
            </a:r>
          </a:p>
          <a:p>
            <a:pPr marL="0" indent="0">
              <a:buNone/>
            </a:pPr>
            <a:r>
              <a:rPr lang="en" sz="3200" dirty="0">
                <a:solidFill>
                  <a:srgbClr val="000000"/>
                </a:solidFill>
                <a:latin typeface="Merriweather"/>
                <a:sym typeface="Merriweather"/>
              </a:rPr>
              <a:t>                                          </a:t>
            </a:r>
            <a:r>
              <a:rPr lang="en-US" sz="3200" dirty="0">
                <a:solidFill>
                  <a:srgbClr val="000000"/>
                </a:solidFill>
                <a:latin typeface="Arial"/>
                <a:ea typeface="Arial"/>
                <a:cs typeface="Arial"/>
                <a:sym typeface="Arial"/>
              </a:rPr>
              <a:t>Hope you will like it...</a:t>
            </a:r>
          </a:p>
          <a:p>
            <a:pPr marL="0" indent="0">
              <a:buNone/>
            </a:pPr>
            <a:endParaRPr lang="en-IN" sz="5400" dirty="0"/>
          </a:p>
        </p:txBody>
      </p:sp>
    </p:spTree>
    <p:extLst>
      <p:ext uri="{BB962C8B-B14F-4D97-AF65-F5344CB8AC3E}">
        <p14:creationId xmlns:p14="http://schemas.microsoft.com/office/powerpoint/2010/main" val="235364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43E5B-EF30-4A0F-A7BA-9E03B2CEAC54}"/>
              </a:ext>
            </a:extLst>
          </p:cNvPr>
          <p:cNvSpPr>
            <a:spLocks noGrp="1"/>
          </p:cNvSpPr>
          <p:nvPr>
            <p:ph type="title"/>
          </p:nvPr>
        </p:nvSpPr>
        <p:spPr/>
        <p:txBody>
          <a:bodyPr/>
          <a:lstStyle/>
          <a:p>
            <a:r>
              <a:rPr lang="en-IN" dirty="0">
                <a:solidFill>
                  <a:schemeClr val="tx1"/>
                </a:solidFill>
              </a:rPr>
              <a:t>Flow Chart For User:</a:t>
            </a:r>
          </a:p>
        </p:txBody>
      </p:sp>
      <p:pic>
        <p:nvPicPr>
          <p:cNvPr id="7" name="Content Placeholder 6">
            <a:extLst>
              <a:ext uri="{FF2B5EF4-FFF2-40B4-BE49-F238E27FC236}">
                <a16:creationId xmlns:a16="http://schemas.microsoft.com/office/drawing/2014/main" id="{916F7B36-09DF-010A-8724-19FF6E65E7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8381" y="2160588"/>
            <a:ext cx="6375276" cy="3881437"/>
          </a:xfrm>
        </p:spPr>
      </p:pic>
    </p:spTree>
    <p:extLst>
      <p:ext uri="{BB962C8B-B14F-4D97-AF65-F5344CB8AC3E}">
        <p14:creationId xmlns:p14="http://schemas.microsoft.com/office/powerpoint/2010/main" val="2152298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0E095-1AFD-4A62-9062-B5CC3B7E91DF}"/>
              </a:ext>
            </a:extLst>
          </p:cNvPr>
          <p:cNvSpPr>
            <a:spLocks noGrp="1"/>
          </p:cNvSpPr>
          <p:nvPr>
            <p:ph type="title"/>
          </p:nvPr>
        </p:nvSpPr>
        <p:spPr/>
        <p:txBody>
          <a:bodyPr>
            <a:normAutofit fontScale="90000"/>
          </a:bodyPr>
          <a:lstStyle/>
          <a:p>
            <a:r>
              <a:rPr lang="en-IN" dirty="0">
                <a:solidFill>
                  <a:schemeClr val="tx1"/>
                </a:solidFill>
              </a:rPr>
              <a:t>USER INTERFACE:</a:t>
            </a:r>
            <a:br>
              <a:rPr lang="en-IN" dirty="0">
                <a:solidFill>
                  <a:schemeClr val="tx1"/>
                </a:solidFill>
              </a:rPr>
            </a:br>
            <a:br>
              <a:rPr lang="en-IN" dirty="0">
                <a:solidFill>
                  <a:schemeClr val="tx1"/>
                </a:solidFill>
              </a:rPr>
            </a:br>
            <a:r>
              <a:rPr lang="en-IN" dirty="0">
                <a:solidFill>
                  <a:schemeClr val="tx1"/>
                </a:solidFill>
              </a:rPr>
              <a:t>Splash Screen:</a:t>
            </a:r>
          </a:p>
        </p:txBody>
      </p:sp>
      <p:pic>
        <p:nvPicPr>
          <p:cNvPr id="8" name="Content Placeholder 7">
            <a:extLst>
              <a:ext uri="{FF2B5EF4-FFF2-40B4-BE49-F238E27FC236}">
                <a16:creationId xmlns:a16="http://schemas.microsoft.com/office/drawing/2014/main" id="{FF9DE01B-C0EA-BD3C-D094-E56EB3B22CC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997927" y="1758135"/>
            <a:ext cx="2564237" cy="5126597"/>
          </a:xfrm>
          <a:prstGeom prst="rect">
            <a:avLst/>
          </a:prstGeom>
          <a:noFill/>
          <a:ln>
            <a:noFill/>
          </a:ln>
        </p:spPr>
      </p:pic>
    </p:spTree>
    <p:extLst>
      <p:ext uri="{BB962C8B-B14F-4D97-AF65-F5344CB8AC3E}">
        <p14:creationId xmlns:p14="http://schemas.microsoft.com/office/powerpoint/2010/main" val="34341206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72</TotalTime>
  <Words>828</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Courier New</vt:lpstr>
      <vt:lpstr>Merriweather</vt:lpstr>
      <vt:lpstr>Times New Roman</vt:lpstr>
      <vt:lpstr>Trebuchet MS</vt:lpstr>
      <vt:lpstr>Wingdings 3</vt:lpstr>
      <vt:lpstr>Facet</vt:lpstr>
      <vt:lpstr>BEING GLA Mental Health App</vt:lpstr>
      <vt:lpstr>OUTLINE:</vt:lpstr>
      <vt:lpstr>About the Project:</vt:lpstr>
      <vt:lpstr>Objectives:</vt:lpstr>
      <vt:lpstr>Technology Used:</vt:lpstr>
      <vt:lpstr>REQUIREMENTS:</vt:lpstr>
      <vt:lpstr>PowerPoint Presentation</vt:lpstr>
      <vt:lpstr>Flow Chart For User:</vt:lpstr>
      <vt:lpstr>USER INTERFACE:  Splash Screen:</vt:lpstr>
      <vt:lpstr>LOGIN WITH OTP:</vt:lpstr>
      <vt:lpstr>SERVICES:                 </vt:lpstr>
      <vt:lpstr>Project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MEDICAID WEBSITE HEALTH CARE WEBSITE</dc:title>
  <dc:creator>Muskan Bhardwaj</dc:creator>
  <cp:lastModifiedBy>Muskan Bhardwaj</cp:lastModifiedBy>
  <cp:revision>5</cp:revision>
  <dcterms:created xsi:type="dcterms:W3CDTF">2021-11-29T07:55:01Z</dcterms:created>
  <dcterms:modified xsi:type="dcterms:W3CDTF">2022-05-26T09:42:19Z</dcterms:modified>
</cp:coreProperties>
</file>