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6" r:id="rId3"/>
    <p:sldId id="277" r:id="rId4"/>
    <p:sldId id="274" r:id="rId5"/>
    <p:sldId id="275" r:id="rId6"/>
    <p:sldId id="276" r:id="rId7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17A"/>
    <a:srgbClr val="EB3325"/>
    <a:srgbClr val="656E77"/>
    <a:srgbClr val="01B725"/>
    <a:srgbClr val="000000"/>
    <a:srgbClr val="EC8836"/>
    <a:srgbClr val="C24C8A"/>
    <a:srgbClr val="A6435F"/>
    <a:srgbClr val="009AA6"/>
    <a:srgbClr val="81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/>
    <p:restoredTop sz="87525" autoAdjust="0"/>
  </p:normalViewPr>
  <p:slideViewPr>
    <p:cSldViewPr snapToGrid="0" snapToObjects="1">
      <p:cViewPr>
        <p:scale>
          <a:sx n="100" d="100"/>
          <a:sy n="100" d="100"/>
        </p:scale>
        <p:origin x="858" y="369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1E36E0-EDB6-45FB-8302-E4FFAFD024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9DAA11-FDAF-413F-A3B6-9C39EBADC751}">
      <dgm:prSet/>
      <dgm:spPr/>
      <dgm:t>
        <a:bodyPr/>
        <a:lstStyle/>
        <a:p>
          <a:r>
            <a:rPr lang="fr-CA" dirty="0"/>
            <a:t>Extraction automatisée du texte et des métadonnées de classement.</a:t>
          </a:r>
          <a:endParaRPr lang="en-US" dirty="0"/>
        </a:p>
      </dgm:t>
    </dgm:pt>
    <dgm:pt modelId="{AE46169B-82F5-47D3-988F-6CCD1E475713}" type="parTrans" cxnId="{763605AE-0991-4C3E-9A03-25BCC08AC0AB}">
      <dgm:prSet/>
      <dgm:spPr/>
      <dgm:t>
        <a:bodyPr/>
        <a:lstStyle/>
        <a:p>
          <a:endParaRPr lang="en-US"/>
        </a:p>
      </dgm:t>
    </dgm:pt>
    <dgm:pt modelId="{34542FA9-2158-4CBF-83C0-27DC435E3E54}" type="sibTrans" cxnId="{763605AE-0991-4C3E-9A03-25BCC08AC0AB}">
      <dgm:prSet/>
      <dgm:spPr/>
      <dgm:t>
        <a:bodyPr/>
        <a:lstStyle/>
        <a:p>
          <a:endParaRPr lang="en-US"/>
        </a:p>
      </dgm:t>
    </dgm:pt>
    <dgm:pt modelId="{2B661D8F-167D-4414-B86F-D1A77484A605}">
      <dgm:prSet/>
      <dgm:spPr/>
      <dgm:t>
        <a:bodyPr/>
        <a:lstStyle/>
        <a:p>
          <a:r>
            <a:rPr lang="fr-CA" dirty="0"/>
            <a:t>Référence sémantique organisée dans une structure graph multi perspectives.</a:t>
          </a:r>
          <a:endParaRPr lang="en-US" dirty="0"/>
        </a:p>
      </dgm:t>
    </dgm:pt>
    <dgm:pt modelId="{8707F2FA-612B-4BFF-8096-9441763F1D98}" type="parTrans" cxnId="{FEE2EC56-FACB-443C-AEAE-5781AEAB079C}">
      <dgm:prSet/>
      <dgm:spPr/>
      <dgm:t>
        <a:bodyPr/>
        <a:lstStyle/>
        <a:p>
          <a:endParaRPr lang="en-US"/>
        </a:p>
      </dgm:t>
    </dgm:pt>
    <dgm:pt modelId="{ED6F9B18-141F-49C7-9DF9-18B1447DFC17}" type="sibTrans" cxnId="{FEE2EC56-FACB-443C-AEAE-5781AEAB079C}">
      <dgm:prSet/>
      <dgm:spPr/>
      <dgm:t>
        <a:bodyPr/>
        <a:lstStyle/>
        <a:p>
          <a:endParaRPr lang="en-US"/>
        </a:p>
      </dgm:t>
    </dgm:pt>
    <dgm:pt modelId="{23B37F04-13D5-4434-8E7E-49F33C795832}">
      <dgm:prSet/>
      <dgm:spPr/>
      <dgm:t>
        <a:bodyPr/>
        <a:lstStyle/>
        <a:p>
          <a:r>
            <a:rPr lang="fr-CA" dirty="0"/>
            <a:t>Système de classification intelligent centralisé.</a:t>
          </a:r>
          <a:endParaRPr lang="en-US" dirty="0"/>
        </a:p>
      </dgm:t>
    </dgm:pt>
    <dgm:pt modelId="{1933AC54-B7EA-4D15-A2A4-F01D4EC2BF98}" type="parTrans" cxnId="{98B4EA04-C2E6-4256-BE76-8873F0ED6E8B}">
      <dgm:prSet/>
      <dgm:spPr/>
      <dgm:t>
        <a:bodyPr/>
        <a:lstStyle/>
        <a:p>
          <a:endParaRPr lang="en-US"/>
        </a:p>
      </dgm:t>
    </dgm:pt>
    <dgm:pt modelId="{1A2485CD-6EFF-4F8E-820E-A48FED23F00F}" type="sibTrans" cxnId="{98B4EA04-C2E6-4256-BE76-8873F0ED6E8B}">
      <dgm:prSet/>
      <dgm:spPr/>
      <dgm:t>
        <a:bodyPr/>
        <a:lstStyle/>
        <a:p>
          <a:endParaRPr lang="en-US"/>
        </a:p>
      </dgm:t>
    </dgm:pt>
    <dgm:pt modelId="{1B81CE24-04F9-4EE8-9D8B-884838645F05}">
      <dgm:prSet/>
      <dgm:spPr/>
      <dgm:t>
        <a:bodyPr/>
        <a:lstStyle/>
        <a:p>
          <a:r>
            <a:rPr lang="fr-CA" dirty="0"/>
            <a:t>Web service d’ontologie pour </a:t>
          </a:r>
          <a:r>
            <a:rPr lang="fr-CA" dirty="0" err="1"/>
            <a:t>pour</a:t>
          </a:r>
          <a:r>
            <a:rPr lang="fr-CA" dirty="0"/>
            <a:t> la classification des contenus des entreprises.</a:t>
          </a:r>
          <a:endParaRPr lang="en-US" dirty="0"/>
        </a:p>
      </dgm:t>
    </dgm:pt>
    <dgm:pt modelId="{DB665FDA-5F16-4B98-808D-E10FCF42D2EE}" type="parTrans" cxnId="{8CDC4366-ECD9-4159-83BB-64C109573F28}">
      <dgm:prSet/>
      <dgm:spPr/>
      <dgm:t>
        <a:bodyPr/>
        <a:lstStyle/>
        <a:p>
          <a:endParaRPr lang="en-US"/>
        </a:p>
      </dgm:t>
    </dgm:pt>
    <dgm:pt modelId="{40FC18CF-694E-4D9B-BDB3-1A6B2A684971}" type="sibTrans" cxnId="{8CDC4366-ECD9-4159-83BB-64C109573F28}">
      <dgm:prSet/>
      <dgm:spPr/>
      <dgm:t>
        <a:bodyPr/>
        <a:lstStyle/>
        <a:p>
          <a:endParaRPr lang="en-US"/>
        </a:p>
      </dgm:t>
    </dgm:pt>
    <dgm:pt modelId="{0F27AAB9-F9B3-4DC6-B6C8-974663CF0012}" type="pres">
      <dgm:prSet presAssocID="{DC1E36E0-EDB6-45FB-8302-E4FFAFD02495}" presName="linear" presStyleCnt="0">
        <dgm:presLayoutVars>
          <dgm:animLvl val="lvl"/>
          <dgm:resizeHandles val="exact"/>
        </dgm:presLayoutVars>
      </dgm:prSet>
      <dgm:spPr/>
    </dgm:pt>
    <dgm:pt modelId="{2BE387A8-9AD4-4E74-9851-FD6E2D0A79EC}" type="pres">
      <dgm:prSet presAssocID="{439DAA11-FDAF-413F-A3B6-9C39EBADC75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0951EAB-5090-4DE5-B6AD-9A9DCD2153CD}" type="pres">
      <dgm:prSet presAssocID="{34542FA9-2158-4CBF-83C0-27DC435E3E54}" presName="spacer" presStyleCnt="0"/>
      <dgm:spPr/>
    </dgm:pt>
    <dgm:pt modelId="{0B2F0511-9411-45EB-AE5D-F6B56A898CC3}" type="pres">
      <dgm:prSet presAssocID="{2B661D8F-167D-4414-B86F-D1A77484A60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FEC607A-840C-412D-A4C9-9D4D489B793B}" type="pres">
      <dgm:prSet presAssocID="{ED6F9B18-141F-49C7-9DF9-18B1447DFC17}" presName="spacer" presStyleCnt="0"/>
      <dgm:spPr/>
    </dgm:pt>
    <dgm:pt modelId="{20504807-7D21-49C3-AFA0-614D6B100DCF}" type="pres">
      <dgm:prSet presAssocID="{23B37F04-13D5-4434-8E7E-49F33C79583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0CCDFA2-E1E0-4CE5-87DB-562D624DB16C}" type="pres">
      <dgm:prSet presAssocID="{1A2485CD-6EFF-4F8E-820E-A48FED23F00F}" presName="spacer" presStyleCnt="0"/>
      <dgm:spPr/>
    </dgm:pt>
    <dgm:pt modelId="{32C6FB0F-81A6-407D-98EA-3368D9188B24}" type="pres">
      <dgm:prSet presAssocID="{1B81CE24-04F9-4EE8-9D8B-884838645F0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8B4EA04-C2E6-4256-BE76-8873F0ED6E8B}" srcId="{DC1E36E0-EDB6-45FB-8302-E4FFAFD02495}" destId="{23B37F04-13D5-4434-8E7E-49F33C795832}" srcOrd="2" destOrd="0" parTransId="{1933AC54-B7EA-4D15-A2A4-F01D4EC2BF98}" sibTransId="{1A2485CD-6EFF-4F8E-820E-A48FED23F00F}"/>
    <dgm:cxn modelId="{DB196C33-89AF-4386-9B14-02F4143273BE}" type="presOf" srcId="{2B661D8F-167D-4414-B86F-D1A77484A605}" destId="{0B2F0511-9411-45EB-AE5D-F6B56A898CC3}" srcOrd="0" destOrd="0" presId="urn:microsoft.com/office/officeart/2005/8/layout/vList2"/>
    <dgm:cxn modelId="{E0916A35-C070-4700-832F-34947C0548D6}" type="presOf" srcId="{DC1E36E0-EDB6-45FB-8302-E4FFAFD02495}" destId="{0F27AAB9-F9B3-4DC6-B6C8-974663CF0012}" srcOrd="0" destOrd="0" presId="urn:microsoft.com/office/officeart/2005/8/layout/vList2"/>
    <dgm:cxn modelId="{8CDC4366-ECD9-4159-83BB-64C109573F28}" srcId="{DC1E36E0-EDB6-45FB-8302-E4FFAFD02495}" destId="{1B81CE24-04F9-4EE8-9D8B-884838645F05}" srcOrd="3" destOrd="0" parTransId="{DB665FDA-5F16-4B98-808D-E10FCF42D2EE}" sibTransId="{40FC18CF-694E-4D9B-BDB3-1A6B2A684971}"/>
    <dgm:cxn modelId="{FEE2EC56-FACB-443C-AEAE-5781AEAB079C}" srcId="{DC1E36E0-EDB6-45FB-8302-E4FFAFD02495}" destId="{2B661D8F-167D-4414-B86F-D1A77484A605}" srcOrd="1" destOrd="0" parTransId="{8707F2FA-612B-4BFF-8096-9441763F1D98}" sibTransId="{ED6F9B18-141F-49C7-9DF9-18B1447DFC17}"/>
    <dgm:cxn modelId="{13838580-1398-4509-92DC-1AA5566456CA}" type="presOf" srcId="{439DAA11-FDAF-413F-A3B6-9C39EBADC751}" destId="{2BE387A8-9AD4-4E74-9851-FD6E2D0A79EC}" srcOrd="0" destOrd="0" presId="urn:microsoft.com/office/officeart/2005/8/layout/vList2"/>
    <dgm:cxn modelId="{763605AE-0991-4C3E-9A03-25BCC08AC0AB}" srcId="{DC1E36E0-EDB6-45FB-8302-E4FFAFD02495}" destId="{439DAA11-FDAF-413F-A3B6-9C39EBADC751}" srcOrd="0" destOrd="0" parTransId="{AE46169B-82F5-47D3-988F-6CCD1E475713}" sibTransId="{34542FA9-2158-4CBF-83C0-27DC435E3E54}"/>
    <dgm:cxn modelId="{B44EF2DF-35C7-4E01-A6BF-CF94AD15D45C}" type="presOf" srcId="{1B81CE24-04F9-4EE8-9D8B-884838645F05}" destId="{32C6FB0F-81A6-407D-98EA-3368D9188B24}" srcOrd="0" destOrd="0" presId="urn:microsoft.com/office/officeart/2005/8/layout/vList2"/>
    <dgm:cxn modelId="{8173F6EE-20F4-4A49-BC51-33646C5FDCAB}" type="presOf" srcId="{23B37F04-13D5-4434-8E7E-49F33C795832}" destId="{20504807-7D21-49C3-AFA0-614D6B100DCF}" srcOrd="0" destOrd="0" presId="urn:microsoft.com/office/officeart/2005/8/layout/vList2"/>
    <dgm:cxn modelId="{8C56A151-DB26-4DE2-A26A-032B96FFD12A}" type="presParOf" srcId="{0F27AAB9-F9B3-4DC6-B6C8-974663CF0012}" destId="{2BE387A8-9AD4-4E74-9851-FD6E2D0A79EC}" srcOrd="0" destOrd="0" presId="urn:microsoft.com/office/officeart/2005/8/layout/vList2"/>
    <dgm:cxn modelId="{065C9462-E82B-4D69-A0A2-FC486DA9844B}" type="presParOf" srcId="{0F27AAB9-F9B3-4DC6-B6C8-974663CF0012}" destId="{F0951EAB-5090-4DE5-B6AD-9A9DCD2153CD}" srcOrd="1" destOrd="0" presId="urn:microsoft.com/office/officeart/2005/8/layout/vList2"/>
    <dgm:cxn modelId="{EBD25956-BC4C-4D8B-8EF3-A092E5B07BDE}" type="presParOf" srcId="{0F27AAB9-F9B3-4DC6-B6C8-974663CF0012}" destId="{0B2F0511-9411-45EB-AE5D-F6B56A898CC3}" srcOrd="2" destOrd="0" presId="urn:microsoft.com/office/officeart/2005/8/layout/vList2"/>
    <dgm:cxn modelId="{D767A6EB-42A7-4691-A212-319E84679EB3}" type="presParOf" srcId="{0F27AAB9-F9B3-4DC6-B6C8-974663CF0012}" destId="{7FEC607A-840C-412D-A4C9-9D4D489B793B}" srcOrd="3" destOrd="0" presId="urn:microsoft.com/office/officeart/2005/8/layout/vList2"/>
    <dgm:cxn modelId="{A0F78BF6-A10D-41CC-8113-C48A08B3D8B8}" type="presParOf" srcId="{0F27AAB9-F9B3-4DC6-B6C8-974663CF0012}" destId="{20504807-7D21-49C3-AFA0-614D6B100DCF}" srcOrd="4" destOrd="0" presId="urn:microsoft.com/office/officeart/2005/8/layout/vList2"/>
    <dgm:cxn modelId="{AE0D7965-1B90-416D-B19F-ED4C7C68C5D3}" type="presParOf" srcId="{0F27AAB9-F9B3-4DC6-B6C8-974663CF0012}" destId="{70CCDFA2-E1E0-4CE5-87DB-562D624DB16C}" srcOrd="5" destOrd="0" presId="urn:microsoft.com/office/officeart/2005/8/layout/vList2"/>
    <dgm:cxn modelId="{FBC9AF83-569C-41DB-BD7C-7BF7D37CE8E7}" type="presParOf" srcId="{0F27AAB9-F9B3-4DC6-B6C8-974663CF0012}" destId="{32C6FB0F-81A6-407D-98EA-3368D9188B2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7B2D11-C61D-44AB-8E0D-5B34709872EF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8C8DE3-6AD0-4B3A-836F-C3D956894E7C}">
      <dgm:prSet/>
      <dgm:spPr/>
      <dgm:t>
        <a:bodyPr/>
        <a:lstStyle/>
        <a:p>
          <a:r>
            <a:rPr lang="fr-CA" dirty="0"/>
            <a:t>Les Travaux de Google et Facebook sur l’indexation et l’organisation des contenus non structurés dans des bases de données graph.</a:t>
          </a:r>
          <a:endParaRPr lang="en-US" dirty="0"/>
        </a:p>
      </dgm:t>
    </dgm:pt>
    <dgm:pt modelId="{F66F1978-D8EE-44FE-9017-0DB2526E3987}" type="parTrans" cxnId="{393082BA-2F23-4A05-92F5-F71C2E0E46CA}">
      <dgm:prSet/>
      <dgm:spPr/>
      <dgm:t>
        <a:bodyPr/>
        <a:lstStyle/>
        <a:p>
          <a:endParaRPr lang="en-US"/>
        </a:p>
      </dgm:t>
    </dgm:pt>
    <dgm:pt modelId="{3A2BAC6B-CFC7-4A21-BF5F-7D9086DDED73}" type="sibTrans" cxnId="{393082BA-2F23-4A05-92F5-F71C2E0E46CA}">
      <dgm:prSet/>
      <dgm:spPr/>
      <dgm:t>
        <a:bodyPr/>
        <a:lstStyle/>
        <a:p>
          <a:endParaRPr lang="en-US"/>
        </a:p>
      </dgm:t>
    </dgm:pt>
    <dgm:pt modelId="{6B90643C-22E8-4071-AD09-8FCD6034D7D1}">
      <dgm:prSet/>
      <dgm:spPr/>
      <dgm:t>
        <a:bodyPr/>
        <a:lstStyle/>
        <a:p>
          <a:r>
            <a:rPr lang="fr-CA" dirty="0"/>
            <a:t>La Disponibilité des services </a:t>
          </a:r>
          <a:r>
            <a:rPr lang="fr-CA" dirty="0" err="1"/>
            <a:t>CosmosDB</a:t>
          </a:r>
          <a:r>
            <a:rPr lang="fr-CA" dirty="0"/>
            <a:t> et Machine Learning dans Microsoft Azure.</a:t>
          </a:r>
          <a:endParaRPr lang="en-US" dirty="0"/>
        </a:p>
      </dgm:t>
    </dgm:pt>
    <dgm:pt modelId="{61C3E76D-65F0-4819-AF91-00E47EFDD452}" type="parTrans" cxnId="{76EEC6ED-669B-47D8-A737-0A4A16B10AD1}">
      <dgm:prSet/>
      <dgm:spPr/>
      <dgm:t>
        <a:bodyPr/>
        <a:lstStyle/>
        <a:p>
          <a:endParaRPr lang="en-US"/>
        </a:p>
      </dgm:t>
    </dgm:pt>
    <dgm:pt modelId="{609C43F4-7436-4108-9F43-C67CEDE60CCE}" type="sibTrans" cxnId="{76EEC6ED-669B-47D8-A737-0A4A16B10AD1}">
      <dgm:prSet/>
      <dgm:spPr/>
      <dgm:t>
        <a:bodyPr/>
        <a:lstStyle/>
        <a:p>
          <a:endParaRPr lang="en-US"/>
        </a:p>
      </dgm:t>
    </dgm:pt>
    <dgm:pt modelId="{CAAD026D-FE21-4D94-80CE-85DC4040AF83}">
      <dgm:prSet/>
      <dgm:spPr/>
      <dgm:t>
        <a:bodyPr/>
        <a:lstStyle/>
        <a:p>
          <a:r>
            <a:rPr lang="fr-CA" dirty="0"/>
            <a:t>Le poids de l’intelligence collective dans le transfert des connaissances dans les sociétés contemporaines.</a:t>
          </a:r>
          <a:endParaRPr lang="en-US" dirty="0"/>
        </a:p>
      </dgm:t>
    </dgm:pt>
    <dgm:pt modelId="{BBDB8F24-6F80-45C0-8FFD-9C73B274CBBA}" type="parTrans" cxnId="{12AA1979-7622-4B4B-970F-DDC1E8B48471}">
      <dgm:prSet/>
      <dgm:spPr/>
      <dgm:t>
        <a:bodyPr/>
        <a:lstStyle/>
        <a:p>
          <a:endParaRPr lang="en-US"/>
        </a:p>
      </dgm:t>
    </dgm:pt>
    <dgm:pt modelId="{0D14251A-2E29-4495-ACB0-9AAD8056A81C}" type="sibTrans" cxnId="{12AA1979-7622-4B4B-970F-DDC1E8B48471}">
      <dgm:prSet/>
      <dgm:spPr/>
      <dgm:t>
        <a:bodyPr/>
        <a:lstStyle/>
        <a:p>
          <a:endParaRPr lang="en-US"/>
        </a:p>
      </dgm:t>
    </dgm:pt>
    <dgm:pt modelId="{3CB9B616-1C56-4B83-91C7-62A55ACDACB4}" type="pres">
      <dgm:prSet presAssocID="{487B2D11-C61D-44AB-8E0D-5B34709872EF}" presName="Name0" presStyleCnt="0">
        <dgm:presLayoutVars>
          <dgm:dir/>
          <dgm:resizeHandles val="exact"/>
        </dgm:presLayoutVars>
      </dgm:prSet>
      <dgm:spPr/>
    </dgm:pt>
    <dgm:pt modelId="{0DEDBCFA-9D90-41F1-8F4B-6690CDFFF1B3}" type="pres">
      <dgm:prSet presAssocID="{B38C8DE3-6AD0-4B3A-836F-C3D956894E7C}" presName="composite" presStyleCnt="0"/>
      <dgm:spPr/>
    </dgm:pt>
    <dgm:pt modelId="{CC7FECED-3410-4ACE-8DB0-ECB4BF1E390D}" type="pres">
      <dgm:prSet presAssocID="{B38C8DE3-6AD0-4B3A-836F-C3D956894E7C}" presName="rect1" presStyleLbl="trAlignAcc1" presStyleIdx="0" presStyleCnt="3">
        <dgm:presLayoutVars>
          <dgm:bulletEnabled val="1"/>
        </dgm:presLayoutVars>
      </dgm:prSet>
      <dgm:spPr/>
    </dgm:pt>
    <dgm:pt modelId="{10BF2602-8C90-44F2-8544-63C3D397628C}" type="pres">
      <dgm:prSet presAssocID="{B38C8DE3-6AD0-4B3A-836F-C3D956894E7C}" presName="rect2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3000" r="-83000"/>
          </a:stretch>
        </a:blipFill>
      </dgm:spPr>
    </dgm:pt>
    <dgm:pt modelId="{7AB0E6E0-104E-42BE-A82A-84D067DD9BF8}" type="pres">
      <dgm:prSet presAssocID="{3A2BAC6B-CFC7-4A21-BF5F-7D9086DDED73}" presName="sibTrans" presStyleCnt="0"/>
      <dgm:spPr/>
    </dgm:pt>
    <dgm:pt modelId="{7AB7FFC1-01BA-463B-8660-0D0D538A3CA7}" type="pres">
      <dgm:prSet presAssocID="{6B90643C-22E8-4071-AD09-8FCD6034D7D1}" presName="composite" presStyleCnt="0"/>
      <dgm:spPr/>
    </dgm:pt>
    <dgm:pt modelId="{17D2B7E7-6452-4DFA-88D2-19354FB47C8E}" type="pres">
      <dgm:prSet presAssocID="{6B90643C-22E8-4071-AD09-8FCD6034D7D1}" presName="rect1" presStyleLbl="trAlignAcc1" presStyleIdx="1" presStyleCnt="3">
        <dgm:presLayoutVars>
          <dgm:bulletEnabled val="1"/>
        </dgm:presLayoutVars>
      </dgm:prSet>
      <dgm:spPr/>
    </dgm:pt>
    <dgm:pt modelId="{A3E3566C-280C-44E5-BB4E-51EC08CD7516}" type="pres">
      <dgm:prSet presAssocID="{6B90643C-22E8-4071-AD09-8FCD6034D7D1}" presName="rect2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3000" r="-93000"/>
          </a:stretch>
        </a:blipFill>
      </dgm:spPr>
    </dgm:pt>
    <dgm:pt modelId="{E1E65F13-4035-49A4-BDE9-1D60B44BCC27}" type="pres">
      <dgm:prSet presAssocID="{609C43F4-7436-4108-9F43-C67CEDE60CCE}" presName="sibTrans" presStyleCnt="0"/>
      <dgm:spPr/>
    </dgm:pt>
    <dgm:pt modelId="{0D045ACE-DFE5-4305-B154-955675C34C07}" type="pres">
      <dgm:prSet presAssocID="{CAAD026D-FE21-4D94-80CE-85DC4040AF83}" presName="composite" presStyleCnt="0"/>
      <dgm:spPr/>
    </dgm:pt>
    <dgm:pt modelId="{C3C63AA5-6FE9-4A0B-A748-93A333E71B83}" type="pres">
      <dgm:prSet presAssocID="{CAAD026D-FE21-4D94-80CE-85DC4040AF83}" presName="rect1" presStyleLbl="trAlignAcc1" presStyleIdx="2" presStyleCnt="3">
        <dgm:presLayoutVars>
          <dgm:bulletEnabled val="1"/>
        </dgm:presLayoutVars>
      </dgm:prSet>
      <dgm:spPr/>
    </dgm:pt>
    <dgm:pt modelId="{6FE4C610-2814-4220-98E5-8C3EA5C46637}" type="pres">
      <dgm:prSet presAssocID="{CAAD026D-FE21-4D94-80CE-85DC4040AF83}" presName="rect2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1000" r="-81000"/>
          </a:stretch>
        </a:blipFill>
      </dgm:spPr>
    </dgm:pt>
  </dgm:ptLst>
  <dgm:cxnLst>
    <dgm:cxn modelId="{E9051345-7056-42D3-868B-19B3C625F9B3}" type="presOf" srcId="{B38C8DE3-6AD0-4B3A-836F-C3D956894E7C}" destId="{CC7FECED-3410-4ACE-8DB0-ECB4BF1E390D}" srcOrd="0" destOrd="0" presId="urn:microsoft.com/office/officeart/2008/layout/PictureStrips"/>
    <dgm:cxn modelId="{12AA1979-7622-4B4B-970F-DDC1E8B48471}" srcId="{487B2D11-C61D-44AB-8E0D-5B34709872EF}" destId="{CAAD026D-FE21-4D94-80CE-85DC4040AF83}" srcOrd="2" destOrd="0" parTransId="{BBDB8F24-6F80-45C0-8FFD-9C73B274CBBA}" sibTransId="{0D14251A-2E29-4495-ACB0-9AAD8056A81C}"/>
    <dgm:cxn modelId="{EB2B6EA9-6320-475A-937E-2C561170E68F}" type="presOf" srcId="{6B90643C-22E8-4071-AD09-8FCD6034D7D1}" destId="{17D2B7E7-6452-4DFA-88D2-19354FB47C8E}" srcOrd="0" destOrd="0" presId="urn:microsoft.com/office/officeart/2008/layout/PictureStrips"/>
    <dgm:cxn modelId="{393082BA-2F23-4A05-92F5-F71C2E0E46CA}" srcId="{487B2D11-C61D-44AB-8E0D-5B34709872EF}" destId="{B38C8DE3-6AD0-4B3A-836F-C3D956894E7C}" srcOrd="0" destOrd="0" parTransId="{F66F1978-D8EE-44FE-9017-0DB2526E3987}" sibTransId="{3A2BAC6B-CFC7-4A21-BF5F-7D9086DDED73}"/>
    <dgm:cxn modelId="{F054D5E6-E9FB-4E48-9617-18BD8927324A}" type="presOf" srcId="{487B2D11-C61D-44AB-8E0D-5B34709872EF}" destId="{3CB9B616-1C56-4B83-91C7-62A55ACDACB4}" srcOrd="0" destOrd="0" presId="urn:microsoft.com/office/officeart/2008/layout/PictureStrips"/>
    <dgm:cxn modelId="{76EEC6ED-669B-47D8-A737-0A4A16B10AD1}" srcId="{487B2D11-C61D-44AB-8E0D-5B34709872EF}" destId="{6B90643C-22E8-4071-AD09-8FCD6034D7D1}" srcOrd="1" destOrd="0" parTransId="{61C3E76D-65F0-4819-AF91-00E47EFDD452}" sibTransId="{609C43F4-7436-4108-9F43-C67CEDE60CCE}"/>
    <dgm:cxn modelId="{45D2A6F8-29E7-44EB-AE25-24ACD4A1AF46}" type="presOf" srcId="{CAAD026D-FE21-4D94-80CE-85DC4040AF83}" destId="{C3C63AA5-6FE9-4A0B-A748-93A333E71B83}" srcOrd="0" destOrd="0" presId="urn:microsoft.com/office/officeart/2008/layout/PictureStrips"/>
    <dgm:cxn modelId="{603FAF58-F149-4254-A6AE-962ECB67B7DE}" type="presParOf" srcId="{3CB9B616-1C56-4B83-91C7-62A55ACDACB4}" destId="{0DEDBCFA-9D90-41F1-8F4B-6690CDFFF1B3}" srcOrd="0" destOrd="0" presId="urn:microsoft.com/office/officeart/2008/layout/PictureStrips"/>
    <dgm:cxn modelId="{CFC4342C-017B-4190-9932-54D09111EF2F}" type="presParOf" srcId="{0DEDBCFA-9D90-41F1-8F4B-6690CDFFF1B3}" destId="{CC7FECED-3410-4ACE-8DB0-ECB4BF1E390D}" srcOrd="0" destOrd="0" presId="urn:microsoft.com/office/officeart/2008/layout/PictureStrips"/>
    <dgm:cxn modelId="{CF087778-5F82-45EB-BCE5-DE8415868A5D}" type="presParOf" srcId="{0DEDBCFA-9D90-41F1-8F4B-6690CDFFF1B3}" destId="{10BF2602-8C90-44F2-8544-63C3D397628C}" srcOrd="1" destOrd="0" presId="urn:microsoft.com/office/officeart/2008/layout/PictureStrips"/>
    <dgm:cxn modelId="{AB346D8C-D3BA-4672-9220-22E2F8A4C328}" type="presParOf" srcId="{3CB9B616-1C56-4B83-91C7-62A55ACDACB4}" destId="{7AB0E6E0-104E-42BE-A82A-84D067DD9BF8}" srcOrd="1" destOrd="0" presId="urn:microsoft.com/office/officeart/2008/layout/PictureStrips"/>
    <dgm:cxn modelId="{B5EF40F8-00FB-4996-91FD-560D5EF468E2}" type="presParOf" srcId="{3CB9B616-1C56-4B83-91C7-62A55ACDACB4}" destId="{7AB7FFC1-01BA-463B-8660-0D0D538A3CA7}" srcOrd="2" destOrd="0" presId="urn:microsoft.com/office/officeart/2008/layout/PictureStrips"/>
    <dgm:cxn modelId="{8533546E-5C08-49C7-AB7D-E4B6631320B5}" type="presParOf" srcId="{7AB7FFC1-01BA-463B-8660-0D0D538A3CA7}" destId="{17D2B7E7-6452-4DFA-88D2-19354FB47C8E}" srcOrd="0" destOrd="0" presId="urn:microsoft.com/office/officeart/2008/layout/PictureStrips"/>
    <dgm:cxn modelId="{D1EC39BC-B37A-4D1C-B6AE-A3FB59D35033}" type="presParOf" srcId="{7AB7FFC1-01BA-463B-8660-0D0D538A3CA7}" destId="{A3E3566C-280C-44E5-BB4E-51EC08CD7516}" srcOrd="1" destOrd="0" presId="urn:microsoft.com/office/officeart/2008/layout/PictureStrips"/>
    <dgm:cxn modelId="{A0A02562-BB93-4C2C-BDF3-B5E5FB44C550}" type="presParOf" srcId="{3CB9B616-1C56-4B83-91C7-62A55ACDACB4}" destId="{E1E65F13-4035-49A4-BDE9-1D60B44BCC27}" srcOrd="3" destOrd="0" presId="urn:microsoft.com/office/officeart/2008/layout/PictureStrips"/>
    <dgm:cxn modelId="{25F3B11C-2A85-4E3A-B7F8-AF34F78856D9}" type="presParOf" srcId="{3CB9B616-1C56-4B83-91C7-62A55ACDACB4}" destId="{0D045ACE-DFE5-4305-B154-955675C34C07}" srcOrd="4" destOrd="0" presId="urn:microsoft.com/office/officeart/2008/layout/PictureStrips"/>
    <dgm:cxn modelId="{5543D1EE-46B1-4BCB-A230-8929F5BEB38C}" type="presParOf" srcId="{0D045ACE-DFE5-4305-B154-955675C34C07}" destId="{C3C63AA5-6FE9-4A0B-A748-93A333E71B83}" srcOrd="0" destOrd="0" presId="urn:microsoft.com/office/officeart/2008/layout/PictureStrips"/>
    <dgm:cxn modelId="{69C29A03-0CAF-4FD2-82C0-7E6011377A69}" type="presParOf" srcId="{0D045ACE-DFE5-4305-B154-955675C34C07}" destId="{6FE4C610-2814-4220-98E5-8C3EA5C46637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387A8-9AD4-4E74-9851-FD6E2D0A79EC}">
      <dsp:nvSpPr>
        <dsp:cNvPr id="0" name=""/>
        <dsp:cNvSpPr/>
      </dsp:nvSpPr>
      <dsp:spPr>
        <a:xfrm>
          <a:off x="0" y="18232"/>
          <a:ext cx="8778240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100" kern="1200" dirty="0"/>
            <a:t>Extraction automatisée du texte et des métadonnées de classement.</a:t>
          </a:r>
          <a:endParaRPr lang="en-US" sz="2100" kern="1200" dirty="0"/>
        </a:p>
      </dsp:txBody>
      <dsp:txXfrm>
        <a:off x="40724" y="58956"/>
        <a:ext cx="8696792" cy="752780"/>
      </dsp:txXfrm>
    </dsp:sp>
    <dsp:sp modelId="{0B2F0511-9411-45EB-AE5D-F6B56A898CC3}">
      <dsp:nvSpPr>
        <dsp:cNvPr id="0" name=""/>
        <dsp:cNvSpPr/>
      </dsp:nvSpPr>
      <dsp:spPr>
        <a:xfrm>
          <a:off x="0" y="912941"/>
          <a:ext cx="8778240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100" kern="1200" dirty="0"/>
            <a:t>Référence sémantique organisée dans une structure graph multi perspectives.</a:t>
          </a:r>
          <a:endParaRPr lang="en-US" sz="2100" kern="1200" dirty="0"/>
        </a:p>
      </dsp:txBody>
      <dsp:txXfrm>
        <a:off x="40724" y="953665"/>
        <a:ext cx="8696792" cy="752780"/>
      </dsp:txXfrm>
    </dsp:sp>
    <dsp:sp modelId="{20504807-7D21-49C3-AFA0-614D6B100DCF}">
      <dsp:nvSpPr>
        <dsp:cNvPr id="0" name=""/>
        <dsp:cNvSpPr/>
      </dsp:nvSpPr>
      <dsp:spPr>
        <a:xfrm>
          <a:off x="0" y="1807649"/>
          <a:ext cx="8778240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100" kern="1200" dirty="0"/>
            <a:t>Système de classification intelligent centralisé.</a:t>
          </a:r>
          <a:endParaRPr lang="en-US" sz="2100" kern="1200" dirty="0"/>
        </a:p>
      </dsp:txBody>
      <dsp:txXfrm>
        <a:off x="40724" y="1848373"/>
        <a:ext cx="8696792" cy="752780"/>
      </dsp:txXfrm>
    </dsp:sp>
    <dsp:sp modelId="{32C6FB0F-81A6-407D-98EA-3368D9188B24}">
      <dsp:nvSpPr>
        <dsp:cNvPr id="0" name=""/>
        <dsp:cNvSpPr/>
      </dsp:nvSpPr>
      <dsp:spPr>
        <a:xfrm>
          <a:off x="0" y="2702357"/>
          <a:ext cx="8778240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100" kern="1200" dirty="0"/>
            <a:t>Web service d’ontologie pour </a:t>
          </a:r>
          <a:r>
            <a:rPr lang="fr-CA" sz="2100" kern="1200" dirty="0" err="1"/>
            <a:t>pour</a:t>
          </a:r>
          <a:r>
            <a:rPr lang="fr-CA" sz="2100" kern="1200" dirty="0"/>
            <a:t> la classification des contenus des entreprises.</a:t>
          </a:r>
          <a:endParaRPr lang="en-US" sz="2100" kern="1200" dirty="0"/>
        </a:p>
      </dsp:txBody>
      <dsp:txXfrm>
        <a:off x="40724" y="2743081"/>
        <a:ext cx="8696792" cy="7527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FECED-3410-4ACE-8DB0-ECB4BF1E390D}">
      <dsp:nvSpPr>
        <dsp:cNvPr id="0" name=""/>
        <dsp:cNvSpPr/>
      </dsp:nvSpPr>
      <dsp:spPr>
        <a:xfrm>
          <a:off x="175793" y="570800"/>
          <a:ext cx="4118914" cy="128716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1837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 dirty="0"/>
            <a:t>Les Travaux de Google et Facebook sur l’indexation et l’organisation des contenus non structurés dans des bases de données graph.</a:t>
          </a:r>
          <a:endParaRPr lang="en-US" sz="1700" kern="1200" dirty="0"/>
        </a:p>
      </dsp:txBody>
      <dsp:txXfrm>
        <a:off x="175793" y="570800"/>
        <a:ext cx="4118914" cy="1287160"/>
      </dsp:txXfrm>
    </dsp:sp>
    <dsp:sp modelId="{10BF2602-8C90-44F2-8544-63C3D397628C}">
      <dsp:nvSpPr>
        <dsp:cNvPr id="0" name=""/>
        <dsp:cNvSpPr/>
      </dsp:nvSpPr>
      <dsp:spPr>
        <a:xfrm>
          <a:off x="4172" y="384877"/>
          <a:ext cx="901012" cy="13515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3000" r="-8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D2B7E7-6452-4DFA-88D2-19354FB47C8E}">
      <dsp:nvSpPr>
        <dsp:cNvPr id="0" name=""/>
        <dsp:cNvSpPr/>
      </dsp:nvSpPr>
      <dsp:spPr>
        <a:xfrm>
          <a:off x="4655152" y="570800"/>
          <a:ext cx="4118914" cy="128716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1837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 dirty="0"/>
            <a:t>La Disponibilité des services </a:t>
          </a:r>
          <a:r>
            <a:rPr lang="fr-CA" sz="1700" kern="1200" dirty="0" err="1"/>
            <a:t>CosmosDB</a:t>
          </a:r>
          <a:r>
            <a:rPr lang="fr-CA" sz="1700" kern="1200" dirty="0"/>
            <a:t> et Machine Learning dans Microsoft Azure.</a:t>
          </a:r>
          <a:endParaRPr lang="en-US" sz="1700" kern="1200" dirty="0"/>
        </a:p>
      </dsp:txBody>
      <dsp:txXfrm>
        <a:off x="4655152" y="570800"/>
        <a:ext cx="4118914" cy="1287160"/>
      </dsp:txXfrm>
    </dsp:sp>
    <dsp:sp modelId="{A3E3566C-280C-44E5-BB4E-51EC08CD7516}">
      <dsp:nvSpPr>
        <dsp:cNvPr id="0" name=""/>
        <dsp:cNvSpPr/>
      </dsp:nvSpPr>
      <dsp:spPr>
        <a:xfrm>
          <a:off x="4483531" y="384877"/>
          <a:ext cx="901012" cy="135151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3000" r="-9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C63AA5-6FE9-4A0B-A748-93A333E71B83}">
      <dsp:nvSpPr>
        <dsp:cNvPr id="0" name=""/>
        <dsp:cNvSpPr/>
      </dsp:nvSpPr>
      <dsp:spPr>
        <a:xfrm>
          <a:off x="2415473" y="2191192"/>
          <a:ext cx="4118914" cy="128716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1837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 dirty="0"/>
            <a:t>Le poids de l’intelligence collective dans le transfert des connaissances dans les sociétés contemporaines.</a:t>
          </a:r>
          <a:endParaRPr lang="en-US" sz="1700" kern="1200" dirty="0"/>
        </a:p>
      </dsp:txBody>
      <dsp:txXfrm>
        <a:off x="2415473" y="2191192"/>
        <a:ext cx="4118914" cy="1287160"/>
      </dsp:txXfrm>
    </dsp:sp>
    <dsp:sp modelId="{6FE4C610-2814-4220-98E5-8C3EA5C46637}">
      <dsp:nvSpPr>
        <dsp:cNvPr id="0" name=""/>
        <dsp:cNvSpPr/>
      </dsp:nvSpPr>
      <dsp:spPr>
        <a:xfrm>
          <a:off x="2243851" y="2005269"/>
          <a:ext cx="901012" cy="13515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1000" r="-8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1167E64-7F80-6647-ADF0-5C357E1EEFE5}" type="datetimeFigureOut">
              <a:rPr lang="fr-FR"/>
              <a:pPr>
                <a:defRPr/>
              </a:pPr>
              <a:t>11/03/2018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8B4BB4-F496-A34E-A741-9094C4E6844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917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21B7172-CFAC-8140-AFB2-AC4DA0C99E43}" type="datetimeFigureOut">
              <a:rPr lang="fr-FR"/>
              <a:pPr>
                <a:defRPr/>
              </a:pPr>
              <a:t>11/03/2018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A074A18-F1BF-864E-AE63-954E8C4E5FD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710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CA" dirty="0"/>
              <a:t>Extraction automatisée du texte des contenus multimédia et des métadonnées de classement.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CA" dirty="0"/>
              <a:t>Création d’une référence sémantique organisée dans une structure graph offrant des perspectives de consultation multiples.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CA" dirty="0"/>
              <a:t>Mise en place d’un système intelligent centralisant la classification et assurant le maintient de l’ontologie en temps réel.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CA" dirty="0"/>
              <a:t>Création d’un web service professionnel d’ontologie de référence pouvant être revendu et consommé par les entreprises pour la classification de leurs contenus.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074A18-F1BF-864E-AE63-954E8C4E5FD5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2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074A18-F1BF-864E-AE63-954E8C4E5FD5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572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1200" dirty="0"/>
              <a:t>Exploitation des services cognitifs pour homogénéiser les contenus.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1200" dirty="0"/>
              <a:t>Création d’un référentiel unique et adaptable de classement.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1200" dirty="0"/>
              <a:t>Utilisation de l’apprentissage profond pour la catégorisation.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1200" dirty="0"/>
              <a:t>Commercialisation du modèle ontologique multilingue.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1200" dirty="0"/>
              <a:t>Surveillance en temps réel de la production des contenus ouvrant a la possibilité d’en vérifier l’exactitude.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1200" dirty="0"/>
              <a:t>Solution initiale très rapidement extensible aux données sociales.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1200" dirty="0"/>
              <a:t>Solution exploitant déjà la plateforme Azure de Microsoft.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074A18-F1BF-864E-AE63-954E8C4E5FD5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810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Espace réservé de l’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dirty="0"/>
              <a:t>Nicolas Georgeault: Plus de 20 ans d’</a:t>
            </a:r>
            <a:r>
              <a:rPr lang="fr-FR" altLang="fr-FR" dirty="0" err="1"/>
              <a:t>experience</a:t>
            </a:r>
            <a:r>
              <a:rPr lang="fr-FR" altLang="fr-FR" dirty="0"/>
              <a:t> dans la gestion de l’information et des solutions Microsoft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dirty="0"/>
              <a:t>Royer </a:t>
            </a:r>
            <a:r>
              <a:rPr lang="fr-FR" altLang="fr-FR" dirty="0" err="1"/>
              <a:t>Ricaurte</a:t>
            </a:r>
            <a:r>
              <a:rPr lang="fr-FR" altLang="fr-FR" dirty="0"/>
              <a:t>: </a:t>
            </a:r>
            <a:r>
              <a:rPr lang="en-US" sz="1200" dirty="0">
                <a:solidFill>
                  <a:srgbClr val="656E77"/>
                </a:solidFill>
                <a:latin typeface="Arial" charset="0"/>
              </a:rPr>
              <a:t>Plus the 10 </a:t>
            </a:r>
            <a:r>
              <a:rPr lang="en-US" sz="1200" dirty="0" err="1">
                <a:solidFill>
                  <a:srgbClr val="656E77"/>
                </a:solidFill>
                <a:latin typeface="Arial" charset="0"/>
              </a:rPr>
              <a:t>annees</a:t>
            </a:r>
            <a:r>
              <a:rPr lang="en-US" sz="1200" dirty="0">
                <a:solidFill>
                  <a:srgbClr val="656E77"/>
                </a:solidFill>
                <a:latin typeface="Arial" charset="0"/>
              </a:rPr>
              <a:t> </a:t>
            </a:r>
            <a:r>
              <a:rPr lang="en-US" sz="1200" dirty="0" err="1">
                <a:solidFill>
                  <a:srgbClr val="656E77"/>
                </a:solidFill>
                <a:latin typeface="Arial" charset="0"/>
              </a:rPr>
              <a:t>d’expérience</a:t>
            </a:r>
            <a:r>
              <a:rPr lang="en-US" sz="1200" dirty="0">
                <a:solidFill>
                  <a:srgbClr val="656E77"/>
                </a:solidFill>
                <a:latin typeface="Arial" charset="0"/>
              </a:rPr>
              <a:t> dans le </a:t>
            </a:r>
            <a:r>
              <a:rPr lang="en-US" sz="1200" dirty="0" err="1">
                <a:solidFill>
                  <a:srgbClr val="656E77"/>
                </a:solidFill>
                <a:latin typeface="Arial" charset="0"/>
              </a:rPr>
              <a:t>développement</a:t>
            </a:r>
            <a:r>
              <a:rPr lang="en-US" sz="1200" dirty="0">
                <a:solidFill>
                  <a:srgbClr val="656E77"/>
                </a:solidFill>
                <a:latin typeface="Arial" charset="0"/>
              </a:rPr>
              <a:t> des applications </a:t>
            </a:r>
            <a:r>
              <a:rPr lang="en-US" sz="1200" dirty="0" err="1">
                <a:solidFill>
                  <a:srgbClr val="656E77"/>
                </a:solidFill>
                <a:latin typeface="Arial" charset="0"/>
              </a:rPr>
              <a:t>.net</a:t>
            </a:r>
            <a:r>
              <a:rPr lang="en-US" sz="1200" dirty="0">
                <a:solidFill>
                  <a:srgbClr val="656E77"/>
                </a:solidFill>
                <a:latin typeface="Arial" charset="0"/>
              </a:rPr>
              <a:t>. Expertise dans </a:t>
            </a:r>
            <a:r>
              <a:rPr lang="en-US" sz="1200" dirty="0" err="1">
                <a:solidFill>
                  <a:srgbClr val="656E77"/>
                </a:solidFill>
                <a:latin typeface="Arial" charset="0"/>
              </a:rPr>
              <a:t>l’utilisation</a:t>
            </a:r>
            <a:r>
              <a:rPr lang="en-US" sz="1200" dirty="0">
                <a:solidFill>
                  <a:srgbClr val="656E77"/>
                </a:solidFill>
                <a:latin typeface="Arial" charset="0"/>
              </a:rPr>
              <a:t> des </a:t>
            </a:r>
            <a:r>
              <a:rPr lang="en-US" sz="1200" dirty="0" err="1">
                <a:solidFill>
                  <a:srgbClr val="656E77"/>
                </a:solidFill>
                <a:latin typeface="Arial" charset="0"/>
              </a:rPr>
              <a:t>outillés</a:t>
            </a:r>
            <a:r>
              <a:rPr lang="en-US" sz="1200" dirty="0">
                <a:solidFill>
                  <a:srgbClr val="656E77"/>
                </a:solidFill>
                <a:latin typeface="Arial" charset="0"/>
              </a:rPr>
              <a:t> dans brainstorming et participation dans process </a:t>
            </a:r>
            <a:r>
              <a:rPr lang="en-US" sz="1200" dirty="0" err="1">
                <a:solidFill>
                  <a:srgbClr val="656E77"/>
                </a:solidFill>
                <a:latin typeface="Arial" charset="0"/>
              </a:rPr>
              <a:t>d’Innovation</a:t>
            </a:r>
            <a:r>
              <a:rPr lang="en-US" sz="1200" dirty="0">
                <a:solidFill>
                  <a:srgbClr val="656E77"/>
                </a:solidFill>
                <a:latin typeface="Arial" charset="0"/>
              </a:rPr>
              <a:t>. </a:t>
            </a:r>
            <a:endParaRPr lang="en-US" dirty="0"/>
          </a:p>
          <a:p>
            <a:endParaRPr lang="fr-FR" altLang="fr-FR" dirty="0"/>
          </a:p>
        </p:txBody>
      </p:sp>
      <p:sp>
        <p:nvSpPr>
          <p:cNvPr id="21507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fld id="{C45C8758-A7A3-184E-9DA7-93C4EFEC7910}" type="slidenum">
              <a:rPr lang="fr-FR" altLang="fr-FR"/>
              <a:pPr/>
              <a:t>6</a:t>
            </a:fld>
            <a:endParaRPr lang="fr-FR" alt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BF5D6-A672-9A4E-872B-CC85C0027939}" type="datetimeFigureOut">
              <a:rPr lang="en-US" altLang="fr-FR"/>
              <a:pPr>
                <a:defRPr/>
              </a:pPr>
              <a:t>3/11/2018</a:t>
            </a:fld>
            <a:endParaRPr lang="en-US" alt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9345C-7409-C346-B768-AAF8363DAF8D}" type="slidenum">
              <a:rPr lang="en-US" altLang="fr-FR"/>
              <a:pPr>
                <a:defRPr/>
              </a:pPr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64940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07FD-E956-F34B-9654-F79B94D57157}" type="datetimeFigureOut">
              <a:rPr lang="en-US" altLang="fr-FR"/>
              <a:pPr>
                <a:defRPr/>
              </a:pPr>
              <a:t>3/11/2018</a:t>
            </a:fld>
            <a:endParaRPr lang="en-US" alt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4FF3D-C060-6644-B3A9-15F59E9BFC5A}" type="slidenum">
              <a:rPr lang="en-US" altLang="fr-FR"/>
              <a:pPr>
                <a:defRPr/>
              </a:pPr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02442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DAF77-3E64-4A46-8092-89EC41B0314E}" type="datetimeFigureOut">
              <a:rPr lang="en-US" altLang="fr-FR"/>
              <a:pPr>
                <a:defRPr/>
              </a:pPr>
              <a:t>3/11/2018</a:t>
            </a:fld>
            <a:endParaRPr lang="en-US" alt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C3485-FA2A-454F-BB76-D734E0C01566}" type="slidenum">
              <a:rPr lang="en-US" altLang="fr-FR"/>
              <a:pPr>
                <a:defRPr/>
              </a:pPr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85629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E8931-8C4E-6848-B30C-04F0FC974C81}" type="datetimeFigureOut">
              <a:rPr lang="en-US" altLang="fr-FR"/>
              <a:pPr>
                <a:defRPr/>
              </a:pPr>
              <a:t>3/11/2018</a:t>
            </a:fld>
            <a:endParaRPr lang="en-US" alt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FDE3C-BFA3-D94A-81F1-D07E3313E97B}" type="slidenum">
              <a:rPr lang="en-US" altLang="fr-FR"/>
              <a:pPr>
                <a:defRPr/>
              </a:pPr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10027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27E3F-1F34-8848-9649-A82D3A30CCF1}" type="datetimeFigureOut">
              <a:rPr lang="en-US" altLang="fr-FR"/>
              <a:pPr>
                <a:defRPr/>
              </a:pPr>
              <a:t>3/11/2018</a:t>
            </a:fld>
            <a:endParaRPr lang="en-US" alt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589E4-6503-0E42-B7EB-F4B7129F7B23}" type="slidenum">
              <a:rPr lang="en-US" altLang="fr-FR"/>
              <a:pPr>
                <a:defRPr/>
              </a:pPr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9249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7F81D-DBFA-3246-8E0B-919E0A65D8FF}" type="datetimeFigureOut">
              <a:rPr lang="en-US" altLang="fr-FR"/>
              <a:pPr>
                <a:defRPr/>
              </a:pPr>
              <a:t>3/11/2018</a:t>
            </a:fld>
            <a:endParaRPr lang="en-US" altLang="fr-F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2641E-79DE-3747-B9FD-FD130A5B0994}" type="slidenum">
              <a:rPr lang="en-US" altLang="fr-FR"/>
              <a:pPr>
                <a:defRPr/>
              </a:pPr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71842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643C4-FDDA-3640-AB3F-5043D99C282B}" type="datetimeFigureOut">
              <a:rPr lang="en-US" altLang="fr-FR"/>
              <a:pPr>
                <a:defRPr/>
              </a:pPr>
              <a:t>3/11/2018</a:t>
            </a:fld>
            <a:endParaRPr lang="en-US" altLang="fr-F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88F3-F43D-A441-8A7D-B45CA823D9BA}" type="slidenum">
              <a:rPr lang="en-US" altLang="fr-FR"/>
              <a:pPr>
                <a:defRPr/>
              </a:pPr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1829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BBFD2-42C0-9941-8E23-14040966F717}" type="datetimeFigureOut">
              <a:rPr lang="en-US" altLang="fr-FR"/>
              <a:pPr>
                <a:defRPr/>
              </a:pPr>
              <a:t>3/11/2018</a:t>
            </a:fld>
            <a:endParaRPr lang="en-US" alt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0E62C-BFD2-AC46-934F-71FBCB3B9B1C}" type="slidenum">
              <a:rPr lang="en-US" altLang="fr-FR"/>
              <a:pPr>
                <a:defRPr/>
              </a:pPr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815339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2210F-F55F-0F42-A275-262169DE26A0}" type="datetimeFigureOut">
              <a:rPr lang="en-US" altLang="fr-FR"/>
              <a:pPr>
                <a:defRPr/>
              </a:pPr>
              <a:t>3/11/2018</a:t>
            </a:fld>
            <a:endParaRPr lang="en-US" altLang="fr-F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0508F-64C4-D748-A7AE-A7FD70CB5F40}" type="slidenum">
              <a:rPr lang="en-US" altLang="fr-FR"/>
              <a:pPr>
                <a:defRPr/>
              </a:pPr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11028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FD584-E740-C44D-A439-5794376D5373}" type="datetimeFigureOut">
              <a:rPr lang="en-US" altLang="fr-FR"/>
              <a:pPr>
                <a:defRPr/>
              </a:pPr>
              <a:t>3/11/2018</a:t>
            </a:fld>
            <a:endParaRPr lang="en-US" altLang="fr-F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48506-3424-E94A-A19E-233CD62592A1}" type="slidenum">
              <a:rPr lang="en-US" altLang="fr-FR"/>
              <a:pPr>
                <a:defRPr/>
              </a:pPr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03347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3C856F-6C78-FA42-BA49-0D96099C9A4B}" type="datetimeFigureOut">
              <a:rPr lang="en-US" altLang="fr-FR"/>
              <a:pPr>
                <a:defRPr/>
              </a:pPr>
              <a:t>3/11/2018</a:t>
            </a:fld>
            <a:endParaRPr lang="en-US" altLang="fr-F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7ABD4-6628-CF49-8B8F-2A18365B7CE8}" type="slidenum">
              <a:rPr lang="en-US" altLang="fr-FR"/>
              <a:pPr>
                <a:defRPr/>
              </a:pPr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78835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Click to edit Master title style</a:t>
            </a:r>
            <a:endParaRPr lang="en-US" altLang="fr-FR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Click to edit Master text styles</a:t>
            </a:r>
          </a:p>
          <a:p>
            <a:pPr lvl="1"/>
            <a:r>
              <a:rPr lang="fr-FR" altLang="fr-FR"/>
              <a:t>Second level</a:t>
            </a:r>
          </a:p>
          <a:p>
            <a:pPr lvl="2"/>
            <a:r>
              <a:rPr lang="fr-FR" altLang="fr-FR"/>
              <a:t>Third level</a:t>
            </a:r>
          </a:p>
          <a:p>
            <a:pPr lvl="3"/>
            <a:r>
              <a:rPr lang="fr-FR" altLang="fr-FR"/>
              <a:t>Fourth level</a:t>
            </a:r>
          </a:p>
          <a:p>
            <a:pPr lvl="4"/>
            <a:r>
              <a:rPr lang="fr-FR" altLang="fr-FR"/>
              <a:t>Fifth level</a:t>
            </a:r>
            <a:endParaRPr lang="en-US" alt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3E82034-C5D9-A94A-932D-05BA32590273}" type="datetimeFigureOut">
              <a:rPr lang="en-US" altLang="fr-FR"/>
              <a:pPr>
                <a:defRPr/>
              </a:pPr>
              <a:t>3/11/2018</a:t>
            </a:fld>
            <a:endParaRPr lang="en-US" alt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7F5D3F5-C9BC-9540-9A33-5BB05CFEFA77}" type="slidenum">
              <a:rPr lang="en-US" altLang="fr-FR"/>
              <a:pPr>
                <a:defRPr/>
              </a:pPr>
              <a:t>‹#›</a:t>
            </a:fld>
            <a:endParaRPr lang="en-US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hyperlink" Target="mailto:nicolas@mubrain.com" TargetMode="External"/><Relationship Id="rId7" Type="http://schemas.openxmlformats.org/officeDocument/2006/relationships/hyperlink" Target="mailto:joao-vitor.pinto@siicanada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royer.ricaurte@gmail.com" TargetMode="External"/><Relationship Id="rId5" Type="http://schemas.openxmlformats.org/officeDocument/2006/relationships/image" Target="../media/image23.jpg"/><Relationship Id="rId10" Type="http://schemas.openxmlformats.org/officeDocument/2006/relationships/hyperlink" Target="mailto:romain.ganne@siicanada.com" TargetMode="External"/><Relationship Id="rId4" Type="http://schemas.openxmlformats.org/officeDocument/2006/relationships/image" Target="../media/image22.jpeg"/><Relationship Id="rId9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539" y="-213756"/>
            <a:ext cx="6182921" cy="442787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087563" y="3427413"/>
            <a:ext cx="4968875" cy="657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r>
              <a:rPr lang="fr-CA" altLang="fr-FR" dirty="0">
                <a:solidFill>
                  <a:srgbClr val="656E77"/>
                </a:solidFill>
                <a:latin typeface="Arial" charset="0"/>
              </a:rPr>
              <a:t>Ontologie Intelligente</a:t>
            </a:r>
            <a:br>
              <a:rPr lang="fr-CA" altLang="fr-FR" b="1" dirty="0">
                <a:latin typeface="Arial" charset="0"/>
              </a:rPr>
            </a:br>
            <a:r>
              <a:rPr lang="fr-CA" altLang="fr-FR" b="1" dirty="0">
                <a:solidFill>
                  <a:srgbClr val="D7317A"/>
                </a:solidFill>
                <a:latin typeface="Arial" charset="0"/>
              </a:rPr>
              <a:t>MuBrain et SII Canada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4635500"/>
            <a:ext cx="3925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 dirty="0">
                <a:solidFill>
                  <a:srgbClr val="656E77"/>
                </a:solidFill>
                <a:latin typeface="Arial" charset="0"/>
              </a:rPr>
              <a:t>Téléchargez dans votre espace équipe ce document complété avant le </a:t>
            </a:r>
            <a:r>
              <a:rPr lang="fr-FR" altLang="fr-FR" sz="1200" b="1" dirty="0">
                <a:solidFill>
                  <a:srgbClr val="D7317A"/>
                </a:solidFill>
                <a:latin typeface="Arial" charset="0"/>
              </a:rPr>
              <a:t>4 mars 2018, 23h59 </a:t>
            </a:r>
            <a:r>
              <a:rPr lang="mr-IN" altLang="fr-FR" sz="1200" b="1" dirty="0">
                <a:solidFill>
                  <a:srgbClr val="D7317A"/>
                </a:solidFill>
                <a:latin typeface="Arial" charset="0"/>
                <a:ea typeface="Mangal" charset="0"/>
              </a:rPr>
              <a:t>(GMT</a:t>
            </a:r>
            <a:r>
              <a:rPr lang="fr-FR" altLang="fr-FR" sz="1200" b="1" dirty="0">
                <a:solidFill>
                  <a:srgbClr val="D7317A"/>
                </a:solidFill>
                <a:latin typeface="Arial" charset="0"/>
                <a:ea typeface="Mangal" charset="0"/>
              </a:rPr>
              <a:t>- 5</a:t>
            </a:r>
            <a:r>
              <a:rPr lang="mr-IN" altLang="fr-FR" sz="1200" b="1" dirty="0">
                <a:solidFill>
                  <a:srgbClr val="D7317A"/>
                </a:solidFill>
                <a:latin typeface="Arial" charset="0"/>
                <a:ea typeface="Mangal" charset="0"/>
              </a:rPr>
              <a:t>)</a:t>
            </a:r>
            <a:r>
              <a:rPr lang="fr-FR" altLang="fr-FR" sz="1200" b="1" dirty="0">
                <a:solidFill>
                  <a:srgbClr val="D7317A"/>
                </a:solidFill>
                <a:latin typeface="Arial" charset="0"/>
              </a:rPr>
              <a:t>.</a:t>
            </a:r>
            <a:endParaRPr lang="en-US" altLang="fr-FR" sz="1200" b="1" dirty="0">
              <a:solidFill>
                <a:srgbClr val="D7317A"/>
              </a:solidFill>
              <a:latin typeface="Arial" charset="0"/>
            </a:endParaRPr>
          </a:p>
        </p:txBody>
      </p:sp>
      <p:pic>
        <p:nvPicPr>
          <p:cNvPr id="1536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888" y="4649788"/>
            <a:ext cx="158908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90D9876-F884-4E90-A9E0-1A1947FF6F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95" r="25627" b="36658"/>
          <a:stretch/>
        </p:blipFill>
        <p:spPr>
          <a:xfrm>
            <a:off x="6166247" y="2352292"/>
            <a:ext cx="2977754" cy="2791208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720725"/>
          </a:xfrm>
          <a:prstGeom prst="rect">
            <a:avLst/>
          </a:prstGeom>
          <a:solidFill>
            <a:srgbClr val="D731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01B725"/>
              </a:solidFill>
            </a:endParaRPr>
          </a:p>
        </p:txBody>
      </p:sp>
      <p:sp>
        <p:nvSpPr>
          <p:cNvPr id="17410" name="Titre 1"/>
          <p:cNvSpPr txBox="1">
            <a:spLocks/>
          </p:cNvSpPr>
          <p:nvPr/>
        </p:nvSpPr>
        <p:spPr bwMode="auto">
          <a:xfrm>
            <a:off x="457200" y="-68263"/>
            <a:ext cx="8229600" cy="85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fr-FR" altLang="fr-FR" sz="2400" dirty="0">
                <a:solidFill>
                  <a:schemeClr val="bg1"/>
                </a:solidFill>
                <a:latin typeface="Arial" charset="0"/>
                <a:sym typeface="Arial" charset="0"/>
              </a:rPr>
              <a:t>DESCRIPTION SYNTHÉTIQUE DE LA SOLUTION</a:t>
            </a:r>
            <a:endParaRPr lang="fr-FR" altLang="fr-FR" sz="24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08097-37CE-485A-B470-421108A2DBB0}"/>
              </a:ext>
            </a:extLst>
          </p:cNvPr>
          <p:cNvSpPr/>
          <p:nvPr/>
        </p:nvSpPr>
        <p:spPr>
          <a:xfrm>
            <a:off x="6166247" y="2352293"/>
            <a:ext cx="2977753" cy="279120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954A2731-4040-460F-A9E9-74BFFFD19A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0570773"/>
              </p:ext>
            </p:extLst>
          </p:nvPr>
        </p:nvGraphicFramePr>
        <p:xfrm>
          <a:off x="182880" y="914400"/>
          <a:ext cx="8778240" cy="3554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2BE387A8-9AD4-4E74-9851-FD6E2D0A79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0B2F0511-9411-45EB-AE5D-F6B56A898C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20504807-7D21-49C3-AFA0-614D6B100D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32C6FB0F-81A6-407D-98EA-3368D9188B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3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C7C1B3-F733-47E5-A343-431B2E10E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562" y="2433167"/>
            <a:ext cx="1105902" cy="10718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D50890-7D50-485A-901D-F231FD3FA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630" y="4072047"/>
            <a:ext cx="457200" cy="457200"/>
          </a:xfrm>
          <a:prstGeom prst="rect">
            <a:avLst/>
          </a:prstGeom>
        </p:spPr>
      </p:pic>
      <p:pic>
        <p:nvPicPr>
          <p:cNvPr id="12" name="Picture 11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D104969-3C5C-4E18-9AC8-83FEB59A9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630" y="3415546"/>
            <a:ext cx="457200" cy="457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CB69BA-14D7-4E46-999B-D790B38EC5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92" y="2759043"/>
            <a:ext cx="457200" cy="457200"/>
          </a:xfrm>
          <a:prstGeom prst="rect">
            <a:avLst/>
          </a:prstGeom>
        </p:spPr>
      </p:pic>
      <p:pic>
        <p:nvPicPr>
          <p:cNvPr id="17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14BA572-3BA4-436F-BC71-DF76BB8642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630" y="2102540"/>
            <a:ext cx="457200" cy="457200"/>
          </a:xfrm>
          <a:prstGeom prst="rect">
            <a:avLst/>
          </a:prstGeom>
        </p:spPr>
      </p:pic>
      <p:pic>
        <p:nvPicPr>
          <p:cNvPr id="19" name="Picture 18" descr="A close up of a logo&#10;&#10;Description generated with high confidence">
            <a:extLst>
              <a:ext uri="{FF2B5EF4-FFF2-40B4-BE49-F238E27FC236}">
                <a16:creationId xmlns:a16="http://schemas.microsoft.com/office/drawing/2014/main" id="{E402B983-0AA9-4F11-BB5A-2EDCF448EC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630" y="1446037"/>
            <a:ext cx="457200" cy="457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FA2B400-9C16-45F6-A60F-321C982B92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25901" y="2578939"/>
            <a:ext cx="780290" cy="780290"/>
          </a:xfrm>
          <a:prstGeom prst="rect">
            <a:avLst/>
          </a:prstGeom>
        </p:spPr>
      </p:pic>
      <p:pic>
        <p:nvPicPr>
          <p:cNvPr id="23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81AF3F8-BD77-4B21-B12A-95EFC68E09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46058" y="2578939"/>
            <a:ext cx="780290" cy="780290"/>
          </a:xfrm>
          <a:prstGeom prst="rect">
            <a:avLst/>
          </a:prstGeom>
        </p:spPr>
      </p:pic>
      <p:sp>
        <p:nvSpPr>
          <p:cNvPr id="24" name="Double Brace 23">
            <a:extLst>
              <a:ext uri="{FF2B5EF4-FFF2-40B4-BE49-F238E27FC236}">
                <a16:creationId xmlns:a16="http://schemas.microsoft.com/office/drawing/2014/main" id="{0591DF47-D6F6-4AE5-9F8A-1871C6041EFF}"/>
              </a:ext>
            </a:extLst>
          </p:cNvPr>
          <p:cNvSpPr/>
          <p:nvPr/>
        </p:nvSpPr>
        <p:spPr>
          <a:xfrm>
            <a:off x="-602538" y="1402170"/>
            <a:ext cx="2082418" cy="3187321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73706BA6-F5F8-4C13-9B69-49A35415C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54043" y="2578939"/>
            <a:ext cx="780290" cy="780290"/>
          </a:xfrm>
          <a:prstGeom prst="rect">
            <a:avLst/>
          </a:prstGeom>
        </p:spPr>
      </p:pic>
      <p:pic>
        <p:nvPicPr>
          <p:cNvPr id="30" name="Picture 29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57BE46CE-F720-48FD-8744-ABDACCC2E0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10968" y="1125112"/>
            <a:ext cx="457200" cy="457200"/>
          </a:xfrm>
          <a:prstGeom prst="rect">
            <a:avLst/>
          </a:prstGeom>
        </p:spPr>
      </p:pic>
      <p:pic>
        <p:nvPicPr>
          <p:cNvPr id="34" name="Picture 33" descr="A picture containing wheel, transport&#10;&#10;Description generated with high confidence">
            <a:extLst>
              <a:ext uri="{FF2B5EF4-FFF2-40B4-BE49-F238E27FC236}">
                <a16:creationId xmlns:a16="http://schemas.microsoft.com/office/drawing/2014/main" id="{62B48397-370B-4792-9EF3-99ACD48AD0C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10968" y="1765419"/>
            <a:ext cx="457200" cy="457200"/>
          </a:xfrm>
          <a:prstGeom prst="rect">
            <a:avLst/>
          </a:prstGeom>
        </p:spPr>
      </p:pic>
      <p:pic>
        <p:nvPicPr>
          <p:cNvPr id="36" name="Picture 3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B659704-CDCA-4005-A632-AC4B0D330F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10968" y="4326647"/>
            <a:ext cx="457200" cy="457200"/>
          </a:xfrm>
          <a:prstGeom prst="rect">
            <a:avLst/>
          </a:prstGeom>
        </p:spPr>
      </p:pic>
      <p:pic>
        <p:nvPicPr>
          <p:cNvPr id="38" name="Picture 37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E8939A5C-2E18-451E-8481-EE517CD58B6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10968" y="3686340"/>
            <a:ext cx="457200" cy="457200"/>
          </a:xfrm>
          <a:prstGeom prst="rect">
            <a:avLst/>
          </a:prstGeom>
        </p:spPr>
      </p:pic>
      <p:pic>
        <p:nvPicPr>
          <p:cNvPr id="40" name="Picture 39" descr="A close up of a sign&#10;&#10;Description generated with high confidence">
            <a:extLst>
              <a:ext uri="{FF2B5EF4-FFF2-40B4-BE49-F238E27FC236}">
                <a16:creationId xmlns:a16="http://schemas.microsoft.com/office/drawing/2014/main" id="{F7874794-D615-4C2C-8D61-BECF586FD56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10968" y="3046033"/>
            <a:ext cx="457200" cy="4572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197BA47-813F-48E6-98E7-FE508AA00ACC}"/>
              </a:ext>
            </a:extLst>
          </p:cNvPr>
          <p:cNvSpPr txBox="1"/>
          <p:nvPr/>
        </p:nvSpPr>
        <p:spPr>
          <a:xfrm>
            <a:off x="7701602" y="1183568"/>
            <a:ext cx="1147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/>
              <a:t>Statistiques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028176-78E9-47E1-81FA-6A2A21EAFE57}"/>
              </a:ext>
            </a:extLst>
          </p:cNvPr>
          <p:cNvSpPr txBox="1"/>
          <p:nvPr/>
        </p:nvSpPr>
        <p:spPr>
          <a:xfrm>
            <a:off x="7701602" y="1809353"/>
            <a:ext cx="1058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/>
              <a:t>Recherche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71C2AE-D39D-44ED-9370-925FC8A3FD03}"/>
              </a:ext>
            </a:extLst>
          </p:cNvPr>
          <p:cNvSpPr/>
          <p:nvPr/>
        </p:nvSpPr>
        <p:spPr>
          <a:xfrm>
            <a:off x="0" y="0"/>
            <a:ext cx="9144000" cy="720725"/>
          </a:xfrm>
          <a:prstGeom prst="rect">
            <a:avLst/>
          </a:prstGeom>
          <a:solidFill>
            <a:srgbClr val="D731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01B725"/>
              </a:solidFill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91A4307A-95D7-4D56-AD5E-23BCA7C591F7}"/>
              </a:ext>
            </a:extLst>
          </p:cNvPr>
          <p:cNvSpPr txBox="1">
            <a:spLocks/>
          </p:cNvSpPr>
          <p:nvPr/>
        </p:nvSpPr>
        <p:spPr bwMode="auto">
          <a:xfrm>
            <a:off x="457200" y="-68263"/>
            <a:ext cx="8229600" cy="85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fr-FR" altLang="fr-FR" sz="2400" dirty="0">
                <a:solidFill>
                  <a:schemeClr val="bg1"/>
                </a:solidFill>
                <a:latin typeface="Arial" charset="0"/>
                <a:sym typeface="Arial" charset="0"/>
              </a:rPr>
              <a:t>SCHEMA SYNTHÉTIQUE DE LA SOLUTION</a:t>
            </a:r>
            <a:endParaRPr lang="fr-FR" altLang="fr-FR" sz="24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06400E-E999-4CF6-B108-DD5687360204}"/>
              </a:ext>
            </a:extLst>
          </p:cNvPr>
          <p:cNvSpPr txBox="1"/>
          <p:nvPr/>
        </p:nvSpPr>
        <p:spPr>
          <a:xfrm>
            <a:off x="7701602" y="3730274"/>
            <a:ext cx="926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/>
              <a:t>Site Web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EC2D8C-AB8E-4EE2-8A7E-5C9A2057E70A}"/>
              </a:ext>
            </a:extLst>
          </p:cNvPr>
          <p:cNvSpPr txBox="1"/>
          <p:nvPr/>
        </p:nvSpPr>
        <p:spPr>
          <a:xfrm>
            <a:off x="7701602" y="3089967"/>
            <a:ext cx="1216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/>
              <a:t>Web Service</a:t>
            </a:r>
          </a:p>
        </p:txBody>
      </p:sp>
      <p:pic>
        <p:nvPicPr>
          <p:cNvPr id="49" name="Picture 48" descr="A close up of a logo&#10;&#10;Description generated with high confidence">
            <a:extLst>
              <a:ext uri="{FF2B5EF4-FFF2-40B4-BE49-F238E27FC236}">
                <a16:creationId xmlns:a16="http://schemas.microsoft.com/office/drawing/2014/main" id="{29C03841-DAAA-4580-93A6-BA57BB08E26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10968" y="2405726"/>
            <a:ext cx="457200" cy="4572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488B1F2-ADD1-4B4C-9A3D-3F0920DD8750}"/>
              </a:ext>
            </a:extLst>
          </p:cNvPr>
          <p:cNvSpPr txBox="1"/>
          <p:nvPr/>
        </p:nvSpPr>
        <p:spPr>
          <a:xfrm>
            <a:off x="7701602" y="2449660"/>
            <a:ext cx="1266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/>
              <a:t>Classification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E20CB4-5131-4959-83BB-A6A4ED3E6699}"/>
              </a:ext>
            </a:extLst>
          </p:cNvPr>
          <p:cNvSpPr txBox="1"/>
          <p:nvPr/>
        </p:nvSpPr>
        <p:spPr>
          <a:xfrm>
            <a:off x="7701602" y="4370889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/>
              <a:t>R&amp;D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7C8026-BE01-4308-B2F6-A7BBB6617275}"/>
              </a:ext>
            </a:extLst>
          </p:cNvPr>
          <p:cNvSpPr txBox="1"/>
          <p:nvPr/>
        </p:nvSpPr>
        <p:spPr>
          <a:xfrm>
            <a:off x="1694222" y="3522503"/>
            <a:ext cx="883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600" dirty="0"/>
              <a:t>Services</a:t>
            </a:r>
            <a:br>
              <a:rPr lang="fr-CA" sz="1600" dirty="0"/>
            </a:br>
            <a:r>
              <a:rPr lang="fr-CA" sz="1600" dirty="0"/>
              <a:t>cognitifs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E8669C-EDF3-4B18-A43C-0A9730B018C7}"/>
              </a:ext>
            </a:extLst>
          </p:cNvPr>
          <p:cNvSpPr txBox="1"/>
          <p:nvPr/>
        </p:nvSpPr>
        <p:spPr>
          <a:xfrm>
            <a:off x="2731233" y="3522503"/>
            <a:ext cx="1366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600" dirty="0"/>
              <a:t>Apprentissage</a:t>
            </a:r>
            <a:br>
              <a:rPr lang="fr-CA" sz="1600" dirty="0"/>
            </a:br>
            <a:r>
              <a:rPr lang="fr-CA" sz="1600" dirty="0"/>
              <a:t>Machine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ED9934-F4A7-4A14-B352-C17805317D5D}"/>
              </a:ext>
            </a:extLst>
          </p:cNvPr>
          <p:cNvSpPr txBox="1"/>
          <p:nvPr/>
        </p:nvSpPr>
        <p:spPr>
          <a:xfrm>
            <a:off x="4394502" y="3522503"/>
            <a:ext cx="926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600" dirty="0"/>
              <a:t>Stockage</a:t>
            </a:r>
            <a:br>
              <a:rPr lang="fr-CA" sz="1600" dirty="0"/>
            </a:br>
            <a:r>
              <a:rPr lang="fr-CA" sz="1600" dirty="0"/>
              <a:t>Graph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41065D3-622C-41AF-81DF-6F3B3AA612BB}"/>
              </a:ext>
            </a:extLst>
          </p:cNvPr>
          <p:cNvSpPr txBox="1"/>
          <p:nvPr/>
        </p:nvSpPr>
        <p:spPr>
          <a:xfrm>
            <a:off x="5851934" y="3522503"/>
            <a:ext cx="784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600" dirty="0"/>
              <a:t>Service</a:t>
            </a:r>
            <a:br>
              <a:rPr lang="fr-CA" sz="1600" dirty="0"/>
            </a:br>
            <a:r>
              <a:rPr lang="fr-CA" sz="1600" dirty="0"/>
              <a:t>API</a:t>
            </a:r>
          </a:p>
        </p:txBody>
      </p:sp>
      <p:sp>
        <p:nvSpPr>
          <p:cNvPr id="56" name="Double Brace 55">
            <a:extLst>
              <a:ext uri="{FF2B5EF4-FFF2-40B4-BE49-F238E27FC236}">
                <a16:creationId xmlns:a16="http://schemas.microsoft.com/office/drawing/2014/main" id="{29FBDA03-98CF-4DEC-A848-EF67FD639560}"/>
              </a:ext>
            </a:extLst>
          </p:cNvPr>
          <p:cNvSpPr/>
          <p:nvPr/>
        </p:nvSpPr>
        <p:spPr>
          <a:xfrm>
            <a:off x="6787783" y="1091049"/>
            <a:ext cx="2956292" cy="3809563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D0F3D7A-7923-466D-B1C6-17205587861F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>
            <a:off x="2526348" y="2969084"/>
            <a:ext cx="4995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F40D4E8-828A-4E0A-A8BF-503BD3ABFCB2}"/>
              </a:ext>
            </a:extLst>
          </p:cNvPr>
          <p:cNvCxnSpPr>
            <a:cxnSpLocks/>
            <a:stCxn id="21" idx="3"/>
            <a:endCxn id="4" idx="1"/>
          </p:cNvCxnSpPr>
          <p:nvPr/>
        </p:nvCxnSpPr>
        <p:spPr>
          <a:xfrm>
            <a:off x="3806191" y="2969084"/>
            <a:ext cx="498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4CE5965-6D4A-4430-9891-3F4F6BE73DAF}"/>
              </a:ext>
            </a:extLst>
          </p:cNvPr>
          <p:cNvCxnSpPr>
            <a:cxnSpLocks/>
            <a:stCxn id="4" idx="3"/>
            <a:endCxn id="26" idx="1"/>
          </p:cNvCxnSpPr>
          <p:nvPr/>
        </p:nvCxnSpPr>
        <p:spPr>
          <a:xfrm>
            <a:off x="5410464" y="2969084"/>
            <a:ext cx="443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95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20725"/>
          </a:xfrm>
          <a:prstGeom prst="rect">
            <a:avLst/>
          </a:prstGeom>
          <a:solidFill>
            <a:srgbClr val="D731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01B725"/>
              </a:solidFill>
            </a:endParaRPr>
          </a:p>
        </p:txBody>
      </p:sp>
      <p:sp>
        <p:nvSpPr>
          <p:cNvPr id="18434" name="Titre 1"/>
          <p:cNvSpPr txBox="1">
            <a:spLocks/>
          </p:cNvSpPr>
          <p:nvPr/>
        </p:nvSpPr>
        <p:spPr bwMode="auto">
          <a:xfrm>
            <a:off x="457200" y="-68263"/>
            <a:ext cx="8229600" cy="85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fr-FR" altLang="fr-FR" sz="2400">
                <a:solidFill>
                  <a:schemeClr val="bg1"/>
                </a:solidFill>
                <a:latin typeface="Arial" charset="0"/>
                <a:sym typeface="Arial" charset="0"/>
              </a:rPr>
              <a:t>SOURCES D’INSPIRATIONS</a:t>
            </a:r>
            <a:endParaRPr lang="fr-FR" altLang="fr-FR" sz="240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9C7754E-C4AB-4EF1-95C0-A4081097FB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491" r="-1" b="54038"/>
          <a:stretch/>
        </p:blipFill>
        <p:spPr>
          <a:xfrm>
            <a:off x="0" y="3118161"/>
            <a:ext cx="3608712" cy="20253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20D92E-9D16-45A9-AA3C-147A453E964F}"/>
              </a:ext>
            </a:extLst>
          </p:cNvPr>
          <p:cNvSpPr/>
          <p:nvPr/>
        </p:nvSpPr>
        <p:spPr>
          <a:xfrm>
            <a:off x="0" y="3118160"/>
            <a:ext cx="3608712" cy="202533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68298BB-CD00-4933-90D6-B58EE58A32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9870987"/>
              </p:ext>
            </p:extLst>
          </p:nvPr>
        </p:nvGraphicFramePr>
        <p:xfrm>
          <a:off x="182880" y="914399"/>
          <a:ext cx="8778240" cy="3863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812317A-43C1-4957-ACF6-BCFBB553DE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81" t="51245"/>
          <a:stretch/>
        </p:blipFill>
        <p:spPr>
          <a:xfrm>
            <a:off x="0" y="720725"/>
            <a:ext cx="3580862" cy="21484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720725"/>
          </a:xfrm>
          <a:prstGeom prst="rect">
            <a:avLst/>
          </a:prstGeom>
          <a:solidFill>
            <a:srgbClr val="D731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01B725"/>
              </a:solidFill>
            </a:endParaRPr>
          </a:p>
        </p:txBody>
      </p:sp>
      <p:sp>
        <p:nvSpPr>
          <p:cNvPr id="19458" name="Titre 1"/>
          <p:cNvSpPr txBox="1">
            <a:spLocks/>
          </p:cNvSpPr>
          <p:nvPr/>
        </p:nvSpPr>
        <p:spPr bwMode="auto">
          <a:xfrm>
            <a:off x="457200" y="-68263"/>
            <a:ext cx="8229600" cy="85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fr-FR" altLang="fr-FR" sz="2400">
                <a:solidFill>
                  <a:schemeClr val="bg1"/>
                </a:solidFill>
                <a:latin typeface="Arial" charset="0"/>
                <a:sym typeface="Arial" charset="0"/>
              </a:rPr>
              <a:t>POINTS FORTS DE LA DÉMARCHE</a:t>
            </a:r>
            <a:endParaRPr lang="fr-FR" altLang="fr-FR" sz="240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CCB05B-557F-42D4-A2E8-3454702C5352}"/>
              </a:ext>
            </a:extLst>
          </p:cNvPr>
          <p:cNvSpPr/>
          <p:nvPr/>
        </p:nvSpPr>
        <p:spPr>
          <a:xfrm>
            <a:off x="0" y="720726"/>
            <a:ext cx="3580862" cy="214840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B41B7-9D0E-4246-8770-CE82C90CA4B2}"/>
              </a:ext>
            </a:extLst>
          </p:cNvPr>
          <p:cNvSpPr/>
          <p:nvPr/>
        </p:nvSpPr>
        <p:spPr>
          <a:xfrm>
            <a:off x="182880" y="914400"/>
            <a:ext cx="87782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400" dirty="0"/>
              <a:t>Exploitation des services cognitifs pour homogénéiser les contenus.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400" dirty="0"/>
              <a:t>Création d’un référentiel unique et adaptable de classement.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400" dirty="0"/>
              <a:t>Utilisation de l’apprentissage profond pour la catégorisation.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400" dirty="0"/>
              <a:t>Commercialisation du modèle ontologique multilingue.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400" dirty="0"/>
              <a:t>Surveillance en temps réel de la production des contenus ouvrant a la possibilité d’en vérifier l’exactitude.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400" dirty="0"/>
              <a:t>Solution initiale très rapidement extensible aux données sociales.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400" dirty="0"/>
              <a:t>Solution exploitant déjà la plateforme Azure de Microsoft.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CA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20725"/>
          </a:xfrm>
          <a:prstGeom prst="rect">
            <a:avLst/>
          </a:prstGeom>
          <a:solidFill>
            <a:srgbClr val="D731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01B725"/>
              </a:solidFill>
            </a:endParaRPr>
          </a:p>
        </p:txBody>
      </p:sp>
      <p:sp>
        <p:nvSpPr>
          <p:cNvPr id="20482" name="Titre 1"/>
          <p:cNvSpPr txBox="1">
            <a:spLocks/>
          </p:cNvSpPr>
          <p:nvPr/>
        </p:nvSpPr>
        <p:spPr bwMode="auto">
          <a:xfrm>
            <a:off x="457200" y="-68263"/>
            <a:ext cx="8229600" cy="85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fr-FR" altLang="fr-FR" sz="2400" dirty="0">
                <a:solidFill>
                  <a:schemeClr val="bg1"/>
                </a:solidFill>
                <a:latin typeface="Arial" charset="0"/>
                <a:sym typeface="Arial" charset="0"/>
              </a:rPr>
              <a:t>PRÉSENTATION DE L’ÉQUIPE</a:t>
            </a:r>
            <a:endParaRPr lang="fr-FR" altLang="fr-FR" sz="2400" dirty="0">
              <a:solidFill>
                <a:schemeClr val="bg1"/>
              </a:solidFill>
            </a:endParaRPr>
          </a:p>
        </p:txBody>
      </p:sp>
      <p:sp>
        <p:nvSpPr>
          <p:cNvPr id="20484" name="TextBox 33"/>
          <p:cNvSpPr txBox="1">
            <a:spLocks noChangeArrowheads="1"/>
          </p:cNvSpPr>
          <p:nvPr/>
        </p:nvSpPr>
        <p:spPr bwMode="auto">
          <a:xfrm>
            <a:off x="1760220" y="1201757"/>
            <a:ext cx="237744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sz="1200" b="1" i="1" dirty="0">
                <a:solidFill>
                  <a:srgbClr val="656E77"/>
                </a:solidFill>
                <a:latin typeface="Arial" charset="0"/>
              </a:rPr>
              <a:t>Nicolas GEORGEAULT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sz="1200" dirty="0">
                <a:solidFill>
                  <a:srgbClr val="656E77"/>
                </a:solidFill>
                <a:latin typeface="Arial" charset="0"/>
              </a:rPr>
              <a:t>45 </a:t>
            </a:r>
            <a:r>
              <a:rPr lang="en-US" altLang="fr-FR" sz="1200" dirty="0" err="1">
                <a:solidFill>
                  <a:srgbClr val="656E77"/>
                </a:solidFill>
                <a:latin typeface="Arial" charset="0"/>
              </a:rPr>
              <a:t>ans</a:t>
            </a:r>
            <a:endParaRPr lang="en-US" altLang="fr-FR" sz="1200" dirty="0">
              <a:solidFill>
                <a:srgbClr val="656E77"/>
              </a:solidFill>
              <a:latin typeface="Arial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sz="1200" dirty="0">
                <a:solidFill>
                  <a:srgbClr val="656E77"/>
                </a:solidFill>
                <a:latin typeface="Arial" charset="0"/>
                <a:hlinkClick r:id="rId3"/>
              </a:rPr>
              <a:t>nicolas@mubrain.com</a:t>
            </a:r>
            <a:endParaRPr lang="en-US" altLang="fr-FR" sz="1200" dirty="0">
              <a:solidFill>
                <a:srgbClr val="656E77"/>
              </a:solidFill>
              <a:latin typeface="Arial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sz="1200" dirty="0">
                <a:solidFill>
                  <a:srgbClr val="656E77"/>
                </a:solidFill>
                <a:latin typeface="Arial" charset="0"/>
              </a:rPr>
              <a:t>@ngeorgeault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sz="1200" i="1" u="sng" dirty="0">
                <a:solidFill>
                  <a:srgbClr val="656E77"/>
                </a:solidFill>
                <a:latin typeface="Arial" charset="0"/>
              </a:rPr>
              <a:t>Brain Feeder</a:t>
            </a:r>
          </a:p>
        </p:txBody>
      </p:sp>
      <p:sp>
        <p:nvSpPr>
          <p:cNvPr id="20485" name="TextBox 1"/>
          <p:cNvSpPr txBox="1">
            <a:spLocks noChangeArrowheads="1"/>
          </p:cNvSpPr>
          <p:nvPr/>
        </p:nvSpPr>
        <p:spPr bwMode="auto">
          <a:xfrm>
            <a:off x="144463" y="4695825"/>
            <a:ext cx="8915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700" dirty="0">
                <a:solidFill>
                  <a:srgbClr val="656E77"/>
                </a:solidFill>
                <a:latin typeface="Arial" charset="0"/>
              </a:rPr>
              <a:t>Les données à caractère personnel recueillies concernant les participants sont obligatoires pour le traitement de leur participation au concours. A défaut de communication de ces données, votre participation ne pourrait être prise en compte. Elles sont exclusivement destinées à </a:t>
            </a:r>
            <a:r>
              <a:rPr lang="fr-FR" altLang="fr-FR" sz="700" dirty="0" err="1">
                <a:solidFill>
                  <a:srgbClr val="656E77"/>
                </a:solidFill>
                <a:latin typeface="Arial" charset="0"/>
              </a:rPr>
              <a:t>Agorize</a:t>
            </a:r>
            <a:r>
              <a:rPr lang="fr-FR" altLang="fr-FR" sz="700" dirty="0">
                <a:solidFill>
                  <a:srgbClr val="656E77"/>
                </a:solidFill>
                <a:latin typeface="Arial" charset="0"/>
              </a:rPr>
              <a:t>, responsable du traitement. Conformément à la loi Informatique et libertés, vous disposez d'un droit d'accès et de rectification de vos données, ainsi que d'un droit d’opposition pour motif légitime auprès de </a:t>
            </a:r>
            <a:r>
              <a:rPr lang="fr-FR" altLang="fr-FR" sz="700" dirty="0" err="1">
                <a:solidFill>
                  <a:srgbClr val="656E77"/>
                </a:solidFill>
                <a:latin typeface="Arial" charset="0"/>
              </a:rPr>
              <a:t>Agorize</a:t>
            </a:r>
            <a:r>
              <a:rPr lang="fr-FR" altLang="fr-FR" sz="700" dirty="0">
                <a:solidFill>
                  <a:srgbClr val="656E77"/>
                </a:solidFill>
                <a:latin typeface="Arial" charset="0"/>
              </a:rPr>
              <a:t>, 34 rue du Faubourg Saint Antoine, 75012 Paris, par courrier accompagné d’une copie de tout document d’identité signé. </a:t>
            </a:r>
          </a:p>
        </p:txBody>
      </p:sp>
      <p:pic>
        <p:nvPicPr>
          <p:cNvPr id="15" name="Picture 2" descr="A person wearing a suit and tie smiling at the camera&#10;&#10;Description generated with very high confidenc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2926080"/>
            <a:ext cx="1231920" cy="1231920"/>
          </a:xfrm>
          <a:prstGeom prst="ellipse">
            <a:avLst/>
          </a:prstGeom>
          <a:noFill/>
          <a:ln>
            <a:noFill/>
          </a:ln>
          <a:extLst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4997773" y="1097280"/>
            <a:ext cx="1231920" cy="1231920"/>
          </a:xfrm>
          <a:prstGeom prst="ellipse">
            <a:avLst/>
          </a:prstGeom>
          <a:noFill/>
          <a:ln>
            <a:noFill/>
          </a:ln>
          <a:extLst/>
        </p:spPr>
      </p:pic>
      <p:sp>
        <p:nvSpPr>
          <p:cNvPr id="20488" name="TextBox 33"/>
          <p:cNvSpPr txBox="1">
            <a:spLocks noChangeArrowheads="1"/>
          </p:cNvSpPr>
          <p:nvPr/>
        </p:nvSpPr>
        <p:spPr bwMode="auto">
          <a:xfrm>
            <a:off x="1798320" y="2972543"/>
            <a:ext cx="2377440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>
              <a:buNone/>
            </a:pPr>
            <a:r>
              <a:rPr lang="en-US" altLang="fr-FR" sz="1200" b="1" i="1" dirty="0" err="1">
                <a:solidFill>
                  <a:srgbClr val="656E77"/>
                </a:solidFill>
                <a:latin typeface="Arial" charset="0"/>
              </a:rPr>
              <a:t>Ricaurte</a:t>
            </a:r>
            <a:r>
              <a:rPr lang="en-US" altLang="fr-FR" sz="1200" b="1" i="1" dirty="0">
                <a:solidFill>
                  <a:srgbClr val="656E77"/>
                </a:solidFill>
                <a:latin typeface="Arial" charset="0"/>
              </a:rPr>
              <a:t> ROYER</a:t>
            </a:r>
          </a:p>
          <a:p>
            <a:pPr algn="ctr" eaLnBrk="1" hangingPunct="1">
              <a:buNone/>
            </a:pPr>
            <a:r>
              <a:rPr lang="en-US" altLang="fr-FR" sz="1200" dirty="0">
                <a:solidFill>
                  <a:srgbClr val="656E77"/>
                </a:solidFill>
                <a:latin typeface="Arial"/>
                <a:cs typeface="Arial"/>
              </a:rPr>
              <a:t>33 </a:t>
            </a:r>
            <a:r>
              <a:rPr lang="en-US" altLang="fr-FR" sz="1200" dirty="0" err="1">
                <a:solidFill>
                  <a:srgbClr val="656E77"/>
                </a:solidFill>
                <a:latin typeface="Arial"/>
                <a:cs typeface="Arial"/>
              </a:rPr>
              <a:t>ans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sz="1200" dirty="0">
                <a:solidFill>
                  <a:srgbClr val="656E77"/>
                </a:solidFill>
                <a:latin typeface="Arial" charset="0"/>
                <a:hlinkClick r:id="rId6"/>
              </a:rPr>
              <a:t>royer.ricaurte@gmail.com</a:t>
            </a:r>
            <a:br>
              <a:rPr lang="en-US" altLang="fr-FR" sz="1200" dirty="0">
                <a:solidFill>
                  <a:srgbClr val="656E77"/>
                </a:solidFill>
                <a:latin typeface="Arial" charset="0"/>
              </a:rPr>
            </a:br>
            <a:endParaRPr lang="en-US" altLang="fr-FR" sz="1200" dirty="0">
              <a:solidFill>
                <a:srgbClr val="656E77"/>
              </a:solidFill>
              <a:latin typeface="Arial" charset="0"/>
              <a:cs typeface="Arial"/>
            </a:endParaRPr>
          </a:p>
          <a:p>
            <a:pPr algn="ctr" eaLnBrk="1" hangingPunct="1">
              <a:buNone/>
            </a:pPr>
            <a:r>
              <a:rPr lang="fr-FR" altLang="fr-FR" sz="1200" i="1" u="sng" dirty="0">
                <a:solidFill>
                  <a:srgbClr val="656E77"/>
                </a:solidFill>
                <a:latin typeface="Arial" charset="0"/>
                <a:cs typeface="Arial"/>
              </a:rPr>
              <a:t>Développeur C# (ASP.NET) SQL SERVER</a:t>
            </a:r>
            <a:endParaRPr lang="en-US" altLang="fr-FR" sz="1200" i="1" u="sng" dirty="0">
              <a:solidFill>
                <a:srgbClr val="656E77"/>
              </a:solidFill>
              <a:latin typeface="Arial" charset="0"/>
              <a:cs typeface="Arial"/>
            </a:endParaRPr>
          </a:p>
        </p:txBody>
      </p:sp>
      <p:sp>
        <p:nvSpPr>
          <p:cNvPr id="20489" name="TextBox 33"/>
          <p:cNvSpPr txBox="1">
            <a:spLocks noChangeArrowheads="1"/>
          </p:cNvSpPr>
          <p:nvPr/>
        </p:nvSpPr>
        <p:spPr bwMode="auto">
          <a:xfrm>
            <a:off x="6273821" y="1210645"/>
            <a:ext cx="237744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CA" altLang="fr-FR" sz="1200" b="1" i="1" dirty="0">
                <a:solidFill>
                  <a:srgbClr val="656E77"/>
                </a:solidFill>
                <a:latin typeface="Arial" charset="0"/>
              </a:rPr>
              <a:t>João </a:t>
            </a:r>
            <a:r>
              <a:rPr lang="fr-CA" altLang="fr-FR" sz="1200" b="1" i="1" dirty="0" err="1">
                <a:solidFill>
                  <a:srgbClr val="656E77"/>
                </a:solidFill>
                <a:latin typeface="Arial" charset="0"/>
              </a:rPr>
              <a:t>Vitor</a:t>
            </a:r>
            <a:r>
              <a:rPr lang="fr-CA" altLang="fr-FR" sz="1200" b="1" i="1" dirty="0">
                <a:solidFill>
                  <a:srgbClr val="656E77"/>
                </a:solidFill>
                <a:latin typeface="Arial" charset="0"/>
              </a:rPr>
              <a:t> PINTO</a:t>
            </a:r>
            <a:br>
              <a:rPr lang="fr-CA" altLang="fr-FR" sz="1200" dirty="0">
                <a:solidFill>
                  <a:srgbClr val="656E77"/>
                </a:solidFill>
                <a:latin typeface="Arial" charset="0"/>
              </a:rPr>
            </a:br>
            <a:r>
              <a:rPr lang="fr-CA" altLang="fr-FR" sz="1200" dirty="0">
                <a:solidFill>
                  <a:srgbClr val="656E77"/>
                </a:solidFill>
                <a:latin typeface="Arial" charset="0"/>
              </a:rPr>
              <a:t> 	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CA" altLang="fr-FR" sz="1200" dirty="0">
                <a:solidFill>
                  <a:srgbClr val="656E77"/>
                </a:solidFill>
                <a:latin typeface="Arial" charset="0"/>
                <a:hlinkClick r:id="rId7"/>
              </a:rPr>
              <a:t>joao-vitor.pinto@siicanada.com</a:t>
            </a:r>
            <a:endParaRPr lang="fr-CA" altLang="fr-FR" sz="1200" dirty="0">
              <a:solidFill>
                <a:srgbClr val="656E77"/>
              </a:solidFill>
              <a:latin typeface="Arial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CA" altLang="fr-FR" sz="1200" i="1" u="sng" dirty="0">
                <a:solidFill>
                  <a:srgbClr val="656E77"/>
                </a:solidFill>
                <a:latin typeface="Arial" charset="0"/>
              </a:rPr>
              <a:t>Développeur Frontend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244827-E6EA-4556-8610-51652CC3C2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1097280"/>
            <a:ext cx="1234440" cy="123444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481F3EFA-8A7A-4A42-BB73-2E413E6DD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tretch>
            <a:fillRect/>
          </a:stretch>
        </p:blipFill>
        <p:spPr bwMode="auto">
          <a:xfrm>
            <a:off x="4997773" y="2926080"/>
            <a:ext cx="1231920" cy="1231920"/>
          </a:xfrm>
          <a:prstGeom prst="ellipse">
            <a:avLst/>
          </a:prstGeom>
          <a:noFill/>
          <a:ln>
            <a:noFill/>
          </a:ln>
          <a:extLst/>
        </p:spPr>
      </p:pic>
      <p:sp>
        <p:nvSpPr>
          <p:cNvPr id="14" name="TextBox 33">
            <a:extLst>
              <a:ext uri="{FF2B5EF4-FFF2-40B4-BE49-F238E27FC236}">
                <a16:creationId xmlns:a16="http://schemas.microsoft.com/office/drawing/2014/main" id="{188EE455-78DC-48B4-9279-2D2383D90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821" y="3127613"/>
            <a:ext cx="237744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sz="1200" b="1" i="1" dirty="0">
                <a:solidFill>
                  <a:srgbClr val="656E77"/>
                </a:solidFill>
                <a:latin typeface="Arial" charset="0"/>
              </a:rPr>
              <a:t>Romain GANNE</a:t>
            </a:r>
            <a:r>
              <a:rPr lang="en-US" altLang="fr-FR" sz="1200" dirty="0">
                <a:solidFill>
                  <a:srgbClr val="656E77"/>
                </a:solidFill>
                <a:latin typeface="Arial" charset="0"/>
              </a:rPr>
              <a:t> </a:t>
            </a:r>
            <a:br>
              <a:rPr lang="en-US" altLang="fr-FR" sz="1200" dirty="0">
                <a:solidFill>
                  <a:srgbClr val="656E77"/>
                </a:solidFill>
                <a:latin typeface="Arial" charset="0"/>
              </a:rPr>
            </a:br>
            <a:endParaRPr lang="en-US" altLang="fr-FR" sz="1200" dirty="0">
              <a:solidFill>
                <a:srgbClr val="656E77"/>
              </a:solidFill>
              <a:latin typeface="Arial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sz="1200" dirty="0">
                <a:solidFill>
                  <a:srgbClr val="656E77"/>
                </a:solidFill>
                <a:latin typeface="Arial" charset="0"/>
                <a:hlinkClick r:id="rId10"/>
              </a:rPr>
              <a:t>romain.ganne@siicanada.com</a:t>
            </a:r>
            <a:endParaRPr lang="en-US" altLang="fr-FR" sz="1200" dirty="0">
              <a:solidFill>
                <a:srgbClr val="656E77"/>
              </a:solidFill>
              <a:latin typeface="Arial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fr-FR" sz="1200" dirty="0">
              <a:solidFill>
                <a:srgbClr val="656E77"/>
              </a:solidFill>
              <a:latin typeface="Arial" charset="0"/>
            </a:endParaRPr>
          </a:p>
          <a:p>
            <a:pPr algn="ctr" eaLnBrk="1" hangingPunct="1">
              <a:spcBef>
                <a:spcPct val="0"/>
              </a:spcBef>
              <a:buNone/>
            </a:pPr>
            <a:r>
              <a:rPr lang="fr-CA" altLang="fr-FR" sz="1200" i="1" u="sng" dirty="0">
                <a:solidFill>
                  <a:srgbClr val="656E77"/>
                </a:solidFill>
                <a:latin typeface="Arial" charset="0"/>
                <a:cs typeface="Arial"/>
              </a:rPr>
              <a:t>Développeur .Net / Azure / AI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2942</TotalTime>
  <Words>518</Words>
  <Application>Microsoft Office PowerPoint</Application>
  <PresentationFormat>On-screen Show (16:9)</PresentationFormat>
  <Paragraphs>65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F</dc:creator>
  <cp:lastModifiedBy>Nicolas Georgeault</cp:lastModifiedBy>
  <cp:revision>88</cp:revision>
  <dcterms:created xsi:type="dcterms:W3CDTF">2016-08-30T08:34:03Z</dcterms:created>
  <dcterms:modified xsi:type="dcterms:W3CDTF">2018-03-12T02:50:54Z</dcterms:modified>
</cp:coreProperties>
</file>