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9.png" ContentType="image/png"/>
  <Override PartName="/ppt/media/image10.png" ContentType="image/png"/>
  <Override PartName="/ppt/media/image13.png" ContentType="image/png"/>
  <Override PartName="/ppt/media/image8.png" ContentType="image/png"/>
  <Override PartName="/ppt/media/image12.png" ContentType="image/png"/>
  <Override PartName="/ppt/media/image20.png" ContentType="image/png"/>
  <Override PartName="/ppt/media/image7.png" ContentType="image/png"/>
  <Override PartName="/ppt/media/image11.png" ContentType="image/png"/>
  <Override PartName="/ppt/media/image21.jpeg" ContentType="image/jpeg"/>
  <Override PartName="/ppt/media/image19.png" ContentType="image/png"/>
  <Override PartName="/ppt/media/image1.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3.png" ContentType="image/png"/>
  <Override PartName="/ppt/media/image4.jpeg" ContentType="image/jpeg"/>
  <Override PartName="/ppt/media/image2.png" ContentType="image/png"/>
  <Override PartName="/ppt/media/image5.png" ContentType="image/pn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8288000" cy="10287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463BC8EA-DE05-42AB-BC64-BFE82B38CFEA}"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7" name="PlaceHolder 2"/>
          <p:cNvSpPr>
            <a:spLocks noGrp="1"/>
          </p:cNvSpPr>
          <p:nvPr>
            <p:ph/>
          </p:nvPr>
        </p:nvSpPr>
        <p:spPr>
          <a:xfrm>
            <a:off x="914400" y="240696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8" name="PlaceHolder 3"/>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F11BB15-959A-4233-960B-AA77FCF69EFE}"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0"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1"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2"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3" name="PlaceHolder 5"/>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7A3C6BA2-F63B-4A7F-A6F4-3679CF666323}"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5" name="PlaceHolder 2"/>
          <p:cNvSpPr>
            <a:spLocks noGrp="1"/>
          </p:cNvSpPr>
          <p:nvPr>
            <p:ph/>
          </p:nvPr>
        </p:nvSpPr>
        <p:spPr>
          <a:xfrm>
            <a:off x="91440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6" name="PlaceHolder 3"/>
          <p:cNvSpPr>
            <a:spLocks noGrp="1"/>
          </p:cNvSpPr>
          <p:nvPr>
            <p:ph/>
          </p:nvPr>
        </p:nvSpPr>
        <p:spPr>
          <a:xfrm>
            <a:off x="647928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7" name="PlaceHolder 4"/>
          <p:cNvSpPr>
            <a:spLocks noGrp="1"/>
          </p:cNvSpPr>
          <p:nvPr>
            <p:ph/>
          </p:nvPr>
        </p:nvSpPr>
        <p:spPr>
          <a:xfrm>
            <a:off x="1204416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8" name="PlaceHolder 5"/>
          <p:cNvSpPr>
            <a:spLocks noGrp="1"/>
          </p:cNvSpPr>
          <p:nvPr>
            <p:ph/>
          </p:nvPr>
        </p:nvSpPr>
        <p:spPr>
          <a:xfrm>
            <a:off x="91440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9" name="PlaceHolder 6"/>
          <p:cNvSpPr>
            <a:spLocks noGrp="1"/>
          </p:cNvSpPr>
          <p:nvPr>
            <p:ph/>
          </p:nvPr>
        </p:nvSpPr>
        <p:spPr>
          <a:xfrm>
            <a:off x="647928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0" name="PlaceHolder 7"/>
          <p:cNvSpPr>
            <a:spLocks noGrp="1"/>
          </p:cNvSpPr>
          <p:nvPr>
            <p:ph/>
          </p:nvPr>
        </p:nvSpPr>
        <p:spPr>
          <a:xfrm>
            <a:off x="1204416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9A5B7566-87A3-4155-BE04-B8F9A3BE4F26}"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C9D8F81-194B-44A5-944C-86B201F11A56}"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DB7EE64-EA31-4FA5-93AA-DD3B86DBE9CD}"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1"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23A67FE-88ED-486D-BC07-D2C4253FCB23}"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BF31313-6EE3-4301-B0B8-258F66A02A43}"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14400" y="410400"/>
            <a:ext cx="16458840" cy="7962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EF30ED2-0830-4BA9-9001-9A9AE87E584A}"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6"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7"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559764E-EE68-4E30-A9AE-887898428225}"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0"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1" name="PlaceHolder 4"/>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EE836AF-4212-4A0D-A9F8-C4F8D00192D3}"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3"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4"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5" name="PlaceHolder 4"/>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CA85AB8-BBFE-409C-8607-D493DADFCFF7}"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idx="1"/>
          </p:nvPr>
        </p:nvSpPr>
        <p:spPr>
          <a:xfrm>
            <a:off x="457200" y="6356520"/>
            <a:ext cx="213336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 </a:t>
            </a:r>
            <a:endParaRPr b="0" lang="en-US" sz="1200" spc="-1" strike="noStrike">
              <a:solidFill>
                <a:srgbClr val="000000"/>
              </a:solidFill>
              <a:latin typeface="Times New Roman"/>
            </a:endParaRPr>
          </a:p>
        </p:txBody>
      </p:sp>
      <p:sp>
        <p:nvSpPr>
          <p:cNvPr id="1" name="PlaceHolder 2"/>
          <p:cNvSpPr>
            <a:spLocks noGrp="1"/>
          </p:cNvSpPr>
          <p:nvPr>
            <p:ph type="ftr" idx="2"/>
          </p:nvPr>
        </p:nvSpPr>
        <p:spPr>
          <a:xfrm>
            <a:off x="3124080" y="6356520"/>
            <a:ext cx="289512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2" name="PlaceHolder 3"/>
          <p:cNvSpPr>
            <a:spLocks noGrp="1"/>
          </p:cNvSpPr>
          <p:nvPr>
            <p:ph type="sldNum" idx="3"/>
          </p:nvPr>
        </p:nvSpPr>
        <p:spPr>
          <a:xfrm>
            <a:off x="6553080" y="6356520"/>
            <a:ext cx="213336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8A4B9CA4-61F6-4AFB-A4F2-16A2AA1D9F54}" type="slidenum">
              <a:rPr b="0" lang="en-US" sz="1200" spc="-1" strike="noStrike">
                <a:solidFill>
                  <a:srgbClr val="8b8b8b"/>
                </a:solidFill>
                <a:latin typeface="Calibri"/>
              </a:rPr>
              <a:t>10</a:t>
            </a:fld>
            <a:endParaRPr b="0" lang="en-US" sz="1200" spc="-1" strike="noStrike">
              <a:solidFill>
                <a:srgbClr val="000000"/>
              </a:solidFill>
              <a:latin typeface="Times New Roman"/>
            </a:endParaRPr>
          </a:p>
        </p:txBody>
      </p:sp>
      <p:sp>
        <p:nvSpPr>
          <p:cNvPr id="3"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4"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0.png"/><Relationship Id="rId3"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21.jpeg"/><Relationship Id="rId4"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jpeg"/><Relationship Id="rId3" Type="http://schemas.openxmlformats.org/officeDocument/2006/relationships/image" Target="../media/image5.png"/><Relationship Id="rId4"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11.png"/><Relationship Id="rId4"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12.png"/><Relationship Id="rId4"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17.png"/><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f5"/>
        </a:solidFill>
      </p:bgPr>
    </p:bg>
    <p:spTree>
      <p:nvGrpSpPr>
        <p:cNvPr id="1" name=""/>
        <p:cNvGrpSpPr/>
        <p:nvPr/>
      </p:nvGrpSpPr>
      <p:grpSpPr>
        <a:xfrm>
          <a:off x="0" y="0"/>
          <a:ext cx="0" cy="0"/>
          <a:chOff x="0" y="0"/>
          <a:chExt cx="0" cy="0"/>
        </a:xfrm>
      </p:grpSpPr>
      <p:sp>
        <p:nvSpPr>
          <p:cNvPr id="41" name="Freeform 2"/>
          <p:cNvSpPr/>
          <p:nvPr/>
        </p:nvSpPr>
        <p:spPr>
          <a:xfrm>
            <a:off x="9888480" y="-4127040"/>
            <a:ext cx="12273480" cy="12273480"/>
          </a:xfrm>
          <a:custGeom>
            <a:avLst/>
            <a:gdLst>
              <a:gd name="textAreaLeft" fmla="*/ 0 w 12273480"/>
              <a:gd name="textAreaRight" fmla="*/ 12273840 w 12273480"/>
              <a:gd name="textAreaTop" fmla="*/ 0 h 12273480"/>
              <a:gd name="textAreaBottom" fmla="*/ 12273840 h 12273480"/>
            </a:gdLst>
            <a:ahLst/>
            <a:rect l="textAreaLeft" t="textAreaTop" r="textAreaRight" b="textAreaBottom"/>
            <a:pathLst>
              <a:path w="12273731" h="12273731">
                <a:moveTo>
                  <a:pt x="0" y="0"/>
                </a:moveTo>
                <a:lnTo>
                  <a:pt x="12273731" y="0"/>
                </a:lnTo>
                <a:lnTo>
                  <a:pt x="12273731" y="12273731"/>
                </a:lnTo>
                <a:lnTo>
                  <a:pt x="0" y="12273731"/>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2" name="Freeform 3"/>
          <p:cNvSpPr/>
          <p:nvPr/>
        </p:nvSpPr>
        <p:spPr>
          <a:xfrm>
            <a:off x="-4182480" y="1710720"/>
            <a:ext cx="9931320" cy="9931320"/>
          </a:xfrm>
          <a:custGeom>
            <a:avLst/>
            <a:gdLst>
              <a:gd name="textAreaLeft" fmla="*/ 0 w 9931320"/>
              <a:gd name="textAreaRight" fmla="*/ 9931680 w 9931320"/>
              <a:gd name="textAreaTop" fmla="*/ 0 h 9931320"/>
              <a:gd name="textAreaBottom" fmla="*/ 9931680 h 9931320"/>
            </a:gdLst>
            <a:ahLst/>
            <a:rect l="textAreaLeft" t="textAreaTop" r="textAreaRight" b="textAreaBottom"/>
            <a:pathLst>
              <a:path w="9931666" h="9931666">
                <a:moveTo>
                  <a:pt x="0" y="0"/>
                </a:moveTo>
                <a:lnTo>
                  <a:pt x="9931665" y="0"/>
                </a:lnTo>
                <a:lnTo>
                  <a:pt x="9931665" y="9931666"/>
                </a:lnTo>
                <a:lnTo>
                  <a:pt x="0" y="9931666"/>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3" name="Freeform 4"/>
          <p:cNvSpPr/>
          <p:nvPr/>
        </p:nvSpPr>
        <p:spPr>
          <a:xfrm>
            <a:off x="11432520" y="3845880"/>
            <a:ext cx="5578920" cy="5905440"/>
          </a:xfrm>
          <a:custGeom>
            <a:avLst/>
            <a:gdLst>
              <a:gd name="textAreaLeft" fmla="*/ 0 w 5578920"/>
              <a:gd name="textAreaRight" fmla="*/ 5579280 w 5578920"/>
              <a:gd name="textAreaTop" fmla="*/ 0 h 5905440"/>
              <a:gd name="textAreaBottom" fmla="*/ 5905800 h 5905440"/>
            </a:gdLst>
            <a:ahLst/>
            <a:rect l="textAreaLeft" t="textAreaTop" r="textAreaRight" b="textAreaBottom"/>
            <a:pathLst>
              <a:path w="5579281" h="5905624">
                <a:moveTo>
                  <a:pt x="0" y="0"/>
                </a:moveTo>
                <a:lnTo>
                  <a:pt x="5579281" y="0"/>
                </a:lnTo>
                <a:lnTo>
                  <a:pt x="5579281" y="5905624"/>
                </a:lnTo>
                <a:lnTo>
                  <a:pt x="0" y="5905624"/>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4" name="TextBox 5"/>
          <p:cNvSpPr/>
          <p:nvPr/>
        </p:nvSpPr>
        <p:spPr>
          <a:xfrm>
            <a:off x="1028880" y="1238400"/>
            <a:ext cx="12292200" cy="1188720"/>
          </a:xfrm>
          <a:prstGeom prst="rect">
            <a:avLst/>
          </a:prstGeom>
          <a:noFill/>
          <a:ln w="0">
            <a:noFill/>
          </a:ln>
        </p:spPr>
        <p:style>
          <a:lnRef idx="0"/>
          <a:fillRef idx="0"/>
          <a:effectRef idx="0"/>
          <a:fontRef idx="minor"/>
        </p:style>
        <p:txBody>
          <a:bodyPr lIns="0" rIns="0" tIns="0" bIns="0" anchor="t">
            <a:spAutoFit/>
          </a:bodyPr>
          <a:p>
            <a:pPr>
              <a:lnSpc>
                <a:spcPts val="9357"/>
              </a:lnSpc>
            </a:pPr>
            <a:r>
              <a:rPr b="0" lang="en-US" sz="9550" spc="-1" strike="noStrike">
                <a:solidFill>
                  <a:srgbClr val="132caf"/>
                </a:solidFill>
                <a:latin typeface="Kawkab Mono"/>
              </a:rPr>
              <a:t>NYC Job market</a:t>
            </a:r>
            <a:endParaRPr b="0" lang="en-US" sz="9550" spc="-1" strike="noStrike">
              <a:solidFill>
                <a:srgbClr val="000000"/>
              </a:solidFill>
              <a:latin typeface="Arial"/>
            </a:endParaRPr>
          </a:p>
        </p:txBody>
      </p:sp>
      <p:sp>
        <p:nvSpPr>
          <p:cNvPr id="45" name="TextBox 6"/>
          <p:cNvSpPr/>
          <p:nvPr/>
        </p:nvSpPr>
        <p:spPr>
          <a:xfrm>
            <a:off x="1028880" y="2636280"/>
            <a:ext cx="9689400" cy="850680"/>
          </a:xfrm>
          <a:prstGeom prst="rect">
            <a:avLst/>
          </a:prstGeom>
          <a:noFill/>
          <a:ln w="0">
            <a:noFill/>
          </a:ln>
        </p:spPr>
        <p:style>
          <a:lnRef idx="0"/>
          <a:fillRef idx="0"/>
          <a:effectRef idx="0"/>
          <a:fontRef idx="minor"/>
        </p:style>
        <p:txBody>
          <a:bodyPr lIns="0" rIns="0" tIns="0" bIns="0" anchor="t">
            <a:spAutoFit/>
          </a:bodyPr>
          <a:p>
            <a:pPr>
              <a:lnSpc>
                <a:spcPts val="3351"/>
              </a:lnSpc>
            </a:pPr>
            <a:r>
              <a:rPr b="0" lang="en-US" sz="2940" spc="-1" strike="noStrike">
                <a:solidFill>
                  <a:srgbClr val="132caf"/>
                </a:solidFill>
                <a:latin typeface="Kawkab Mono"/>
              </a:rPr>
              <a:t>CS 523 Final Project</a:t>
            </a:r>
            <a:endParaRPr b="0" lang="en-US" sz="2940" spc="-1" strike="noStrike">
              <a:solidFill>
                <a:srgbClr val="000000"/>
              </a:solidFill>
              <a:latin typeface="Arial"/>
            </a:endParaRPr>
          </a:p>
          <a:p>
            <a:pPr>
              <a:lnSpc>
                <a:spcPts val="3351"/>
              </a:lnSpc>
            </a:pPr>
            <a:endParaRPr b="0" lang="en-US" sz="1800" spc="-1" strike="noStrike">
              <a:solidFill>
                <a:srgbClr val="000000"/>
              </a:solidFill>
              <a:latin typeface="Arial"/>
            </a:endParaRPr>
          </a:p>
        </p:txBody>
      </p:sp>
      <p:sp>
        <p:nvSpPr>
          <p:cNvPr id="46" name="TextBox 7"/>
          <p:cNvSpPr/>
          <p:nvPr/>
        </p:nvSpPr>
        <p:spPr>
          <a:xfrm>
            <a:off x="936000" y="6359400"/>
            <a:ext cx="9689400" cy="2127240"/>
          </a:xfrm>
          <a:prstGeom prst="rect">
            <a:avLst/>
          </a:prstGeom>
          <a:noFill/>
          <a:ln w="0">
            <a:noFill/>
          </a:ln>
        </p:spPr>
        <p:style>
          <a:lnRef idx="0"/>
          <a:fillRef idx="0"/>
          <a:effectRef idx="0"/>
          <a:fontRef idx="minor"/>
        </p:style>
        <p:txBody>
          <a:bodyPr lIns="0" rIns="0" tIns="0" bIns="0" anchor="t">
            <a:spAutoFit/>
          </a:bodyPr>
          <a:p>
            <a:pPr>
              <a:lnSpc>
                <a:spcPts val="3351"/>
              </a:lnSpc>
            </a:pPr>
            <a:r>
              <a:rPr b="0" lang="en-US" sz="2940" spc="-1" strike="noStrike">
                <a:solidFill>
                  <a:srgbClr val="132caf"/>
                </a:solidFill>
                <a:latin typeface="Kawkab Mono Light"/>
              </a:rPr>
              <a:t>Team Members: </a:t>
            </a:r>
            <a:endParaRPr b="0" lang="en-US" sz="2940" spc="-1" strike="noStrike">
              <a:solidFill>
                <a:srgbClr val="000000"/>
              </a:solidFill>
              <a:latin typeface="Arial"/>
            </a:endParaRPr>
          </a:p>
          <a:p>
            <a:pPr lvl="1" marL="634680" indent="-317160">
              <a:lnSpc>
                <a:spcPts val="3351"/>
              </a:lnSpc>
              <a:buClr>
                <a:srgbClr val="132caf"/>
              </a:buClr>
              <a:buFont typeface="Arial"/>
              <a:buChar char="•"/>
            </a:pPr>
            <a:r>
              <a:rPr b="0" lang="en-US" sz="2940" spc="-1" strike="noStrike">
                <a:solidFill>
                  <a:srgbClr val="132caf"/>
                </a:solidFill>
                <a:latin typeface="Kawkab Mono Light"/>
              </a:rPr>
              <a:t>Mohamed Ahmed Abdelmonem Youssef</a:t>
            </a:r>
            <a:endParaRPr b="0" lang="en-US" sz="2940" spc="-1" strike="noStrike">
              <a:solidFill>
                <a:srgbClr val="000000"/>
              </a:solidFill>
              <a:latin typeface="Arial"/>
            </a:endParaRPr>
          </a:p>
          <a:p>
            <a:pPr lvl="1" marL="634680" indent="-317160">
              <a:lnSpc>
                <a:spcPts val="3351"/>
              </a:lnSpc>
              <a:buClr>
                <a:srgbClr val="132caf"/>
              </a:buClr>
              <a:buFont typeface="Arial"/>
              <a:buChar char="•"/>
            </a:pPr>
            <a:r>
              <a:rPr b="0" lang="en-US" sz="2940" spc="-1" strike="noStrike">
                <a:solidFill>
                  <a:srgbClr val="132caf"/>
                </a:solidFill>
                <a:latin typeface="Kawkab Mono Light"/>
              </a:rPr>
              <a:t>Ganbayar Tsogbadrakh</a:t>
            </a:r>
            <a:endParaRPr b="0" lang="en-US" sz="2940" spc="-1" strike="noStrike">
              <a:solidFill>
                <a:srgbClr val="000000"/>
              </a:solidFill>
              <a:latin typeface="Arial"/>
            </a:endParaRPr>
          </a:p>
          <a:p>
            <a:pPr lvl="1" marL="634680" indent="-317160">
              <a:lnSpc>
                <a:spcPts val="3351"/>
              </a:lnSpc>
              <a:buClr>
                <a:srgbClr val="132caf"/>
              </a:buClr>
              <a:buFont typeface="Arial"/>
              <a:buChar char="•"/>
            </a:pPr>
            <a:r>
              <a:rPr b="0" lang="en-US" sz="2940" spc="-1" strike="noStrike">
                <a:solidFill>
                  <a:srgbClr val="132caf"/>
                </a:solidFill>
                <a:latin typeface="Kawkab Mono Light"/>
              </a:rPr>
              <a:t>Rahel Fesshaye Yehdego</a:t>
            </a:r>
            <a:endParaRPr b="0" lang="en-US" sz="2940" spc="-1" strike="noStrike">
              <a:solidFill>
                <a:srgbClr val="000000"/>
              </a:solidFill>
              <a:latin typeface="Arial"/>
            </a:endParaRPr>
          </a:p>
          <a:p>
            <a:pPr>
              <a:lnSpc>
                <a:spcPts val="3351"/>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f5"/>
        </a:solidFill>
      </p:bgPr>
    </p:bg>
    <p:spTree>
      <p:nvGrpSpPr>
        <p:cNvPr id="1" name=""/>
        <p:cNvGrpSpPr/>
        <p:nvPr/>
      </p:nvGrpSpPr>
      <p:grpSpPr>
        <a:xfrm>
          <a:off x="0" y="0"/>
          <a:ext cx="0" cy="0"/>
          <a:chOff x="0" y="0"/>
          <a:chExt cx="0" cy="0"/>
        </a:xfrm>
      </p:grpSpPr>
      <p:sp>
        <p:nvSpPr>
          <p:cNvPr id="99" name="Freeform 10"/>
          <p:cNvSpPr/>
          <p:nvPr/>
        </p:nvSpPr>
        <p:spPr>
          <a:xfrm>
            <a:off x="250200" y="-5545440"/>
            <a:ext cx="9931320" cy="9931320"/>
          </a:xfrm>
          <a:custGeom>
            <a:avLst/>
            <a:gdLst>
              <a:gd name="textAreaLeft" fmla="*/ 0 w 9931320"/>
              <a:gd name="textAreaRight" fmla="*/ 9931680 w 9931320"/>
              <a:gd name="textAreaTop" fmla="*/ 0 h 9931320"/>
              <a:gd name="textAreaBottom" fmla="*/ 9931680 h 9931320"/>
            </a:gdLst>
            <a:ahLst/>
            <a:rect l="textAreaLeft" t="textAreaTop" r="textAreaRight" b="textAreaBottom"/>
            <a:pathLst>
              <a:path w="9931666" h="9931666">
                <a:moveTo>
                  <a:pt x="0" y="0"/>
                </a:moveTo>
                <a:lnTo>
                  <a:pt x="9931665" y="0"/>
                </a:lnTo>
                <a:lnTo>
                  <a:pt x="9931665" y="9931666"/>
                </a:lnTo>
                <a:lnTo>
                  <a:pt x="0" y="9931666"/>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00" name="Freeform 12"/>
          <p:cNvSpPr/>
          <p:nvPr/>
        </p:nvSpPr>
        <p:spPr>
          <a:xfrm>
            <a:off x="9181440" y="4897440"/>
            <a:ext cx="9931320" cy="9931320"/>
          </a:xfrm>
          <a:custGeom>
            <a:avLst/>
            <a:gdLst>
              <a:gd name="textAreaLeft" fmla="*/ 0 w 9931320"/>
              <a:gd name="textAreaRight" fmla="*/ 9931680 w 9931320"/>
              <a:gd name="textAreaTop" fmla="*/ 0 h 9931320"/>
              <a:gd name="textAreaBottom" fmla="*/ 9931680 h 9931320"/>
            </a:gdLst>
            <a:ahLst/>
            <a:rect l="textAreaLeft" t="textAreaTop" r="textAreaRight" b="textAreaBottom"/>
            <a:pathLst>
              <a:path w="9931666" h="9931666">
                <a:moveTo>
                  <a:pt x="0" y="0"/>
                </a:moveTo>
                <a:lnTo>
                  <a:pt x="9931665" y="0"/>
                </a:lnTo>
                <a:lnTo>
                  <a:pt x="9931665" y="9931666"/>
                </a:lnTo>
                <a:lnTo>
                  <a:pt x="0" y="9931666"/>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01" name="TextBox 11"/>
          <p:cNvSpPr/>
          <p:nvPr/>
        </p:nvSpPr>
        <p:spPr>
          <a:xfrm>
            <a:off x="457200" y="335160"/>
            <a:ext cx="10978200" cy="579240"/>
          </a:xfrm>
          <a:prstGeom prst="rect">
            <a:avLst/>
          </a:prstGeom>
          <a:noFill/>
          <a:ln w="0">
            <a:noFill/>
          </a:ln>
        </p:spPr>
        <p:style>
          <a:lnRef idx="0"/>
          <a:fillRef idx="0"/>
          <a:effectRef idx="0"/>
          <a:fontRef idx="minor"/>
        </p:style>
        <p:txBody>
          <a:bodyPr lIns="0" rIns="0" tIns="0" bIns="0" anchor="t">
            <a:spAutoFit/>
          </a:bodyPr>
          <a:p>
            <a:pPr>
              <a:lnSpc>
                <a:spcPts val="4558"/>
              </a:lnSpc>
            </a:pPr>
            <a:r>
              <a:rPr b="0" lang="en-US" sz="4000" spc="-1" strike="noStrike">
                <a:solidFill>
                  <a:srgbClr val="132caf"/>
                </a:solidFill>
                <a:latin typeface="Kawkab Mono"/>
              </a:rPr>
              <a:t>Kafka and Zookeeper Containers Log</a:t>
            </a:r>
            <a:endParaRPr b="0" lang="en-US" sz="4000" spc="-1" strike="noStrike">
              <a:solidFill>
                <a:srgbClr val="000000"/>
              </a:solidFill>
              <a:latin typeface="Arial"/>
            </a:endParaRPr>
          </a:p>
        </p:txBody>
      </p:sp>
      <p:pic>
        <p:nvPicPr>
          <p:cNvPr id="102" name="" descr=""/>
          <p:cNvPicPr/>
          <p:nvPr/>
        </p:nvPicPr>
        <p:blipFill>
          <a:blip r:embed="rId3"/>
          <a:stretch/>
        </p:blipFill>
        <p:spPr>
          <a:xfrm>
            <a:off x="457200" y="914400"/>
            <a:ext cx="14298480" cy="5029200"/>
          </a:xfrm>
          <a:prstGeom prst="rect">
            <a:avLst/>
          </a:prstGeom>
          <a:ln w="0">
            <a:noFill/>
          </a:ln>
        </p:spPr>
      </p:pic>
      <p:pic>
        <p:nvPicPr>
          <p:cNvPr id="103" name="" descr=""/>
          <p:cNvPicPr/>
          <p:nvPr/>
        </p:nvPicPr>
        <p:blipFill>
          <a:blip r:embed="rId4"/>
          <a:stretch/>
        </p:blipFill>
        <p:spPr>
          <a:xfrm>
            <a:off x="3657600" y="5270400"/>
            <a:ext cx="13867920" cy="48776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f5"/>
        </a:solidFill>
      </p:bgPr>
    </p:bg>
    <p:spTree>
      <p:nvGrpSpPr>
        <p:cNvPr id="1" name=""/>
        <p:cNvGrpSpPr/>
        <p:nvPr/>
      </p:nvGrpSpPr>
      <p:grpSpPr>
        <a:xfrm>
          <a:off x="0" y="0"/>
          <a:ext cx="0" cy="0"/>
          <a:chOff x="0" y="0"/>
          <a:chExt cx="0" cy="0"/>
        </a:xfrm>
      </p:grpSpPr>
      <p:sp>
        <p:nvSpPr>
          <p:cNvPr id="104" name="Freeform 2"/>
          <p:cNvSpPr/>
          <p:nvPr/>
        </p:nvSpPr>
        <p:spPr>
          <a:xfrm>
            <a:off x="10391760" y="3821040"/>
            <a:ext cx="9931320" cy="9931320"/>
          </a:xfrm>
          <a:custGeom>
            <a:avLst/>
            <a:gdLst>
              <a:gd name="textAreaLeft" fmla="*/ 0 w 9931320"/>
              <a:gd name="textAreaRight" fmla="*/ 9931680 w 9931320"/>
              <a:gd name="textAreaTop" fmla="*/ 0 h 9931320"/>
              <a:gd name="textAreaBottom" fmla="*/ 9931680 h 9931320"/>
            </a:gdLst>
            <a:ahLst/>
            <a:rect l="textAreaLeft" t="textAreaTop" r="textAreaRight" b="textAreaBottom"/>
            <a:pathLst>
              <a:path w="9931666" h="9931666">
                <a:moveTo>
                  <a:pt x="0" y="0"/>
                </a:moveTo>
                <a:lnTo>
                  <a:pt x="9931665" y="0"/>
                </a:lnTo>
                <a:lnTo>
                  <a:pt x="9931665" y="9931666"/>
                </a:lnTo>
                <a:lnTo>
                  <a:pt x="0" y="9931666"/>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05" name="Freeform 3"/>
          <p:cNvSpPr/>
          <p:nvPr/>
        </p:nvSpPr>
        <p:spPr>
          <a:xfrm>
            <a:off x="14738040" y="6606360"/>
            <a:ext cx="4070520" cy="4114440"/>
          </a:xfrm>
          <a:custGeom>
            <a:avLst/>
            <a:gdLst>
              <a:gd name="textAreaLeft" fmla="*/ 0 w 4070520"/>
              <a:gd name="textAreaRight" fmla="*/ 4070880 w 4070520"/>
              <a:gd name="textAreaTop" fmla="*/ 0 h 4114440"/>
              <a:gd name="textAreaBottom" fmla="*/ 4114800 h 4114440"/>
            </a:gdLst>
            <a:ahLst/>
            <a:rect l="textAreaLeft" t="textAreaTop" r="textAreaRight" b="textAreaBottom"/>
            <a:pathLst>
              <a:path w="4070938" h="4114800">
                <a:moveTo>
                  <a:pt x="0" y="0"/>
                </a:moveTo>
                <a:lnTo>
                  <a:pt x="4070938" y="0"/>
                </a:lnTo>
                <a:lnTo>
                  <a:pt x="4070938" y="4114800"/>
                </a:lnTo>
                <a:lnTo>
                  <a:pt x="0" y="4114800"/>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06" name="TextBox 4"/>
          <p:cNvSpPr/>
          <p:nvPr/>
        </p:nvSpPr>
        <p:spPr>
          <a:xfrm>
            <a:off x="1028880" y="8675280"/>
            <a:ext cx="7478280" cy="579240"/>
          </a:xfrm>
          <a:prstGeom prst="rect">
            <a:avLst/>
          </a:prstGeom>
          <a:noFill/>
          <a:ln w="0">
            <a:noFill/>
          </a:ln>
        </p:spPr>
        <p:style>
          <a:lnRef idx="0"/>
          <a:fillRef idx="0"/>
          <a:effectRef idx="0"/>
          <a:fontRef idx="minor"/>
        </p:style>
        <p:txBody>
          <a:bodyPr lIns="0" rIns="0" tIns="0" bIns="0" anchor="t">
            <a:spAutoFit/>
          </a:bodyPr>
          <a:p>
            <a:pPr>
              <a:lnSpc>
                <a:spcPts val="4558"/>
              </a:lnSpc>
            </a:pPr>
            <a:r>
              <a:rPr b="0" lang="en-US" sz="4000" spc="-1" strike="noStrike">
                <a:solidFill>
                  <a:srgbClr val="132caf"/>
                </a:solidFill>
                <a:latin typeface="Kawkab Mono"/>
              </a:rPr>
              <a:t>04 - Conclusions</a:t>
            </a:r>
            <a:endParaRPr b="0" lang="en-US" sz="4000" spc="-1" strike="noStrike">
              <a:solidFill>
                <a:srgbClr val="000000"/>
              </a:solidFill>
              <a:latin typeface="Arial"/>
            </a:endParaRPr>
          </a:p>
        </p:txBody>
      </p:sp>
      <p:sp>
        <p:nvSpPr>
          <p:cNvPr id="107" name="TextBox 5"/>
          <p:cNvSpPr/>
          <p:nvPr/>
        </p:nvSpPr>
        <p:spPr>
          <a:xfrm>
            <a:off x="770040" y="1064160"/>
            <a:ext cx="16321680" cy="6134760"/>
          </a:xfrm>
          <a:prstGeom prst="rect">
            <a:avLst/>
          </a:prstGeom>
          <a:noFill/>
          <a:ln w="0">
            <a:noFill/>
          </a:ln>
        </p:spPr>
        <p:style>
          <a:lnRef idx="0"/>
          <a:fillRef idx="0"/>
          <a:effectRef idx="0"/>
          <a:fontRef idx="minor"/>
        </p:style>
        <p:txBody>
          <a:bodyPr lIns="0" rIns="0" tIns="0" bIns="0" anchor="t">
            <a:spAutoFit/>
          </a:bodyPr>
          <a:p>
            <a:pPr>
              <a:lnSpc>
                <a:spcPts val="3220"/>
              </a:lnSpc>
            </a:pPr>
            <a:r>
              <a:rPr b="0" lang="en-US" sz="2300" spc="-1" strike="noStrike">
                <a:solidFill>
                  <a:srgbClr val="132caf"/>
                </a:solidFill>
                <a:latin typeface="Kawkab Mono Light"/>
              </a:rPr>
              <a:t>As graduates of MIU, we have personally encountered the challenges associated with navigating the competitive job market and securing reliable employment swiftly. In our quest to empower our fellow graduates in their pursuit of their dream careers, we have undertaken the development of a powerful tool. Leveraging comprehensive analysis of authentic job market data sourced from data.gov, our solution is not only tailored to the unique demands of New York City but can also be seamlessly adapted for application in other major metropolitan areas.</a:t>
            </a:r>
            <a:endParaRPr b="0" lang="en-US" sz="2300" spc="-1" strike="noStrike">
              <a:solidFill>
                <a:srgbClr val="000000"/>
              </a:solidFill>
              <a:latin typeface="Arial"/>
            </a:endParaRPr>
          </a:p>
          <a:p>
            <a:pPr>
              <a:lnSpc>
                <a:spcPts val="3220"/>
              </a:lnSpc>
            </a:pPr>
            <a:r>
              <a:rPr b="0" lang="en-US" sz="2300" spc="-1" strike="noStrike">
                <a:solidFill>
                  <a:srgbClr val="132caf"/>
                </a:solidFill>
                <a:latin typeface="Kawkab Mono Light"/>
              </a:rPr>
              <a:t>The collaborative spirit that has defined our teamwork has not only made the project a rewarding endeavor but has also significantly enhanced its productivity and efficacy. Through self-directed study and dedicated efforts, we have honed our proficiency in Kafka, a cutting-edge technology that addresses contemporary challenges in the tech industry. This hands-on project experience has further fortified our knowledge, enriched by the insights acquired during the course.</a:t>
            </a:r>
            <a:endParaRPr b="0" lang="en-US" sz="2300" spc="-1" strike="noStrike">
              <a:solidFill>
                <a:srgbClr val="000000"/>
              </a:solidFill>
              <a:latin typeface="Arial"/>
            </a:endParaRPr>
          </a:p>
          <a:p>
            <a:pPr>
              <a:lnSpc>
                <a:spcPts val="3220"/>
              </a:lnSpc>
            </a:pPr>
            <a:r>
              <a:rPr b="0" lang="en-US" sz="2300" spc="-1" strike="noStrike">
                <a:solidFill>
                  <a:srgbClr val="132caf"/>
                </a:solidFill>
                <a:latin typeface="Kawkab Mono Light"/>
              </a:rPr>
              <a:t>In closing, we extend our heartfelt gratitude to our esteemed professor, Mrudula Mukadam, whose guidance and mentorship have been instrumental in shaping the success of this project and our educational journey as a whole.</a:t>
            </a:r>
            <a:endParaRPr b="0" lang="en-US" sz="2300" spc="-1" strike="noStrike">
              <a:solidFill>
                <a:srgbClr val="000000"/>
              </a:solidFill>
              <a:latin typeface="Arial"/>
            </a:endParaRPr>
          </a:p>
          <a:p>
            <a:pPr>
              <a:lnSpc>
                <a:spcPts val="322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f5"/>
        </a:solidFill>
      </p:bgPr>
    </p:bg>
    <p:spTree>
      <p:nvGrpSpPr>
        <p:cNvPr id="1" name=""/>
        <p:cNvGrpSpPr/>
        <p:nvPr/>
      </p:nvGrpSpPr>
      <p:grpSpPr>
        <a:xfrm>
          <a:off x="0" y="0"/>
          <a:ext cx="0" cy="0"/>
          <a:chOff x="0" y="0"/>
          <a:chExt cx="0" cy="0"/>
        </a:xfrm>
      </p:grpSpPr>
      <p:sp>
        <p:nvSpPr>
          <p:cNvPr id="108" name="Freeform 2"/>
          <p:cNvSpPr/>
          <p:nvPr/>
        </p:nvSpPr>
        <p:spPr>
          <a:xfrm>
            <a:off x="11382480" y="-2792520"/>
            <a:ext cx="9931320" cy="9931320"/>
          </a:xfrm>
          <a:custGeom>
            <a:avLst/>
            <a:gdLst>
              <a:gd name="textAreaLeft" fmla="*/ 0 w 9931320"/>
              <a:gd name="textAreaRight" fmla="*/ 9931680 w 9931320"/>
              <a:gd name="textAreaTop" fmla="*/ 0 h 9931320"/>
              <a:gd name="textAreaBottom" fmla="*/ 9931680 h 9931320"/>
            </a:gdLst>
            <a:ahLst/>
            <a:rect l="textAreaLeft" t="textAreaTop" r="textAreaRight" b="textAreaBottom"/>
            <a:pathLst>
              <a:path w="9931666" h="9931666">
                <a:moveTo>
                  <a:pt x="0" y="0"/>
                </a:moveTo>
                <a:lnTo>
                  <a:pt x="9931666" y="0"/>
                </a:lnTo>
                <a:lnTo>
                  <a:pt x="9931666" y="9931665"/>
                </a:lnTo>
                <a:lnTo>
                  <a:pt x="0" y="9931665"/>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09" name="Freeform 3"/>
          <p:cNvSpPr/>
          <p:nvPr/>
        </p:nvSpPr>
        <p:spPr>
          <a:xfrm>
            <a:off x="-3800520" y="5143680"/>
            <a:ext cx="9931320" cy="9931320"/>
          </a:xfrm>
          <a:custGeom>
            <a:avLst/>
            <a:gdLst>
              <a:gd name="textAreaLeft" fmla="*/ 0 w 9931320"/>
              <a:gd name="textAreaRight" fmla="*/ 9931680 w 9931320"/>
              <a:gd name="textAreaTop" fmla="*/ 0 h 9931320"/>
              <a:gd name="textAreaBottom" fmla="*/ 9931680 h 9931320"/>
            </a:gdLst>
            <a:ahLst/>
            <a:rect l="textAreaLeft" t="textAreaTop" r="textAreaRight" b="textAreaBottom"/>
            <a:pathLst>
              <a:path w="9931666" h="9931666">
                <a:moveTo>
                  <a:pt x="0" y="0"/>
                </a:moveTo>
                <a:lnTo>
                  <a:pt x="9931665" y="0"/>
                </a:lnTo>
                <a:lnTo>
                  <a:pt x="9931665" y="9931666"/>
                </a:lnTo>
                <a:lnTo>
                  <a:pt x="0" y="9931666"/>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grpSp>
        <p:nvGrpSpPr>
          <p:cNvPr id="110" name="Group 4"/>
          <p:cNvGrpSpPr/>
          <p:nvPr/>
        </p:nvGrpSpPr>
        <p:grpSpPr>
          <a:xfrm>
            <a:off x="5712480" y="3789720"/>
            <a:ext cx="11546280" cy="5468400"/>
            <a:chOff x="5712480" y="3789720"/>
            <a:chExt cx="11546280" cy="5468400"/>
          </a:xfrm>
        </p:grpSpPr>
        <p:pic>
          <p:nvPicPr>
            <p:cNvPr id="111" name="Picture 5" descr=""/>
            <p:cNvPicPr/>
            <p:nvPr/>
          </p:nvPicPr>
          <p:blipFill>
            <a:blip r:embed="rId3"/>
            <a:srcRect l="0" t="7807" r="0" b="7807"/>
            <a:stretch/>
          </p:blipFill>
          <p:spPr>
            <a:xfrm>
              <a:off x="5712480" y="3789720"/>
              <a:ext cx="11546280" cy="5468400"/>
            </a:xfrm>
            <a:prstGeom prst="rect">
              <a:avLst/>
            </a:prstGeom>
            <a:ln w="0">
              <a:noFill/>
            </a:ln>
          </p:spPr>
        </p:pic>
      </p:grpSp>
      <p:sp>
        <p:nvSpPr>
          <p:cNvPr id="112" name="TextBox 6"/>
          <p:cNvSpPr/>
          <p:nvPr/>
        </p:nvSpPr>
        <p:spPr>
          <a:xfrm>
            <a:off x="1028880" y="1343160"/>
            <a:ext cx="12616920" cy="1872720"/>
          </a:xfrm>
          <a:prstGeom prst="rect">
            <a:avLst/>
          </a:prstGeom>
          <a:noFill/>
          <a:ln w="0">
            <a:noFill/>
          </a:ln>
        </p:spPr>
        <p:style>
          <a:lnRef idx="0"/>
          <a:fillRef idx="0"/>
          <a:effectRef idx="0"/>
          <a:fontRef idx="minor"/>
        </p:style>
        <p:txBody>
          <a:bodyPr lIns="0" rIns="0" tIns="0" bIns="0" anchor="t">
            <a:spAutoFit/>
          </a:bodyPr>
          <a:p>
            <a:pPr>
              <a:lnSpc>
                <a:spcPts val="14743"/>
              </a:lnSpc>
            </a:pPr>
            <a:r>
              <a:rPr b="0" lang="en-US" sz="15050" spc="-1" strike="noStrike">
                <a:solidFill>
                  <a:srgbClr val="132caf"/>
                </a:solidFill>
                <a:latin typeface="Kawkab Mono"/>
              </a:rPr>
              <a:t>Thanks</a:t>
            </a:r>
            <a:endParaRPr b="0" lang="en-US" sz="15050" spc="-1" strike="noStrike">
              <a:solidFill>
                <a:srgbClr val="000000"/>
              </a:solidFill>
              <a:latin typeface="Arial"/>
            </a:endParaRPr>
          </a:p>
        </p:txBody>
      </p:sp>
    </p:spTree>
  </p:cSld>
  <p:transition spd="slow">
    <p:push dir="r"/>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f5"/>
        </a:solidFill>
      </p:bgPr>
    </p:bg>
    <p:spTree>
      <p:nvGrpSpPr>
        <p:cNvPr id="1" name=""/>
        <p:cNvGrpSpPr/>
        <p:nvPr/>
      </p:nvGrpSpPr>
      <p:grpSpPr>
        <a:xfrm>
          <a:off x="0" y="0"/>
          <a:ext cx="0" cy="0"/>
          <a:chOff x="0" y="0"/>
          <a:chExt cx="0" cy="0"/>
        </a:xfrm>
      </p:grpSpPr>
      <p:sp>
        <p:nvSpPr>
          <p:cNvPr id="47" name="Freeform 2"/>
          <p:cNvSpPr/>
          <p:nvPr/>
        </p:nvSpPr>
        <p:spPr>
          <a:xfrm>
            <a:off x="9041040" y="2242800"/>
            <a:ext cx="12458880" cy="12458880"/>
          </a:xfrm>
          <a:custGeom>
            <a:avLst/>
            <a:gdLst>
              <a:gd name="textAreaLeft" fmla="*/ 0 w 12458880"/>
              <a:gd name="textAreaRight" fmla="*/ 12459240 w 12458880"/>
              <a:gd name="textAreaTop" fmla="*/ 0 h 12458880"/>
              <a:gd name="textAreaBottom" fmla="*/ 12459240 h 12458880"/>
            </a:gdLst>
            <a:ahLst/>
            <a:rect l="textAreaLeft" t="textAreaTop" r="textAreaRight" b="textAreaBottom"/>
            <a:pathLst>
              <a:path w="12459395" h="12459395">
                <a:moveTo>
                  <a:pt x="0" y="0"/>
                </a:moveTo>
                <a:lnTo>
                  <a:pt x="12459395" y="0"/>
                </a:lnTo>
                <a:lnTo>
                  <a:pt x="12459395" y="12459395"/>
                </a:lnTo>
                <a:lnTo>
                  <a:pt x="0" y="12459395"/>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8" name="Freeform 3"/>
          <p:cNvSpPr/>
          <p:nvPr/>
        </p:nvSpPr>
        <p:spPr>
          <a:xfrm>
            <a:off x="10287360" y="2990520"/>
            <a:ext cx="6340320" cy="6297840"/>
          </a:xfrm>
          <a:custGeom>
            <a:avLst/>
            <a:gdLst>
              <a:gd name="textAreaLeft" fmla="*/ 0 w 6340320"/>
              <a:gd name="textAreaRight" fmla="*/ 6340680 w 6340320"/>
              <a:gd name="textAreaTop" fmla="*/ 0 h 6297840"/>
              <a:gd name="textAreaBottom" fmla="*/ 6298200 h 6297840"/>
            </a:gdLst>
            <a:ahLst/>
            <a:rect l="textAreaLeft" t="textAreaTop" r="textAreaRight" b="textAreaBottom"/>
            <a:pathLst>
              <a:path w="6340602" h="6298331">
                <a:moveTo>
                  <a:pt x="0" y="0"/>
                </a:moveTo>
                <a:lnTo>
                  <a:pt x="6340601" y="0"/>
                </a:lnTo>
                <a:lnTo>
                  <a:pt x="6340601" y="6298331"/>
                </a:lnTo>
                <a:lnTo>
                  <a:pt x="0" y="6298331"/>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9" name="TextBox 4"/>
          <p:cNvSpPr/>
          <p:nvPr/>
        </p:nvSpPr>
        <p:spPr>
          <a:xfrm>
            <a:off x="1028880" y="1038240"/>
            <a:ext cx="8405640" cy="434520"/>
          </a:xfrm>
          <a:prstGeom prst="rect">
            <a:avLst/>
          </a:prstGeom>
          <a:noFill/>
          <a:ln w="0">
            <a:noFill/>
          </a:ln>
        </p:spPr>
        <p:style>
          <a:lnRef idx="0"/>
          <a:fillRef idx="0"/>
          <a:effectRef idx="0"/>
          <a:fontRef idx="minor"/>
        </p:style>
        <p:txBody>
          <a:bodyPr lIns="0" rIns="0" tIns="0" bIns="0" anchor="t">
            <a:spAutoFit/>
          </a:bodyPr>
          <a:p>
            <a:pPr>
              <a:lnSpc>
                <a:spcPts val="3419"/>
              </a:lnSpc>
            </a:pPr>
            <a:r>
              <a:rPr b="0" lang="en-US" sz="3000" spc="-1" strike="noStrike">
                <a:solidFill>
                  <a:srgbClr val="132caf"/>
                </a:solidFill>
                <a:latin typeface="Kawkab Mono"/>
              </a:rPr>
              <a:t>01 - Introduction</a:t>
            </a:r>
            <a:endParaRPr b="0" lang="en-US" sz="3000" spc="-1" strike="noStrike">
              <a:solidFill>
                <a:srgbClr val="000000"/>
              </a:solidFill>
              <a:latin typeface="Arial"/>
            </a:endParaRPr>
          </a:p>
        </p:txBody>
      </p:sp>
      <p:sp>
        <p:nvSpPr>
          <p:cNvPr id="50" name="TextBox 5"/>
          <p:cNvSpPr/>
          <p:nvPr/>
        </p:nvSpPr>
        <p:spPr>
          <a:xfrm>
            <a:off x="1028880" y="2019240"/>
            <a:ext cx="7075800" cy="434520"/>
          </a:xfrm>
          <a:prstGeom prst="rect">
            <a:avLst/>
          </a:prstGeom>
          <a:noFill/>
          <a:ln w="0">
            <a:noFill/>
          </a:ln>
        </p:spPr>
        <p:style>
          <a:lnRef idx="0"/>
          <a:fillRef idx="0"/>
          <a:effectRef idx="0"/>
          <a:fontRef idx="minor"/>
        </p:style>
        <p:txBody>
          <a:bodyPr lIns="0" rIns="0" tIns="0" bIns="0" anchor="t">
            <a:spAutoFit/>
          </a:bodyPr>
          <a:p>
            <a:pPr>
              <a:lnSpc>
                <a:spcPts val="3419"/>
              </a:lnSpc>
            </a:pPr>
            <a:r>
              <a:rPr b="0" lang="en-US" sz="3000" spc="-1" strike="noStrike">
                <a:solidFill>
                  <a:srgbClr val="132caf"/>
                </a:solidFill>
                <a:latin typeface="Kawkab Mono"/>
              </a:rPr>
              <a:t>02 - Project architecture</a:t>
            </a:r>
            <a:endParaRPr b="0" lang="en-US" sz="3000" spc="-1" strike="noStrike">
              <a:solidFill>
                <a:srgbClr val="000000"/>
              </a:solidFill>
              <a:latin typeface="Arial"/>
            </a:endParaRPr>
          </a:p>
        </p:txBody>
      </p:sp>
      <p:sp>
        <p:nvSpPr>
          <p:cNvPr id="51" name="TextBox 6"/>
          <p:cNvSpPr/>
          <p:nvPr/>
        </p:nvSpPr>
        <p:spPr>
          <a:xfrm>
            <a:off x="1028880" y="3000240"/>
            <a:ext cx="10872720" cy="434520"/>
          </a:xfrm>
          <a:prstGeom prst="rect">
            <a:avLst/>
          </a:prstGeom>
          <a:noFill/>
          <a:ln w="0">
            <a:noFill/>
          </a:ln>
        </p:spPr>
        <p:style>
          <a:lnRef idx="0"/>
          <a:fillRef idx="0"/>
          <a:effectRef idx="0"/>
          <a:fontRef idx="minor"/>
        </p:style>
        <p:txBody>
          <a:bodyPr lIns="0" rIns="0" tIns="0" bIns="0" anchor="t">
            <a:spAutoFit/>
          </a:bodyPr>
          <a:p>
            <a:pPr>
              <a:lnSpc>
                <a:spcPts val="3419"/>
              </a:lnSpc>
            </a:pPr>
            <a:r>
              <a:rPr b="0" lang="en-US" sz="3000" spc="-1" strike="noStrike">
                <a:solidFill>
                  <a:srgbClr val="132caf"/>
                </a:solidFill>
                <a:latin typeface="Kawkab Mono"/>
              </a:rPr>
              <a:t>03 - Code</a:t>
            </a:r>
            <a:endParaRPr b="0" lang="en-US" sz="3000" spc="-1" strike="noStrike">
              <a:solidFill>
                <a:srgbClr val="000000"/>
              </a:solidFill>
              <a:latin typeface="Arial"/>
            </a:endParaRPr>
          </a:p>
        </p:txBody>
      </p:sp>
      <p:sp>
        <p:nvSpPr>
          <p:cNvPr id="52" name="TextBox 7"/>
          <p:cNvSpPr/>
          <p:nvPr/>
        </p:nvSpPr>
        <p:spPr>
          <a:xfrm>
            <a:off x="1028880" y="3981240"/>
            <a:ext cx="8640360" cy="434520"/>
          </a:xfrm>
          <a:prstGeom prst="rect">
            <a:avLst/>
          </a:prstGeom>
          <a:noFill/>
          <a:ln w="0">
            <a:noFill/>
          </a:ln>
        </p:spPr>
        <p:style>
          <a:lnRef idx="0"/>
          <a:fillRef idx="0"/>
          <a:effectRef idx="0"/>
          <a:fontRef idx="minor"/>
        </p:style>
        <p:txBody>
          <a:bodyPr lIns="0" rIns="0" tIns="0" bIns="0" anchor="t">
            <a:spAutoFit/>
          </a:bodyPr>
          <a:p>
            <a:pPr>
              <a:lnSpc>
                <a:spcPts val="3419"/>
              </a:lnSpc>
            </a:pPr>
            <a:r>
              <a:rPr b="0" lang="en-US" sz="3000" spc="-1" strike="noStrike">
                <a:solidFill>
                  <a:srgbClr val="132caf"/>
                </a:solidFill>
                <a:latin typeface="Kawkab Mono"/>
              </a:rPr>
              <a:t>04 - Conclusions</a:t>
            </a:r>
            <a:endParaRPr b="0" lang="en-US" sz="3000" spc="-1" strike="noStrike">
              <a:solidFill>
                <a:srgbClr val="000000"/>
              </a:solidFill>
              <a:latin typeface="Arial"/>
            </a:endParaRPr>
          </a:p>
        </p:txBody>
      </p:sp>
    </p:spTree>
  </p:cSld>
  <p:transition spd="slow">
    <p:push dir="r"/>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f5"/>
        </a:solidFill>
      </p:bgPr>
    </p:bg>
    <p:spTree>
      <p:nvGrpSpPr>
        <p:cNvPr id="1" name=""/>
        <p:cNvGrpSpPr/>
        <p:nvPr/>
      </p:nvGrpSpPr>
      <p:grpSpPr>
        <a:xfrm>
          <a:off x="0" y="0"/>
          <a:ext cx="0" cy="0"/>
          <a:chOff x="0" y="0"/>
          <a:chExt cx="0" cy="0"/>
        </a:xfrm>
      </p:grpSpPr>
      <p:sp>
        <p:nvSpPr>
          <p:cNvPr id="53" name="Freeform 2"/>
          <p:cNvSpPr/>
          <p:nvPr/>
        </p:nvSpPr>
        <p:spPr>
          <a:xfrm>
            <a:off x="11653560" y="-3542760"/>
            <a:ext cx="9931320" cy="9931320"/>
          </a:xfrm>
          <a:custGeom>
            <a:avLst/>
            <a:gdLst>
              <a:gd name="textAreaLeft" fmla="*/ 0 w 9931320"/>
              <a:gd name="textAreaRight" fmla="*/ 9931680 w 9931320"/>
              <a:gd name="textAreaTop" fmla="*/ 0 h 9931320"/>
              <a:gd name="textAreaBottom" fmla="*/ 9931680 h 9931320"/>
            </a:gdLst>
            <a:ahLst/>
            <a:rect l="textAreaLeft" t="textAreaTop" r="textAreaRight" b="textAreaBottom"/>
            <a:pathLst>
              <a:path w="9931666" h="9931666">
                <a:moveTo>
                  <a:pt x="0" y="0"/>
                </a:moveTo>
                <a:lnTo>
                  <a:pt x="9931666" y="0"/>
                </a:lnTo>
                <a:lnTo>
                  <a:pt x="9931666" y="9931665"/>
                </a:lnTo>
                <a:lnTo>
                  <a:pt x="0" y="9931665"/>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grpSp>
        <p:nvGrpSpPr>
          <p:cNvPr id="54" name="Group 3"/>
          <p:cNvGrpSpPr/>
          <p:nvPr/>
        </p:nvGrpSpPr>
        <p:grpSpPr>
          <a:xfrm>
            <a:off x="1028880" y="1965240"/>
            <a:ext cx="4616640" cy="7292520"/>
            <a:chOff x="1028880" y="1965240"/>
            <a:chExt cx="4616640" cy="7292520"/>
          </a:xfrm>
        </p:grpSpPr>
        <p:pic>
          <p:nvPicPr>
            <p:cNvPr id="55" name="Picture 4" descr=""/>
            <p:cNvPicPr/>
            <p:nvPr/>
          </p:nvPicPr>
          <p:blipFill>
            <a:blip r:embed="rId2"/>
            <a:srcRect l="28889" t="0" r="28889" b="0"/>
            <a:stretch/>
          </p:blipFill>
          <p:spPr>
            <a:xfrm>
              <a:off x="1028880" y="1965240"/>
              <a:ext cx="4616640" cy="7292520"/>
            </a:xfrm>
            <a:prstGeom prst="rect">
              <a:avLst/>
            </a:prstGeom>
            <a:ln w="0">
              <a:noFill/>
            </a:ln>
          </p:spPr>
        </p:pic>
      </p:grpSp>
      <p:sp>
        <p:nvSpPr>
          <p:cNvPr id="56" name="Freeform 5"/>
          <p:cNvSpPr/>
          <p:nvPr/>
        </p:nvSpPr>
        <p:spPr>
          <a:xfrm rot="19680000">
            <a:off x="9160920" y="-227160"/>
            <a:ext cx="4984920" cy="4114440"/>
          </a:xfrm>
          <a:custGeom>
            <a:avLst/>
            <a:gdLst>
              <a:gd name="textAreaLeft" fmla="*/ 0 w 4984920"/>
              <a:gd name="textAreaRight" fmla="*/ 4985280 w 4984920"/>
              <a:gd name="textAreaTop" fmla="*/ 0 h 4114440"/>
              <a:gd name="textAreaBottom" fmla="*/ 4114800 h 4114440"/>
            </a:gdLst>
            <a:ahLst/>
            <a:rect l="textAreaLeft" t="textAreaTop" r="textAreaRight" b="textAreaBottom"/>
            <a:pathLst>
              <a:path w="4985429" h="4114800">
                <a:moveTo>
                  <a:pt x="0" y="0"/>
                </a:moveTo>
                <a:lnTo>
                  <a:pt x="4985429" y="0"/>
                </a:lnTo>
                <a:lnTo>
                  <a:pt x="4985429" y="4114800"/>
                </a:lnTo>
                <a:lnTo>
                  <a:pt x="0" y="4114800"/>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57" name="TextBox 6"/>
          <p:cNvSpPr/>
          <p:nvPr/>
        </p:nvSpPr>
        <p:spPr>
          <a:xfrm>
            <a:off x="7234560" y="4444920"/>
            <a:ext cx="10024560" cy="3272040"/>
          </a:xfrm>
          <a:prstGeom prst="rect">
            <a:avLst/>
          </a:prstGeom>
          <a:noFill/>
          <a:ln w="0">
            <a:noFill/>
          </a:ln>
        </p:spPr>
        <p:style>
          <a:lnRef idx="0"/>
          <a:fillRef idx="0"/>
          <a:effectRef idx="0"/>
          <a:fontRef idx="minor"/>
        </p:style>
        <p:txBody>
          <a:bodyPr lIns="0" rIns="0" tIns="0" bIns="0" anchor="t">
            <a:spAutoFit/>
          </a:bodyPr>
          <a:p>
            <a:pPr>
              <a:lnSpc>
                <a:spcPts val="3220"/>
              </a:lnSpc>
            </a:pPr>
            <a:r>
              <a:rPr b="0" lang="en-US" sz="2300" spc="-1" strike="noStrike">
                <a:solidFill>
                  <a:srgbClr val="132caf"/>
                </a:solidFill>
                <a:latin typeface="Kawkab Mono Light"/>
              </a:rPr>
              <a:t>Our team has successfully developed a robust data pipeline designed to generate comprehensive job market analyses for New York City.</a:t>
            </a:r>
            <a:endParaRPr b="0" lang="en-US" sz="2300" spc="-1" strike="noStrike">
              <a:solidFill>
                <a:srgbClr val="000000"/>
              </a:solidFill>
              <a:latin typeface="Arial"/>
            </a:endParaRPr>
          </a:p>
          <a:p>
            <a:pPr>
              <a:lnSpc>
                <a:spcPts val="3220"/>
              </a:lnSpc>
            </a:pPr>
            <a:r>
              <a:rPr b="0" lang="en-US" sz="2300" spc="-1" strike="noStrike">
                <a:solidFill>
                  <a:srgbClr val="132caf"/>
                </a:solidFill>
                <a:latin typeface="Kawkab Mono Light"/>
              </a:rPr>
              <a:t> </a:t>
            </a:r>
            <a:endParaRPr b="0" lang="en-US" sz="2300" spc="-1" strike="noStrike">
              <a:solidFill>
                <a:srgbClr val="000000"/>
              </a:solidFill>
              <a:latin typeface="Arial"/>
            </a:endParaRPr>
          </a:p>
          <a:p>
            <a:pPr>
              <a:lnSpc>
                <a:spcPts val="3220"/>
              </a:lnSpc>
            </a:pPr>
            <a:r>
              <a:rPr b="0" lang="en-US" sz="2300" spc="-1" strike="noStrike">
                <a:solidFill>
                  <a:srgbClr val="132caf"/>
                </a:solidFill>
                <a:latin typeface="Kawkab Mono Light"/>
              </a:rPr>
              <a:t>This sophisticated system enables us to identify emerging job trends by geographical area and ascertain salary offerings by employers across various professions, providing valuable insights into the dynamic employment landscape of the city.</a:t>
            </a:r>
            <a:endParaRPr b="0" lang="en-US" sz="2300" spc="-1" strike="noStrike">
              <a:solidFill>
                <a:srgbClr val="000000"/>
              </a:solidFill>
              <a:latin typeface="Arial"/>
            </a:endParaRPr>
          </a:p>
        </p:txBody>
      </p:sp>
      <p:sp>
        <p:nvSpPr>
          <p:cNvPr id="58" name="TextBox 7"/>
          <p:cNvSpPr/>
          <p:nvPr/>
        </p:nvSpPr>
        <p:spPr>
          <a:xfrm>
            <a:off x="1028880" y="840240"/>
            <a:ext cx="6526080" cy="579240"/>
          </a:xfrm>
          <a:prstGeom prst="rect">
            <a:avLst/>
          </a:prstGeom>
          <a:noFill/>
          <a:ln w="0">
            <a:noFill/>
          </a:ln>
        </p:spPr>
        <p:style>
          <a:lnRef idx="0"/>
          <a:fillRef idx="0"/>
          <a:effectRef idx="0"/>
          <a:fontRef idx="minor"/>
        </p:style>
        <p:txBody>
          <a:bodyPr lIns="0" rIns="0" tIns="0" bIns="0" anchor="t">
            <a:spAutoFit/>
          </a:bodyPr>
          <a:p>
            <a:pPr>
              <a:lnSpc>
                <a:spcPts val="4558"/>
              </a:lnSpc>
            </a:pPr>
            <a:r>
              <a:rPr b="0" lang="en-US" sz="4000" spc="-1" strike="noStrike">
                <a:solidFill>
                  <a:srgbClr val="132caf"/>
                </a:solidFill>
                <a:latin typeface="Kawkab Mono"/>
              </a:rPr>
              <a:t>01 - Introduction</a:t>
            </a:r>
            <a:endParaRPr b="0" lang="en-US" sz="4000" spc="-1" strike="noStrike">
              <a:solidFill>
                <a:srgbClr val="000000"/>
              </a:solidFill>
              <a:latin typeface="Arial"/>
            </a:endParaRPr>
          </a:p>
        </p:txBody>
      </p:sp>
    </p:spTree>
  </p:cSld>
  <p:transition spd="slow">
    <p:push dir="r"/>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f5"/>
        </a:solidFill>
      </p:bgPr>
    </p:bg>
    <p:spTree>
      <p:nvGrpSpPr>
        <p:cNvPr id="1" name=""/>
        <p:cNvGrpSpPr/>
        <p:nvPr/>
      </p:nvGrpSpPr>
      <p:grpSpPr>
        <a:xfrm>
          <a:off x="0" y="0"/>
          <a:ext cx="0" cy="0"/>
          <a:chOff x="0" y="0"/>
          <a:chExt cx="0" cy="0"/>
        </a:xfrm>
      </p:grpSpPr>
      <p:sp>
        <p:nvSpPr>
          <p:cNvPr id="59" name="Freeform 2"/>
          <p:cNvSpPr/>
          <p:nvPr/>
        </p:nvSpPr>
        <p:spPr>
          <a:xfrm>
            <a:off x="-4127040" y="5141160"/>
            <a:ext cx="9931320" cy="9931320"/>
          </a:xfrm>
          <a:custGeom>
            <a:avLst/>
            <a:gdLst>
              <a:gd name="textAreaLeft" fmla="*/ 0 w 9931320"/>
              <a:gd name="textAreaRight" fmla="*/ 9931680 w 9931320"/>
              <a:gd name="textAreaTop" fmla="*/ 0 h 9931320"/>
              <a:gd name="textAreaBottom" fmla="*/ 9931680 h 9931320"/>
            </a:gdLst>
            <a:ahLst/>
            <a:rect l="textAreaLeft" t="textAreaTop" r="textAreaRight" b="textAreaBottom"/>
            <a:pathLst>
              <a:path w="9931666" h="9931666">
                <a:moveTo>
                  <a:pt x="0" y="0"/>
                </a:moveTo>
                <a:lnTo>
                  <a:pt x="9931665" y="0"/>
                </a:lnTo>
                <a:lnTo>
                  <a:pt x="9931665" y="9931666"/>
                </a:lnTo>
                <a:lnTo>
                  <a:pt x="0" y="9931666"/>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60" name="Freeform 3"/>
          <p:cNvSpPr/>
          <p:nvPr/>
        </p:nvSpPr>
        <p:spPr>
          <a:xfrm>
            <a:off x="11352960" y="-3207600"/>
            <a:ext cx="9931320" cy="9931320"/>
          </a:xfrm>
          <a:custGeom>
            <a:avLst/>
            <a:gdLst>
              <a:gd name="textAreaLeft" fmla="*/ 0 w 9931320"/>
              <a:gd name="textAreaRight" fmla="*/ 9931680 w 9931320"/>
              <a:gd name="textAreaTop" fmla="*/ 0 h 9931320"/>
              <a:gd name="textAreaBottom" fmla="*/ 9931680 h 9931320"/>
            </a:gdLst>
            <a:ahLst/>
            <a:rect l="textAreaLeft" t="textAreaTop" r="textAreaRight" b="textAreaBottom"/>
            <a:pathLst>
              <a:path w="9931666" h="9931666">
                <a:moveTo>
                  <a:pt x="0" y="0"/>
                </a:moveTo>
                <a:lnTo>
                  <a:pt x="9931666" y="0"/>
                </a:lnTo>
                <a:lnTo>
                  <a:pt x="9931666" y="9931666"/>
                </a:lnTo>
                <a:lnTo>
                  <a:pt x="0" y="9931666"/>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61" name="Freeform 4"/>
          <p:cNvSpPr/>
          <p:nvPr/>
        </p:nvSpPr>
        <p:spPr>
          <a:xfrm>
            <a:off x="1028880" y="2406960"/>
            <a:ext cx="2868840" cy="740520"/>
          </a:xfrm>
          <a:custGeom>
            <a:avLst/>
            <a:gdLst>
              <a:gd name="textAreaLeft" fmla="*/ 0 w 2868840"/>
              <a:gd name="textAreaRight" fmla="*/ 2869200 w 2868840"/>
              <a:gd name="textAreaTop" fmla="*/ 0 h 740520"/>
              <a:gd name="textAreaBottom" fmla="*/ 740880 h 740520"/>
            </a:gdLst>
            <a:ahLst/>
            <a:rect l="textAreaLeft" t="textAreaTop" r="textAreaRight" b="textAreaBottom"/>
            <a:pathLst>
              <a:path w="2869031" h="740752">
                <a:moveTo>
                  <a:pt x="0" y="0"/>
                </a:moveTo>
                <a:lnTo>
                  <a:pt x="2869031" y="0"/>
                </a:lnTo>
                <a:lnTo>
                  <a:pt x="2869031" y="740752"/>
                </a:lnTo>
                <a:lnTo>
                  <a:pt x="0" y="740752"/>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62" name="Freeform 5"/>
          <p:cNvSpPr/>
          <p:nvPr/>
        </p:nvSpPr>
        <p:spPr>
          <a:xfrm>
            <a:off x="2009160" y="3385800"/>
            <a:ext cx="907560" cy="1178640"/>
          </a:xfrm>
          <a:custGeom>
            <a:avLst/>
            <a:gdLst>
              <a:gd name="textAreaLeft" fmla="*/ 0 w 907560"/>
              <a:gd name="textAreaRight" fmla="*/ 907920 w 907560"/>
              <a:gd name="textAreaTop" fmla="*/ 0 h 1178640"/>
              <a:gd name="textAreaBottom" fmla="*/ 1179000 h 1178640"/>
            </a:gdLst>
            <a:ahLst/>
            <a:rect l="textAreaLeft" t="textAreaTop" r="textAreaRight" b="textAreaBottom"/>
            <a:pathLst>
              <a:path w="907836" h="1179008">
                <a:moveTo>
                  <a:pt x="0" y="0"/>
                </a:moveTo>
                <a:lnTo>
                  <a:pt x="907836" y="0"/>
                </a:lnTo>
                <a:lnTo>
                  <a:pt x="907836" y="1179008"/>
                </a:lnTo>
                <a:lnTo>
                  <a:pt x="0" y="1179008"/>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63" name="AutoShape 6"/>
          <p:cNvSpPr/>
          <p:nvPr/>
        </p:nvSpPr>
        <p:spPr>
          <a:xfrm>
            <a:off x="3933000" y="3956040"/>
            <a:ext cx="2360520" cy="360"/>
          </a:xfrm>
          <a:prstGeom prst="line">
            <a:avLst/>
          </a:prstGeom>
          <a:ln w="38100">
            <a:solidFill>
              <a:srgbClr val="000000"/>
            </a:solidFill>
            <a:round/>
            <a:tailEnd len="sm" type="arrow" w="med"/>
          </a:ln>
        </p:spPr>
        <p:style>
          <a:lnRef idx="0"/>
          <a:fillRef idx="0"/>
          <a:effectRef idx="0"/>
          <a:fontRef idx="minor"/>
        </p:style>
        <p:txBody>
          <a:bodyPr lIns="90000" rIns="90000" tIns="-44640" bIns="-44640" anchor="t" anchorCtr="1">
            <a:noAutofit/>
          </a:bodyPr>
          <a:p>
            <a:endParaRPr b="0" lang="en-US" sz="1800" spc="-1" strike="noStrike">
              <a:solidFill>
                <a:srgbClr val="000000"/>
              </a:solidFill>
              <a:latin typeface="Arial"/>
            </a:endParaRPr>
          </a:p>
        </p:txBody>
      </p:sp>
      <p:sp>
        <p:nvSpPr>
          <p:cNvPr id="64" name="Freeform 7"/>
          <p:cNvSpPr/>
          <p:nvPr/>
        </p:nvSpPr>
        <p:spPr>
          <a:xfrm>
            <a:off x="6737040" y="3299400"/>
            <a:ext cx="2702880" cy="1351080"/>
          </a:xfrm>
          <a:custGeom>
            <a:avLst/>
            <a:gdLst>
              <a:gd name="textAreaLeft" fmla="*/ 0 w 2702880"/>
              <a:gd name="textAreaRight" fmla="*/ 2703240 w 2702880"/>
              <a:gd name="textAreaTop" fmla="*/ 0 h 1351080"/>
              <a:gd name="textAreaBottom" fmla="*/ 1351440 h 1351080"/>
            </a:gdLst>
            <a:ahLst/>
            <a:rect l="textAreaLeft" t="textAreaTop" r="textAreaRight" b="textAreaBottom"/>
            <a:pathLst>
              <a:path w="2703094" h="1351547">
                <a:moveTo>
                  <a:pt x="0" y="0"/>
                </a:moveTo>
                <a:lnTo>
                  <a:pt x="2703094" y="0"/>
                </a:lnTo>
                <a:lnTo>
                  <a:pt x="2703094" y="1351547"/>
                </a:lnTo>
                <a:lnTo>
                  <a:pt x="0" y="1351547"/>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65" name="AutoShape 8"/>
          <p:cNvSpPr/>
          <p:nvPr/>
        </p:nvSpPr>
        <p:spPr>
          <a:xfrm>
            <a:off x="9831240" y="3956040"/>
            <a:ext cx="2360160" cy="360"/>
          </a:xfrm>
          <a:prstGeom prst="line">
            <a:avLst/>
          </a:prstGeom>
          <a:ln w="38100">
            <a:solidFill>
              <a:srgbClr val="000000"/>
            </a:solidFill>
            <a:round/>
            <a:tailEnd len="sm" type="arrow" w="med"/>
          </a:ln>
        </p:spPr>
        <p:style>
          <a:lnRef idx="0"/>
          <a:fillRef idx="0"/>
          <a:effectRef idx="0"/>
          <a:fontRef idx="minor"/>
        </p:style>
        <p:txBody>
          <a:bodyPr lIns="90000" rIns="90000" tIns="-44640" bIns="-44640" anchor="t" anchorCtr="1">
            <a:noAutofit/>
          </a:bodyPr>
          <a:p>
            <a:endParaRPr b="0" lang="en-US" sz="1800" spc="-1" strike="noStrike">
              <a:solidFill>
                <a:srgbClr val="000000"/>
              </a:solidFill>
              <a:latin typeface="Arial"/>
            </a:endParaRPr>
          </a:p>
        </p:txBody>
      </p:sp>
      <p:sp>
        <p:nvSpPr>
          <p:cNvPr id="66" name="Freeform 9"/>
          <p:cNvSpPr/>
          <p:nvPr/>
        </p:nvSpPr>
        <p:spPr>
          <a:xfrm>
            <a:off x="12706200" y="2984040"/>
            <a:ext cx="3210480" cy="1666800"/>
          </a:xfrm>
          <a:custGeom>
            <a:avLst/>
            <a:gdLst>
              <a:gd name="textAreaLeft" fmla="*/ 0 w 3210480"/>
              <a:gd name="textAreaRight" fmla="*/ 3210840 w 3210480"/>
              <a:gd name="textAreaTop" fmla="*/ 0 h 1666800"/>
              <a:gd name="textAreaBottom" fmla="*/ 1667160 h 1666800"/>
            </a:gdLst>
            <a:ahLst/>
            <a:rect l="textAreaLeft" t="textAreaTop" r="textAreaRight" b="textAreaBottom"/>
            <a:pathLst>
              <a:path w="3210678" h="1667083">
                <a:moveTo>
                  <a:pt x="0" y="0"/>
                </a:moveTo>
                <a:lnTo>
                  <a:pt x="3210678" y="0"/>
                </a:lnTo>
                <a:lnTo>
                  <a:pt x="3210678" y="1667083"/>
                </a:lnTo>
                <a:lnTo>
                  <a:pt x="0" y="1667083"/>
                </a:lnTo>
                <a:lnTo>
                  <a:pt x="0" y="0"/>
                </a:ln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67" name="AutoShape 10"/>
          <p:cNvSpPr/>
          <p:nvPr/>
        </p:nvSpPr>
        <p:spPr>
          <a:xfrm flipH="1">
            <a:off x="14301720" y="5143680"/>
            <a:ext cx="19080" cy="1751040"/>
          </a:xfrm>
          <a:prstGeom prst="line">
            <a:avLst/>
          </a:prstGeom>
          <a:ln w="38100">
            <a:solidFill>
              <a:srgbClr val="000000"/>
            </a:solidFill>
            <a:round/>
            <a:tailEnd len="sm" type="arrow" w="med"/>
          </a:ln>
        </p:spPr>
        <p:style>
          <a:lnRef idx="0"/>
          <a:fillRef idx="0"/>
          <a:effectRef idx="0"/>
          <a:fontRef idx="minor"/>
        </p:style>
        <p:txBody>
          <a:bodyPr lIns="90000" rIns="90000" tIns="45000" bIns="45000" anchor="t" anchorCtr="1">
            <a:noAutofit/>
          </a:bodyPr>
          <a:p>
            <a:endParaRPr b="0" lang="en-US" sz="1800" spc="-1" strike="noStrike">
              <a:solidFill>
                <a:srgbClr val="000000"/>
              </a:solidFill>
              <a:latin typeface="Arial"/>
            </a:endParaRPr>
          </a:p>
        </p:txBody>
      </p:sp>
      <p:sp>
        <p:nvSpPr>
          <p:cNvPr id="68" name="Freeform 11"/>
          <p:cNvSpPr/>
          <p:nvPr/>
        </p:nvSpPr>
        <p:spPr>
          <a:xfrm>
            <a:off x="12734640" y="7104600"/>
            <a:ext cx="3210480" cy="2333520"/>
          </a:xfrm>
          <a:custGeom>
            <a:avLst/>
            <a:gdLst>
              <a:gd name="textAreaLeft" fmla="*/ 0 w 3210480"/>
              <a:gd name="textAreaRight" fmla="*/ 3210840 w 3210480"/>
              <a:gd name="textAreaTop" fmla="*/ 0 h 2333520"/>
              <a:gd name="textAreaBottom" fmla="*/ 2333880 h 2333520"/>
            </a:gdLst>
            <a:ahLst/>
            <a:rect l="textAreaLeft" t="textAreaTop" r="textAreaRight" b="textAreaBottom"/>
            <a:pathLst>
              <a:path w="3210678" h="2334043">
                <a:moveTo>
                  <a:pt x="0" y="0"/>
                </a:moveTo>
                <a:lnTo>
                  <a:pt x="3210678" y="0"/>
                </a:lnTo>
                <a:lnTo>
                  <a:pt x="3210678" y="2334042"/>
                </a:lnTo>
                <a:lnTo>
                  <a:pt x="0" y="2334042"/>
                </a:lnTo>
                <a:lnTo>
                  <a:pt x="0" y="0"/>
                </a:ln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69" name="TextBox 12"/>
          <p:cNvSpPr/>
          <p:nvPr/>
        </p:nvSpPr>
        <p:spPr>
          <a:xfrm>
            <a:off x="1028880" y="1047600"/>
            <a:ext cx="7848000" cy="579240"/>
          </a:xfrm>
          <a:prstGeom prst="rect">
            <a:avLst/>
          </a:prstGeom>
          <a:noFill/>
          <a:ln w="0">
            <a:noFill/>
          </a:ln>
        </p:spPr>
        <p:style>
          <a:lnRef idx="0"/>
          <a:fillRef idx="0"/>
          <a:effectRef idx="0"/>
          <a:fontRef idx="minor"/>
        </p:style>
        <p:txBody>
          <a:bodyPr lIns="0" rIns="0" tIns="0" bIns="0" anchor="t">
            <a:spAutoFit/>
          </a:bodyPr>
          <a:p>
            <a:pPr>
              <a:lnSpc>
                <a:spcPts val="4558"/>
              </a:lnSpc>
            </a:pPr>
            <a:r>
              <a:rPr b="0" lang="en-US" sz="4000" spc="-1" strike="noStrike">
                <a:solidFill>
                  <a:srgbClr val="132caf"/>
                </a:solidFill>
                <a:latin typeface="Kawkab Mono"/>
              </a:rPr>
              <a:t>02 - Data flow diagram</a:t>
            </a:r>
            <a:endParaRPr b="0" lang="en-US" sz="4000" spc="-1" strike="noStrike">
              <a:solidFill>
                <a:srgbClr val="000000"/>
              </a:solidFill>
              <a:latin typeface="Arial"/>
            </a:endParaRPr>
          </a:p>
        </p:txBody>
      </p:sp>
      <p:sp>
        <p:nvSpPr>
          <p:cNvPr id="70" name="TextBox 13"/>
          <p:cNvSpPr/>
          <p:nvPr/>
        </p:nvSpPr>
        <p:spPr>
          <a:xfrm>
            <a:off x="1368000" y="4821840"/>
            <a:ext cx="2189880" cy="324000"/>
          </a:xfrm>
          <a:prstGeom prst="rect">
            <a:avLst/>
          </a:prstGeom>
          <a:noFill/>
          <a:ln w="0">
            <a:noFill/>
          </a:ln>
        </p:spPr>
        <p:style>
          <a:lnRef idx="0"/>
          <a:fillRef idx="0"/>
          <a:effectRef idx="0"/>
          <a:fontRef idx="minor"/>
        </p:style>
        <p:txBody>
          <a:bodyPr lIns="0" rIns="0" tIns="0" bIns="0" anchor="t">
            <a:spAutoFit/>
          </a:bodyPr>
          <a:p>
            <a:pPr algn="ctr">
              <a:lnSpc>
                <a:spcPts val="2554"/>
              </a:lnSpc>
            </a:pPr>
            <a:r>
              <a:rPr b="0" lang="en-US" sz="2240" spc="-1" strike="noStrike">
                <a:solidFill>
                  <a:srgbClr val="132caf"/>
                </a:solidFill>
                <a:latin typeface="Kawkab Mono Light"/>
              </a:rPr>
              <a:t>NYC_job.csv</a:t>
            </a:r>
            <a:endParaRPr b="0" lang="en-US" sz="2240" spc="-1" strike="noStrike">
              <a:solidFill>
                <a:srgbClr val="000000"/>
              </a:solidFill>
              <a:latin typeface="Arial"/>
            </a:endParaRPr>
          </a:p>
        </p:txBody>
      </p:sp>
      <p:sp>
        <p:nvSpPr>
          <p:cNvPr id="71" name="TextBox 14"/>
          <p:cNvSpPr/>
          <p:nvPr/>
        </p:nvSpPr>
        <p:spPr>
          <a:xfrm>
            <a:off x="3933360" y="3526920"/>
            <a:ext cx="2288880" cy="266040"/>
          </a:xfrm>
          <a:prstGeom prst="rect">
            <a:avLst/>
          </a:prstGeom>
          <a:noFill/>
          <a:ln w="0">
            <a:noFill/>
          </a:ln>
        </p:spPr>
        <p:style>
          <a:lnRef idx="0"/>
          <a:fillRef idx="0"/>
          <a:effectRef idx="0"/>
          <a:fontRef idx="minor"/>
        </p:style>
        <p:txBody>
          <a:bodyPr lIns="0" rIns="0" tIns="0" bIns="0" anchor="t">
            <a:spAutoFit/>
          </a:bodyPr>
          <a:p>
            <a:pPr algn="ctr">
              <a:lnSpc>
                <a:spcPts val="2098"/>
              </a:lnSpc>
            </a:pPr>
            <a:r>
              <a:rPr b="0" lang="en-US" sz="1840" spc="-1" strike="noStrike">
                <a:solidFill>
                  <a:srgbClr val="000000"/>
                </a:solidFill>
                <a:latin typeface="Kawkab Mono Light"/>
              </a:rPr>
              <a:t>Kafka producer</a:t>
            </a:r>
            <a:endParaRPr b="0" lang="en-US" sz="1840" spc="-1" strike="noStrike">
              <a:solidFill>
                <a:srgbClr val="000000"/>
              </a:solidFill>
              <a:latin typeface="Arial"/>
            </a:endParaRPr>
          </a:p>
        </p:txBody>
      </p:sp>
      <p:sp>
        <p:nvSpPr>
          <p:cNvPr id="72" name="TextBox 15"/>
          <p:cNvSpPr/>
          <p:nvPr/>
        </p:nvSpPr>
        <p:spPr>
          <a:xfrm>
            <a:off x="9831240" y="3526920"/>
            <a:ext cx="2288880" cy="266040"/>
          </a:xfrm>
          <a:prstGeom prst="rect">
            <a:avLst/>
          </a:prstGeom>
          <a:noFill/>
          <a:ln w="0">
            <a:noFill/>
          </a:ln>
        </p:spPr>
        <p:style>
          <a:lnRef idx="0"/>
          <a:fillRef idx="0"/>
          <a:effectRef idx="0"/>
          <a:fontRef idx="minor"/>
        </p:style>
        <p:txBody>
          <a:bodyPr lIns="0" rIns="0" tIns="0" bIns="0" anchor="t">
            <a:spAutoFit/>
          </a:bodyPr>
          <a:p>
            <a:pPr algn="ctr">
              <a:lnSpc>
                <a:spcPts val="2098"/>
              </a:lnSpc>
            </a:pPr>
            <a:r>
              <a:rPr b="0" lang="en-US" sz="1840" spc="-1" strike="noStrike">
                <a:solidFill>
                  <a:srgbClr val="000000"/>
                </a:solidFill>
                <a:latin typeface="Kawkab Mono Light"/>
              </a:rPr>
              <a:t>Kafka consumer</a:t>
            </a:r>
            <a:endParaRPr b="0" lang="en-US" sz="1840" spc="-1" strike="noStrike">
              <a:solidFill>
                <a:srgbClr val="000000"/>
              </a:solidFill>
              <a:latin typeface="Arial"/>
            </a:endParaRPr>
          </a:p>
        </p:txBody>
      </p:sp>
      <p:sp>
        <p:nvSpPr>
          <p:cNvPr id="73" name="TextBox 16"/>
          <p:cNvSpPr/>
          <p:nvPr/>
        </p:nvSpPr>
        <p:spPr>
          <a:xfrm>
            <a:off x="13056480" y="2515680"/>
            <a:ext cx="2452320" cy="266040"/>
          </a:xfrm>
          <a:prstGeom prst="rect">
            <a:avLst/>
          </a:prstGeom>
          <a:noFill/>
          <a:ln w="0">
            <a:noFill/>
          </a:ln>
        </p:spPr>
        <p:style>
          <a:lnRef idx="0"/>
          <a:fillRef idx="0"/>
          <a:effectRef idx="0"/>
          <a:fontRef idx="minor"/>
        </p:style>
        <p:txBody>
          <a:bodyPr lIns="0" rIns="0" tIns="0" bIns="0" anchor="t">
            <a:spAutoFit/>
          </a:bodyPr>
          <a:p>
            <a:pPr algn="ctr">
              <a:lnSpc>
                <a:spcPts val="2098"/>
              </a:lnSpc>
            </a:pPr>
            <a:r>
              <a:rPr b="0" lang="en-US" sz="1840" spc="-1" strike="noStrike">
                <a:solidFill>
                  <a:srgbClr val="000000"/>
                </a:solidFill>
                <a:latin typeface="Kawkab Mono Light"/>
              </a:rPr>
              <a:t>Spark streaming</a:t>
            </a:r>
            <a:endParaRPr b="0" lang="en-US" sz="1840" spc="-1" strike="noStrike">
              <a:solidFill>
                <a:srgbClr val="000000"/>
              </a:solidFill>
              <a:latin typeface="Arial"/>
            </a:endParaRPr>
          </a:p>
        </p:txBody>
      </p:sp>
      <p:sp>
        <p:nvSpPr>
          <p:cNvPr id="74" name="TextBox 17"/>
          <p:cNvSpPr/>
          <p:nvPr/>
        </p:nvSpPr>
        <p:spPr>
          <a:xfrm>
            <a:off x="14641920" y="5893200"/>
            <a:ext cx="980640" cy="266040"/>
          </a:xfrm>
          <a:prstGeom prst="rect">
            <a:avLst/>
          </a:prstGeom>
          <a:noFill/>
          <a:ln w="0">
            <a:noFill/>
          </a:ln>
        </p:spPr>
        <p:style>
          <a:lnRef idx="0"/>
          <a:fillRef idx="0"/>
          <a:effectRef idx="0"/>
          <a:fontRef idx="minor"/>
        </p:style>
        <p:txBody>
          <a:bodyPr lIns="0" rIns="0" tIns="0" bIns="0" anchor="t">
            <a:spAutoFit/>
          </a:bodyPr>
          <a:p>
            <a:pPr algn="ctr">
              <a:lnSpc>
                <a:spcPts val="2098"/>
              </a:lnSpc>
            </a:pPr>
            <a:r>
              <a:rPr b="0" lang="en-US" sz="1840" spc="-1" strike="noStrike">
                <a:solidFill>
                  <a:srgbClr val="000000"/>
                </a:solidFill>
                <a:latin typeface="Kawkab Mono Light"/>
              </a:rPr>
              <a:t>result</a:t>
            </a:r>
            <a:endParaRPr b="0" lang="en-US" sz="1840" spc="-1" strike="noStrike">
              <a:solidFill>
                <a:srgbClr val="000000"/>
              </a:solidFill>
              <a:latin typeface="Arial"/>
            </a:endParaRPr>
          </a:p>
        </p:txBody>
      </p:sp>
    </p:spTree>
  </p:cSld>
  <p:transition spd="slow">
    <p:push dir="r"/>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f5"/>
        </a:solidFill>
      </p:bgPr>
    </p:bg>
    <p:spTree>
      <p:nvGrpSpPr>
        <p:cNvPr id="1" name=""/>
        <p:cNvGrpSpPr/>
        <p:nvPr/>
      </p:nvGrpSpPr>
      <p:grpSpPr>
        <a:xfrm>
          <a:off x="0" y="0"/>
          <a:ext cx="0" cy="0"/>
          <a:chOff x="0" y="0"/>
          <a:chExt cx="0" cy="0"/>
        </a:xfrm>
      </p:grpSpPr>
      <p:sp>
        <p:nvSpPr>
          <p:cNvPr id="75" name="Freeform 2"/>
          <p:cNvSpPr/>
          <p:nvPr/>
        </p:nvSpPr>
        <p:spPr>
          <a:xfrm>
            <a:off x="250200" y="-5545440"/>
            <a:ext cx="9931320" cy="9931320"/>
          </a:xfrm>
          <a:custGeom>
            <a:avLst/>
            <a:gdLst>
              <a:gd name="textAreaLeft" fmla="*/ 0 w 9931320"/>
              <a:gd name="textAreaRight" fmla="*/ 9931680 w 9931320"/>
              <a:gd name="textAreaTop" fmla="*/ 0 h 9931320"/>
              <a:gd name="textAreaBottom" fmla="*/ 9931680 h 9931320"/>
            </a:gdLst>
            <a:ahLst/>
            <a:rect l="textAreaLeft" t="textAreaTop" r="textAreaRight" b="textAreaBottom"/>
            <a:pathLst>
              <a:path w="9931666" h="9931666">
                <a:moveTo>
                  <a:pt x="0" y="0"/>
                </a:moveTo>
                <a:lnTo>
                  <a:pt x="9931665" y="0"/>
                </a:lnTo>
                <a:lnTo>
                  <a:pt x="9931665" y="9931666"/>
                </a:lnTo>
                <a:lnTo>
                  <a:pt x="0" y="9931666"/>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76" name="Freeform 3"/>
          <p:cNvSpPr/>
          <p:nvPr/>
        </p:nvSpPr>
        <p:spPr>
          <a:xfrm>
            <a:off x="9181440" y="4897440"/>
            <a:ext cx="9931320" cy="9931320"/>
          </a:xfrm>
          <a:custGeom>
            <a:avLst/>
            <a:gdLst>
              <a:gd name="textAreaLeft" fmla="*/ 0 w 9931320"/>
              <a:gd name="textAreaRight" fmla="*/ 9931680 w 9931320"/>
              <a:gd name="textAreaTop" fmla="*/ 0 h 9931320"/>
              <a:gd name="textAreaBottom" fmla="*/ 9931680 h 9931320"/>
            </a:gdLst>
            <a:ahLst/>
            <a:rect l="textAreaLeft" t="textAreaTop" r="textAreaRight" b="textAreaBottom"/>
            <a:pathLst>
              <a:path w="9931666" h="9931666">
                <a:moveTo>
                  <a:pt x="0" y="0"/>
                </a:moveTo>
                <a:lnTo>
                  <a:pt x="9931665" y="0"/>
                </a:lnTo>
                <a:lnTo>
                  <a:pt x="9931665" y="9931666"/>
                </a:lnTo>
                <a:lnTo>
                  <a:pt x="0" y="9931666"/>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77" name="TextBox 4"/>
          <p:cNvSpPr/>
          <p:nvPr/>
        </p:nvSpPr>
        <p:spPr>
          <a:xfrm>
            <a:off x="1028880" y="1047600"/>
            <a:ext cx="4806000" cy="579240"/>
          </a:xfrm>
          <a:prstGeom prst="rect">
            <a:avLst/>
          </a:prstGeom>
          <a:noFill/>
          <a:ln w="0">
            <a:noFill/>
          </a:ln>
        </p:spPr>
        <p:style>
          <a:lnRef idx="0"/>
          <a:fillRef idx="0"/>
          <a:effectRef idx="0"/>
          <a:fontRef idx="minor"/>
        </p:style>
        <p:txBody>
          <a:bodyPr lIns="0" rIns="0" tIns="0" bIns="0" anchor="t">
            <a:spAutoFit/>
          </a:bodyPr>
          <a:p>
            <a:pPr>
              <a:lnSpc>
                <a:spcPts val="4558"/>
              </a:lnSpc>
            </a:pPr>
            <a:r>
              <a:rPr b="0" lang="en-US" sz="4000" spc="-1" strike="noStrike">
                <a:solidFill>
                  <a:srgbClr val="132caf"/>
                </a:solidFill>
                <a:latin typeface="Kawkab Mono"/>
              </a:rPr>
              <a:t>03 - Code</a:t>
            </a:r>
            <a:endParaRPr b="0" lang="en-US" sz="4000" spc="-1" strike="noStrike">
              <a:solidFill>
                <a:srgbClr val="000000"/>
              </a:solidFill>
              <a:latin typeface="Arial"/>
            </a:endParaRPr>
          </a:p>
        </p:txBody>
      </p:sp>
      <p:pic>
        <p:nvPicPr>
          <p:cNvPr id="78" name="" descr=""/>
          <p:cNvPicPr/>
          <p:nvPr/>
        </p:nvPicPr>
        <p:blipFill>
          <a:blip r:embed="rId3"/>
          <a:stretch/>
        </p:blipFill>
        <p:spPr>
          <a:xfrm>
            <a:off x="314640" y="2743200"/>
            <a:ext cx="9972360" cy="7391160"/>
          </a:xfrm>
          <a:prstGeom prst="rect">
            <a:avLst/>
          </a:prstGeom>
          <a:ln w="0">
            <a:noFill/>
          </a:ln>
        </p:spPr>
      </p:pic>
      <p:sp>
        <p:nvSpPr>
          <p:cNvPr id="79" name="TextBox 1"/>
          <p:cNvSpPr/>
          <p:nvPr/>
        </p:nvSpPr>
        <p:spPr>
          <a:xfrm>
            <a:off x="1028880" y="1047600"/>
            <a:ext cx="4806000" cy="579240"/>
          </a:xfrm>
          <a:prstGeom prst="rect">
            <a:avLst/>
          </a:prstGeom>
          <a:noFill/>
          <a:ln w="0">
            <a:noFill/>
          </a:ln>
        </p:spPr>
        <p:style>
          <a:lnRef idx="0"/>
          <a:fillRef idx="0"/>
          <a:effectRef idx="0"/>
          <a:fontRef idx="minor"/>
        </p:style>
        <p:txBody>
          <a:bodyPr lIns="0" rIns="0" tIns="0" bIns="0" anchor="t">
            <a:spAutoFit/>
          </a:bodyPr>
          <a:p>
            <a:pPr>
              <a:lnSpc>
                <a:spcPts val="4558"/>
              </a:lnSpc>
            </a:pPr>
            <a:r>
              <a:rPr b="0" lang="en-US" sz="4000" spc="-1" strike="noStrike">
                <a:solidFill>
                  <a:srgbClr val="132caf"/>
                </a:solidFill>
                <a:latin typeface="Kawkab Mono"/>
              </a:rPr>
              <a:t>03 - </a:t>
            </a:r>
            <a:r>
              <a:rPr b="0" lang="en-US" sz="4000" spc="-1" strike="noStrike">
                <a:solidFill>
                  <a:srgbClr val="132caf"/>
                </a:solidFill>
                <a:latin typeface="Kawkab Mono"/>
              </a:rPr>
              <a:t>Code</a:t>
            </a:r>
            <a:endParaRPr b="0" lang="en-US" sz="4000" spc="-1" strike="noStrike">
              <a:solidFill>
                <a:srgbClr val="000000"/>
              </a:solidFill>
              <a:latin typeface="Arial"/>
            </a:endParaRPr>
          </a:p>
        </p:txBody>
      </p:sp>
      <p:sp>
        <p:nvSpPr>
          <p:cNvPr id="80" name="TextBox 2"/>
          <p:cNvSpPr/>
          <p:nvPr/>
        </p:nvSpPr>
        <p:spPr>
          <a:xfrm>
            <a:off x="970200" y="1935360"/>
            <a:ext cx="10978200" cy="579240"/>
          </a:xfrm>
          <a:prstGeom prst="rect">
            <a:avLst/>
          </a:prstGeom>
          <a:noFill/>
          <a:ln w="0">
            <a:noFill/>
          </a:ln>
        </p:spPr>
        <p:style>
          <a:lnRef idx="0"/>
          <a:fillRef idx="0"/>
          <a:effectRef idx="0"/>
          <a:fontRef idx="minor"/>
        </p:style>
        <p:txBody>
          <a:bodyPr lIns="0" rIns="0" tIns="0" bIns="0" anchor="t">
            <a:spAutoFit/>
          </a:bodyPr>
          <a:p>
            <a:pPr>
              <a:lnSpc>
                <a:spcPts val="4558"/>
              </a:lnSpc>
            </a:pPr>
            <a:r>
              <a:rPr b="0" lang="en-US" sz="4000" spc="-1" strike="noStrike">
                <a:solidFill>
                  <a:srgbClr val="132caf"/>
                </a:solidFill>
                <a:latin typeface="Kawkab Mono"/>
              </a:rPr>
              <a:t>Docker Compose for supporting services</a:t>
            </a:r>
            <a:endParaRPr b="0" lang="en-US" sz="4000" spc="-1" strike="noStrike">
              <a:solidFill>
                <a:srgbClr val="000000"/>
              </a:solidFill>
              <a:latin typeface="Arial"/>
            </a:endParaRPr>
          </a:p>
        </p:txBody>
      </p:sp>
    </p:spTree>
  </p:cSld>
  <p:transition spd="slow">
    <p:push dir="r"/>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f5"/>
        </a:solidFill>
      </p:bgPr>
    </p:bg>
    <p:spTree>
      <p:nvGrpSpPr>
        <p:cNvPr id="1" name=""/>
        <p:cNvGrpSpPr/>
        <p:nvPr/>
      </p:nvGrpSpPr>
      <p:grpSpPr>
        <a:xfrm>
          <a:off x="0" y="0"/>
          <a:ext cx="0" cy="0"/>
          <a:chOff x="0" y="0"/>
          <a:chExt cx="0" cy="0"/>
        </a:xfrm>
      </p:grpSpPr>
      <p:sp>
        <p:nvSpPr>
          <p:cNvPr id="81" name="Freeform 2"/>
          <p:cNvSpPr/>
          <p:nvPr/>
        </p:nvSpPr>
        <p:spPr>
          <a:xfrm>
            <a:off x="250200" y="-5545440"/>
            <a:ext cx="9931320" cy="9931320"/>
          </a:xfrm>
          <a:custGeom>
            <a:avLst/>
            <a:gdLst>
              <a:gd name="textAreaLeft" fmla="*/ 0 w 9931320"/>
              <a:gd name="textAreaRight" fmla="*/ 9931680 w 9931320"/>
              <a:gd name="textAreaTop" fmla="*/ 0 h 9931320"/>
              <a:gd name="textAreaBottom" fmla="*/ 9931680 h 9931320"/>
            </a:gdLst>
            <a:ahLst/>
            <a:rect l="textAreaLeft" t="textAreaTop" r="textAreaRight" b="textAreaBottom"/>
            <a:pathLst>
              <a:path w="9931666" h="9931666">
                <a:moveTo>
                  <a:pt x="0" y="0"/>
                </a:moveTo>
                <a:lnTo>
                  <a:pt x="9931665" y="0"/>
                </a:lnTo>
                <a:lnTo>
                  <a:pt x="9931665" y="9931666"/>
                </a:lnTo>
                <a:lnTo>
                  <a:pt x="0" y="9931666"/>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82" name="Freeform 3"/>
          <p:cNvSpPr/>
          <p:nvPr/>
        </p:nvSpPr>
        <p:spPr>
          <a:xfrm>
            <a:off x="9181440" y="4897440"/>
            <a:ext cx="9931320" cy="9931320"/>
          </a:xfrm>
          <a:custGeom>
            <a:avLst/>
            <a:gdLst>
              <a:gd name="textAreaLeft" fmla="*/ 0 w 9931320"/>
              <a:gd name="textAreaRight" fmla="*/ 9931680 w 9931320"/>
              <a:gd name="textAreaTop" fmla="*/ 0 h 9931320"/>
              <a:gd name="textAreaBottom" fmla="*/ 9931680 h 9931320"/>
            </a:gdLst>
            <a:ahLst/>
            <a:rect l="textAreaLeft" t="textAreaTop" r="textAreaRight" b="textAreaBottom"/>
            <a:pathLst>
              <a:path w="9931666" h="9931666">
                <a:moveTo>
                  <a:pt x="0" y="0"/>
                </a:moveTo>
                <a:lnTo>
                  <a:pt x="9931665" y="0"/>
                </a:lnTo>
                <a:lnTo>
                  <a:pt x="9931665" y="9931666"/>
                </a:lnTo>
                <a:lnTo>
                  <a:pt x="0" y="9931666"/>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83" name="TextBox 3"/>
          <p:cNvSpPr/>
          <p:nvPr/>
        </p:nvSpPr>
        <p:spPr>
          <a:xfrm>
            <a:off x="457200" y="335160"/>
            <a:ext cx="10978200" cy="579240"/>
          </a:xfrm>
          <a:prstGeom prst="rect">
            <a:avLst/>
          </a:prstGeom>
          <a:noFill/>
          <a:ln w="0">
            <a:noFill/>
          </a:ln>
        </p:spPr>
        <p:style>
          <a:lnRef idx="0"/>
          <a:fillRef idx="0"/>
          <a:effectRef idx="0"/>
          <a:fontRef idx="minor"/>
        </p:style>
        <p:txBody>
          <a:bodyPr lIns="0" rIns="0" tIns="0" bIns="0" anchor="t">
            <a:spAutoFit/>
          </a:bodyPr>
          <a:p>
            <a:pPr>
              <a:lnSpc>
                <a:spcPts val="4558"/>
              </a:lnSpc>
            </a:pPr>
            <a:r>
              <a:rPr b="0" lang="en-US" sz="4000" spc="-1" strike="noStrike">
                <a:solidFill>
                  <a:srgbClr val="132caf"/>
                </a:solidFill>
                <a:latin typeface="Kawkab Mono"/>
              </a:rPr>
              <a:t>Data Producer</a:t>
            </a:r>
            <a:endParaRPr b="0" lang="en-US" sz="4000" spc="-1" strike="noStrike">
              <a:solidFill>
                <a:srgbClr val="000000"/>
              </a:solidFill>
              <a:latin typeface="Arial"/>
            </a:endParaRPr>
          </a:p>
        </p:txBody>
      </p:sp>
      <p:pic>
        <p:nvPicPr>
          <p:cNvPr id="84" name="" descr=""/>
          <p:cNvPicPr/>
          <p:nvPr/>
        </p:nvPicPr>
        <p:blipFill>
          <a:blip r:embed="rId3"/>
          <a:stretch/>
        </p:blipFill>
        <p:spPr>
          <a:xfrm>
            <a:off x="457200" y="1527120"/>
            <a:ext cx="14229720" cy="8074080"/>
          </a:xfrm>
          <a:prstGeom prst="rect">
            <a:avLst/>
          </a:prstGeom>
          <a:ln w="0">
            <a:noFill/>
          </a:ln>
        </p:spPr>
      </p:pic>
    </p:spTree>
  </p:cSld>
  <p:transition spd="slow">
    <p:push dir="r"/>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f5"/>
        </a:solidFill>
      </p:bgPr>
    </p:bg>
    <p:spTree>
      <p:nvGrpSpPr>
        <p:cNvPr id="1" name=""/>
        <p:cNvGrpSpPr/>
        <p:nvPr/>
      </p:nvGrpSpPr>
      <p:grpSpPr>
        <a:xfrm>
          <a:off x="0" y="0"/>
          <a:ext cx="0" cy="0"/>
          <a:chOff x="0" y="0"/>
          <a:chExt cx="0" cy="0"/>
        </a:xfrm>
      </p:grpSpPr>
      <p:sp>
        <p:nvSpPr>
          <p:cNvPr id="85" name="Freeform 2"/>
          <p:cNvSpPr/>
          <p:nvPr/>
        </p:nvSpPr>
        <p:spPr>
          <a:xfrm>
            <a:off x="250200" y="-5545440"/>
            <a:ext cx="9931320" cy="9931320"/>
          </a:xfrm>
          <a:custGeom>
            <a:avLst/>
            <a:gdLst>
              <a:gd name="textAreaLeft" fmla="*/ 0 w 9931320"/>
              <a:gd name="textAreaRight" fmla="*/ 9931680 w 9931320"/>
              <a:gd name="textAreaTop" fmla="*/ 0 h 9931320"/>
              <a:gd name="textAreaBottom" fmla="*/ 9931680 h 9931320"/>
            </a:gdLst>
            <a:ahLst/>
            <a:rect l="textAreaLeft" t="textAreaTop" r="textAreaRight" b="textAreaBottom"/>
            <a:pathLst>
              <a:path w="9931666" h="9931666">
                <a:moveTo>
                  <a:pt x="0" y="0"/>
                </a:moveTo>
                <a:lnTo>
                  <a:pt x="9931665" y="0"/>
                </a:lnTo>
                <a:lnTo>
                  <a:pt x="9931665" y="9931666"/>
                </a:lnTo>
                <a:lnTo>
                  <a:pt x="0" y="9931666"/>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86" name="Freeform 3"/>
          <p:cNvSpPr/>
          <p:nvPr/>
        </p:nvSpPr>
        <p:spPr>
          <a:xfrm>
            <a:off x="9181440" y="4897440"/>
            <a:ext cx="9931320" cy="9931320"/>
          </a:xfrm>
          <a:custGeom>
            <a:avLst/>
            <a:gdLst>
              <a:gd name="textAreaLeft" fmla="*/ 0 w 9931320"/>
              <a:gd name="textAreaRight" fmla="*/ 9931680 w 9931320"/>
              <a:gd name="textAreaTop" fmla="*/ 0 h 9931320"/>
              <a:gd name="textAreaBottom" fmla="*/ 9931680 h 9931320"/>
            </a:gdLst>
            <a:ahLst/>
            <a:rect l="textAreaLeft" t="textAreaTop" r="textAreaRight" b="textAreaBottom"/>
            <a:pathLst>
              <a:path w="9931666" h="9931666">
                <a:moveTo>
                  <a:pt x="0" y="0"/>
                </a:moveTo>
                <a:lnTo>
                  <a:pt x="9931665" y="0"/>
                </a:lnTo>
                <a:lnTo>
                  <a:pt x="9931665" y="9931666"/>
                </a:lnTo>
                <a:lnTo>
                  <a:pt x="0" y="9931666"/>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87" name="TextBox 8"/>
          <p:cNvSpPr/>
          <p:nvPr/>
        </p:nvSpPr>
        <p:spPr>
          <a:xfrm>
            <a:off x="457200" y="335160"/>
            <a:ext cx="10978200" cy="579240"/>
          </a:xfrm>
          <a:prstGeom prst="rect">
            <a:avLst/>
          </a:prstGeom>
          <a:noFill/>
          <a:ln w="0">
            <a:noFill/>
          </a:ln>
        </p:spPr>
        <p:style>
          <a:lnRef idx="0"/>
          <a:fillRef idx="0"/>
          <a:effectRef idx="0"/>
          <a:fontRef idx="minor"/>
        </p:style>
        <p:txBody>
          <a:bodyPr lIns="0" rIns="0" tIns="0" bIns="0" anchor="t">
            <a:spAutoFit/>
          </a:bodyPr>
          <a:p>
            <a:pPr>
              <a:lnSpc>
                <a:spcPts val="4558"/>
              </a:lnSpc>
            </a:pPr>
            <a:r>
              <a:rPr b="0" lang="en-US" sz="4000" spc="-1" strike="noStrike">
                <a:solidFill>
                  <a:srgbClr val="132caf"/>
                </a:solidFill>
                <a:latin typeface="Kawkab Mono"/>
              </a:rPr>
              <a:t>Data Consumer</a:t>
            </a:r>
            <a:endParaRPr b="0" lang="en-US" sz="4000" spc="-1" strike="noStrike">
              <a:solidFill>
                <a:srgbClr val="000000"/>
              </a:solidFill>
              <a:latin typeface="Arial"/>
            </a:endParaRPr>
          </a:p>
        </p:txBody>
      </p:sp>
      <p:pic>
        <p:nvPicPr>
          <p:cNvPr id="88" name="" descr=""/>
          <p:cNvPicPr/>
          <p:nvPr/>
        </p:nvPicPr>
        <p:blipFill>
          <a:blip r:embed="rId3"/>
          <a:stretch/>
        </p:blipFill>
        <p:spPr>
          <a:xfrm>
            <a:off x="362160" y="981360"/>
            <a:ext cx="11296440" cy="7248240"/>
          </a:xfrm>
          <a:prstGeom prst="rect">
            <a:avLst/>
          </a:prstGeom>
          <a:ln w="0">
            <a:noFill/>
          </a:ln>
        </p:spPr>
      </p:pic>
      <p:pic>
        <p:nvPicPr>
          <p:cNvPr id="89" name="" descr=""/>
          <p:cNvPicPr/>
          <p:nvPr/>
        </p:nvPicPr>
        <p:blipFill>
          <a:blip r:embed="rId4"/>
          <a:stretch/>
        </p:blipFill>
        <p:spPr>
          <a:xfrm>
            <a:off x="6534360" y="3753360"/>
            <a:ext cx="11296440" cy="63050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f5"/>
        </a:solidFill>
      </p:bgPr>
    </p:bg>
    <p:spTree>
      <p:nvGrpSpPr>
        <p:cNvPr id="1" name=""/>
        <p:cNvGrpSpPr/>
        <p:nvPr/>
      </p:nvGrpSpPr>
      <p:grpSpPr>
        <a:xfrm>
          <a:off x="0" y="0"/>
          <a:ext cx="0" cy="0"/>
          <a:chOff x="0" y="0"/>
          <a:chExt cx="0" cy="0"/>
        </a:xfrm>
      </p:grpSpPr>
      <p:sp>
        <p:nvSpPr>
          <p:cNvPr id="90" name="Freeform 2"/>
          <p:cNvSpPr/>
          <p:nvPr/>
        </p:nvSpPr>
        <p:spPr>
          <a:xfrm>
            <a:off x="250200" y="-5545440"/>
            <a:ext cx="9931320" cy="9931320"/>
          </a:xfrm>
          <a:custGeom>
            <a:avLst/>
            <a:gdLst>
              <a:gd name="textAreaLeft" fmla="*/ 0 w 9931320"/>
              <a:gd name="textAreaRight" fmla="*/ 9931680 w 9931320"/>
              <a:gd name="textAreaTop" fmla="*/ 0 h 9931320"/>
              <a:gd name="textAreaBottom" fmla="*/ 9931680 h 9931320"/>
            </a:gdLst>
            <a:ahLst/>
            <a:rect l="textAreaLeft" t="textAreaTop" r="textAreaRight" b="textAreaBottom"/>
            <a:pathLst>
              <a:path w="9931666" h="9931666">
                <a:moveTo>
                  <a:pt x="0" y="0"/>
                </a:moveTo>
                <a:lnTo>
                  <a:pt x="9931665" y="0"/>
                </a:lnTo>
                <a:lnTo>
                  <a:pt x="9931665" y="9931666"/>
                </a:lnTo>
                <a:lnTo>
                  <a:pt x="0" y="9931666"/>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91" name="Freeform 3"/>
          <p:cNvSpPr/>
          <p:nvPr/>
        </p:nvSpPr>
        <p:spPr>
          <a:xfrm>
            <a:off x="9181440" y="4897440"/>
            <a:ext cx="9931320" cy="9931320"/>
          </a:xfrm>
          <a:custGeom>
            <a:avLst/>
            <a:gdLst>
              <a:gd name="textAreaLeft" fmla="*/ 0 w 9931320"/>
              <a:gd name="textAreaRight" fmla="*/ 9931680 w 9931320"/>
              <a:gd name="textAreaTop" fmla="*/ 0 h 9931320"/>
              <a:gd name="textAreaBottom" fmla="*/ 9931680 h 9931320"/>
            </a:gdLst>
            <a:ahLst/>
            <a:rect l="textAreaLeft" t="textAreaTop" r="textAreaRight" b="textAreaBottom"/>
            <a:pathLst>
              <a:path w="9931666" h="9931666">
                <a:moveTo>
                  <a:pt x="0" y="0"/>
                </a:moveTo>
                <a:lnTo>
                  <a:pt x="9931665" y="0"/>
                </a:lnTo>
                <a:lnTo>
                  <a:pt x="9931665" y="9931666"/>
                </a:lnTo>
                <a:lnTo>
                  <a:pt x="0" y="9931666"/>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92" name="TextBox 9"/>
          <p:cNvSpPr/>
          <p:nvPr/>
        </p:nvSpPr>
        <p:spPr>
          <a:xfrm>
            <a:off x="457200" y="335160"/>
            <a:ext cx="10978200" cy="579240"/>
          </a:xfrm>
          <a:prstGeom prst="rect">
            <a:avLst/>
          </a:prstGeom>
          <a:noFill/>
          <a:ln w="0">
            <a:noFill/>
          </a:ln>
        </p:spPr>
        <p:style>
          <a:lnRef idx="0"/>
          <a:fillRef idx="0"/>
          <a:effectRef idx="0"/>
          <a:fontRef idx="minor"/>
        </p:style>
        <p:txBody>
          <a:bodyPr lIns="0" rIns="0" tIns="0" bIns="0" anchor="t">
            <a:spAutoFit/>
          </a:bodyPr>
          <a:p>
            <a:pPr>
              <a:lnSpc>
                <a:spcPts val="4558"/>
              </a:lnSpc>
            </a:pPr>
            <a:r>
              <a:rPr b="0" lang="en-US" sz="4000" spc="-1" strike="noStrike">
                <a:solidFill>
                  <a:srgbClr val="132caf"/>
                </a:solidFill>
                <a:latin typeface="Kawkab Mono"/>
              </a:rPr>
              <a:t>HBase</a:t>
            </a:r>
            <a:endParaRPr b="0" lang="en-US" sz="4000" spc="-1" strike="noStrike">
              <a:solidFill>
                <a:srgbClr val="000000"/>
              </a:solidFill>
              <a:latin typeface="Arial"/>
            </a:endParaRPr>
          </a:p>
        </p:txBody>
      </p:sp>
      <p:pic>
        <p:nvPicPr>
          <p:cNvPr id="93" name="" descr=""/>
          <p:cNvPicPr/>
          <p:nvPr/>
        </p:nvPicPr>
        <p:blipFill>
          <a:blip r:embed="rId3"/>
          <a:stretch/>
        </p:blipFill>
        <p:spPr>
          <a:xfrm>
            <a:off x="250200" y="1143000"/>
            <a:ext cx="10645200" cy="7315200"/>
          </a:xfrm>
          <a:prstGeom prst="rect">
            <a:avLst/>
          </a:prstGeom>
          <a:ln w="0">
            <a:noFill/>
          </a:ln>
        </p:spPr>
      </p:pic>
      <p:pic>
        <p:nvPicPr>
          <p:cNvPr id="94" name="" descr=""/>
          <p:cNvPicPr/>
          <p:nvPr/>
        </p:nvPicPr>
        <p:blipFill>
          <a:blip r:embed="rId4"/>
          <a:stretch/>
        </p:blipFill>
        <p:spPr>
          <a:xfrm>
            <a:off x="7569720" y="4863960"/>
            <a:ext cx="10407600" cy="53877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f5"/>
        </a:solidFill>
      </p:bgPr>
    </p:bg>
    <p:spTree>
      <p:nvGrpSpPr>
        <p:cNvPr id="1" name=""/>
        <p:cNvGrpSpPr/>
        <p:nvPr/>
      </p:nvGrpSpPr>
      <p:grpSpPr>
        <a:xfrm>
          <a:off x="0" y="0"/>
          <a:ext cx="0" cy="0"/>
          <a:chOff x="0" y="0"/>
          <a:chExt cx="0" cy="0"/>
        </a:xfrm>
      </p:grpSpPr>
      <p:sp>
        <p:nvSpPr>
          <p:cNvPr id="95" name="Freeform 6"/>
          <p:cNvSpPr/>
          <p:nvPr/>
        </p:nvSpPr>
        <p:spPr>
          <a:xfrm>
            <a:off x="250200" y="-5545440"/>
            <a:ext cx="9931320" cy="9931320"/>
          </a:xfrm>
          <a:custGeom>
            <a:avLst/>
            <a:gdLst>
              <a:gd name="textAreaLeft" fmla="*/ 0 w 9931320"/>
              <a:gd name="textAreaRight" fmla="*/ 9931680 w 9931320"/>
              <a:gd name="textAreaTop" fmla="*/ 0 h 9931320"/>
              <a:gd name="textAreaBottom" fmla="*/ 9931680 h 9931320"/>
            </a:gdLst>
            <a:ahLst/>
            <a:rect l="textAreaLeft" t="textAreaTop" r="textAreaRight" b="textAreaBottom"/>
            <a:pathLst>
              <a:path w="9931666" h="9931666">
                <a:moveTo>
                  <a:pt x="0" y="0"/>
                </a:moveTo>
                <a:lnTo>
                  <a:pt x="9931665" y="0"/>
                </a:lnTo>
                <a:lnTo>
                  <a:pt x="9931665" y="9931666"/>
                </a:lnTo>
                <a:lnTo>
                  <a:pt x="0" y="9931666"/>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96" name="Freeform 8"/>
          <p:cNvSpPr/>
          <p:nvPr/>
        </p:nvSpPr>
        <p:spPr>
          <a:xfrm>
            <a:off x="9181440" y="4897440"/>
            <a:ext cx="9931320" cy="9931320"/>
          </a:xfrm>
          <a:custGeom>
            <a:avLst/>
            <a:gdLst>
              <a:gd name="textAreaLeft" fmla="*/ 0 w 9931320"/>
              <a:gd name="textAreaRight" fmla="*/ 9931680 w 9931320"/>
              <a:gd name="textAreaTop" fmla="*/ 0 h 9931320"/>
              <a:gd name="textAreaBottom" fmla="*/ 9931680 h 9931320"/>
            </a:gdLst>
            <a:ahLst/>
            <a:rect l="textAreaLeft" t="textAreaTop" r="textAreaRight" b="textAreaBottom"/>
            <a:pathLst>
              <a:path w="9931666" h="9931666">
                <a:moveTo>
                  <a:pt x="0" y="0"/>
                </a:moveTo>
                <a:lnTo>
                  <a:pt x="9931665" y="0"/>
                </a:lnTo>
                <a:lnTo>
                  <a:pt x="9931665" y="9931666"/>
                </a:lnTo>
                <a:lnTo>
                  <a:pt x="0" y="9931666"/>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97" name="TextBox 10"/>
          <p:cNvSpPr/>
          <p:nvPr/>
        </p:nvSpPr>
        <p:spPr>
          <a:xfrm>
            <a:off x="457200" y="335160"/>
            <a:ext cx="10978200" cy="579240"/>
          </a:xfrm>
          <a:prstGeom prst="rect">
            <a:avLst/>
          </a:prstGeom>
          <a:noFill/>
          <a:ln w="0">
            <a:noFill/>
          </a:ln>
        </p:spPr>
        <p:style>
          <a:lnRef idx="0"/>
          <a:fillRef idx="0"/>
          <a:effectRef idx="0"/>
          <a:fontRef idx="minor"/>
        </p:style>
        <p:txBody>
          <a:bodyPr lIns="0" rIns="0" tIns="0" bIns="0" anchor="t">
            <a:spAutoFit/>
          </a:bodyPr>
          <a:p>
            <a:pPr>
              <a:lnSpc>
                <a:spcPts val="4558"/>
              </a:lnSpc>
            </a:pPr>
            <a:r>
              <a:rPr b="0" lang="en-US" sz="4000" spc="-1" strike="noStrike">
                <a:solidFill>
                  <a:srgbClr val="132caf"/>
                </a:solidFill>
                <a:latin typeface="Kawkab Mono"/>
              </a:rPr>
              <a:t>Kafka Magic</a:t>
            </a:r>
            <a:endParaRPr b="0" lang="en-US" sz="4000" spc="-1" strike="noStrike">
              <a:solidFill>
                <a:srgbClr val="000000"/>
              </a:solidFill>
              <a:latin typeface="Arial"/>
            </a:endParaRPr>
          </a:p>
        </p:txBody>
      </p:sp>
      <p:pic>
        <p:nvPicPr>
          <p:cNvPr id="98" name="" descr=""/>
          <p:cNvPicPr/>
          <p:nvPr/>
        </p:nvPicPr>
        <p:blipFill>
          <a:blip r:embed="rId3"/>
          <a:stretch/>
        </p:blipFill>
        <p:spPr>
          <a:xfrm>
            <a:off x="457200" y="1143000"/>
            <a:ext cx="15696720" cy="88344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1347</TotalTime>
  <Application>LibreOffice/7.5.6.2$Linux_X86_64 LibreOffice_project/50$Build-2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identifier>DAFwClJNSRU</dc:identifier>
  <dc:language>en-US</dc:language>
  <cp:lastModifiedBy>Mohamed Youssef</cp:lastModifiedBy>
  <dcterms:modified xsi:type="dcterms:W3CDTF">2023-10-02T18:07:49Z</dcterms:modified>
  <cp:revision>2</cp:revision>
  <dc:subject/>
  <dc:title>CS 52</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