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4"/>
  </p:notesMasterIdLst>
  <p:handoutMasterIdLst>
    <p:handoutMasterId r:id="rId5"/>
  </p:handoutMasterIdLst>
  <p:sldIdLst>
    <p:sldId id="385" r:id="rId2"/>
    <p:sldId id="38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00"/>
    <a:srgbClr val="FFFFFF"/>
    <a:srgbClr val="CC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0" autoAdjust="0"/>
    <p:restoredTop sz="96366" autoAdjust="0"/>
  </p:normalViewPr>
  <p:slideViewPr>
    <p:cSldViewPr>
      <p:cViewPr>
        <p:scale>
          <a:sx n="75" d="100"/>
          <a:sy n="75" d="100"/>
        </p:scale>
        <p:origin x="2454" y="9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06289-3182-7D4F-9FC6-0F0351D48F33}" type="datetimeFigureOut">
              <a:rPr kumimoji="1" lang="zh-TW" altLang="en-US" smtClean="0"/>
              <a:t>2017/3/23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74267-CE1C-4748-B082-1A70312C7D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9616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7F64-371D-451B-9480-82C5159CF4F7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24862-F9A0-4218-9655-2F540F823E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5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8A68-5C1F-41C5-B692-B011CD96A509}" type="datetime1">
              <a:rPr lang="en-US" smtClean="0"/>
              <a:t>3/23/2017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2F43F12-8345-4D88-9F3D-5F05289220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276C-9EE3-4F80-9542-FC01FFDCA144}" type="datetime1">
              <a:rPr lang="en-US" smtClean="0"/>
              <a:t>3/23/2017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3F12-8345-4D88-9F3D-5F05289220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E45F-4E43-41F6-942B-8158728052EF}" type="datetime1">
              <a:rPr lang="en-US" smtClean="0"/>
              <a:t>3/23/2017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3F12-8345-4D88-9F3D-5F05289220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91300" y="6191250"/>
            <a:ext cx="2476500" cy="476250"/>
          </a:xfrm>
        </p:spPr>
        <p:txBody>
          <a:bodyPr/>
          <a:lstStyle>
            <a:lvl1pPr>
              <a:defRPr sz="1000"/>
            </a:lvl1pPr>
          </a:lstStyle>
          <a:p>
            <a:fld id="{0B91A6E3-5529-442C-B3DD-88FAD3B5B3B3}" type="datetime1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356604"/>
            <a:ext cx="310896" cy="310896"/>
          </a:xfrm>
        </p:spPr>
        <p:txBody>
          <a:bodyPr/>
          <a:lstStyle>
            <a:lvl1pPr>
              <a:defRPr sz="1200"/>
            </a:lvl1pPr>
          </a:lstStyle>
          <a:p>
            <a:fld id="{B2F43F12-8345-4D88-9F3D-5F052892207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 sz="24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sz="20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sz="18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sz="16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sz="14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C3FE-4C8B-4AA1-A5B4-E428A58D34F6}" type="datetime1">
              <a:rPr lang="en-US" smtClean="0"/>
              <a:t>3/23/2017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2F43F12-8345-4D88-9F3D-5F05289220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63E3-9D59-4FA0-91E8-CF01FB0E4E07}" type="datetime1">
              <a:rPr lang="en-US" smtClean="0"/>
              <a:t>3/23/2017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3F12-8345-4D88-9F3D-5F05289220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AB2B-1BA9-4359-A937-CD96342ABF3C}" type="datetime1">
              <a:rPr lang="en-US" smtClean="0"/>
              <a:t>3/23/2017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3F12-8345-4D88-9F3D-5F05289220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998A-9ED1-4161-9762-26C94A478F1B}" type="datetime1">
              <a:rPr lang="en-US" smtClean="0"/>
              <a:t>3/23/2017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3F12-8345-4D88-9F3D-5F05289220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24BD-4258-4FAA-99D2-154A62CAC63B}" type="datetime1">
              <a:rPr lang="en-US" smtClean="0"/>
              <a:t>3/23/2017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3F12-8345-4D88-9F3D-5F05289220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3444-D03D-44E3-8286-A26644E42C48}" type="datetime1">
              <a:rPr lang="en-US" smtClean="0"/>
              <a:t>3/23/2017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3F12-8345-4D88-9F3D-5F05289220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7583-6756-41BA-8283-4446647A6AD2}" type="datetime1">
              <a:rPr lang="en-US" smtClean="0"/>
              <a:t>3/23/2017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2F43F12-8345-4D88-9F3D-5F05289220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5EF623-A685-4C84-AACE-0348AB01E93E}" type="datetime1">
              <a:rPr lang="en-US" smtClean="0"/>
              <a:t>3/23/2017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2F43F12-8345-4D88-9F3D-5F05289220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Programming Assignment 2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A6E3-5529-442C-B3DD-88FAD3B5B3B3}" type="datetime1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3F12-8345-4D88-9F3D-5F052892207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334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/>
              <a:t>Write a program to retrieve 10 </a:t>
            </a:r>
            <a:r>
              <a:rPr lang="en-US" altLang="zh-TW" dirty="0"/>
              <a:t>documents that are most similar </a:t>
            </a:r>
            <a:r>
              <a:rPr lang="en-US" altLang="zh-TW" sz="2400" dirty="0"/>
              <a:t>to </a:t>
            </a:r>
            <a:r>
              <a:rPr lang="en-US" altLang="zh-TW" sz="2400" dirty="0" err="1"/>
              <a:t>DocId</a:t>
            </a:r>
            <a:r>
              <a:rPr lang="en-US" altLang="zh-TW" sz="2400" dirty="0"/>
              <a:t> </a:t>
            </a:r>
            <a:r>
              <a:rPr lang="en-US" altLang="zh-TW" sz="2400" b="1" i="1" dirty="0"/>
              <a:t>56</a:t>
            </a:r>
            <a:r>
              <a:rPr lang="en-US" altLang="zh-TW" sz="2400" dirty="0"/>
              <a:t> </a:t>
            </a:r>
            <a:r>
              <a:rPr lang="en-US" altLang="zh-TW" dirty="0"/>
              <a:t>using vector space model.</a:t>
            </a:r>
          </a:p>
          <a:p>
            <a:pPr lvl="1">
              <a:lnSpc>
                <a:spcPct val="80000"/>
              </a:lnSpc>
            </a:pPr>
            <a:endParaRPr lang="en-US" altLang="zh-TW" sz="2000" dirty="0"/>
          </a:p>
          <a:p>
            <a:pPr lvl="1">
              <a:lnSpc>
                <a:spcPct val="80000"/>
              </a:lnSpc>
            </a:pPr>
            <a:endParaRPr lang="en-US" altLang="zh-TW" dirty="0"/>
          </a:p>
          <a:p>
            <a:pPr lvl="1">
              <a:lnSpc>
                <a:spcPct val="80000"/>
              </a:lnSpc>
            </a:pPr>
            <a:endParaRPr lang="en-US" altLang="zh-TW" sz="2000" dirty="0"/>
          </a:p>
          <a:p>
            <a:pPr marL="320040" lvl="1" indent="0">
              <a:lnSpc>
                <a:spcPct val="80000"/>
              </a:lnSpc>
              <a:buNone/>
            </a:pPr>
            <a:endParaRPr lang="en-US" altLang="zh-TW" sz="2000" dirty="0"/>
          </a:p>
          <a:p>
            <a:pPr lvl="1">
              <a:lnSpc>
                <a:spcPct val="80000"/>
              </a:lnSpc>
            </a:pPr>
            <a:endParaRPr lang="en-US" altLang="zh-TW" sz="2000" dirty="0"/>
          </a:p>
          <a:p>
            <a:pPr lvl="1">
              <a:lnSpc>
                <a:spcPct val="80000"/>
              </a:lnSpc>
            </a:pPr>
            <a:endParaRPr lang="en-US" altLang="zh-TW" dirty="0"/>
          </a:p>
          <a:p>
            <a:pPr lvl="1">
              <a:lnSpc>
                <a:spcPct val="80000"/>
              </a:lnSpc>
            </a:pPr>
            <a:endParaRPr lang="en-US" altLang="zh-TW" sz="2000" dirty="0"/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Text collection: </a:t>
            </a:r>
            <a:r>
              <a:rPr lang="en-US" altLang="zh-TW" dirty="0"/>
              <a:t>TMBD_news_files_assignment2.txt</a:t>
            </a:r>
            <a:endParaRPr lang="en-US" altLang="zh-TW" sz="2000" dirty="0"/>
          </a:p>
          <a:p>
            <a:pPr marL="320040" lvl="1" indent="0">
              <a:lnSpc>
                <a:spcPct val="80000"/>
              </a:lnSpc>
              <a:buNone/>
            </a:pPr>
            <a:endParaRPr lang="en-US" altLang="zh-TW" sz="2000" dirty="0">
              <a:solidFill>
                <a:srgbClr val="B2B2B2"/>
              </a:solidFill>
            </a:endParaRPr>
          </a:p>
          <a:p>
            <a:pPr marL="320040" lvl="1" indent="0">
              <a:lnSpc>
                <a:spcPct val="80000"/>
              </a:lnSpc>
              <a:buNone/>
            </a:pPr>
            <a:endParaRPr lang="en-US" altLang="zh-TW" sz="2000" dirty="0">
              <a:solidFill>
                <a:srgbClr val="B2B2B2"/>
              </a:solidFill>
            </a:endParaRPr>
          </a:p>
          <a:p>
            <a:pPr marL="320040" lvl="1" indent="0">
              <a:lnSpc>
                <a:spcPct val="80000"/>
              </a:lnSpc>
              <a:buNone/>
            </a:pPr>
            <a:endParaRPr lang="en-US" altLang="zh-TW" dirty="0">
              <a:solidFill>
                <a:srgbClr val="B2B2B2"/>
              </a:solidFill>
            </a:endParaRPr>
          </a:p>
          <a:p>
            <a:pPr marL="320040" lvl="1" indent="0">
              <a:lnSpc>
                <a:spcPct val="80000"/>
              </a:lnSpc>
              <a:buNone/>
            </a:pPr>
            <a:endParaRPr lang="en-US" altLang="zh-TW" sz="2000" dirty="0">
              <a:solidFill>
                <a:srgbClr val="B2B2B2"/>
              </a:solidFill>
            </a:endParaRPr>
          </a:p>
          <a:p>
            <a:pPr marL="320040" lvl="1" indent="0">
              <a:lnSpc>
                <a:spcPct val="80000"/>
              </a:lnSpc>
              <a:buNone/>
            </a:pPr>
            <a:endParaRPr lang="en-US" altLang="zh-TW" sz="2000" dirty="0">
              <a:solidFill>
                <a:srgbClr val="B2B2B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 b="1" dirty="0"/>
              <a:t>Please zip and submit (1) </a:t>
            </a:r>
            <a:r>
              <a:rPr lang="en-US" altLang="zh-TW" b="1" dirty="0"/>
              <a:t>the source code, </a:t>
            </a:r>
            <a:r>
              <a:rPr lang="en-US" altLang="zh-TW" sz="2000" b="1" dirty="0"/>
              <a:t>(2) the result, and (3) a report to MY2.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/>
              <a:t>4 weeks to complete, that is </a:t>
            </a:r>
            <a:r>
              <a:rPr lang="en-US" altLang="zh-TW" sz="1800" b="1" dirty="0">
                <a:solidFill>
                  <a:srgbClr val="FF0000"/>
                </a:solidFill>
              </a:rPr>
              <a:t>2017/04/20 13:00</a:t>
            </a:r>
            <a:r>
              <a:rPr lang="en-US" altLang="zh-TW" sz="1800" dirty="0"/>
              <a:t>.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1600"/>
          <a:stretch/>
        </p:blipFill>
        <p:spPr>
          <a:xfrm>
            <a:off x="1143000" y="4648615"/>
            <a:ext cx="7162800" cy="11718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57542" y="2450961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ID </a:t>
            </a:r>
            <a:endParaRPr lang="zh-TW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4418256" y="2450961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Similarity</a:t>
            </a:r>
            <a:endParaRPr lang="zh-TW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3886200" y="2168362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u="sng" dirty="0">
                <a:solidFill>
                  <a:srgbClr val="FF0000"/>
                </a:solidFill>
              </a:rPr>
              <a:t>Result format</a:t>
            </a:r>
            <a:endParaRPr lang="zh-TW" altLang="en-US" b="1" u="sng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25105" y="2727725"/>
            <a:ext cx="6463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131</a:t>
            </a:r>
          </a:p>
          <a:p>
            <a:pPr algn="ctr"/>
            <a:r>
              <a:rPr lang="en-US" altLang="zh-TW" dirty="0"/>
              <a:t>223</a:t>
            </a:r>
          </a:p>
          <a:p>
            <a:pPr algn="ctr"/>
            <a:r>
              <a:rPr lang="en-US" altLang="zh-TW" dirty="0"/>
              <a:t>998</a:t>
            </a:r>
          </a:p>
          <a:p>
            <a:pPr algn="ctr"/>
            <a:r>
              <a:rPr lang="en-US" altLang="zh-TW" dirty="0"/>
              <a:t>1033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42432" y="2706417"/>
            <a:ext cx="7040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0.896</a:t>
            </a:r>
          </a:p>
          <a:p>
            <a:r>
              <a:rPr lang="en-US" altLang="zh-TW" dirty="0"/>
              <a:t>0.795</a:t>
            </a:r>
          </a:p>
          <a:p>
            <a:r>
              <a:rPr lang="en-US" altLang="zh-TW" dirty="0"/>
              <a:t>0.565</a:t>
            </a:r>
          </a:p>
          <a:p>
            <a:r>
              <a:rPr lang="en-US" altLang="zh-TW" dirty="0"/>
              <a:t>0.511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053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Programming Assignment 2 (cont.)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A6E3-5529-442C-B3DD-88FAD3B5B3B3}" type="datetime1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3F12-8345-4D88-9F3D-5F052892207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2" descr="相關圖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59" y="1992435"/>
            <a:ext cx="709367" cy="70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2" descr="相關圖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943" y="1992434"/>
            <a:ext cx="709367" cy="70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圓角矩形 5"/>
          <p:cNvSpPr/>
          <p:nvPr/>
        </p:nvSpPr>
        <p:spPr>
          <a:xfrm>
            <a:off x="862101" y="2922032"/>
            <a:ext cx="381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圓角矩形 6"/>
          <p:cNvSpPr/>
          <p:nvPr/>
        </p:nvSpPr>
        <p:spPr>
          <a:xfrm>
            <a:off x="859170" y="3291364"/>
            <a:ext cx="381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7"/>
          <p:cNvSpPr/>
          <p:nvPr/>
        </p:nvSpPr>
        <p:spPr>
          <a:xfrm>
            <a:off x="874668" y="3702637"/>
            <a:ext cx="381000" cy="4191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8"/>
          <p:cNvSpPr/>
          <p:nvPr/>
        </p:nvSpPr>
        <p:spPr>
          <a:xfrm>
            <a:off x="889650" y="4575168"/>
            <a:ext cx="381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圓角矩形 9"/>
          <p:cNvSpPr/>
          <p:nvPr/>
        </p:nvSpPr>
        <p:spPr>
          <a:xfrm>
            <a:off x="900620" y="4944500"/>
            <a:ext cx="381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89650" y="4956168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i="1" dirty="0" err="1"/>
              <a:t>w</a:t>
            </a:r>
            <a:r>
              <a:rPr kumimoji="1" lang="en-US" altLang="zh-TW" i="1" baseline="-25000" dirty="0" err="1"/>
              <a:t>n</a:t>
            </a:r>
            <a:endParaRPr kumimoji="1" lang="zh-TW" altLang="en-US" i="1" baseline="-25000" dirty="0"/>
          </a:p>
        </p:txBody>
      </p:sp>
      <p:sp>
        <p:nvSpPr>
          <p:cNvPr id="14" name="矩形 13"/>
          <p:cNvSpPr/>
          <p:nvPr/>
        </p:nvSpPr>
        <p:spPr>
          <a:xfrm>
            <a:off x="859170" y="2895600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i="1" dirty="0"/>
              <a:t>w</a:t>
            </a:r>
            <a:r>
              <a:rPr kumimoji="1" lang="en-US" altLang="zh-TW" i="1" baseline="-25000" dirty="0"/>
              <a:t>1</a:t>
            </a:r>
            <a:endParaRPr kumimoji="1" lang="zh-TW" altLang="en-US" i="1" baseline="-25000" dirty="0"/>
          </a:p>
        </p:txBody>
      </p:sp>
      <p:sp>
        <p:nvSpPr>
          <p:cNvPr id="15" name="矩形 14"/>
          <p:cNvSpPr/>
          <p:nvPr/>
        </p:nvSpPr>
        <p:spPr>
          <a:xfrm>
            <a:off x="859170" y="3303032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i="1" dirty="0"/>
              <a:t>w</a:t>
            </a:r>
            <a:r>
              <a:rPr kumimoji="1" lang="en-US" altLang="zh-TW" i="1" baseline="-25000" dirty="0"/>
              <a:t>2</a:t>
            </a:r>
            <a:endParaRPr kumimoji="1" lang="zh-TW" altLang="en-US" i="1" baseline="-25000" dirty="0"/>
          </a:p>
        </p:txBody>
      </p:sp>
      <p:sp>
        <p:nvSpPr>
          <p:cNvPr id="16" name="矩形 15"/>
          <p:cNvSpPr/>
          <p:nvPr/>
        </p:nvSpPr>
        <p:spPr>
          <a:xfrm>
            <a:off x="862771" y="3672364"/>
            <a:ext cx="415499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i="1"/>
              <a:t>w</a:t>
            </a:r>
            <a:r>
              <a:rPr kumimoji="1" lang="en-US" altLang="zh-TW" i="1" baseline="-25000"/>
              <a:t>3</a:t>
            </a:r>
            <a:endParaRPr kumimoji="1" lang="zh-TW" altLang="en-US" i="1" baseline="-25000" dirty="0"/>
          </a:p>
        </p:txBody>
      </p:sp>
      <p:sp>
        <p:nvSpPr>
          <p:cNvPr id="17" name="矩形 16"/>
          <p:cNvSpPr/>
          <p:nvPr/>
        </p:nvSpPr>
        <p:spPr>
          <a:xfrm>
            <a:off x="825532" y="4551529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i="1" dirty="0"/>
              <a:t>w</a:t>
            </a:r>
            <a:r>
              <a:rPr kumimoji="1" lang="en-US" altLang="zh-TW" i="1" baseline="-25000" dirty="0"/>
              <a:t>n-1</a:t>
            </a:r>
            <a:endParaRPr kumimoji="1" lang="zh-TW" altLang="en-US" i="1" baseline="-25000" dirty="0"/>
          </a:p>
        </p:txBody>
      </p:sp>
      <p:sp>
        <p:nvSpPr>
          <p:cNvPr id="18" name="矩形 17"/>
          <p:cNvSpPr/>
          <p:nvPr/>
        </p:nvSpPr>
        <p:spPr>
          <a:xfrm rot="5400000">
            <a:off x="951580" y="416226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i="1" dirty="0"/>
              <a:t>…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57200" y="240039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i="1" dirty="0"/>
              <a:t>Dictionary</a:t>
            </a:r>
            <a:endParaRPr lang="zh-TW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1741152" y="2400399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i="1" dirty="0"/>
              <a:t>TF</a:t>
            </a:r>
            <a:endParaRPr lang="zh-TW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2985105" y="2400399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i="1" dirty="0"/>
              <a:t>IDF</a:t>
            </a:r>
            <a:endParaRPr lang="zh-TW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3581400" y="2377440"/>
            <a:ext cx="1154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i="1" dirty="0"/>
              <a:t>Weighting</a:t>
            </a:r>
            <a:endParaRPr lang="zh-TW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1728089" y="2895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i="1" dirty="0"/>
              <a:t>5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691640" y="32766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i="1" dirty="0"/>
              <a:t>30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670381" y="370621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i="1" dirty="0"/>
              <a:t>89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670381" y="45341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i="1" dirty="0"/>
              <a:t>26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670381" y="499136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i="1" dirty="0"/>
              <a:t>131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365047" y="2411591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i="1" dirty="0"/>
              <a:t>DF</a:t>
            </a:r>
            <a:endParaRPr lang="zh-TW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2461227" y="2895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461227" y="3299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458034" y="36908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36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541864" y="45515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515742" y="50005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56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992777" y="2891552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3.52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685488" y="2868593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17.61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983897" y="3272552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2.82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743195" y="3249593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84.71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983897" y="3653552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2.44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743195" y="3668486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217.49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983897" y="4551733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3.22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743195" y="4566667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83.77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992777" y="5003142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2.25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752075" y="5018076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294.99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 rot="5400000">
            <a:off x="1729191" y="416226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i="1" dirty="0"/>
              <a:t>…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 rot="5400000">
            <a:off x="2566384" y="413690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i="1" dirty="0"/>
              <a:t>…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 rot="5400000">
            <a:off x="3136426" y="414645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i="1" dirty="0"/>
              <a:t>…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 rot="5400000">
            <a:off x="3953956" y="415455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i="1" dirty="0"/>
              <a:t>…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515742" y="2026257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i="1" dirty="0"/>
              <a:t>N=10000</a:t>
            </a:r>
            <a:endParaRPr lang="zh-TW" altLang="en-US" b="1" dirty="0"/>
          </a:p>
        </p:txBody>
      </p:sp>
      <p:sp>
        <p:nvSpPr>
          <p:cNvPr id="53" name="圓角矩形 5"/>
          <p:cNvSpPr/>
          <p:nvPr/>
        </p:nvSpPr>
        <p:spPr>
          <a:xfrm>
            <a:off x="5569226" y="2799735"/>
            <a:ext cx="381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圓角矩形 6"/>
          <p:cNvSpPr/>
          <p:nvPr/>
        </p:nvSpPr>
        <p:spPr>
          <a:xfrm>
            <a:off x="5566295" y="3169067"/>
            <a:ext cx="381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圓角矩形 7"/>
          <p:cNvSpPr/>
          <p:nvPr/>
        </p:nvSpPr>
        <p:spPr>
          <a:xfrm>
            <a:off x="5581793" y="3580340"/>
            <a:ext cx="381000" cy="4191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6" name="圓角矩形 8"/>
          <p:cNvSpPr/>
          <p:nvPr/>
        </p:nvSpPr>
        <p:spPr>
          <a:xfrm>
            <a:off x="5596775" y="4452871"/>
            <a:ext cx="381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圓角矩形 9"/>
          <p:cNvSpPr/>
          <p:nvPr/>
        </p:nvSpPr>
        <p:spPr>
          <a:xfrm>
            <a:off x="5607745" y="4822203"/>
            <a:ext cx="381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5596775" y="4833871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i="1" dirty="0" err="1"/>
              <a:t>w</a:t>
            </a:r>
            <a:r>
              <a:rPr kumimoji="1" lang="en-US" altLang="zh-TW" i="1" baseline="-25000" dirty="0" err="1"/>
              <a:t>n</a:t>
            </a:r>
            <a:endParaRPr kumimoji="1" lang="zh-TW" altLang="en-US" i="1" baseline="-25000" dirty="0"/>
          </a:p>
        </p:txBody>
      </p:sp>
      <p:sp>
        <p:nvSpPr>
          <p:cNvPr id="59" name="矩形 58"/>
          <p:cNvSpPr/>
          <p:nvPr/>
        </p:nvSpPr>
        <p:spPr>
          <a:xfrm>
            <a:off x="5566295" y="2773303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i="1" dirty="0"/>
              <a:t>w</a:t>
            </a:r>
            <a:r>
              <a:rPr kumimoji="1" lang="en-US" altLang="zh-TW" i="1" baseline="-25000" dirty="0"/>
              <a:t>1</a:t>
            </a:r>
            <a:endParaRPr kumimoji="1" lang="zh-TW" altLang="en-US" i="1" baseline="-25000" dirty="0"/>
          </a:p>
        </p:txBody>
      </p:sp>
      <p:sp>
        <p:nvSpPr>
          <p:cNvPr id="60" name="矩形 59"/>
          <p:cNvSpPr/>
          <p:nvPr/>
        </p:nvSpPr>
        <p:spPr>
          <a:xfrm>
            <a:off x="5566295" y="3180735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i="1" dirty="0"/>
              <a:t>w</a:t>
            </a:r>
            <a:r>
              <a:rPr kumimoji="1" lang="en-US" altLang="zh-TW" i="1" baseline="-25000" dirty="0"/>
              <a:t>2</a:t>
            </a:r>
            <a:endParaRPr kumimoji="1" lang="zh-TW" altLang="en-US" i="1" baseline="-25000" dirty="0"/>
          </a:p>
        </p:txBody>
      </p:sp>
      <p:sp>
        <p:nvSpPr>
          <p:cNvPr id="61" name="矩形 60"/>
          <p:cNvSpPr/>
          <p:nvPr/>
        </p:nvSpPr>
        <p:spPr>
          <a:xfrm>
            <a:off x="5569896" y="3550067"/>
            <a:ext cx="415499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i="1"/>
              <a:t>w</a:t>
            </a:r>
            <a:r>
              <a:rPr kumimoji="1" lang="en-US" altLang="zh-TW" i="1" baseline="-25000"/>
              <a:t>3</a:t>
            </a:r>
            <a:endParaRPr kumimoji="1" lang="zh-TW" altLang="en-US" i="1" baseline="-25000" dirty="0"/>
          </a:p>
        </p:txBody>
      </p:sp>
      <p:sp>
        <p:nvSpPr>
          <p:cNvPr id="62" name="矩形 61"/>
          <p:cNvSpPr/>
          <p:nvPr/>
        </p:nvSpPr>
        <p:spPr>
          <a:xfrm>
            <a:off x="5532657" y="442923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i="1" dirty="0"/>
              <a:t>w</a:t>
            </a:r>
            <a:r>
              <a:rPr kumimoji="1" lang="en-US" altLang="zh-TW" i="1" baseline="-25000" dirty="0"/>
              <a:t>n-1</a:t>
            </a:r>
            <a:endParaRPr kumimoji="1" lang="zh-TW" altLang="en-US" i="1" baseline="-25000" dirty="0"/>
          </a:p>
        </p:txBody>
      </p:sp>
      <p:sp>
        <p:nvSpPr>
          <p:cNvPr id="63" name="矩形 62"/>
          <p:cNvSpPr/>
          <p:nvPr/>
        </p:nvSpPr>
        <p:spPr>
          <a:xfrm rot="5400000">
            <a:off x="5658705" y="40399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i="1" dirty="0"/>
              <a:t>…</a:t>
            </a:r>
            <a:endParaRPr lang="zh-TW" altLang="en-US" dirty="0"/>
          </a:p>
        </p:txBody>
      </p:sp>
      <p:sp>
        <p:nvSpPr>
          <p:cNvPr id="64" name="圓角矩形 5"/>
          <p:cNvSpPr/>
          <p:nvPr/>
        </p:nvSpPr>
        <p:spPr>
          <a:xfrm>
            <a:off x="7250915" y="2772561"/>
            <a:ext cx="381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5" name="圓角矩形 6"/>
          <p:cNvSpPr/>
          <p:nvPr/>
        </p:nvSpPr>
        <p:spPr>
          <a:xfrm>
            <a:off x="7247984" y="3141893"/>
            <a:ext cx="381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圓角矩形 7"/>
          <p:cNvSpPr/>
          <p:nvPr/>
        </p:nvSpPr>
        <p:spPr>
          <a:xfrm>
            <a:off x="7263482" y="3553166"/>
            <a:ext cx="381000" cy="4191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7" name="圓角矩形 8"/>
          <p:cNvSpPr/>
          <p:nvPr/>
        </p:nvSpPr>
        <p:spPr>
          <a:xfrm>
            <a:off x="7278464" y="4425697"/>
            <a:ext cx="381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8" name="圓角矩形 9"/>
          <p:cNvSpPr/>
          <p:nvPr/>
        </p:nvSpPr>
        <p:spPr>
          <a:xfrm>
            <a:off x="7289434" y="4795029"/>
            <a:ext cx="381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7278464" y="4806697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i="1" dirty="0" err="1"/>
              <a:t>w</a:t>
            </a:r>
            <a:r>
              <a:rPr kumimoji="1" lang="en-US" altLang="zh-TW" i="1" baseline="-25000" dirty="0" err="1"/>
              <a:t>n</a:t>
            </a:r>
            <a:endParaRPr kumimoji="1" lang="zh-TW" altLang="en-US" i="1" baseline="-25000" dirty="0"/>
          </a:p>
        </p:txBody>
      </p:sp>
      <p:sp>
        <p:nvSpPr>
          <p:cNvPr id="70" name="矩形 69"/>
          <p:cNvSpPr/>
          <p:nvPr/>
        </p:nvSpPr>
        <p:spPr>
          <a:xfrm>
            <a:off x="7247984" y="2746129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i="1" dirty="0"/>
              <a:t>w</a:t>
            </a:r>
            <a:r>
              <a:rPr kumimoji="1" lang="en-US" altLang="zh-TW" i="1" baseline="-25000" dirty="0"/>
              <a:t>1</a:t>
            </a:r>
            <a:endParaRPr kumimoji="1" lang="zh-TW" altLang="en-US" i="1" baseline="-25000" dirty="0"/>
          </a:p>
        </p:txBody>
      </p:sp>
      <p:sp>
        <p:nvSpPr>
          <p:cNvPr id="71" name="矩形 70"/>
          <p:cNvSpPr/>
          <p:nvPr/>
        </p:nvSpPr>
        <p:spPr>
          <a:xfrm>
            <a:off x="7247984" y="3153561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i="1" dirty="0"/>
              <a:t>w</a:t>
            </a:r>
            <a:r>
              <a:rPr kumimoji="1" lang="en-US" altLang="zh-TW" i="1" baseline="-25000" dirty="0"/>
              <a:t>2</a:t>
            </a:r>
            <a:endParaRPr kumimoji="1" lang="zh-TW" altLang="en-US" i="1" baseline="-25000" dirty="0"/>
          </a:p>
        </p:txBody>
      </p:sp>
      <p:sp>
        <p:nvSpPr>
          <p:cNvPr id="72" name="矩形 71"/>
          <p:cNvSpPr/>
          <p:nvPr/>
        </p:nvSpPr>
        <p:spPr>
          <a:xfrm>
            <a:off x="7251585" y="3522893"/>
            <a:ext cx="415499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i="1"/>
              <a:t>w</a:t>
            </a:r>
            <a:r>
              <a:rPr kumimoji="1" lang="en-US" altLang="zh-TW" i="1" baseline="-25000"/>
              <a:t>3</a:t>
            </a:r>
            <a:endParaRPr kumimoji="1" lang="zh-TW" altLang="en-US" i="1" baseline="-25000" dirty="0"/>
          </a:p>
        </p:txBody>
      </p:sp>
      <p:sp>
        <p:nvSpPr>
          <p:cNvPr id="73" name="矩形 72"/>
          <p:cNvSpPr/>
          <p:nvPr/>
        </p:nvSpPr>
        <p:spPr>
          <a:xfrm>
            <a:off x="7214346" y="440205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i="1" dirty="0"/>
              <a:t>w</a:t>
            </a:r>
            <a:r>
              <a:rPr kumimoji="1" lang="en-US" altLang="zh-TW" i="1" baseline="-25000" dirty="0"/>
              <a:t>n-1</a:t>
            </a:r>
            <a:endParaRPr kumimoji="1" lang="zh-TW" altLang="en-US" i="1" baseline="-25000" dirty="0"/>
          </a:p>
        </p:txBody>
      </p:sp>
      <p:sp>
        <p:nvSpPr>
          <p:cNvPr id="74" name="矩形 73"/>
          <p:cNvSpPr/>
          <p:nvPr/>
        </p:nvSpPr>
        <p:spPr>
          <a:xfrm rot="5400000">
            <a:off x="7340394" y="401279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i="1" dirty="0"/>
              <a:t>…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925361" y="2837498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17.61</a:t>
            </a:r>
            <a:endParaRPr lang="zh-TW" altLang="en-US" sz="1400" dirty="0"/>
          </a:p>
        </p:txBody>
      </p:sp>
      <p:sp>
        <p:nvSpPr>
          <p:cNvPr id="76" name="矩形 75"/>
          <p:cNvSpPr/>
          <p:nvPr/>
        </p:nvSpPr>
        <p:spPr>
          <a:xfrm>
            <a:off x="5952683" y="3216638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84.71</a:t>
            </a:r>
            <a:endParaRPr lang="zh-TW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7693963" y="3216638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84.71</a:t>
            </a:r>
            <a:endParaRPr lang="zh-TW" altLang="en-US" sz="1400" dirty="0"/>
          </a:p>
        </p:txBody>
      </p:sp>
      <p:sp>
        <p:nvSpPr>
          <p:cNvPr id="78" name="矩形 77"/>
          <p:cNvSpPr/>
          <p:nvPr/>
        </p:nvSpPr>
        <p:spPr>
          <a:xfrm>
            <a:off x="6012274" y="4477442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83.77</a:t>
            </a:r>
            <a:endParaRPr lang="zh-TW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7644482" y="4470044"/>
            <a:ext cx="588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83.77</a:t>
            </a:r>
            <a:endParaRPr lang="zh-TW" altLang="en-US" sz="1400" dirty="0"/>
          </a:p>
        </p:txBody>
      </p:sp>
      <p:sp>
        <p:nvSpPr>
          <p:cNvPr id="80" name="矩形 79"/>
          <p:cNvSpPr/>
          <p:nvPr/>
        </p:nvSpPr>
        <p:spPr>
          <a:xfrm>
            <a:off x="5999715" y="4822203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294.99</a:t>
            </a:r>
            <a:endParaRPr lang="zh-TW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7693963" y="487203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82" name="矩形 81"/>
          <p:cNvSpPr/>
          <p:nvPr/>
        </p:nvSpPr>
        <p:spPr>
          <a:xfrm>
            <a:off x="7736120" y="362393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83" name="矩形 82"/>
          <p:cNvSpPr/>
          <p:nvPr/>
        </p:nvSpPr>
        <p:spPr>
          <a:xfrm>
            <a:off x="6124726" y="361854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84" name="矩形 83"/>
          <p:cNvSpPr/>
          <p:nvPr/>
        </p:nvSpPr>
        <p:spPr>
          <a:xfrm>
            <a:off x="7754207" y="281742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graphicFrame>
        <p:nvGraphicFramePr>
          <p:cNvPr id="85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63598567"/>
              </p:ext>
            </p:extLst>
          </p:nvPr>
        </p:nvGraphicFramePr>
        <p:xfrm>
          <a:off x="2767194" y="5644797"/>
          <a:ext cx="34798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方程式" r:id="rId4" imgW="1790640" imgH="431640" progId="Equation.3">
                  <p:embed/>
                </p:oleObj>
              </mc:Choice>
              <mc:Fallback>
                <p:oleObj name="方程式" r:id="rId4" imgW="1790640" imgH="431640" progId="Equation.3">
                  <p:embed/>
                  <p:pic>
                    <p:nvPicPr>
                      <p:cNvPr id="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194" y="5644797"/>
                        <a:ext cx="34798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矩形 85"/>
          <p:cNvSpPr/>
          <p:nvPr/>
        </p:nvSpPr>
        <p:spPr>
          <a:xfrm>
            <a:off x="5226552" y="15757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DocId</a:t>
            </a:r>
            <a:r>
              <a:rPr lang="en-US" altLang="zh-TW" dirty="0"/>
              <a:t> 56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7687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Standard">
      <a:majorFont>
        <a:latin typeface="Times New Roman"/>
        <a:ea typeface="DFKai-SB"/>
        <a:cs typeface=""/>
      </a:majorFont>
      <a:minorFont>
        <a:latin typeface="Times New Roman"/>
        <a:ea typeface="DFKai-SB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7648</TotalTime>
  <Words>154</Words>
  <Application>Microsoft Office PowerPoint</Application>
  <PresentationFormat>如螢幕大小 (4:3)</PresentationFormat>
  <Paragraphs>92</Paragraphs>
  <Slides>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DFKai-SB</vt:lpstr>
      <vt:lpstr>Calibri</vt:lpstr>
      <vt:lpstr>Times New Roman</vt:lpstr>
      <vt:lpstr>Wingdings 2</vt:lpstr>
      <vt:lpstr>公正</vt:lpstr>
      <vt:lpstr>方程式</vt:lpstr>
      <vt:lpstr>Programming Assignment 2</vt:lpstr>
      <vt:lpstr>Programming Assignment 2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Term Vocabulary and Preprocessing</dc:title>
  <dc:creator/>
  <cp:lastModifiedBy>Yung-Chun Chang</cp:lastModifiedBy>
  <cp:revision>523</cp:revision>
  <dcterms:created xsi:type="dcterms:W3CDTF">2014-06-02T03:20:03Z</dcterms:created>
  <dcterms:modified xsi:type="dcterms:W3CDTF">2017-03-23T02:00:32Z</dcterms:modified>
</cp:coreProperties>
</file>