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8636"/>
            <a:ext cx="800480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65F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8423" y="2087702"/>
            <a:ext cx="8169909" cy="358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smairfan.bukc@bahria.edu.p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1782902"/>
            <a:ext cx="4923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b="1" spc="-254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3600" b="1" spc="31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714501"/>
            <a:ext cx="47739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80" dirty="0">
                <a:solidFill>
                  <a:srgbClr val="800040"/>
                </a:solidFill>
                <a:latin typeface="Trebuchet MS"/>
                <a:cs typeface="Trebuchet MS"/>
              </a:rPr>
              <a:t>DATABASE </a:t>
            </a:r>
            <a:r>
              <a:rPr sz="2600" b="1" spc="-40" dirty="0">
                <a:solidFill>
                  <a:srgbClr val="800040"/>
                </a:solidFill>
                <a:latin typeface="Trebuchet MS"/>
                <a:cs typeface="Trebuchet MS"/>
              </a:rPr>
              <a:t>MANAGEMENT</a:t>
            </a:r>
            <a:r>
              <a:rPr sz="2600" b="1" spc="-320" dirty="0">
                <a:solidFill>
                  <a:srgbClr val="800040"/>
                </a:solidFill>
                <a:latin typeface="Trebuchet MS"/>
                <a:cs typeface="Trebuchet MS"/>
              </a:rPr>
              <a:t> </a:t>
            </a:r>
            <a:r>
              <a:rPr sz="2600" b="1" spc="-125" dirty="0">
                <a:solidFill>
                  <a:srgbClr val="800040"/>
                </a:solidFill>
                <a:latin typeface="Trebuchet MS"/>
                <a:cs typeface="Trebuchet MS"/>
              </a:rPr>
              <a:t>SYSTEM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4267200"/>
            <a:ext cx="48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Asma Irfan</a:t>
            </a:r>
          </a:p>
          <a:p>
            <a:r>
              <a:rPr lang="en-GB" sz="2000" dirty="0" smtClean="0"/>
              <a:t>Department of Computer Science</a:t>
            </a:r>
          </a:p>
          <a:p>
            <a:r>
              <a:rPr lang="en-GB" sz="2000" dirty="0" err="1" smtClean="0"/>
              <a:t>Bahria</a:t>
            </a:r>
            <a:r>
              <a:rPr lang="en-GB" sz="2000" dirty="0" smtClean="0"/>
              <a:t> University (Karachi Campus)</a:t>
            </a:r>
          </a:p>
          <a:p>
            <a:r>
              <a:rPr lang="en-GB" sz="2000" dirty="0" smtClean="0">
                <a:hlinkClick r:id="rId2"/>
              </a:rPr>
              <a:t>Asmairfan.bukc@bahria.edu.pk</a:t>
            </a:r>
            <a:endParaRPr lang="en-GB" sz="2000" dirty="0" smtClean="0"/>
          </a:p>
          <a:p>
            <a:r>
              <a:rPr lang="en-GB" sz="2000" dirty="0" smtClean="0"/>
              <a:t>https://sites.google.com/site/asmairfanbukc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08870"/>
            <a:ext cx="8312150" cy="25806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210" dirty="0">
                <a:latin typeface="Trebuchet MS"/>
                <a:cs typeface="Trebuchet MS"/>
              </a:rPr>
              <a:t>Hierarchical </a:t>
            </a:r>
            <a:r>
              <a:rPr sz="3200" b="1" spc="-45" dirty="0">
                <a:latin typeface="Trebuchet MS"/>
                <a:cs typeface="Trebuchet MS"/>
              </a:rPr>
              <a:t>Model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215" dirty="0">
                <a:latin typeface="Trebuchet MS"/>
                <a:cs typeface="Trebuchet MS"/>
              </a:rPr>
              <a:t>(1960s)</a:t>
            </a:r>
            <a:endParaRPr sz="3200">
              <a:latin typeface="Trebuchet MS"/>
              <a:cs typeface="Trebuchet MS"/>
            </a:endParaRPr>
          </a:p>
          <a:p>
            <a:pPr marL="652780" marR="5080" lvl="1" indent="-273050">
              <a:lnSpc>
                <a:spcPts val="2810"/>
              </a:lnSpc>
              <a:spcBef>
                <a:spcPts val="68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310" dirty="0">
                <a:latin typeface="Arial"/>
                <a:cs typeface="Arial"/>
              </a:rPr>
              <a:t>To </a:t>
            </a:r>
            <a:r>
              <a:rPr sz="2600" spc="-165" dirty="0">
                <a:latin typeface="Arial"/>
                <a:cs typeface="Arial"/>
              </a:rPr>
              <a:t>manage </a:t>
            </a:r>
            <a:r>
              <a:rPr sz="2600" spc="-114" dirty="0">
                <a:latin typeface="Arial"/>
                <a:cs typeface="Arial"/>
              </a:rPr>
              <a:t>large </a:t>
            </a:r>
            <a:r>
              <a:rPr sz="2600" spc="-70" dirty="0">
                <a:latin typeface="Arial"/>
                <a:cs typeface="Arial"/>
              </a:rPr>
              <a:t>amount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0" dirty="0">
                <a:latin typeface="Arial"/>
                <a:cs typeface="Arial"/>
              </a:rPr>
              <a:t>data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120" dirty="0">
                <a:latin typeface="Arial"/>
                <a:cs typeface="Arial"/>
              </a:rPr>
              <a:t>complex  </a:t>
            </a:r>
            <a:r>
              <a:rPr sz="2600" spc="-80" dirty="0">
                <a:latin typeface="Arial"/>
                <a:cs typeface="Arial"/>
              </a:rPr>
              <a:t>manufacturing projects </a:t>
            </a:r>
            <a:r>
              <a:rPr sz="2600" spc="-165" dirty="0">
                <a:latin typeface="Arial"/>
                <a:cs typeface="Arial"/>
              </a:rPr>
              <a:t>such </a:t>
            </a:r>
            <a:r>
              <a:rPr sz="2600" spc="-245" dirty="0">
                <a:latin typeface="Arial"/>
                <a:cs typeface="Arial"/>
              </a:rPr>
              <a:t>as </a:t>
            </a:r>
            <a:r>
              <a:rPr sz="2600" spc="-70" dirty="0">
                <a:latin typeface="Arial"/>
                <a:cs typeface="Arial"/>
              </a:rPr>
              <a:t>Apollo </a:t>
            </a:r>
            <a:r>
              <a:rPr sz="2600" spc="-85" dirty="0">
                <a:latin typeface="Arial"/>
                <a:cs typeface="Arial"/>
              </a:rPr>
              <a:t>rocket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landed 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5" dirty="0">
                <a:latin typeface="Arial"/>
                <a:cs typeface="Arial"/>
              </a:rPr>
              <a:t>moon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37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1969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50" dirty="0">
                <a:latin typeface="Arial"/>
                <a:cs typeface="Arial"/>
              </a:rPr>
              <a:t>Logical </a:t>
            </a:r>
            <a:r>
              <a:rPr sz="2600" spc="-80" dirty="0">
                <a:latin typeface="Arial"/>
                <a:cs typeface="Arial"/>
              </a:rPr>
              <a:t>Structure </a:t>
            </a:r>
            <a:r>
              <a:rPr sz="2600" spc="-95" dirty="0">
                <a:latin typeface="Arial"/>
                <a:cs typeface="Arial"/>
              </a:rPr>
              <a:t>represented </a:t>
            </a:r>
            <a:r>
              <a:rPr sz="2600" spc="-110" dirty="0">
                <a:latin typeface="Arial"/>
                <a:cs typeface="Arial"/>
              </a:rPr>
              <a:t>by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114" dirty="0">
                <a:latin typeface="Arial"/>
                <a:cs typeface="Arial"/>
              </a:rPr>
              <a:t>upside </a:t>
            </a:r>
            <a:r>
              <a:rPr sz="2600" spc="-70" dirty="0">
                <a:latin typeface="Arial"/>
                <a:cs typeface="Arial"/>
              </a:rPr>
              <a:t>down</a:t>
            </a:r>
            <a:r>
              <a:rPr sz="2600" spc="-37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tree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40" dirty="0">
                <a:latin typeface="Arial"/>
                <a:cs typeface="Arial"/>
              </a:rPr>
              <a:t>Contains </a:t>
            </a:r>
            <a:r>
              <a:rPr sz="2600" spc="-120" dirty="0">
                <a:latin typeface="Arial"/>
                <a:cs typeface="Arial"/>
              </a:rPr>
              <a:t>levels </a:t>
            </a:r>
            <a:r>
              <a:rPr sz="2600" spc="-20" dirty="0">
                <a:latin typeface="Arial"/>
                <a:cs typeface="Arial"/>
              </a:rPr>
              <a:t>or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segments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423" y="3987774"/>
            <a:ext cx="5195570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385"/>
              </a:spcBef>
            </a:pPr>
            <a:r>
              <a:rPr sz="2600" spc="-120" dirty="0">
                <a:latin typeface="Arial"/>
                <a:cs typeface="Arial"/>
              </a:rPr>
              <a:t>(segment </a:t>
            </a:r>
            <a:r>
              <a:rPr sz="2600" spc="-225" dirty="0">
                <a:latin typeface="Arial"/>
                <a:cs typeface="Arial"/>
              </a:rPr>
              <a:t>= </a:t>
            </a:r>
            <a:r>
              <a:rPr sz="2600" spc="-15" dirty="0">
                <a:latin typeface="Arial"/>
                <a:cs typeface="Arial"/>
              </a:rPr>
              <a:t>file </a:t>
            </a:r>
            <a:r>
              <a:rPr sz="2600" spc="-160" dirty="0">
                <a:latin typeface="Arial"/>
                <a:cs typeface="Arial"/>
              </a:rPr>
              <a:t>system’s </a:t>
            </a:r>
            <a:r>
              <a:rPr sz="2600" spc="-90" dirty="0">
                <a:latin typeface="Arial"/>
                <a:cs typeface="Arial"/>
              </a:rPr>
              <a:t>record</a:t>
            </a:r>
            <a:r>
              <a:rPr sz="2600" spc="-29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type)</a:t>
            </a:r>
            <a:endParaRPr sz="26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z="2600" spc="-35" dirty="0">
                <a:latin typeface="Arial"/>
                <a:cs typeface="Arial"/>
              </a:rPr>
              <a:t>1:M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relationships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423" y="4889449"/>
            <a:ext cx="44176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z="2600" spc="-220" dirty="0">
                <a:latin typeface="Arial"/>
                <a:cs typeface="Arial"/>
              </a:rPr>
              <a:t>Lack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40" dirty="0">
                <a:latin typeface="Arial"/>
                <a:cs typeface="Arial"/>
              </a:rPr>
              <a:t>ad </a:t>
            </a:r>
            <a:r>
              <a:rPr sz="2600" spc="-120" dirty="0">
                <a:latin typeface="Arial"/>
                <a:cs typeface="Arial"/>
              </a:rPr>
              <a:t>hoc </a:t>
            </a:r>
            <a:r>
              <a:rPr sz="2600" spc="-80" dirty="0">
                <a:latin typeface="Arial"/>
                <a:cs typeface="Arial"/>
              </a:rPr>
              <a:t>query</a:t>
            </a:r>
            <a:r>
              <a:rPr sz="2600" spc="-30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capability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404" y="4251959"/>
            <a:ext cx="774192" cy="31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1611" y="4168140"/>
            <a:ext cx="554735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600" y="4267200"/>
            <a:ext cx="685800" cy="228600"/>
          </a:xfrm>
          <a:prstGeom prst="rect">
            <a:avLst/>
          </a:prstGeom>
          <a:solidFill>
            <a:srgbClr val="BBBBBB"/>
          </a:solidFill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00"/>
              </a:lnSpc>
            </a:pPr>
            <a:r>
              <a:rPr sz="1800" spc="-114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0604" y="5013959"/>
            <a:ext cx="774192" cy="31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0811" y="4930140"/>
            <a:ext cx="554735" cy="55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24800" y="50292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24800" y="50292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800"/>
              </a:lnSpc>
            </a:pPr>
            <a:r>
              <a:rPr sz="1800" spc="-21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37804" y="5699759"/>
            <a:ext cx="774192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8011" y="5615940"/>
            <a:ext cx="554735" cy="559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82000" y="57150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800"/>
              </a:lnSpc>
            </a:pPr>
            <a:r>
              <a:rPr sz="1800" spc="-21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80203" y="5699759"/>
            <a:ext cx="774191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0411" y="5615940"/>
            <a:ext cx="554736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24400" y="57150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00"/>
              </a:lnSpc>
            </a:pPr>
            <a:r>
              <a:rPr sz="1800" spc="-21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18403" y="5699759"/>
            <a:ext cx="774191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6900" y="5615940"/>
            <a:ext cx="516636" cy="559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26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62600" y="57150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41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56603" y="5699759"/>
            <a:ext cx="774192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5100" y="5615940"/>
            <a:ext cx="516635" cy="559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08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00800" y="57150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31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18403" y="5013959"/>
            <a:ext cx="774191" cy="31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0803" y="4930140"/>
            <a:ext cx="530351" cy="559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2600" y="50292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2600" y="50292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800"/>
              </a:lnSpc>
            </a:pPr>
            <a:r>
              <a:rPr sz="1800" spc="-3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23404" y="5699759"/>
            <a:ext cx="774192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43800" y="5615940"/>
            <a:ext cx="592835" cy="5593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6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67600" y="57150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61303" y="4477511"/>
            <a:ext cx="1231392" cy="629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05500" y="44958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11430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6732" y="5248655"/>
            <a:ext cx="97536" cy="5364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5500" y="5257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04304" y="4477511"/>
            <a:ext cx="1307592" cy="629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48500" y="44958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121920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61303" y="5239511"/>
            <a:ext cx="926592" cy="5532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05500" y="52578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0"/>
                </a:moveTo>
                <a:lnTo>
                  <a:pt x="83820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3103" y="5239511"/>
            <a:ext cx="926591" cy="553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67300" y="52578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83820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64780" y="5241035"/>
            <a:ext cx="548640" cy="550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105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21980" y="5241035"/>
            <a:ext cx="548640" cy="5501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677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399913" y="6037579"/>
            <a:ext cx="2870200" cy="727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0000"/>
              <a:buFont typeface="Wingdings"/>
              <a:buChar char=""/>
              <a:tabLst>
                <a:tab pos="285115" algn="l"/>
                <a:tab pos="285750" algn="l"/>
              </a:tabLst>
            </a:pPr>
            <a:r>
              <a:rPr sz="2000" spc="-380" dirty="0">
                <a:solidFill>
                  <a:srgbClr val="001F5F"/>
                </a:solidFill>
                <a:latin typeface="Arial"/>
                <a:cs typeface="Arial"/>
              </a:rPr>
              <a:t>C </a:t>
            </a:r>
            <a:r>
              <a:rPr sz="2000" spc="-105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000" spc="-50" dirty="0">
                <a:solidFill>
                  <a:srgbClr val="001F5F"/>
                </a:solidFill>
                <a:latin typeface="Arial"/>
                <a:cs typeface="Arial"/>
              </a:rPr>
              <a:t>parent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000" spc="-295" dirty="0">
                <a:solidFill>
                  <a:srgbClr val="001F5F"/>
                </a:solidFill>
                <a:latin typeface="Arial"/>
                <a:cs typeface="Arial"/>
              </a:rPr>
              <a:t>G </a:t>
            </a:r>
            <a:r>
              <a:rPr sz="2000" spc="-9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000" spc="-2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70000"/>
              <a:buFont typeface="Wingdings"/>
              <a:buChar char=""/>
              <a:tabLst>
                <a:tab pos="285115" algn="l"/>
                <a:tab pos="285750" algn="l"/>
              </a:tabLst>
            </a:pPr>
            <a:r>
              <a:rPr sz="2000" spc="-295" dirty="0">
                <a:solidFill>
                  <a:srgbClr val="001F5F"/>
                </a:solidFill>
                <a:latin typeface="Arial"/>
                <a:cs typeface="Arial"/>
              </a:rPr>
              <a:t>G </a:t>
            </a:r>
            <a:r>
              <a:rPr sz="2000" spc="-9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2000" spc="-200" dirty="0">
                <a:solidFill>
                  <a:srgbClr val="001F5F"/>
                </a:solidFill>
                <a:latin typeface="Arial"/>
                <a:cs typeface="Arial"/>
              </a:rPr>
              <a:t>H </a:t>
            </a:r>
            <a:r>
              <a:rPr sz="2000" spc="-90" dirty="0">
                <a:solidFill>
                  <a:srgbClr val="001F5F"/>
                </a:solidFill>
                <a:latin typeface="Arial"/>
                <a:cs typeface="Arial"/>
              </a:rPr>
              <a:t>are </a:t>
            </a:r>
            <a:r>
              <a:rPr sz="2000" spc="-55" dirty="0">
                <a:solidFill>
                  <a:srgbClr val="001F5F"/>
                </a:solidFill>
                <a:latin typeface="Arial"/>
                <a:cs typeface="Arial"/>
              </a:rPr>
              <a:t>children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000" spc="-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38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58797"/>
            <a:ext cx="3006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60" dirty="0">
                <a:latin typeface="Trebuchet MS"/>
                <a:cs typeface="Trebuchet MS"/>
              </a:rPr>
              <a:t>Network</a:t>
            </a:r>
            <a:r>
              <a:rPr sz="3200" b="1" spc="-310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Model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750" marR="292735" indent="-273050">
              <a:lnSpc>
                <a:spcPts val="2810"/>
              </a:lnSpc>
              <a:spcBef>
                <a:spcPts val="45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pc="-310" dirty="0"/>
              <a:t>To </a:t>
            </a:r>
            <a:r>
              <a:rPr spc="-85" dirty="0"/>
              <a:t>represent </a:t>
            </a:r>
            <a:r>
              <a:rPr spc="-120" dirty="0"/>
              <a:t>complex </a:t>
            </a:r>
            <a:r>
              <a:rPr spc="-100" dirty="0"/>
              <a:t>data </a:t>
            </a:r>
            <a:r>
              <a:rPr spc="-80" dirty="0"/>
              <a:t>relationships more</a:t>
            </a:r>
            <a:r>
              <a:rPr spc="-215" dirty="0"/>
              <a:t> </a:t>
            </a:r>
            <a:r>
              <a:rPr spc="-70" dirty="0"/>
              <a:t>effectively  </a:t>
            </a:r>
            <a:r>
              <a:rPr spc="-55" dirty="0"/>
              <a:t>than </a:t>
            </a:r>
            <a:r>
              <a:rPr spc="-30" dirty="0"/>
              <a:t>the </a:t>
            </a:r>
            <a:r>
              <a:rPr spc="-90" dirty="0"/>
              <a:t>hierarchical</a:t>
            </a:r>
            <a:r>
              <a:rPr spc="-365" dirty="0"/>
              <a:t> </a:t>
            </a:r>
            <a:r>
              <a:rPr spc="-80" dirty="0"/>
              <a:t>model</a:t>
            </a:r>
          </a:p>
          <a:p>
            <a:pPr marL="285750" marR="5080" indent="-273050">
              <a:lnSpc>
                <a:spcPts val="281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pc="-310" dirty="0"/>
              <a:t>To </a:t>
            </a:r>
            <a:r>
              <a:rPr spc="-80" dirty="0"/>
              <a:t>improve </a:t>
            </a:r>
            <a:r>
              <a:rPr spc="-140" dirty="0"/>
              <a:t>database </a:t>
            </a:r>
            <a:r>
              <a:rPr spc="-90" dirty="0"/>
              <a:t>performance </a:t>
            </a:r>
            <a:r>
              <a:rPr spc="-120" dirty="0"/>
              <a:t>and </a:t>
            </a:r>
            <a:r>
              <a:rPr spc="25" dirty="0"/>
              <a:t>to </a:t>
            </a:r>
            <a:r>
              <a:rPr spc="-114" dirty="0"/>
              <a:t>impose</a:t>
            </a:r>
            <a:r>
              <a:rPr spc="-325" dirty="0"/>
              <a:t> </a:t>
            </a:r>
            <a:r>
              <a:rPr spc="-140" dirty="0"/>
              <a:t>database  </a:t>
            </a:r>
            <a:r>
              <a:rPr spc="-120" dirty="0"/>
              <a:t>standards.</a:t>
            </a:r>
          </a:p>
          <a:p>
            <a:pPr marL="285750" indent="-273050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pc="-80" dirty="0"/>
              <a:t>Allowed </a:t>
            </a:r>
            <a:r>
              <a:rPr spc="-200" dirty="0"/>
              <a:t>a </a:t>
            </a:r>
            <a:r>
              <a:rPr spc="-90" dirty="0"/>
              <a:t>record </a:t>
            </a:r>
            <a:r>
              <a:rPr spc="25" dirty="0"/>
              <a:t>to </a:t>
            </a:r>
            <a:r>
              <a:rPr spc="-160" dirty="0"/>
              <a:t>have </a:t>
            </a:r>
            <a:r>
              <a:rPr spc="-80" dirty="0"/>
              <a:t>more </a:t>
            </a:r>
            <a:r>
              <a:rPr spc="-50" dirty="0"/>
              <a:t>than </a:t>
            </a:r>
            <a:r>
              <a:rPr spc="-105" dirty="0"/>
              <a:t>one</a:t>
            </a:r>
            <a:r>
              <a:rPr spc="-540" dirty="0"/>
              <a:t> </a:t>
            </a:r>
            <a:r>
              <a:rPr spc="-65" dirty="0"/>
              <a:t>parent</a:t>
            </a:r>
          </a:p>
          <a:p>
            <a:pPr marL="285750" indent="-273050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pc="-220" dirty="0"/>
              <a:t>Lack </a:t>
            </a:r>
            <a:r>
              <a:rPr spc="-5" dirty="0"/>
              <a:t>of </a:t>
            </a:r>
            <a:r>
              <a:rPr spc="-140" dirty="0"/>
              <a:t>ad </a:t>
            </a:r>
            <a:r>
              <a:rPr spc="-125" dirty="0"/>
              <a:t>hoc </a:t>
            </a:r>
            <a:r>
              <a:rPr spc="-80" dirty="0"/>
              <a:t>query</a:t>
            </a:r>
            <a:r>
              <a:rPr spc="-240" dirty="0"/>
              <a:t> </a:t>
            </a:r>
            <a:r>
              <a:rPr spc="-70" dirty="0"/>
              <a:t>capability</a:t>
            </a:r>
          </a:p>
          <a:p>
            <a:pPr marL="285750" marR="3988435" indent="-273050">
              <a:lnSpc>
                <a:spcPct val="9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pc="-120" dirty="0"/>
              <a:t>Generally </a:t>
            </a:r>
            <a:r>
              <a:rPr spc="-5" dirty="0"/>
              <a:t>not </a:t>
            </a:r>
            <a:r>
              <a:rPr spc="-155" dirty="0"/>
              <a:t>used </a:t>
            </a:r>
            <a:r>
              <a:rPr spc="-85" dirty="0"/>
              <a:t>today</a:t>
            </a:r>
            <a:r>
              <a:rPr spc="-350" dirty="0"/>
              <a:t> </a:t>
            </a:r>
            <a:r>
              <a:rPr spc="-10" dirty="0"/>
              <a:t>but  </a:t>
            </a:r>
            <a:r>
              <a:rPr spc="-25" dirty="0"/>
              <a:t>the </a:t>
            </a:r>
            <a:r>
              <a:rPr spc="-50" dirty="0"/>
              <a:t>definitions </a:t>
            </a:r>
            <a:r>
              <a:rPr spc="-5" dirty="0"/>
              <a:t>of </a:t>
            </a:r>
            <a:r>
              <a:rPr spc="-105" dirty="0"/>
              <a:t>standard  </a:t>
            </a:r>
            <a:r>
              <a:rPr spc="-140" dirty="0"/>
              <a:t>database </a:t>
            </a:r>
            <a:r>
              <a:rPr spc="-125" dirty="0"/>
              <a:t>concepts</a:t>
            </a:r>
            <a:r>
              <a:rPr spc="-180" dirty="0"/>
              <a:t> </a:t>
            </a:r>
            <a:r>
              <a:rPr dirty="0"/>
              <a:t>that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1524" y="5602935"/>
            <a:ext cx="3607435" cy="11360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125" dirty="0">
                <a:latin typeface="Arial"/>
                <a:cs typeface="Arial"/>
              </a:rPr>
              <a:t>emerged </a:t>
            </a:r>
            <a:r>
              <a:rPr sz="2600" spc="15" dirty="0">
                <a:latin typeface="Arial"/>
                <a:cs typeface="Arial"/>
              </a:rPr>
              <a:t>with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38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network  </a:t>
            </a:r>
            <a:r>
              <a:rPr sz="2600" spc="-80" dirty="0">
                <a:latin typeface="Arial"/>
                <a:cs typeface="Arial"/>
              </a:rPr>
              <a:t>model </a:t>
            </a:r>
            <a:r>
              <a:rPr sz="2600" spc="-114" dirty="0">
                <a:latin typeface="Arial"/>
                <a:cs typeface="Arial"/>
              </a:rPr>
              <a:t>are </a:t>
            </a:r>
            <a:r>
              <a:rPr sz="2600" spc="-20" dirty="0">
                <a:latin typeface="Arial"/>
                <a:cs typeface="Arial"/>
              </a:rPr>
              <a:t>still </a:t>
            </a:r>
            <a:r>
              <a:rPr sz="2600" spc="-155" dirty="0">
                <a:latin typeface="Arial"/>
                <a:cs typeface="Arial"/>
              </a:rPr>
              <a:t>used </a:t>
            </a:r>
            <a:r>
              <a:rPr sz="2600" spc="-110" dirty="0">
                <a:latin typeface="Arial"/>
                <a:cs typeface="Arial"/>
              </a:rPr>
              <a:t>by  </a:t>
            </a:r>
            <a:r>
              <a:rPr sz="2600" spc="-75" dirty="0">
                <a:latin typeface="Arial"/>
                <a:cs typeface="Arial"/>
              </a:rPr>
              <a:t>modern </a:t>
            </a:r>
            <a:r>
              <a:rPr sz="2600" spc="-100" dirty="0">
                <a:latin typeface="Arial"/>
                <a:cs typeface="Arial"/>
              </a:rPr>
              <a:t>data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models.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1404" y="4251959"/>
            <a:ext cx="774192" cy="31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1611" y="4168140"/>
            <a:ext cx="554735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600" y="4267200"/>
            <a:ext cx="685800" cy="228600"/>
          </a:xfrm>
          <a:prstGeom prst="rect">
            <a:avLst/>
          </a:prstGeom>
          <a:solidFill>
            <a:srgbClr val="BBBBBB"/>
          </a:solidFill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00"/>
              </a:lnSpc>
            </a:pPr>
            <a:r>
              <a:rPr sz="1800" spc="-114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0604" y="5013959"/>
            <a:ext cx="774192" cy="31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0811" y="4930140"/>
            <a:ext cx="554735" cy="55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24800" y="50292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24800" y="50292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800"/>
              </a:lnSpc>
            </a:pPr>
            <a:r>
              <a:rPr sz="1800" spc="-21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37804" y="5699759"/>
            <a:ext cx="774192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8011" y="5615940"/>
            <a:ext cx="554735" cy="559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82000" y="57150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800"/>
              </a:lnSpc>
            </a:pPr>
            <a:r>
              <a:rPr sz="1800" spc="-21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80203" y="5699759"/>
            <a:ext cx="774191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0411" y="5615940"/>
            <a:ext cx="554736" cy="55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24400" y="57150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00"/>
              </a:lnSpc>
            </a:pPr>
            <a:r>
              <a:rPr sz="1800" spc="-21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18403" y="5699759"/>
            <a:ext cx="774191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76900" y="5615940"/>
            <a:ext cx="516636" cy="5593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26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6603" y="5699759"/>
            <a:ext cx="774192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15100" y="5615940"/>
            <a:ext cx="516635" cy="559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08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08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8403" y="5013959"/>
            <a:ext cx="774191" cy="31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0803" y="4930140"/>
            <a:ext cx="530351" cy="5593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2600" y="50292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562600" y="5029200"/>
            <a:ext cx="685800" cy="228600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800"/>
              </a:lnSpc>
            </a:pPr>
            <a:r>
              <a:rPr sz="1800" spc="-3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423404" y="5699759"/>
            <a:ext cx="774192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43800" y="5615940"/>
            <a:ext cx="592835" cy="5593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76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67600" y="571500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228600"/>
                </a:moveTo>
                <a:lnTo>
                  <a:pt x="685800" y="228600"/>
                </a:lnTo>
                <a:lnTo>
                  <a:pt x="685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1303" y="4477511"/>
            <a:ext cx="1231392" cy="629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5500" y="44958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11430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6732" y="5248655"/>
            <a:ext cx="97536" cy="5364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05500" y="5257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4304" y="4477511"/>
            <a:ext cx="1307592" cy="629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48500" y="4495800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121920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1303" y="5239511"/>
            <a:ext cx="926592" cy="5532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05500" y="52578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0"/>
                </a:moveTo>
                <a:lnTo>
                  <a:pt x="83820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3103" y="5239511"/>
            <a:ext cx="926591" cy="5532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67300" y="52578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83820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64780" y="5241035"/>
            <a:ext cx="548640" cy="550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105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21980" y="5241035"/>
            <a:ext cx="548640" cy="5501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677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76113" y="5668467"/>
            <a:ext cx="2827655" cy="1172845"/>
          </a:xfrm>
          <a:prstGeom prst="rect">
            <a:avLst/>
          </a:prstGeom>
          <a:ln w="9999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  <a:tabLst>
                <a:tab pos="1217295" algn="l"/>
                <a:tab pos="2245995" algn="l"/>
              </a:tabLst>
            </a:pPr>
            <a:r>
              <a:rPr sz="1800" spc="-415" dirty="0">
                <a:latin typeface="Arial"/>
                <a:cs typeface="Arial"/>
              </a:rPr>
              <a:t>E	</a:t>
            </a:r>
            <a:r>
              <a:rPr sz="1800" spc="-315" dirty="0">
                <a:latin typeface="Arial"/>
                <a:cs typeface="Arial"/>
              </a:rPr>
              <a:t>F	</a:t>
            </a:r>
            <a:r>
              <a:rPr sz="1800" spc="-15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1705"/>
              </a:spcBef>
              <a:buClr>
                <a:srgbClr val="FD8537"/>
              </a:buClr>
              <a:buSzPct val="70000"/>
              <a:buFont typeface="Wingdings"/>
              <a:buChar char=""/>
              <a:tabLst>
                <a:tab pos="285750" algn="l"/>
                <a:tab pos="286385" algn="l"/>
              </a:tabLst>
            </a:pPr>
            <a:r>
              <a:rPr sz="2000" spc="-245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2000" spc="-9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2000" spc="-380" dirty="0">
                <a:solidFill>
                  <a:srgbClr val="001F5F"/>
                </a:solidFill>
                <a:latin typeface="Arial"/>
                <a:cs typeface="Arial"/>
              </a:rPr>
              <a:t>C </a:t>
            </a:r>
            <a:r>
              <a:rPr sz="2000" spc="-90" dirty="0">
                <a:solidFill>
                  <a:srgbClr val="001F5F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001F5F"/>
                </a:solidFill>
                <a:latin typeface="Arial"/>
                <a:cs typeface="Arial"/>
              </a:rPr>
              <a:t>parents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2000" spc="-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30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70000"/>
              <a:buFont typeface="Wingdings"/>
              <a:buChar char=""/>
              <a:tabLst>
                <a:tab pos="285750" algn="l"/>
                <a:tab pos="286385" algn="l"/>
              </a:tabLst>
            </a:pPr>
            <a:r>
              <a:rPr sz="2000" spc="-300" dirty="0">
                <a:solidFill>
                  <a:srgbClr val="001F5F"/>
                </a:solidFill>
                <a:latin typeface="Arial"/>
                <a:cs typeface="Arial"/>
              </a:rPr>
              <a:t>F </a:t>
            </a:r>
            <a:r>
              <a:rPr sz="2000" spc="-10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000" spc="-50" dirty="0">
                <a:solidFill>
                  <a:srgbClr val="001F5F"/>
                </a:solidFill>
                <a:latin typeface="Arial"/>
                <a:cs typeface="Arial"/>
              </a:rPr>
              <a:t>child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001F5F"/>
                </a:solidFill>
                <a:latin typeface="Arial"/>
                <a:cs typeface="Arial"/>
              </a:rPr>
              <a:t>both </a:t>
            </a:r>
            <a:r>
              <a:rPr sz="2000" spc="-245" dirty="0">
                <a:solidFill>
                  <a:srgbClr val="001F5F"/>
                </a:solidFill>
                <a:latin typeface="Arial"/>
                <a:cs typeface="Arial"/>
              </a:rPr>
              <a:t>B </a:t>
            </a:r>
            <a:r>
              <a:rPr sz="2000" spc="-9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000" spc="-3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37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01028" y="5239511"/>
            <a:ext cx="1609344" cy="5547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43700" y="5257800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152400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274398"/>
            <a:ext cx="8578215" cy="5196205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b="1" spc="-190" dirty="0">
                <a:latin typeface="Trebuchet MS"/>
                <a:cs typeface="Trebuchet MS"/>
              </a:rPr>
              <a:t>Concepts </a:t>
            </a:r>
            <a:r>
              <a:rPr sz="3200" b="1" spc="-165" dirty="0">
                <a:latin typeface="Trebuchet MS"/>
                <a:cs typeface="Trebuchet MS"/>
              </a:rPr>
              <a:t>that </a:t>
            </a:r>
            <a:r>
              <a:rPr sz="3200" b="1" spc="-200" dirty="0">
                <a:latin typeface="Trebuchet MS"/>
                <a:cs typeface="Trebuchet MS"/>
              </a:rPr>
              <a:t>emerged </a:t>
            </a:r>
            <a:r>
              <a:rPr sz="3200" b="1" spc="-160" dirty="0">
                <a:latin typeface="Trebuchet MS"/>
                <a:cs typeface="Trebuchet MS"/>
              </a:rPr>
              <a:t>with </a:t>
            </a:r>
            <a:r>
              <a:rPr sz="3200" b="1" spc="-190" dirty="0">
                <a:latin typeface="Trebuchet MS"/>
                <a:cs typeface="Trebuchet MS"/>
              </a:rPr>
              <a:t>the </a:t>
            </a:r>
            <a:r>
              <a:rPr sz="3200" b="1" spc="-160" dirty="0">
                <a:latin typeface="Trebuchet MS"/>
                <a:cs typeface="Trebuchet MS"/>
              </a:rPr>
              <a:t>Network</a:t>
            </a:r>
            <a:r>
              <a:rPr sz="3200" b="1" spc="-605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Model</a:t>
            </a:r>
            <a:endParaRPr sz="3200">
              <a:latin typeface="Trebuchet MS"/>
              <a:cs typeface="Trebuchet MS"/>
            </a:endParaRPr>
          </a:p>
          <a:p>
            <a:pPr marL="332740" marR="73025" indent="-320040">
              <a:lnSpc>
                <a:spcPts val="3020"/>
              </a:lnSpc>
              <a:spcBef>
                <a:spcPts val="2335"/>
              </a:spcBef>
            </a:pPr>
            <a:r>
              <a:rPr sz="2800" b="1" u="heavy" spc="-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Schema:</a:t>
            </a:r>
            <a:r>
              <a:rPr sz="2800" b="1" spc="-18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Arial"/>
                <a:cs typeface="Arial"/>
              </a:rPr>
              <a:t>Conceptual </a:t>
            </a:r>
            <a:r>
              <a:rPr sz="2800" spc="-105" dirty="0">
                <a:latin typeface="Arial"/>
                <a:cs typeface="Arial"/>
              </a:rPr>
              <a:t>organization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entire </a:t>
            </a:r>
            <a:r>
              <a:rPr sz="2800" spc="-155" dirty="0">
                <a:latin typeface="Arial"/>
                <a:cs typeface="Arial"/>
              </a:rPr>
              <a:t>database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  </a:t>
            </a:r>
            <a:r>
              <a:rPr sz="2800" spc="-105" dirty="0">
                <a:latin typeface="Arial"/>
                <a:cs typeface="Arial"/>
              </a:rPr>
              <a:t>viewed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DBA.</a:t>
            </a:r>
            <a:endParaRPr sz="2800">
              <a:latin typeface="Arial"/>
              <a:cs typeface="Arial"/>
            </a:endParaRPr>
          </a:p>
          <a:p>
            <a:pPr marL="332740" marR="165735" indent="-320040">
              <a:lnSpc>
                <a:spcPts val="3030"/>
              </a:lnSpc>
              <a:spcBef>
                <a:spcPts val="700"/>
              </a:spcBef>
            </a:pP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Subschema:</a:t>
            </a:r>
            <a:r>
              <a:rPr sz="2800" b="1" spc="-16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Arial"/>
                <a:cs typeface="Arial"/>
              </a:rPr>
              <a:t>Defines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portion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5" dirty="0">
                <a:latin typeface="Arial"/>
                <a:cs typeface="Arial"/>
              </a:rPr>
              <a:t>database </a:t>
            </a:r>
            <a:r>
              <a:rPr sz="2800" spc="-260" dirty="0">
                <a:latin typeface="Arial"/>
                <a:cs typeface="Arial"/>
              </a:rPr>
              <a:t>as </a:t>
            </a:r>
            <a:r>
              <a:rPr sz="2800" spc="-190" dirty="0">
                <a:latin typeface="Arial"/>
                <a:cs typeface="Arial"/>
              </a:rPr>
              <a:t>seen </a:t>
            </a:r>
            <a:r>
              <a:rPr sz="2800" spc="-125" dirty="0">
                <a:latin typeface="Arial"/>
                <a:cs typeface="Arial"/>
              </a:rPr>
              <a:t>by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application </a:t>
            </a:r>
            <a:r>
              <a:rPr sz="2800" spc="-140" dirty="0">
                <a:latin typeface="Arial"/>
                <a:cs typeface="Arial"/>
              </a:rPr>
              <a:t>programs </a:t>
            </a:r>
            <a:r>
              <a:rPr sz="2800" spc="-105" dirty="0">
                <a:latin typeface="Arial"/>
                <a:cs typeface="Arial"/>
              </a:rPr>
              <a:t>producing </a:t>
            </a:r>
            <a:r>
              <a:rPr sz="2800" spc="-120" dirty="0">
                <a:latin typeface="Arial"/>
                <a:cs typeface="Arial"/>
              </a:rPr>
              <a:t>desired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information  </a:t>
            </a:r>
            <a:r>
              <a:rPr sz="2800" spc="-35" dirty="0">
                <a:latin typeface="Arial"/>
                <a:cs typeface="Arial"/>
              </a:rPr>
              <a:t>from the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5" dirty="0">
                <a:latin typeface="Arial"/>
                <a:cs typeface="Arial"/>
              </a:rPr>
              <a:t>within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 marL="332740" marR="111125" indent="-320040">
              <a:lnSpc>
                <a:spcPct val="90000"/>
              </a:lnSpc>
              <a:spcBef>
                <a:spcPts val="650"/>
              </a:spcBef>
            </a:pPr>
            <a:r>
              <a:rPr sz="2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 </a:t>
            </a:r>
            <a:r>
              <a:rPr sz="2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Management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Language </a:t>
            </a:r>
            <a:r>
              <a:rPr sz="2800" b="1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(DML):</a:t>
            </a:r>
            <a:r>
              <a:rPr sz="2800" b="1" spc="-10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Arial"/>
                <a:cs typeface="Arial"/>
              </a:rPr>
              <a:t>Defines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environment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65" dirty="0">
                <a:latin typeface="Arial"/>
                <a:cs typeface="Arial"/>
              </a:rPr>
              <a:t>managed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work 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35" dirty="0">
                <a:latin typeface="Arial"/>
                <a:cs typeface="Arial"/>
              </a:rPr>
              <a:t>in the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 marL="332740" marR="5080" indent="-320040">
              <a:lnSpc>
                <a:spcPts val="3020"/>
              </a:lnSpc>
              <a:spcBef>
                <a:spcPts val="745"/>
              </a:spcBef>
            </a:pPr>
            <a:r>
              <a:rPr sz="2800" b="1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 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Definition 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Language </a:t>
            </a: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(DDL):</a:t>
            </a:r>
            <a:r>
              <a:rPr sz="2800" b="1" spc="-170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Arial"/>
                <a:cs typeface="Arial"/>
              </a:rPr>
              <a:t>Enables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15" dirty="0">
                <a:latin typeface="Arial"/>
                <a:cs typeface="Arial"/>
              </a:rPr>
              <a:t>DBA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define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90" dirty="0">
                <a:latin typeface="Arial"/>
                <a:cs typeface="Arial"/>
              </a:rPr>
              <a:t>schema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components.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08870"/>
            <a:ext cx="8167370" cy="48215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65" dirty="0">
                <a:latin typeface="Trebuchet MS"/>
                <a:cs typeface="Trebuchet MS"/>
              </a:rPr>
              <a:t>Relational</a:t>
            </a:r>
            <a:r>
              <a:rPr sz="3200" b="1" spc="-285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Model</a:t>
            </a:r>
            <a:endParaRPr sz="3200" dirty="0">
              <a:latin typeface="Trebuchet MS"/>
              <a:cs typeface="Trebuchet MS"/>
            </a:endParaRPr>
          </a:p>
          <a:p>
            <a:pPr marL="652780" lvl="1" indent="-273050">
              <a:lnSpc>
                <a:spcPct val="100000"/>
              </a:lnSpc>
              <a:spcBef>
                <a:spcPts val="33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70" dirty="0">
                <a:latin typeface="Arial"/>
                <a:cs typeface="Arial"/>
              </a:rPr>
              <a:t>Introduced </a:t>
            </a:r>
            <a:r>
              <a:rPr sz="2600" spc="-110" dirty="0">
                <a:latin typeface="Arial"/>
                <a:cs typeface="Arial"/>
              </a:rPr>
              <a:t>by </a:t>
            </a:r>
            <a:r>
              <a:rPr sz="2600" spc="-270" dirty="0">
                <a:latin typeface="Arial"/>
                <a:cs typeface="Arial"/>
              </a:rPr>
              <a:t>E. </a:t>
            </a:r>
            <a:r>
              <a:rPr sz="2600" spc="-350" dirty="0">
                <a:latin typeface="Arial"/>
                <a:cs typeface="Arial"/>
              </a:rPr>
              <a:t>F. </a:t>
            </a:r>
            <a:r>
              <a:rPr sz="2600" spc="-185" dirty="0">
                <a:latin typeface="Arial"/>
                <a:cs typeface="Arial"/>
              </a:rPr>
              <a:t>Codd </a:t>
            </a:r>
            <a:r>
              <a:rPr sz="2600" spc="-30" dirty="0">
                <a:latin typeface="Arial"/>
                <a:cs typeface="Arial"/>
              </a:rPr>
              <a:t>(of </a:t>
            </a:r>
            <a:r>
              <a:rPr sz="2600" spc="-100" dirty="0">
                <a:latin typeface="Arial"/>
                <a:cs typeface="Arial"/>
              </a:rPr>
              <a:t>IBM)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1970</a:t>
            </a:r>
            <a:endParaRPr sz="26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25" dirty="0">
                <a:latin typeface="Arial"/>
                <a:cs typeface="Arial"/>
              </a:rPr>
              <a:t>Major </a:t>
            </a:r>
            <a:r>
              <a:rPr sz="2600" spc="-80" dirty="0">
                <a:latin typeface="Arial"/>
                <a:cs typeface="Arial"/>
              </a:rPr>
              <a:t>breakthrough,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database</a:t>
            </a:r>
            <a:r>
              <a:rPr sz="2600" spc="-29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revolution</a:t>
            </a:r>
            <a:endParaRPr sz="26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210" dirty="0">
                <a:latin typeface="Arial"/>
                <a:cs typeface="Arial"/>
              </a:rPr>
              <a:t>Based </a:t>
            </a:r>
            <a:r>
              <a:rPr sz="2600" spc="-80" dirty="0">
                <a:latin typeface="Arial"/>
                <a:cs typeface="Arial"/>
              </a:rPr>
              <a:t>on mathematical </a:t>
            </a:r>
            <a:r>
              <a:rPr sz="2600" spc="-100" dirty="0">
                <a:latin typeface="Arial"/>
                <a:cs typeface="Arial"/>
              </a:rPr>
              <a:t>concept</a:t>
            </a:r>
            <a:r>
              <a:rPr sz="2600" spc="-23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“relation”</a:t>
            </a:r>
            <a:endParaRPr sz="2600" dirty="0">
              <a:latin typeface="Arial"/>
              <a:cs typeface="Arial"/>
            </a:endParaRPr>
          </a:p>
          <a:p>
            <a:pPr marL="652780" marR="111125" lvl="1" indent="-273050">
              <a:lnSpc>
                <a:spcPts val="2810"/>
              </a:lnSpc>
              <a:spcBef>
                <a:spcPts val="64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10" dirty="0">
                <a:latin typeface="Arial"/>
                <a:cs typeface="Arial"/>
              </a:rPr>
              <a:t>Relation </a:t>
            </a:r>
            <a:r>
              <a:rPr sz="2600" spc="-225" dirty="0">
                <a:latin typeface="Arial"/>
                <a:cs typeface="Arial"/>
              </a:rPr>
              <a:t>= </a:t>
            </a:r>
            <a:r>
              <a:rPr sz="2600" spc="-45" dirty="0">
                <a:latin typeface="Arial"/>
                <a:cs typeface="Arial"/>
              </a:rPr>
              <a:t>matrix </a:t>
            </a:r>
            <a:r>
              <a:rPr sz="2600" spc="-65" dirty="0">
                <a:latin typeface="Arial"/>
                <a:cs typeface="Arial"/>
              </a:rPr>
              <a:t>(table) </a:t>
            </a:r>
            <a:r>
              <a:rPr sz="2600" spc="-110" dirty="0">
                <a:latin typeface="Arial"/>
                <a:cs typeface="Arial"/>
              </a:rPr>
              <a:t>consisting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70" dirty="0">
                <a:latin typeface="Arial"/>
                <a:cs typeface="Arial"/>
              </a:rPr>
              <a:t>tuples </a:t>
            </a:r>
            <a:r>
              <a:rPr sz="2600" spc="-100" dirty="0">
                <a:latin typeface="Arial"/>
                <a:cs typeface="Arial"/>
              </a:rPr>
              <a:t>(rows)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and  </a:t>
            </a:r>
            <a:r>
              <a:rPr sz="2600" spc="-40" dirty="0">
                <a:latin typeface="Arial"/>
                <a:cs typeface="Arial"/>
              </a:rPr>
              <a:t>attributes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(columns)</a:t>
            </a:r>
            <a:endParaRPr sz="26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204" dirty="0">
                <a:latin typeface="Arial"/>
                <a:cs typeface="Arial"/>
              </a:rPr>
              <a:t>Tables </a:t>
            </a:r>
            <a:r>
              <a:rPr sz="2600" spc="-114" dirty="0">
                <a:latin typeface="Arial"/>
                <a:cs typeface="Arial"/>
              </a:rPr>
              <a:t>are </a:t>
            </a:r>
            <a:r>
              <a:rPr sz="2600" spc="-65" dirty="0">
                <a:latin typeface="Arial"/>
                <a:cs typeface="Arial"/>
              </a:rPr>
              <a:t>related </a:t>
            </a:r>
            <a:r>
              <a:rPr sz="2600" spc="-55" dirty="0">
                <a:latin typeface="Arial"/>
                <a:cs typeface="Arial"/>
              </a:rPr>
              <a:t>through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10" dirty="0">
                <a:latin typeface="Arial"/>
                <a:cs typeface="Arial"/>
              </a:rPr>
              <a:t>common </a:t>
            </a:r>
            <a:r>
              <a:rPr sz="2600" spc="-10" dirty="0">
                <a:latin typeface="Arial"/>
                <a:cs typeface="Arial"/>
              </a:rPr>
              <a:t>attribute </a:t>
            </a:r>
            <a:r>
              <a:rPr sz="2600" spc="-150" dirty="0">
                <a:latin typeface="Arial"/>
                <a:cs typeface="Arial"/>
              </a:rPr>
              <a:t>(Fig.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2.1)</a:t>
            </a:r>
            <a:endParaRPr sz="26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05" dirty="0">
                <a:latin typeface="Arial"/>
                <a:cs typeface="Arial"/>
              </a:rPr>
              <a:t>Relational </a:t>
            </a:r>
            <a:r>
              <a:rPr sz="2600" spc="-165" dirty="0">
                <a:latin typeface="Arial"/>
                <a:cs typeface="Arial"/>
              </a:rPr>
              <a:t>Database </a:t>
            </a:r>
            <a:r>
              <a:rPr sz="2600" spc="-105" dirty="0">
                <a:latin typeface="Arial"/>
                <a:cs typeface="Arial"/>
              </a:rPr>
              <a:t>Management </a:t>
            </a:r>
            <a:r>
              <a:rPr sz="2600" spc="-204" dirty="0">
                <a:latin typeface="Arial"/>
                <a:cs typeface="Arial"/>
              </a:rPr>
              <a:t>Systems</a:t>
            </a:r>
            <a:r>
              <a:rPr sz="2600" spc="-240" dirty="0">
                <a:latin typeface="Arial"/>
                <a:cs typeface="Arial"/>
              </a:rPr>
              <a:t> </a:t>
            </a:r>
            <a:r>
              <a:rPr sz="2600" spc="-245" dirty="0">
                <a:latin typeface="Arial"/>
                <a:cs typeface="Arial"/>
              </a:rPr>
              <a:t>(RDBMS)</a:t>
            </a:r>
            <a:endParaRPr sz="26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80" dirty="0">
                <a:latin typeface="Arial"/>
                <a:cs typeface="Arial"/>
              </a:rPr>
              <a:t>Used </a:t>
            </a:r>
            <a:r>
              <a:rPr sz="2600" spc="-105" dirty="0">
                <a:latin typeface="Arial"/>
                <a:cs typeface="Arial"/>
              </a:rPr>
              <a:t>Relational </a:t>
            </a:r>
            <a:r>
              <a:rPr sz="2600" spc="-160" dirty="0">
                <a:latin typeface="Arial"/>
                <a:cs typeface="Arial"/>
              </a:rPr>
              <a:t>Diagrams </a:t>
            </a:r>
            <a:r>
              <a:rPr sz="2600" spc="-150" dirty="0">
                <a:latin typeface="Arial"/>
                <a:cs typeface="Arial"/>
              </a:rPr>
              <a:t>(Fig.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2.2)</a:t>
            </a:r>
            <a:endParaRPr sz="2600" dirty="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70" dirty="0">
                <a:latin typeface="Arial"/>
                <a:cs typeface="Arial"/>
              </a:rPr>
              <a:t>Introduced </a:t>
            </a:r>
            <a:r>
              <a:rPr sz="2600" spc="-80" dirty="0">
                <a:latin typeface="Arial"/>
                <a:cs typeface="Arial"/>
              </a:rPr>
              <a:t>Structured </a:t>
            </a:r>
            <a:r>
              <a:rPr sz="2600" spc="-114" dirty="0">
                <a:latin typeface="Arial"/>
                <a:cs typeface="Arial"/>
              </a:rPr>
              <a:t>Query </a:t>
            </a:r>
            <a:r>
              <a:rPr sz="2600" spc="-195" dirty="0">
                <a:latin typeface="Arial"/>
                <a:cs typeface="Arial"/>
              </a:rPr>
              <a:t>Language</a:t>
            </a:r>
            <a:r>
              <a:rPr sz="2600" spc="-420" dirty="0">
                <a:latin typeface="Arial"/>
                <a:cs typeface="Arial"/>
              </a:rPr>
              <a:t> </a:t>
            </a:r>
            <a:r>
              <a:rPr sz="2600" spc="-270" dirty="0">
                <a:latin typeface="Arial"/>
                <a:cs typeface="Arial"/>
              </a:rPr>
              <a:t>(SQL)</a:t>
            </a:r>
            <a:endParaRPr sz="2600" dirty="0">
              <a:latin typeface="Arial"/>
              <a:cs typeface="Arial"/>
            </a:endParaRPr>
          </a:p>
          <a:p>
            <a:pPr marL="379730" lvl="1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69230"/>
              <a:tabLst>
                <a:tab pos="652780" algn="l"/>
                <a:tab pos="653415" algn="l"/>
              </a:tabLst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140" y="1905000"/>
            <a:ext cx="776986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4525" y="1676400"/>
            <a:ext cx="5314950" cy="47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08870"/>
            <a:ext cx="8510905" cy="43122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90" dirty="0">
                <a:latin typeface="Trebuchet MS"/>
                <a:cs typeface="Trebuchet MS"/>
              </a:rPr>
              <a:t>Entity </a:t>
            </a:r>
            <a:r>
              <a:rPr sz="3200" b="1" spc="-165" dirty="0">
                <a:latin typeface="Trebuchet MS"/>
                <a:cs typeface="Trebuchet MS"/>
              </a:rPr>
              <a:t>Relationship </a:t>
            </a:r>
            <a:r>
              <a:rPr sz="3200" b="1" spc="-45" dirty="0">
                <a:latin typeface="Trebuchet MS"/>
                <a:cs typeface="Trebuchet MS"/>
              </a:rPr>
              <a:t>Model</a:t>
            </a:r>
            <a:r>
              <a:rPr sz="3200" b="1" spc="-440" dirty="0">
                <a:latin typeface="Trebuchet MS"/>
                <a:cs typeface="Trebuchet MS"/>
              </a:rPr>
              <a:t> </a:t>
            </a:r>
            <a:r>
              <a:rPr sz="3200" b="1" spc="-75" dirty="0">
                <a:latin typeface="Trebuchet MS"/>
                <a:cs typeface="Trebuchet MS"/>
              </a:rPr>
              <a:t>(ERM)</a:t>
            </a:r>
            <a:endParaRPr sz="3200">
              <a:latin typeface="Trebuchet MS"/>
              <a:cs typeface="Trebuchet MS"/>
            </a:endParaRPr>
          </a:p>
          <a:p>
            <a:pPr marL="652780" lvl="1" indent="-273050">
              <a:lnSpc>
                <a:spcPct val="100000"/>
              </a:lnSpc>
              <a:spcBef>
                <a:spcPts val="33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75" dirty="0">
                <a:latin typeface="Arial"/>
                <a:cs typeface="Arial"/>
              </a:rPr>
              <a:t>Widely </a:t>
            </a:r>
            <a:r>
              <a:rPr sz="2600" spc="-120" dirty="0">
                <a:latin typeface="Arial"/>
                <a:cs typeface="Arial"/>
              </a:rPr>
              <a:t>accepted </a:t>
            </a:r>
            <a:r>
              <a:rPr sz="2600" spc="-105" dirty="0">
                <a:latin typeface="Arial"/>
                <a:cs typeface="Arial"/>
              </a:rPr>
              <a:t>standard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100" dirty="0">
                <a:latin typeface="Arial"/>
                <a:cs typeface="Arial"/>
              </a:rPr>
              <a:t>data</a:t>
            </a:r>
            <a:r>
              <a:rPr sz="2600" spc="-47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modeling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20" dirty="0">
                <a:latin typeface="Arial"/>
                <a:cs typeface="Arial"/>
              </a:rPr>
              <a:t>Peter </a:t>
            </a:r>
            <a:r>
              <a:rPr sz="2600" spc="-204" dirty="0">
                <a:latin typeface="Arial"/>
                <a:cs typeface="Arial"/>
              </a:rPr>
              <a:t>Chen </a:t>
            </a:r>
            <a:r>
              <a:rPr sz="2600" spc="-60" dirty="0">
                <a:latin typeface="Arial"/>
                <a:cs typeface="Arial"/>
              </a:rPr>
              <a:t>introduced </a:t>
            </a:r>
            <a:r>
              <a:rPr sz="2600" spc="-470" dirty="0">
                <a:latin typeface="Arial"/>
                <a:cs typeface="Arial"/>
              </a:rPr>
              <a:t>ER </a:t>
            </a:r>
            <a:r>
              <a:rPr sz="2600" spc="-100" dirty="0">
                <a:latin typeface="Arial"/>
                <a:cs typeface="Arial"/>
              </a:rPr>
              <a:t>data </a:t>
            </a:r>
            <a:r>
              <a:rPr sz="2600" spc="-80" dirty="0">
                <a:latin typeface="Arial"/>
                <a:cs typeface="Arial"/>
              </a:rPr>
              <a:t>model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1976</a:t>
            </a:r>
            <a:endParaRPr sz="2600">
              <a:latin typeface="Arial"/>
              <a:cs typeface="Arial"/>
            </a:endParaRPr>
          </a:p>
          <a:p>
            <a:pPr marL="652780" marR="5080" lvl="1" indent="-273050">
              <a:lnSpc>
                <a:spcPts val="2810"/>
              </a:lnSpc>
              <a:spcBef>
                <a:spcPts val="64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25" dirty="0">
                <a:latin typeface="Arial"/>
                <a:cs typeface="Arial"/>
              </a:rPr>
              <a:t>Graphical </a:t>
            </a:r>
            <a:r>
              <a:rPr sz="2600" spc="-75" dirty="0">
                <a:latin typeface="Arial"/>
                <a:cs typeface="Arial"/>
              </a:rPr>
              <a:t>representation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45" dirty="0">
                <a:latin typeface="Arial"/>
                <a:cs typeface="Arial"/>
              </a:rPr>
              <a:t>entities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their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relationships 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database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structure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45" dirty="0">
                <a:latin typeface="Arial"/>
                <a:cs typeface="Arial"/>
              </a:rPr>
              <a:t>Represented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65" dirty="0">
                <a:latin typeface="Arial"/>
                <a:cs typeface="Arial"/>
              </a:rPr>
              <a:t>Entity </a:t>
            </a:r>
            <a:r>
              <a:rPr sz="2600" spc="-110" dirty="0">
                <a:latin typeface="Arial"/>
                <a:cs typeface="Arial"/>
              </a:rPr>
              <a:t>Relationship </a:t>
            </a:r>
            <a:r>
              <a:rPr sz="2600" spc="-140" dirty="0">
                <a:latin typeface="Arial"/>
                <a:cs typeface="Arial"/>
              </a:rPr>
              <a:t>Diagram</a:t>
            </a:r>
            <a:r>
              <a:rPr sz="2600" spc="-335" dirty="0">
                <a:latin typeface="Arial"/>
                <a:cs typeface="Arial"/>
              </a:rPr>
              <a:t> </a:t>
            </a:r>
            <a:r>
              <a:rPr sz="2600" spc="-275" dirty="0">
                <a:latin typeface="Arial"/>
                <a:cs typeface="Arial"/>
              </a:rPr>
              <a:t>(ERD)</a:t>
            </a:r>
            <a:endParaRPr sz="2600">
              <a:latin typeface="Arial"/>
              <a:cs typeface="Arial"/>
            </a:endParaRPr>
          </a:p>
          <a:p>
            <a:pPr marL="652780" marR="68580" lvl="1" indent="-273050">
              <a:lnSpc>
                <a:spcPts val="2810"/>
              </a:lnSpc>
              <a:spcBef>
                <a:spcPts val="64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b="1" u="heavy" spc="-1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Entity: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Arial"/>
                <a:cs typeface="Arial"/>
              </a:rPr>
              <a:t>represented </a:t>
            </a:r>
            <a:r>
              <a:rPr sz="2600" spc="-110" dirty="0">
                <a:latin typeface="Arial"/>
                <a:cs typeface="Arial"/>
              </a:rPr>
              <a:t>by </a:t>
            </a:r>
            <a:r>
              <a:rPr sz="2600" spc="-95" dirty="0">
                <a:latin typeface="Arial"/>
                <a:cs typeface="Arial"/>
              </a:rPr>
              <a:t>rectangle, </a:t>
            </a:r>
            <a:r>
              <a:rPr sz="2600" spc="-80" dirty="0">
                <a:latin typeface="Arial"/>
                <a:cs typeface="Arial"/>
              </a:rPr>
              <a:t>capital </a:t>
            </a:r>
            <a:r>
              <a:rPr sz="2600" spc="-55" dirty="0">
                <a:latin typeface="Arial"/>
                <a:cs typeface="Arial"/>
              </a:rPr>
              <a:t>letters, </a:t>
            </a:r>
            <a:r>
              <a:rPr sz="2600" spc="-105" dirty="0">
                <a:latin typeface="Arial"/>
                <a:cs typeface="Arial"/>
              </a:rPr>
              <a:t>singular  </a:t>
            </a:r>
            <a:r>
              <a:rPr sz="2600" spc="-40" dirty="0">
                <a:latin typeface="Arial"/>
                <a:cs typeface="Arial"/>
              </a:rPr>
              <a:t>form, </a:t>
            </a:r>
            <a:r>
              <a:rPr sz="2600" spc="-160" dirty="0">
                <a:latin typeface="Arial"/>
                <a:cs typeface="Arial"/>
              </a:rPr>
              <a:t>each </a:t>
            </a:r>
            <a:r>
              <a:rPr sz="2600" spc="-35" dirty="0">
                <a:latin typeface="Arial"/>
                <a:cs typeface="Arial"/>
              </a:rPr>
              <a:t>row </a:t>
            </a:r>
            <a:r>
              <a:rPr sz="2600" spc="-105" dirty="0">
                <a:latin typeface="Arial"/>
                <a:cs typeface="Arial"/>
              </a:rPr>
              <a:t>called </a:t>
            </a:r>
            <a:r>
              <a:rPr sz="2600" spc="-65" dirty="0">
                <a:latin typeface="Arial"/>
                <a:cs typeface="Arial"/>
              </a:rPr>
              <a:t>Entity </a:t>
            </a:r>
            <a:r>
              <a:rPr sz="2600" spc="-120" dirty="0">
                <a:latin typeface="Arial"/>
                <a:cs typeface="Arial"/>
              </a:rPr>
              <a:t>Instance </a:t>
            </a:r>
            <a:r>
              <a:rPr sz="2600" spc="-20" dirty="0">
                <a:latin typeface="Arial"/>
                <a:cs typeface="Arial"/>
              </a:rPr>
              <a:t>or</a:t>
            </a:r>
            <a:r>
              <a:rPr sz="2600" spc="-55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Entity </a:t>
            </a:r>
            <a:r>
              <a:rPr sz="2600" spc="-135" dirty="0">
                <a:latin typeface="Arial"/>
                <a:cs typeface="Arial"/>
              </a:rPr>
              <a:t>Occurrence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5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b="1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Relationships:</a:t>
            </a:r>
            <a:r>
              <a:rPr sz="2600" b="1" spc="-14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Arial"/>
                <a:cs typeface="Arial"/>
              </a:rPr>
              <a:t>describes </a:t>
            </a:r>
            <a:r>
              <a:rPr sz="2600" spc="-114" dirty="0">
                <a:latin typeface="Arial"/>
                <a:cs typeface="Arial"/>
              </a:rPr>
              <a:t>association </a:t>
            </a:r>
            <a:r>
              <a:rPr sz="2600" spc="-135" dirty="0">
                <a:latin typeface="Arial"/>
                <a:cs typeface="Arial"/>
              </a:rPr>
              <a:t>among </a:t>
            </a:r>
            <a:r>
              <a:rPr sz="2600" spc="-100" dirty="0">
                <a:latin typeface="Arial"/>
                <a:cs typeface="Arial"/>
              </a:rPr>
              <a:t>data </a:t>
            </a:r>
            <a:r>
              <a:rPr sz="2600" spc="-150" dirty="0">
                <a:latin typeface="Arial"/>
                <a:cs typeface="Arial"/>
              </a:rPr>
              <a:t>(Fig.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2.3)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35" dirty="0">
                <a:latin typeface="Arial"/>
                <a:cs typeface="Arial"/>
              </a:rPr>
              <a:t>(Will </a:t>
            </a:r>
            <a:r>
              <a:rPr sz="2600" spc="-120" dirty="0">
                <a:latin typeface="Arial"/>
                <a:cs typeface="Arial"/>
              </a:rPr>
              <a:t>cover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80" dirty="0">
                <a:latin typeface="Arial"/>
                <a:cs typeface="Arial"/>
              </a:rPr>
              <a:t>more </a:t>
            </a:r>
            <a:r>
              <a:rPr sz="2600" spc="-50" dirty="0">
                <a:latin typeface="Arial"/>
                <a:cs typeface="Arial"/>
              </a:rPr>
              <a:t>detail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55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coming </a:t>
            </a:r>
            <a:r>
              <a:rPr sz="2600" spc="-85" dirty="0">
                <a:latin typeface="Arial"/>
                <a:cs typeface="Arial"/>
              </a:rPr>
              <a:t>lectures)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1585339"/>
            <a:ext cx="7696200" cy="5196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422334"/>
            <a:ext cx="8679180" cy="53638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7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200" dirty="0">
                <a:latin typeface="Trebuchet MS"/>
                <a:cs typeface="Trebuchet MS"/>
              </a:rPr>
              <a:t>Object-Oriented </a:t>
            </a:r>
            <a:r>
              <a:rPr sz="3200" b="1" spc="-45" dirty="0">
                <a:latin typeface="Trebuchet MS"/>
                <a:cs typeface="Trebuchet MS"/>
              </a:rPr>
              <a:t>Model </a:t>
            </a:r>
            <a:r>
              <a:rPr sz="3200" b="1" spc="-125" dirty="0">
                <a:latin typeface="Trebuchet MS"/>
                <a:cs typeface="Trebuchet MS"/>
              </a:rPr>
              <a:t>(OO</a:t>
            </a:r>
            <a:r>
              <a:rPr sz="3200" b="1" spc="-535" dirty="0">
                <a:latin typeface="Trebuchet MS"/>
                <a:cs typeface="Trebuchet MS"/>
              </a:rPr>
              <a:t> </a:t>
            </a:r>
            <a:r>
              <a:rPr sz="3200" b="1" spc="-70" dirty="0">
                <a:latin typeface="Trebuchet MS"/>
                <a:cs typeface="Trebuchet MS"/>
              </a:rPr>
              <a:t>Model)</a:t>
            </a:r>
            <a:endParaRPr sz="3200">
              <a:latin typeface="Trebuchet MS"/>
              <a:cs typeface="Trebuchet MS"/>
            </a:endParaRPr>
          </a:p>
          <a:p>
            <a:pPr marL="652780" lvl="1" indent="-273050">
              <a:lnSpc>
                <a:spcPts val="2735"/>
              </a:lnSpc>
              <a:spcBef>
                <a:spcPts val="36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50" dirty="0">
                <a:latin typeface="Arial"/>
                <a:cs typeface="Arial"/>
              </a:rPr>
              <a:t>Complex </a:t>
            </a:r>
            <a:r>
              <a:rPr sz="2400" spc="-55" dirty="0">
                <a:latin typeface="Arial"/>
                <a:cs typeface="Arial"/>
              </a:rPr>
              <a:t>real-world </a:t>
            </a:r>
            <a:r>
              <a:rPr sz="2400" spc="-90" dirty="0">
                <a:latin typeface="Arial"/>
                <a:cs typeface="Arial"/>
              </a:rPr>
              <a:t>problems </a:t>
            </a:r>
            <a:r>
              <a:rPr sz="2400" spc="-110" dirty="0">
                <a:latin typeface="Arial"/>
                <a:cs typeface="Arial"/>
              </a:rPr>
              <a:t>needed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data </a:t>
            </a:r>
            <a:r>
              <a:rPr sz="2400" spc="-70" dirty="0">
                <a:latin typeface="Arial"/>
                <a:cs typeface="Arial"/>
              </a:rPr>
              <a:t>model </a:t>
            </a:r>
            <a:r>
              <a:rPr sz="2400" spc="-10" dirty="0">
                <a:latin typeface="Arial"/>
                <a:cs typeface="Arial"/>
              </a:rPr>
              <a:t>that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more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ts val="2735"/>
              </a:lnSpc>
            </a:pPr>
            <a:r>
              <a:rPr sz="2400" spc="-105" dirty="0">
                <a:latin typeface="Arial"/>
                <a:cs typeface="Arial"/>
              </a:rPr>
              <a:t>closely </a:t>
            </a:r>
            <a:r>
              <a:rPr sz="2400" spc="-100" dirty="0">
                <a:latin typeface="Arial"/>
                <a:cs typeface="Arial"/>
              </a:rPr>
              <a:t>represents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real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world.</a:t>
            </a:r>
            <a:endParaRPr sz="2400">
              <a:latin typeface="Arial"/>
              <a:cs typeface="Arial"/>
            </a:endParaRPr>
          </a:p>
          <a:p>
            <a:pPr marL="652780" marR="902969" lvl="1" indent="-273050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80" dirty="0">
                <a:latin typeface="Arial"/>
                <a:cs typeface="Arial"/>
              </a:rPr>
              <a:t>Both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spc="-80" dirty="0">
                <a:latin typeface="Arial"/>
                <a:cs typeface="Arial"/>
              </a:rPr>
              <a:t>relationships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85" dirty="0">
                <a:latin typeface="Arial"/>
                <a:cs typeface="Arial"/>
              </a:rPr>
              <a:t>contained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single  </a:t>
            </a:r>
            <a:r>
              <a:rPr sz="2400" spc="-55" dirty="0">
                <a:latin typeface="Arial"/>
                <a:cs typeface="Arial"/>
              </a:rPr>
              <a:t>structure </a:t>
            </a:r>
            <a:r>
              <a:rPr sz="2400" spc="-95" dirty="0">
                <a:latin typeface="Arial"/>
                <a:cs typeface="Arial"/>
              </a:rPr>
              <a:t>called </a:t>
            </a:r>
            <a:r>
              <a:rPr sz="2400" spc="-55" dirty="0">
                <a:latin typeface="Arial"/>
                <a:cs typeface="Arial"/>
              </a:rPr>
              <a:t>object. </a:t>
            </a:r>
            <a:r>
              <a:rPr sz="2400" spc="-140" dirty="0">
                <a:latin typeface="Arial"/>
                <a:cs typeface="Arial"/>
              </a:rPr>
              <a:t>(Fig.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2.4)</a:t>
            </a:r>
            <a:endParaRPr sz="2400">
              <a:latin typeface="Arial"/>
              <a:cs typeface="Arial"/>
            </a:endParaRPr>
          </a:p>
          <a:p>
            <a:pPr marL="652780" lvl="1" indent="-273050">
              <a:lnSpc>
                <a:spcPts val="2735"/>
              </a:lnSpc>
              <a:spcBef>
                <a:spcPts val="28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90" dirty="0">
                <a:latin typeface="Arial"/>
                <a:cs typeface="Arial"/>
              </a:rPr>
              <a:t>Said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b="1" spc="-135" dirty="0">
                <a:latin typeface="Trebuchet MS"/>
                <a:cs typeface="Trebuchet MS"/>
              </a:rPr>
              <a:t>semantic </a:t>
            </a:r>
            <a:r>
              <a:rPr sz="2400" b="1" spc="-120" dirty="0">
                <a:latin typeface="Trebuchet MS"/>
                <a:cs typeface="Trebuchet MS"/>
              </a:rPr>
              <a:t>data model </a:t>
            </a:r>
            <a:r>
              <a:rPr sz="2400" spc="-155" dirty="0">
                <a:latin typeface="Arial"/>
                <a:cs typeface="Arial"/>
              </a:rPr>
              <a:t>because </a:t>
            </a:r>
            <a:r>
              <a:rPr sz="2400" spc="-105" dirty="0">
                <a:latin typeface="Arial"/>
                <a:cs typeface="Arial"/>
              </a:rPr>
              <a:t>semantic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indicates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ts val="2735"/>
              </a:lnSpc>
            </a:pPr>
            <a:r>
              <a:rPr sz="2400" spc="-105" dirty="0">
                <a:latin typeface="Arial"/>
                <a:cs typeface="Arial"/>
              </a:rPr>
              <a:t>meaning. </a:t>
            </a:r>
            <a:r>
              <a:rPr sz="2400" spc="-195" dirty="0">
                <a:latin typeface="Arial"/>
                <a:cs typeface="Arial"/>
              </a:rPr>
              <a:t>Based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45" dirty="0">
                <a:latin typeface="Arial"/>
                <a:cs typeface="Arial"/>
              </a:rPr>
              <a:t>following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components:</a:t>
            </a:r>
            <a:endParaRPr sz="24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290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b="1" spc="-145" dirty="0">
                <a:latin typeface="Trebuchet MS"/>
                <a:cs typeface="Trebuchet MS"/>
              </a:rPr>
              <a:t>Object: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85" dirty="0">
                <a:latin typeface="Arial"/>
                <a:cs typeface="Arial"/>
              </a:rPr>
              <a:t>occurrence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254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b="1" spc="-114" dirty="0">
                <a:latin typeface="Trebuchet MS"/>
                <a:cs typeface="Trebuchet MS"/>
              </a:rPr>
              <a:t>Class: </a:t>
            </a:r>
            <a:r>
              <a:rPr sz="2000" spc="-50" dirty="0">
                <a:latin typeface="Arial"/>
                <a:cs typeface="Arial"/>
              </a:rPr>
              <a:t>collection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similar </a:t>
            </a:r>
            <a:r>
              <a:rPr sz="2000" spc="-70" dirty="0">
                <a:latin typeface="Arial"/>
                <a:cs typeface="Arial"/>
              </a:rPr>
              <a:t>objects </a:t>
            </a:r>
            <a:r>
              <a:rPr sz="2000" spc="10" dirty="0">
                <a:latin typeface="Arial"/>
                <a:cs typeface="Arial"/>
              </a:rPr>
              <a:t>with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shared </a:t>
            </a:r>
            <a:r>
              <a:rPr sz="2000" spc="-30" dirty="0">
                <a:latin typeface="Arial"/>
                <a:cs typeface="Arial"/>
              </a:rPr>
              <a:t>attributes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260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b="1" spc="-120" dirty="0">
                <a:latin typeface="Trebuchet MS"/>
                <a:cs typeface="Trebuchet MS"/>
              </a:rPr>
              <a:t>Attributes: </a:t>
            </a:r>
            <a:r>
              <a:rPr sz="2000" spc="-55" dirty="0">
                <a:latin typeface="Arial"/>
                <a:cs typeface="Arial"/>
              </a:rPr>
              <a:t>properties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270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b="1" spc="-65" dirty="0">
                <a:latin typeface="Trebuchet MS"/>
                <a:cs typeface="Trebuchet MS"/>
              </a:rPr>
              <a:t>Method: </a:t>
            </a:r>
            <a:r>
              <a:rPr sz="2000" spc="-145" dirty="0">
                <a:latin typeface="Arial"/>
                <a:cs typeface="Arial"/>
              </a:rPr>
              <a:t>class </a:t>
            </a:r>
            <a:r>
              <a:rPr sz="2000" spc="-90" dirty="0">
                <a:latin typeface="Arial"/>
                <a:cs typeface="Arial"/>
              </a:rPr>
              <a:t>procedures </a:t>
            </a:r>
            <a:r>
              <a:rPr sz="2000" spc="-70" dirty="0">
                <a:latin typeface="Arial"/>
                <a:cs typeface="Arial"/>
              </a:rPr>
              <a:t>representing actions: </a:t>
            </a:r>
            <a:r>
              <a:rPr sz="2000" spc="-45" dirty="0">
                <a:latin typeface="Arial"/>
                <a:cs typeface="Arial"/>
              </a:rPr>
              <a:t>finding, </a:t>
            </a:r>
            <a:r>
              <a:rPr sz="2000" spc="-95" dirty="0">
                <a:latin typeface="Arial"/>
                <a:cs typeface="Arial"/>
              </a:rPr>
              <a:t>changing,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printing</a:t>
            </a:r>
            <a:endParaRPr sz="2000">
              <a:latin typeface="Arial"/>
              <a:cs typeface="Arial"/>
            </a:endParaRPr>
          </a:p>
          <a:p>
            <a:pPr marL="927100" marR="906144" lvl="2" indent="-228600">
              <a:lnSpc>
                <a:spcPts val="2160"/>
              </a:lnSpc>
              <a:spcBef>
                <a:spcPts val="525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b="1" spc="-100" dirty="0">
                <a:latin typeface="Trebuchet MS"/>
                <a:cs typeface="Trebuchet MS"/>
              </a:rPr>
              <a:t>Class </a:t>
            </a:r>
            <a:r>
              <a:rPr sz="2000" b="1" spc="-145" dirty="0">
                <a:latin typeface="Trebuchet MS"/>
                <a:cs typeface="Trebuchet MS"/>
              </a:rPr>
              <a:t>Hierarchy: </a:t>
            </a:r>
            <a:r>
              <a:rPr sz="2000" spc="-75" dirty="0">
                <a:latin typeface="Arial"/>
                <a:cs typeface="Arial"/>
              </a:rPr>
              <a:t>upside-down </a:t>
            </a:r>
            <a:r>
              <a:rPr sz="2000" spc="-35" dirty="0">
                <a:latin typeface="Arial"/>
                <a:cs typeface="Arial"/>
              </a:rPr>
              <a:t>tree,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145" dirty="0">
                <a:latin typeface="Arial"/>
                <a:cs typeface="Arial"/>
              </a:rPr>
              <a:t>class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50" dirty="0">
                <a:latin typeface="Arial"/>
                <a:cs typeface="Arial"/>
              </a:rPr>
              <a:t>parent.  </a:t>
            </a:r>
            <a:r>
              <a:rPr sz="2000" spc="-120" dirty="0">
                <a:latin typeface="Arial"/>
                <a:cs typeface="Arial"/>
              </a:rPr>
              <a:t>Example: </a:t>
            </a:r>
            <a:r>
              <a:rPr sz="2000" spc="-275" dirty="0">
                <a:latin typeface="Arial"/>
                <a:cs typeface="Arial"/>
              </a:rPr>
              <a:t>CUSTOMER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90" dirty="0">
                <a:latin typeface="Arial"/>
                <a:cs typeface="Arial"/>
              </a:rPr>
              <a:t>EMPLOYEE  </a:t>
            </a:r>
            <a:r>
              <a:rPr sz="2000" spc="-114" dirty="0">
                <a:latin typeface="Arial"/>
                <a:cs typeface="Arial"/>
              </a:rPr>
              <a:t>share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parent </a:t>
            </a:r>
            <a:r>
              <a:rPr sz="2000" spc="-305" dirty="0">
                <a:latin typeface="Arial"/>
                <a:cs typeface="Arial"/>
              </a:rPr>
              <a:t>PERSON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927100" lvl="2" indent="-228600">
              <a:lnSpc>
                <a:spcPts val="2280"/>
              </a:lnSpc>
              <a:spcBef>
                <a:spcPts val="229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000" b="1" spc="-120" dirty="0">
                <a:latin typeface="Trebuchet MS"/>
                <a:cs typeface="Trebuchet MS"/>
              </a:rPr>
              <a:t>Inheritance: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Arial"/>
                <a:cs typeface="Arial"/>
              </a:rPr>
              <a:t>ability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object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class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hierarchy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inherit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attributes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280"/>
              </a:lnSpc>
            </a:pPr>
            <a:r>
              <a:rPr sz="2000" spc="-70" dirty="0">
                <a:latin typeface="Arial"/>
                <a:cs typeface="Arial"/>
              </a:rPr>
              <a:t>methods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0" dirty="0">
                <a:latin typeface="Arial"/>
                <a:cs typeface="Arial"/>
              </a:rPr>
              <a:t>class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above.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25" y="1892300"/>
            <a:ext cx="8961882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55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Obj</a:t>
            </a:r>
            <a:r>
              <a:rPr spc="-204" dirty="0"/>
              <a:t>ecti</a:t>
            </a:r>
            <a:r>
              <a:rPr spc="-355" dirty="0"/>
              <a:t>v</a:t>
            </a:r>
            <a:r>
              <a:rPr spc="-490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47729"/>
            <a:ext cx="5679440" cy="26650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1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185" dirty="0">
                <a:latin typeface="Arial"/>
                <a:cs typeface="Arial"/>
              </a:rPr>
              <a:t>Data </a:t>
            </a:r>
            <a:r>
              <a:rPr sz="3200" spc="-80" dirty="0">
                <a:latin typeface="Arial"/>
                <a:cs typeface="Arial"/>
              </a:rPr>
              <a:t>Modeling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85" dirty="0">
                <a:latin typeface="Arial"/>
                <a:cs typeface="Arial"/>
              </a:rPr>
              <a:t>Data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1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Importance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85" dirty="0">
                <a:latin typeface="Arial"/>
                <a:cs typeface="Arial"/>
              </a:rPr>
              <a:t>Data</a:t>
            </a:r>
            <a:r>
              <a:rPr sz="3200" spc="-39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10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114" dirty="0">
                <a:latin typeface="Arial"/>
                <a:cs typeface="Arial"/>
              </a:rPr>
              <a:t>Building </a:t>
            </a:r>
            <a:r>
              <a:rPr sz="3200" spc="-204" dirty="0">
                <a:latin typeface="Arial"/>
                <a:cs typeface="Arial"/>
              </a:rPr>
              <a:t>Blocks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85" dirty="0">
                <a:latin typeface="Arial"/>
                <a:cs typeface="Arial"/>
              </a:rPr>
              <a:t>Data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30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229" dirty="0">
                <a:latin typeface="Arial"/>
                <a:cs typeface="Arial"/>
              </a:rPr>
              <a:t>Business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40" dirty="0">
                <a:latin typeface="Arial"/>
                <a:cs typeface="Arial"/>
              </a:rPr>
              <a:t>Rules</a:t>
            </a:r>
            <a:endParaRPr sz="3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10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3200" spc="-114" dirty="0">
                <a:latin typeface="Arial"/>
                <a:cs typeface="Arial"/>
              </a:rPr>
              <a:t>Evolution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85" dirty="0">
                <a:latin typeface="Arial"/>
                <a:cs typeface="Arial"/>
              </a:rPr>
              <a:t>Data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7383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Evolution </a:t>
            </a:r>
            <a:r>
              <a:rPr dirty="0"/>
              <a:t>of </a:t>
            </a:r>
            <a:r>
              <a:rPr spc="-145" dirty="0"/>
              <a:t>Data </a:t>
            </a:r>
            <a:r>
              <a:rPr spc="-254" dirty="0"/>
              <a:t>Models</a:t>
            </a:r>
            <a:r>
              <a:rPr spc="430" dirty="0"/>
              <a:t> </a:t>
            </a:r>
            <a:r>
              <a:rPr spc="-27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498534"/>
            <a:ext cx="8587740" cy="49117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7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75" dirty="0">
                <a:latin typeface="Trebuchet MS"/>
                <a:cs typeface="Trebuchet MS"/>
              </a:rPr>
              <a:t>Newer </a:t>
            </a:r>
            <a:r>
              <a:rPr sz="3200" b="1" spc="-130" dirty="0">
                <a:latin typeface="Trebuchet MS"/>
                <a:cs typeface="Trebuchet MS"/>
              </a:rPr>
              <a:t>Data </a:t>
            </a:r>
            <a:r>
              <a:rPr sz="3200" b="1" spc="-90" dirty="0">
                <a:latin typeface="Trebuchet MS"/>
                <a:cs typeface="Trebuchet MS"/>
              </a:rPr>
              <a:t>Models:</a:t>
            </a:r>
            <a:r>
              <a:rPr sz="3200" b="1" spc="-715" dirty="0">
                <a:latin typeface="Trebuchet MS"/>
                <a:cs typeface="Trebuchet MS"/>
              </a:rPr>
              <a:t> </a:t>
            </a:r>
            <a:r>
              <a:rPr sz="3200" b="1" spc="-165" dirty="0">
                <a:latin typeface="Trebuchet MS"/>
                <a:cs typeface="Trebuchet MS"/>
              </a:rPr>
              <a:t>Object/Relational </a:t>
            </a:r>
            <a:r>
              <a:rPr sz="3200" b="1" spc="-145" dirty="0">
                <a:latin typeface="Trebuchet MS"/>
                <a:cs typeface="Trebuchet MS"/>
              </a:rPr>
              <a:t>and </a:t>
            </a:r>
            <a:r>
              <a:rPr sz="3200" b="1" spc="-55" dirty="0">
                <a:latin typeface="Trebuchet MS"/>
                <a:cs typeface="Trebuchet MS"/>
              </a:rPr>
              <a:t>XML</a:t>
            </a:r>
            <a:endParaRPr sz="3200">
              <a:latin typeface="Trebuchet MS"/>
              <a:cs typeface="Trebuchet MS"/>
            </a:endParaRPr>
          </a:p>
          <a:p>
            <a:pPr marL="652780" lvl="1" indent="-273050">
              <a:lnSpc>
                <a:spcPts val="2735"/>
              </a:lnSpc>
              <a:spcBef>
                <a:spcPts val="36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40" dirty="0">
                <a:latin typeface="Arial"/>
                <a:cs typeface="Arial"/>
              </a:rPr>
              <a:t>Demand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support </a:t>
            </a:r>
            <a:r>
              <a:rPr sz="2400" spc="-75" dirty="0">
                <a:latin typeface="Arial"/>
                <a:cs typeface="Arial"/>
              </a:rPr>
              <a:t>more </a:t>
            </a:r>
            <a:r>
              <a:rPr sz="2400" spc="-110" dirty="0">
                <a:latin typeface="Arial"/>
                <a:cs typeface="Arial"/>
              </a:rPr>
              <a:t>complex </a:t>
            </a:r>
            <a:r>
              <a:rPr sz="2400" spc="-90" dirty="0">
                <a:latin typeface="Arial"/>
                <a:cs typeface="Arial"/>
              </a:rPr>
              <a:t>data </a:t>
            </a:r>
            <a:r>
              <a:rPr sz="2400" spc="-80" dirty="0">
                <a:latin typeface="Arial"/>
                <a:cs typeface="Arial"/>
              </a:rPr>
              <a:t>representations </a:t>
            </a:r>
            <a:r>
              <a:rPr sz="2400" spc="-190" dirty="0">
                <a:latin typeface="Arial"/>
                <a:cs typeface="Arial"/>
              </a:rPr>
              <a:t>gave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ts val="2735"/>
              </a:lnSpc>
            </a:pPr>
            <a:r>
              <a:rPr sz="2400" spc="-90" dirty="0">
                <a:latin typeface="Arial"/>
                <a:cs typeface="Arial"/>
              </a:rPr>
              <a:t>rise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Extended </a:t>
            </a:r>
            <a:r>
              <a:rPr sz="2400" spc="-95" dirty="0">
                <a:latin typeface="Arial"/>
                <a:cs typeface="Arial"/>
              </a:rPr>
              <a:t>Relational </a:t>
            </a:r>
            <a:r>
              <a:rPr sz="2400" spc="-140" dirty="0">
                <a:latin typeface="Arial"/>
                <a:cs typeface="Arial"/>
              </a:rPr>
              <a:t>Data </a:t>
            </a:r>
            <a:r>
              <a:rPr sz="2400" spc="-45" dirty="0">
                <a:latin typeface="Arial"/>
                <a:cs typeface="Arial"/>
              </a:rPr>
              <a:t>Model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(ERDM).</a:t>
            </a:r>
            <a:endParaRPr sz="2400">
              <a:latin typeface="Arial"/>
              <a:cs typeface="Arial"/>
            </a:endParaRPr>
          </a:p>
          <a:p>
            <a:pPr marL="652780" marR="438150" lvl="1" indent="-273050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270" dirty="0">
                <a:latin typeface="Arial"/>
                <a:cs typeface="Arial"/>
              </a:rPr>
              <a:t>ERDM </a:t>
            </a:r>
            <a:r>
              <a:rPr sz="2400" spc="-195" dirty="0">
                <a:latin typeface="Arial"/>
                <a:cs typeface="Arial"/>
              </a:rPr>
              <a:t>gave </a:t>
            </a:r>
            <a:r>
              <a:rPr sz="2400" dirty="0">
                <a:latin typeface="Arial"/>
                <a:cs typeface="Arial"/>
              </a:rPr>
              <a:t>birth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new </a:t>
            </a:r>
            <a:r>
              <a:rPr sz="2400" spc="-80" dirty="0">
                <a:latin typeface="Arial"/>
                <a:cs typeface="Arial"/>
              </a:rPr>
              <a:t>generation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relational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databases  </a:t>
            </a:r>
            <a:r>
              <a:rPr sz="2400" spc="-70" dirty="0">
                <a:latin typeface="Arial"/>
                <a:cs typeface="Arial"/>
              </a:rPr>
              <a:t>supporting </a:t>
            </a:r>
            <a:r>
              <a:rPr sz="2400" spc="-285" dirty="0">
                <a:latin typeface="Arial"/>
                <a:cs typeface="Arial"/>
              </a:rPr>
              <a:t>OO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features.</a:t>
            </a:r>
            <a:endParaRPr sz="2400">
              <a:latin typeface="Arial"/>
              <a:cs typeface="Arial"/>
            </a:endParaRPr>
          </a:p>
          <a:p>
            <a:pPr marL="652780" marR="66040" lvl="1" indent="-273050">
              <a:lnSpc>
                <a:spcPts val="259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5" dirty="0">
                <a:latin typeface="Arial"/>
                <a:cs typeface="Arial"/>
              </a:rPr>
              <a:t>With </a:t>
            </a:r>
            <a:r>
              <a:rPr sz="2400" spc="-125" dirty="0">
                <a:latin typeface="Arial"/>
                <a:cs typeface="Arial"/>
              </a:rPr>
              <a:t>emergence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45" dirty="0">
                <a:latin typeface="Arial"/>
                <a:cs typeface="Arial"/>
              </a:rPr>
              <a:t>business </a:t>
            </a:r>
            <a:r>
              <a:rPr sz="2400" spc="-80" dirty="0">
                <a:latin typeface="Arial"/>
                <a:cs typeface="Arial"/>
              </a:rPr>
              <a:t>communication </a:t>
            </a:r>
            <a:r>
              <a:rPr sz="2400" spc="-20" dirty="0">
                <a:latin typeface="Arial"/>
                <a:cs typeface="Arial"/>
              </a:rPr>
              <a:t>tool,  </a:t>
            </a:r>
            <a:r>
              <a:rPr sz="2400" spc="-114" dirty="0">
                <a:latin typeface="Arial"/>
                <a:cs typeface="Arial"/>
              </a:rPr>
              <a:t>Extensible </a:t>
            </a:r>
            <a:r>
              <a:rPr sz="2400" spc="-70" dirty="0">
                <a:latin typeface="Arial"/>
                <a:cs typeface="Arial"/>
              </a:rPr>
              <a:t>Markup </a:t>
            </a:r>
            <a:r>
              <a:rPr sz="2400" spc="-185" dirty="0">
                <a:latin typeface="Arial"/>
                <a:cs typeface="Arial"/>
              </a:rPr>
              <a:t>Language </a:t>
            </a:r>
            <a:r>
              <a:rPr sz="2400" spc="-160" dirty="0">
                <a:latin typeface="Arial"/>
                <a:cs typeface="Arial"/>
              </a:rPr>
              <a:t>(XML) </a:t>
            </a:r>
            <a:r>
              <a:rPr sz="2400" spc="-114" dirty="0">
                <a:latin typeface="Arial"/>
                <a:cs typeface="Arial"/>
              </a:rPr>
              <a:t>emerged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efficient  </a:t>
            </a:r>
            <a:r>
              <a:rPr sz="2400" spc="-160" dirty="0">
                <a:latin typeface="Arial"/>
                <a:cs typeface="Arial"/>
              </a:rPr>
              <a:t>exchange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structured, </a:t>
            </a:r>
            <a:r>
              <a:rPr sz="2400" spc="-75" dirty="0">
                <a:latin typeface="Arial"/>
                <a:cs typeface="Arial"/>
              </a:rPr>
              <a:t>semi-structured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unstructured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652780" marR="5080" lvl="1" indent="-273050">
              <a:lnSpc>
                <a:spcPct val="90000"/>
              </a:lnSpc>
              <a:spcBef>
                <a:spcPts val="57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300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address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managing </a:t>
            </a:r>
            <a:r>
              <a:rPr sz="2400" spc="-110" dirty="0">
                <a:latin typeface="Arial"/>
                <a:cs typeface="Arial"/>
              </a:rPr>
              <a:t>large </a:t>
            </a:r>
            <a:r>
              <a:rPr sz="2400" spc="-95" dirty="0">
                <a:latin typeface="Arial"/>
                <a:cs typeface="Arial"/>
              </a:rPr>
              <a:t>amounts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unstructured  </a:t>
            </a:r>
            <a:r>
              <a:rPr sz="2400" spc="-90" dirty="0">
                <a:latin typeface="Arial"/>
                <a:cs typeface="Arial"/>
              </a:rPr>
              <a:t>data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05" dirty="0">
                <a:latin typeface="Arial"/>
                <a:cs typeface="Arial"/>
              </a:rPr>
              <a:t>word-processing </a:t>
            </a:r>
            <a:r>
              <a:rPr sz="2400" spc="-95" dirty="0">
                <a:latin typeface="Arial"/>
                <a:cs typeface="Arial"/>
              </a:rPr>
              <a:t>documents, </a:t>
            </a:r>
            <a:r>
              <a:rPr sz="2400" spc="-145" dirty="0">
                <a:latin typeface="Arial"/>
                <a:cs typeface="Arial"/>
              </a:rPr>
              <a:t>Web </a:t>
            </a:r>
            <a:r>
              <a:rPr sz="2400" spc="-165" dirty="0">
                <a:latin typeface="Arial"/>
                <a:cs typeface="Arial"/>
              </a:rPr>
              <a:t>pages, </a:t>
            </a:r>
            <a:r>
              <a:rPr sz="2400" spc="-105" dirty="0">
                <a:latin typeface="Arial"/>
                <a:cs typeface="Arial"/>
              </a:rPr>
              <a:t>emails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diagrams, </a:t>
            </a:r>
            <a:r>
              <a:rPr sz="2400" spc="-215" dirty="0">
                <a:latin typeface="Arial"/>
                <a:cs typeface="Arial"/>
              </a:rPr>
              <a:t>XML </a:t>
            </a:r>
            <a:r>
              <a:rPr sz="2400" spc="-145" dirty="0">
                <a:latin typeface="Arial"/>
                <a:cs typeface="Arial"/>
              </a:rPr>
              <a:t>databases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emerged.</a:t>
            </a:r>
            <a:endParaRPr sz="2400">
              <a:latin typeface="Arial"/>
              <a:cs typeface="Arial"/>
            </a:endParaRPr>
          </a:p>
          <a:p>
            <a:pPr marL="652780" marR="490220" lvl="1" indent="-273050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70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same </a:t>
            </a:r>
            <a:r>
              <a:rPr sz="2400" spc="-30" dirty="0">
                <a:latin typeface="Arial"/>
                <a:cs typeface="Arial"/>
              </a:rPr>
              <a:t>time, </a:t>
            </a:r>
            <a:r>
              <a:rPr sz="2400" spc="-155" dirty="0">
                <a:latin typeface="Arial"/>
                <a:cs typeface="Arial"/>
              </a:rPr>
              <a:t>O/R </a:t>
            </a:r>
            <a:r>
              <a:rPr sz="2400" spc="-260" dirty="0">
                <a:latin typeface="Arial"/>
                <a:cs typeface="Arial"/>
              </a:rPr>
              <a:t>DBMSs </a:t>
            </a:r>
            <a:r>
              <a:rPr sz="2400" spc="-110" dirty="0">
                <a:latin typeface="Arial"/>
                <a:cs typeface="Arial"/>
              </a:rPr>
              <a:t>added </a:t>
            </a:r>
            <a:r>
              <a:rPr sz="2400" spc="-60" dirty="0">
                <a:latin typeface="Arial"/>
                <a:cs typeface="Arial"/>
              </a:rPr>
              <a:t>support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XML-based  </a:t>
            </a:r>
            <a:r>
              <a:rPr sz="2400" spc="-100" dirty="0">
                <a:latin typeface="Arial"/>
                <a:cs typeface="Arial"/>
              </a:rPr>
              <a:t>documents </a:t>
            </a:r>
            <a:r>
              <a:rPr sz="2400" dirty="0">
                <a:latin typeface="Arial"/>
                <a:cs typeface="Arial"/>
              </a:rPr>
              <a:t>within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spc="-50" dirty="0">
                <a:latin typeface="Arial"/>
                <a:cs typeface="Arial"/>
              </a:rPr>
              <a:t>relational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55" dirty="0"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2305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524623"/>
            <a:ext cx="8169909" cy="3333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254" dirty="0">
                <a:latin typeface="Arial"/>
                <a:cs typeface="Arial"/>
              </a:rPr>
              <a:t>In </a:t>
            </a:r>
            <a:r>
              <a:rPr sz="2800" spc="-210" dirty="0">
                <a:latin typeface="Arial"/>
                <a:cs typeface="Arial"/>
              </a:rPr>
              <a:t>this </a:t>
            </a:r>
            <a:r>
              <a:rPr sz="2800" spc="-155" dirty="0">
                <a:latin typeface="Arial"/>
                <a:cs typeface="Arial"/>
              </a:rPr>
              <a:t>Chapter,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we…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6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60" dirty="0">
                <a:latin typeface="Arial"/>
                <a:cs typeface="Arial"/>
              </a:rPr>
              <a:t>Introduced </a:t>
            </a:r>
            <a:r>
              <a:rPr sz="2800" spc="-130" dirty="0">
                <a:latin typeface="Arial"/>
                <a:cs typeface="Arial"/>
              </a:rPr>
              <a:t>what </a:t>
            </a:r>
            <a:r>
              <a:rPr sz="2800" spc="-15" dirty="0">
                <a:latin typeface="Arial"/>
                <a:cs typeface="Arial"/>
              </a:rPr>
              <a:t>data </a:t>
            </a:r>
            <a:r>
              <a:rPr sz="2800" spc="-145" dirty="0">
                <a:latin typeface="Arial"/>
                <a:cs typeface="Arial"/>
              </a:rPr>
              <a:t>modeling </a:t>
            </a:r>
            <a:r>
              <a:rPr sz="2800" spc="-120" dirty="0">
                <a:latin typeface="Arial"/>
                <a:cs typeface="Arial"/>
              </a:rPr>
              <a:t>and </a:t>
            </a:r>
            <a:r>
              <a:rPr sz="2800" spc="-15" dirty="0">
                <a:latin typeface="Arial"/>
                <a:cs typeface="Arial"/>
              </a:rPr>
              <a:t>data </a:t>
            </a:r>
            <a:r>
              <a:rPr sz="2800" spc="-165" dirty="0">
                <a:latin typeface="Arial"/>
                <a:cs typeface="Arial"/>
              </a:rPr>
              <a:t>model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4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204" dirty="0">
                <a:latin typeface="Arial"/>
                <a:cs typeface="Arial"/>
              </a:rPr>
              <a:t>Discussed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importance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50" dirty="0">
                <a:latin typeface="Arial"/>
                <a:cs typeface="Arial"/>
              </a:rPr>
              <a:t>Explained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building </a:t>
            </a:r>
            <a:r>
              <a:rPr sz="2800" spc="-145" dirty="0">
                <a:latin typeface="Arial"/>
                <a:cs typeface="Arial"/>
              </a:rPr>
              <a:t>blocks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75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45" dirty="0">
                <a:latin typeface="Arial"/>
                <a:cs typeface="Arial"/>
              </a:rPr>
              <a:t>Described </a:t>
            </a:r>
            <a:r>
              <a:rPr sz="2800" spc="-50" dirty="0">
                <a:latin typeface="Arial"/>
                <a:cs typeface="Arial"/>
              </a:rPr>
              <a:t>what </a:t>
            </a:r>
            <a:r>
              <a:rPr sz="2800" spc="-175" dirty="0">
                <a:latin typeface="Arial"/>
                <a:cs typeface="Arial"/>
              </a:rPr>
              <a:t>business </a:t>
            </a:r>
            <a:r>
              <a:rPr sz="2800" spc="-105" dirty="0">
                <a:latin typeface="Arial"/>
                <a:cs typeface="Arial"/>
              </a:rPr>
              <a:t>rules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5" dirty="0">
                <a:latin typeface="Arial"/>
                <a:cs typeface="Arial"/>
              </a:rPr>
              <a:t>listed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75" dirty="0">
                <a:latin typeface="Arial"/>
                <a:cs typeface="Arial"/>
              </a:rPr>
              <a:t>Covered </a:t>
            </a:r>
            <a:r>
              <a:rPr sz="2800" spc="-100" dirty="0">
                <a:latin typeface="Arial"/>
                <a:cs typeface="Arial"/>
              </a:rPr>
              <a:t>Evolution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65" dirty="0">
                <a:latin typeface="Arial"/>
                <a:cs typeface="Arial"/>
              </a:rPr>
              <a:t>Data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7597D9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80" dirty="0">
                <a:latin typeface="Arial"/>
                <a:cs typeface="Arial"/>
              </a:rPr>
              <a:t>Briefly </a:t>
            </a:r>
            <a:r>
              <a:rPr sz="2800" spc="-45" dirty="0">
                <a:latin typeface="Arial"/>
                <a:cs typeface="Arial"/>
              </a:rPr>
              <a:t>went </a:t>
            </a:r>
            <a:r>
              <a:rPr sz="2800" spc="-100" dirty="0">
                <a:latin typeface="Arial"/>
                <a:cs typeface="Arial"/>
              </a:rPr>
              <a:t>over </a:t>
            </a:r>
            <a:r>
              <a:rPr sz="2800" spc="-150" dirty="0">
                <a:latin typeface="Arial"/>
                <a:cs typeface="Arial"/>
              </a:rPr>
              <a:t>several </a:t>
            </a:r>
            <a:r>
              <a:rPr sz="2800" spc="-114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7414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Data </a:t>
            </a:r>
            <a:r>
              <a:rPr spc="-170" dirty="0"/>
              <a:t>Modeling </a:t>
            </a:r>
            <a:r>
              <a:rPr spc="-185" dirty="0"/>
              <a:t>and </a:t>
            </a:r>
            <a:r>
              <a:rPr spc="-150" dirty="0"/>
              <a:t>Data</a:t>
            </a:r>
            <a:r>
              <a:rPr spc="360" dirty="0"/>
              <a:t> </a:t>
            </a:r>
            <a:r>
              <a:rPr spc="-260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341483"/>
            <a:ext cx="8796020" cy="545211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200" b="1" spc="-130" dirty="0">
                <a:latin typeface="Trebuchet MS"/>
                <a:cs typeface="Trebuchet MS"/>
              </a:rPr>
              <a:t>Data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Model</a:t>
            </a:r>
            <a:endParaRPr sz="3200">
              <a:latin typeface="Trebuchet MS"/>
              <a:cs typeface="Trebuchet MS"/>
            </a:endParaRPr>
          </a:p>
          <a:p>
            <a:pPr marL="332740" marR="473075" indent="-320040">
              <a:lnSpc>
                <a:spcPts val="2810"/>
              </a:lnSpc>
              <a:spcBef>
                <a:spcPts val="77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110" dirty="0">
                <a:latin typeface="Arial"/>
                <a:cs typeface="Arial"/>
              </a:rPr>
              <a:t>Relatively </a:t>
            </a:r>
            <a:r>
              <a:rPr sz="2600" spc="-100" dirty="0">
                <a:latin typeface="Arial"/>
                <a:cs typeface="Arial"/>
              </a:rPr>
              <a:t>simple </a:t>
            </a:r>
            <a:r>
              <a:rPr sz="2600" spc="-75" dirty="0">
                <a:latin typeface="Arial"/>
                <a:cs typeface="Arial"/>
              </a:rPr>
              <a:t>representation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20" dirty="0">
                <a:latin typeface="Arial"/>
                <a:cs typeface="Arial"/>
              </a:rPr>
              <a:t>complex </a:t>
            </a:r>
            <a:r>
              <a:rPr sz="2600" spc="-55" dirty="0">
                <a:latin typeface="Arial"/>
                <a:cs typeface="Arial"/>
              </a:rPr>
              <a:t>real-world</a:t>
            </a:r>
            <a:r>
              <a:rPr sz="2600" spc="-47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data  </a:t>
            </a:r>
            <a:r>
              <a:rPr sz="2600" spc="-75" dirty="0">
                <a:latin typeface="Arial"/>
                <a:cs typeface="Arial"/>
              </a:rPr>
              <a:t>structures </a:t>
            </a:r>
            <a:r>
              <a:rPr sz="2600" spc="-120" dirty="0">
                <a:latin typeface="Arial"/>
                <a:cs typeface="Arial"/>
              </a:rPr>
              <a:t>(Usually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graphical)</a:t>
            </a:r>
            <a:endParaRPr sz="2600">
              <a:latin typeface="Arial"/>
              <a:cs typeface="Arial"/>
            </a:endParaRPr>
          </a:p>
          <a:p>
            <a:pPr marL="332740" marR="5080" indent="-320040">
              <a:lnSpc>
                <a:spcPts val="2810"/>
              </a:lnSpc>
              <a:spcBef>
                <a:spcPts val="70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229" dirty="0">
                <a:latin typeface="Arial"/>
                <a:cs typeface="Arial"/>
              </a:rPr>
              <a:t>A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“blueprint”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containing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all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instructions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build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database 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10" dirty="0">
                <a:latin typeface="Arial"/>
                <a:cs typeface="Arial"/>
              </a:rPr>
              <a:t>will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meet </a:t>
            </a:r>
            <a:r>
              <a:rPr sz="2600" spc="-55" dirty="0">
                <a:latin typeface="Arial"/>
                <a:cs typeface="Arial"/>
              </a:rPr>
              <a:t>all </a:t>
            </a:r>
            <a:r>
              <a:rPr sz="2600" spc="-110" dirty="0">
                <a:latin typeface="Arial"/>
                <a:cs typeface="Arial"/>
              </a:rPr>
              <a:t>end-user </a:t>
            </a:r>
            <a:r>
              <a:rPr sz="2600" spc="-75" dirty="0">
                <a:latin typeface="Arial"/>
                <a:cs typeface="Arial"/>
              </a:rPr>
              <a:t>requirements.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597D9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130" dirty="0">
                <a:latin typeface="Trebuchet MS"/>
                <a:cs typeface="Trebuchet MS"/>
              </a:rPr>
              <a:t>Data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Modeling</a:t>
            </a:r>
            <a:endParaRPr sz="3200">
              <a:latin typeface="Trebuchet MS"/>
              <a:cs typeface="Trebuchet MS"/>
            </a:endParaRPr>
          </a:p>
          <a:p>
            <a:pPr marL="332740" marR="556895" indent="-320040">
              <a:lnSpc>
                <a:spcPts val="2810"/>
              </a:lnSpc>
              <a:spcBef>
                <a:spcPts val="77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200" dirty="0">
                <a:latin typeface="Arial"/>
                <a:cs typeface="Arial"/>
              </a:rPr>
              <a:t>Process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90" dirty="0">
                <a:latin typeface="Arial"/>
                <a:cs typeface="Arial"/>
              </a:rPr>
              <a:t>creating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00" dirty="0">
                <a:latin typeface="Arial"/>
                <a:cs typeface="Arial"/>
              </a:rPr>
              <a:t>data </a:t>
            </a:r>
            <a:r>
              <a:rPr sz="2600" spc="-80" dirty="0">
                <a:latin typeface="Arial"/>
                <a:cs typeface="Arial"/>
              </a:rPr>
              <a:t>model </a:t>
            </a:r>
            <a:r>
              <a:rPr sz="2600" spc="-10" dirty="0">
                <a:latin typeface="Arial"/>
                <a:cs typeface="Arial"/>
              </a:rPr>
              <a:t>for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65" dirty="0">
                <a:latin typeface="Arial"/>
                <a:cs typeface="Arial"/>
              </a:rPr>
              <a:t>determined</a:t>
            </a:r>
            <a:r>
              <a:rPr sz="2600" spc="-42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problem  </a:t>
            </a:r>
            <a:r>
              <a:rPr sz="2600" spc="-90" dirty="0"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5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110" dirty="0">
                <a:latin typeface="Arial"/>
                <a:cs typeface="Arial"/>
              </a:rPr>
              <a:t>First </a:t>
            </a:r>
            <a:r>
              <a:rPr sz="2600" spc="-105" dirty="0">
                <a:latin typeface="Arial"/>
                <a:cs typeface="Arial"/>
              </a:rPr>
              <a:t>step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125" dirty="0">
                <a:latin typeface="Arial"/>
                <a:cs typeface="Arial"/>
              </a:rPr>
              <a:t>designing </a:t>
            </a:r>
            <a:r>
              <a:rPr sz="2600" spc="-200" dirty="0">
                <a:latin typeface="Arial"/>
                <a:cs typeface="Arial"/>
              </a:rPr>
              <a:t>a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  <a:p>
            <a:pPr marL="332740" marR="26670" indent="-320040">
              <a:lnSpc>
                <a:spcPts val="2810"/>
              </a:lnSpc>
              <a:spcBef>
                <a:spcPts val="735"/>
              </a:spcBef>
              <a:buClr>
                <a:srgbClr val="7597D9"/>
              </a:buClr>
              <a:buSzPct val="5961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600" spc="-155" dirty="0">
                <a:latin typeface="Arial"/>
                <a:cs typeface="Arial"/>
              </a:rPr>
              <a:t>An </a:t>
            </a:r>
            <a:r>
              <a:rPr sz="2600" spc="-45" dirty="0">
                <a:latin typeface="Arial"/>
                <a:cs typeface="Arial"/>
              </a:rPr>
              <a:t>iterative, </a:t>
            </a:r>
            <a:r>
              <a:rPr sz="2600" spc="-125" dirty="0">
                <a:latin typeface="Arial"/>
                <a:cs typeface="Arial"/>
              </a:rPr>
              <a:t>progressive </a:t>
            </a:r>
            <a:r>
              <a:rPr sz="2600" spc="-145" dirty="0">
                <a:latin typeface="Arial"/>
                <a:cs typeface="Arial"/>
              </a:rPr>
              <a:t>process,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-80" dirty="0">
                <a:latin typeface="Arial"/>
                <a:cs typeface="Arial"/>
              </a:rPr>
              <a:t>starts </a:t>
            </a:r>
            <a:r>
              <a:rPr sz="2600" spc="-245" dirty="0">
                <a:latin typeface="Arial"/>
                <a:cs typeface="Arial"/>
              </a:rPr>
              <a:t>as </a:t>
            </a:r>
            <a:r>
              <a:rPr sz="2600" spc="-100" dirty="0">
                <a:latin typeface="Arial"/>
                <a:cs typeface="Arial"/>
              </a:rPr>
              <a:t>simple </a:t>
            </a:r>
            <a:r>
              <a:rPr sz="2600" spc="-80" dirty="0">
                <a:latin typeface="Arial"/>
                <a:cs typeface="Arial"/>
              </a:rPr>
              <a:t>model 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goes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much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detail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245" dirty="0">
                <a:latin typeface="Arial"/>
                <a:cs typeface="Arial"/>
              </a:rPr>
              <a:t>as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understanding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problem  </a:t>
            </a:r>
            <a:r>
              <a:rPr sz="2600" spc="-90" dirty="0">
                <a:latin typeface="Arial"/>
                <a:cs typeface="Arial"/>
              </a:rPr>
              <a:t>domain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increases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6157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Importance </a:t>
            </a:r>
            <a:r>
              <a:rPr dirty="0"/>
              <a:t>of </a:t>
            </a:r>
            <a:r>
              <a:rPr spc="-145" dirty="0"/>
              <a:t>Data</a:t>
            </a:r>
            <a:r>
              <a:rPr spc="240" dirty="0"/>
              <a:t> </a:t>
            </a:r>
            <a:r>
              <a:rPr spc="-254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67942"/>
            <a:ext cx="8516620" cy="36987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32740" marR="553085" indent="-320040">
              <a:lnSpc>
                <a:spcPts val="3030"/>
              </a:lnSpc>
              <a:spcBef>
                <a:spcPts val="470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105" dirty="0">
                <a:latin typeface="Arial"/>
                <a:cs typeface="Arial"/>
              </a:rPr>
              <a:t>Facilitate </a:t>
            </a:r>
            <a:r>
              <a:rPr sz="2800" spc="-55" dirty="0">
                <a:latin typeface="Arial"/>
                <a:cs typeface="Arial"/>
              </a:rPr>
              <a:t>interaction </a:t>
            </a:r>
            <a:r>
              <a:rPr sz="2800" spc="-150" dirty="0">
                <a:latin typeface="Arial"/>
                <a:cs typeface="Arial"/>
              </a:rPr>
              <a:t>among </a:t>
            </a:r>
            <a:r>
              <a:rPr sz="2800" spc="-155" dirty="0">
                <a:latin typeface="Arial"/>
                <a:cs typeface="Arial"/>
              </a:rPr>
              <a:t>designer, </a:t>
            </a:r>
            <a:r>
              <a:rPr sz="2800" spc="-80" dirty="0">
                <a:latin typeface="Arial"/>
                <a:cs typeface="Arial"/>
              </a:rPr>
              <a:t>application  </a:t>
            </a:r>
            <a:r>
              <a:rPr sz="2800" spc="-100" dirty="0">
                <a:latin typeface="Arial"/>
                <a:cs typeface="Arial"/>
              </a:rPr>
              <a:t>programmer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end-user. </a:t>
            </a:r>
            <a:r>
              <a:rPr sz="2800" spc="-95" dirty="0">
                <a:latin typeface="Arial"/>
                <a:cs typeface="Arial"/>
              </a:rPr>
              <a:t>(communication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tool)</a:t>
            </a:r>
            <a:endParaRPr sz="2800" dirty="0">
              <a:latin typeface="Arial"/>
              <a:cs typeface="Arial"/>
            </a:endParaRPr>
          </a:p>
          <a:p>
            <a:pPr marL="332740" marR="392430" indent="-320040">
              <a:lnSpc>
                <a:spcPts val="3020"/>
              </a:lnSpc>
              <a:spcBef>
                <a:spcPts val="705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100" dirty="0">
                <a:latin typeface="Arial"/>
                <a:cs typeface="Arial"/>
              </a:rPr>
              <a:t>Improved </a:t>
            </a:r>
            <a:r>
              <a:rPr sz="2800" spc="-110" dirty="0">
                <a:latin typeface="Arial"/>
                <a:cs typeface="Arial"/>
              </a:rPr>
              <a:t>understanding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organization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which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5" dirty="0">
                <a:latin typeface="Arial"/>
                <a:cs typeface="Arial"/>
              </a:rPr>
              <a:t>database design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developed.</a:t>
            </a:r>
            <a:endParaRPr sz="2800" dirty="0">
              <a:latin typeface="Arial"/>
              <a:cs typeface="Arial"/>
            </a:endParaRPr>
          </a:p>
          <a:p>
            <a:pPr marL="332740" marR="5080" indent="-320040">
              <a:lnSpc>
                <a:spcPct val="90000"/>
              </a:lnSpc>
              <a:spcBef>
                <a:spcPts val="660"/>
              </a:spcBef>
              <a:buClr>
                <a:srgbClr val="7597D9"/>
              </a:buClr>
              <a:buSzPct val="58928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800" spc="-15" dirty="0">
                <a:latin typeface="Arial"/>
                <a:cs typeface="Arial"/>
              </a:rPr>
              <a:t>Without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model,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85" dirty="0">
                <a:latin typeface="Arial"/>
                <a:cs typeface="Arial"/>
              </a:rPr>
              <a:t>view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40" dirty="0">
                <a:latin typeface="Arial"/>
                <a:cs typeface="Arial"/>
              </a:rPr>
              <a:t>different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different  </a:t>
            </a:r>
            <a:r>
              <a:rPr sz="2800" spc="-135" dirty="0">
                <a:latin typeface="Arial"/>
                <a:cs typeface="Arial"/>
              </a:rPr>
              <a:t>levels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35" dirty="0">
                <a:latin typeface="Arial"/>
                <a:cs typeface="Arial"/>
              </a:rPr>
              <a:t>employees, </a:t>
            </a:r>
            <a:r>
              <a:rPr sz="2800" spc="-170" dirty="0">
                <a:latin typeface="Arial"/>
                <a:cs typeface="Arial"/>
              </a:rPr>
              <a:t>manager, </a:t>
            </a:r>
            <a:r>
              <a:rPr sz="2800" spc="-90" dirty="0">
                <a:latin typeface="Arial"/>
                <a:cs typeface="Arial"/>
              </a:rPr>
              <a:t>clerk, president,  </a:t>
            </a:r>
            <a:r>
              <a:rPr sz="2800" spc="-80" dirty="0">
                <a:latin typeface="Arial"/>
                <a:cs typeface="Arial"/>
              </a:rPr>
              <a:t>application </a:t>
            </a:r>
            <a:r>
              <a:rPr sz="2800" spc="-125" dirty="0">
                <a:latin typeface="Arial"/>
                <a:cs typeface="Arial"/>
              </a:rPr>
              <a:t>programmers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40" dirty="0">
                <a:latin typeface="Arial"/>
                <a:cs typeface="Arial"/>
              </a:rPr>
              <a:t>different </a:t>
            </a:r>
            <a:r>
              <a:rPr sz="2800" spc="-85" dirty="0">
                <a:latin typeface="Arial"/>
                <a:cs typeface="Arial"/>
              </a:rPr>
              <a:t>departments. </a:t>
            </a:r>
            <a:endParaRPr sz="2400" dirty="0">
              <a:latin typeface="Arial"/>
              <a:cs typeface="Arial"/>
            </a:endParaRPr>
          </a:p>
          <a:p>
            <a:pPr marL="12700" marR="38100">
              <a:lnSpc>
                <a:spcPts val="2590"/>
              </a:lnSpc>
              <a:spcBef>
                <a:spcPts val="735"/>
              </a:spcBef>
            </a:pPr>
            <a:r>
              <a:rPr sz="2400" b="1" i="1" spc="-95" dirty="0">
                <a:latin typeface="Trebuchet MS"/>
                <a:cs typeface="Trebuchet MS"/>
              </a:rPr>
              <a:t>When </a:t>
            </a:r>
            <a:r>
              <a:rPr sz="2400" b="1" i="1" spc="-160" dirty="0">
                <a:latin typeface="Trebuchet MS"/>
                <a:cs typeface="Trebuchet MS"/>
              </a:rPr>
              <a:t>a </a:t>
            </a:r>
            <a:r>
              <a:rPr sz="2400" b="1" i="1" spc="-95" dirty="0">
                <a:latin typeface="Trebuchet MS"/>
                <a:cs typeface="Trebuchet MS"/>
              </a:rPr>
              <a:t>good </a:t>
            </a:r>
            <a:r>
              <a:rPr sz="2400" b="1" i="1" spc="-165" dirty="0">
                <a:latin typeface="Trebuchet MS"/>
                <a:cs typeface="Trebuchet MS"/>
              </a:rPr>
              <a:t>database </a:t>
            </a:r>
            <a:r>
              <a:rPr sz="2400" b="1" i="1" spc="-170" dirty="0">
                <a:latin typeface="Trebuchet MS"/>
                <a:cs typeface="Trebuchet MS"/>
              </a:rPr>
              <a:t>blueprint </a:t>
            </a:r>
            <a:r>
              <a:rPr sz="2400" b="1" i="1" spc="-180" dirty="0">
                <a:latin typeface="Trebuchet MS"/>
                <a:cs typeface="Trebuchet MS"/>
              </a:rPr>
              <a:t>is available, differences </a:t>
            </a:r>
            <a:r>
              <a:rPr sz="2400" b="1" i="1" spc="-140" dirty="0">
                <a:latin typeface="Trebuchet MS"/>
                <a:cs typeface="Trebuchet MS"/>
              </a:rPr>
              <a:t>in</a:t>
            </a:r>
            <a:r>
              <a:rPr sz="2400" b="1" i="1" spc="-560" dirty="0">
                <a:latin typeface="Trebuchet MS"/>
                <a:cs typeface="Trebuchet MS"/>
              </a:rPr>
              <a:t> </a:t>
            </a:r>
            <a:r>
              <a:rPr sz="2400" b="1" i="1" spc="-165" dirty="0">
                <a:latin typeface="Trebuchet MS"/>
                <a:cs typeface="Trebuchet MS"/>
              </a:rPr>
              <a:t>view </a:t>
            </a:r>
            <a:r>
              <a:rPr sz="2400" b="1" i="1" spc="-170" dirty="0">
                <a:latin typeface="Trebuchet MS"/>
                <a:cs typeface="Trebuchet MS"/>
              </a:rPr>
              <a:t>of  </a:t>
            </a:r>
            <a:r>
              <a:rPr sz="2400" b="1" i="1" spc="-180" dirty="0">
                <a:latin typeface="Trebuchet MS"/>
                <a:cs typeface="Trebuchet MS"/>
              </a:rPr>
              <a:t>data </a:t>
            </a:r>
            <a:r>
              <a:rPr sz="2400" b="1" i="1" spc="-195" dirty="0">
                <a:latin typeface="Trebuchet MS"/>
                <a:cs typeface="Trebuchet MS"/>
              </a:rPr>
              <a:t>by </a:t>
            </a:r>
            <a:r>
              <a:rPr sz="2400" b="1" i="1" spc="-190" dirty="0">
                <a:latin typeface="Trebuchet MS"/>
                <a:cs typeface="Trebuchet MS"/>
              </a:rPr>
              <a:t>different </a:t>
            </a:r>
            <a:r>
              <a:rPr sz="2400" b="1" i="1" spc="-150" dirty="0">
                <a:latin typeface="Trebuchet MS"/>
                <a:cs typeface="Trebuchet MS"/>
              </a:rPr>
              <a:t>employees/departments </a:t>
            </a:r>
            <a:r>
              <a:rPr sz="2400" b="1" i="1" spc="-130" dirty="0">
                <a:latin typeface="Trebuchet MS"/>
                <a:cs typeface="Trebuchet MS"/>
              </a:rPr>
              <a:t>do </a:t>
            </a:r>
            <a:r>
              <a:rPr sz="2400" b="1" i="1" spc="-140" dirty="0">
                <a:latin typeface="Trebuchet MS"/>
                <a:cs typeface="Trebuchet MS"/>
              </a:rPr>
              <a:t>not </a:t>
            </a:r>
            <a:r>
              <a:rPr sz="2400" b="1" i="1" spc="-180" dirty="0">
                <a:latin typeface="Trebuchet MS"/>
                <a:cs typeface="Trebuchet MS"/>
              </a:rPr>
              <a:t>matter</a:t>
            </a:r>
            <a:r>
              <a:rPr sz="2400" b="1" i="1" spc="-390" dirty="0">
                <a:latin typeface="Trebuchet MS"/>
                <a:cs typeface="Trebuchet MS"/>
              </a:rPr>
              <a:t> </a:t>
            </a:r>
            <a:r>
              <a:rPr sz="2400" b="1" i="1" spc="-165" dirty="0">
                <a:latin typeface="Trebuchet MS"/>
                <a:cs typeface="Trebuchet MS"/>
              </a:rPr>
              <a:t>anymore.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43865"/>
            <a:ext cx="8007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0" dirty="0"/>
              <a:t>Basic </a:t>
            </a:r>
            <a:r>
              <a:rPr spc="-229" dirty="0"/>
              <a:t>Building </a:t>
            </a:r>
            <a:r>
              <a:rPr spc="-405" dirty="0"/>
              <a:t>Blocks </a:t>
            </a:r>
            <a:r>
              <a:rPr dirty="0"/>
              <a:t>of </a:t>
            </a:r>
            <a:r>
              <a:rPr spc="-145" dirty="0"/>
              <a:t>Data</a:t>
            </a:r>
            <a:r>
              <a:rPr spc="-655" dirty="0"/>
              <a:t> </a:t>
            </a:r>
            <a:r>
              <a:rPr spc="-16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08870"/>
            <a:ext cx="8674735" cy="47834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90" dirty="0">
                <a:latin typeface="Trebuchet MS"/>
                <a:cs typeface="Trebuchet MS"/>
              </a:rPr>
              <a:t>Entity</a:t>
            </a:r>
            <a:endParaRPr sz="3200">
              <a:latin typeface="Trebuchet MS"/>
              <a:cs typeface="Trebuchet MS"/>
            </a:endParaRPr>
          </a:p>
          <a:p>
            <a:pPr marL="652780" marR="5080" lvl="1" indent="-273050">
              <a:lnSpc>
                <a:spcPts val="2810"/>
              </a:lnSpc>
              <a:spcBef>
                <a:spcPts val="68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85" dirty="0">
                <a:latin typeface="Arial"/>
                <a:cs typeface="Arial"/>
              </a:rPr>
              <a:t>Anything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about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which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data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are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be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collected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stored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(a  </a:t>
            </a:r>
            <a:r>
              <a:rPr sz="2600" spc="-110" dirty="0">
                <a:latin typeface="Arial"/>
                <a:cs typeface="Arial"/>
              </a:rPr>
              <a:t>person,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20" dirty="0">
                <a:latin typeface="Arial"/>
                <a:cs typeface="Arial"/>
              </a:rPr>
              <a:t>place,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45" dirty="0">
                <a:latin typeface="Arial"/>
                <a:cs typeface="Arial"/>
              </a:rPr>
              <a:t>thing, </a:t>
            </a:r>
            <a:r>
              <a:rPr sz="2600" spc="-20" dirty="0">
                <a:latin typeface="Arial"/>
                <a:cs typeface="Arial"/>
              </a:rPr>
              <a:t>or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80" dirty="0">
                <a:latin typeface="Arial"/>
                <a:cs typeface="Arial"/>
              </a:rPr>
              <a:t>event). </a:t>
            </a:r>
            <a:r>
              <a:rPr sz="2600" spc="-155" dirty="0">
                <a:latin typeface="Arial"/>
                <a:cs typeface="Arial"/>
              </a:rPr>
              <a:t>Example: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355" dirty="0">
                <a:latin typeface="Arial"/>
                <a:cs typeface="Arial"/>
              </a:rPr>
              <a:t>CUSTOMER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4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250" dirty="0">
                <a:latin typeface="Arial"/>
                <a:cs typeface="Arial"/>
              </a:rPr>
              <a:t>Each </a:t>
            </a:r>
            <a:r>
              <a:rPr sz="2600" spc="-10" dirty="0">
                <a:latin typeface="Arial"/>
                <a:cs typeface="Arial"/>
              </a:rPr>
              <a:t>entity </a:t>
            </a:r>
            <a:r>
              <a:rPr sz="2600" spc="-110" dirty="0">
                <a:latin typeface="Arial"/>
                <a:cs typeface="Arial"/>
              </a:rPr>
              <a:t>occurrence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80" dirty="0">
                <a:latin typeface="Arial"/>
                <a:cs typeface="Arial"/>
              </a:rPr>
              <a:t>unique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32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distinct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7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85" dirty="0">
                <a:latin typeface="Trebuchet MS"/>
                <a:cs typeface="Trebuchet MS"/>
              </a:rPr>
              <a:t>Attribute</a:t>
            </a:r>
            <a:endParaRPr sz="3200">
              <a:latin typeface="Trebuchet MS"/>
              <a:cs typeface="Trebuchet MS"/>
            </a:endParaRPr>
          </a:p>
          <a:p>
            <a:pPr marL="652780" lvl="1" indent="-273050">
              <a:lnSpc>
                <a:spcPts val="2965"/>
              </a:lnSpc>
              <a:spcBef>
                <a:spcPts val="32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spc="-85" dirty="0">
                <a:latin typeface="Arial"/>
                <a:cs typeface="Arial"/>
              </a:rPr>
              <a:t>characteristic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40" dirty="0">
                <a:latin typeface="Arial"/>
                <a:cs typeface="Arial"/>
              </a:rPr>
              <a:t>an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entity</a:t>
            </a:r>
            <a:endParaRPr sz="2600">
              <a:latin typeface="Arial"/>
              <a:cs typeface="Arial"/>
            </a:endParaRPr>
          </a:p>
          <a:p>
            <a:pPr marL="652780">
              <a:lnSpc>
                <a:spcPts val="2965"/>
              </a:lnSpc>
            </a:pPr>
            <a:r>
              <a:rPr sz="2600" spc="-155" dirty="0">
                <a:latin typeface="Arial"/>
                <a:cs typeface="Arial"/>
              </a:rPr>
              <a:t>Example: </a:t>
            </a:r>
            <a:r>
              <a:rPr sz="2600" spc="-95" dirty="0">
                <a:latin typeface="Arial"/>
                <a:cs typeface="Arial"/>
              </a:rPr>
              <a:t>customer </a:t>
            </a:r>
            <a:r>
              <a:rPr sz="2600" spc="-125" dirty="0">
                <a:latin typeface="Arial"/>
                <a:cs typeface="Arial"/>
              </a:rPr>
              <a:t>name, </a:t>
            </a:r>
            <a:r>
              <a:rPr sz="2600" spc="-95" dirty="0">
                <a:latin typeface="Arial"/>
                <a:cs typeface="Arial"/>
              </a:rPr>
              <a:t>customer </a:t>
            </a:r>
            <a:r>
              <a:rPr sz="2600" spc="-100" dirty="0">
                <a:latin typeface="Arial"/>
                <a:cs typeface="Arial"/>
              </a:rPr>
              <a:t>phone </a:t>
            </a:r>
            <a:r>
              <a:rPr sz="2600" spc="-110" dirty="0">
                <a:latin typeface="Arial"/>
                <a:cs typeface="Arial"/>
              </a:rPr>
              <a:t>number,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7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65" dirty="0">
                <a:latin typeface="Trebuchet MS"/>
                <a:cs typeface="Trebuchet MS"/>
              </a:rPr>
              <a:t>Relationship</a:t>
            </a:r>
            <a:endParaRPr sz="3200">
              <a:latin typeface="Trebuchet MS"/>
              <a:cs typeface="Trebuchet MS"/>
            </a:endParaRPr>
          </a:p>
          <a:p>
            <a:pPr marL="652780" lvl="1" indent="-273050">
              <a:lnSpc>
                <a:spcPts val="2965"/>
              </a:lnSpc>
              <a:spcBef>
                <a:spcPts val="34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55" dirty="0">
                <a:latin typeface="Arial"/>
                <a:cs typeface="Arial"/>
              </a:rPr>
              <a:t>Describes </a:t>
            </a:r>
            <a:r>
              <a:rPr sz="2600" spc="-140" dirty="0">
                <a:latin typeface="Arial"/>
                <a:cs typeface="Arial"/>
              </a:rPr>
              <a:t>an </a:t>
            </a:r>
            <a:r>
              <a:rPr sz="2600" spc="-114" dirty="0">
                <a:latin typeface="Arial"/>
                <a:cs typeface="Arial"/>
              </a:rPr>
              <a:t>association </a:t>
            </a:r>
            <a:r>
              <a:rPr sz="2600" spc="-135" dirty="0">
                <a:latin typeface="Arial"/>
                <a:cs typeface="Arial"/>
              </a:rPr>
              <a:t>among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entities</a:t>
            </a:r>
            <a:endParaRPr sz="2600">
              <a:latin typeface="Arial"/>
              <a:cs typeface="Arial"/>
            </a:endParaRPr>
          </a:p>
          <a:p>
            <a:pPr marL="652780" marR="132080">
              <a:lnSpc>
                <a:spcPts val="2810"/>
              </a:lnSpc>
              <a:spcBef>
                <a:spcPts val="195"/>
              </a:spcBef>
            </a:pPr>
            <a:r>
              <a:rPr sz="2600" spc="-155" dirty="0">
                <a:latin typeface="Arial"/>
                <a:cs typeface="Arial"/>
              </a:rPr>
              <a:t>For </a:t>
            </a:r>
            <a:r>
              <a:rPr sz="2600" spc="-125" dirty="0">
                <a:latin typeface="Arial"/>
                <a:cs typeface="Arial"/>
              </a:rPr>
              <a:t>example,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65" dirty="0">
                <a:latin typeface="Arial"/>
                <a:cs typeface="Arial"/>
              </a:rPr>
              <a:t>relationship </a:t>
            </a:r>
            <a:r>
              <a:rPr sz="2600" spc="-75" dirty="0">
                <a:latin typeface="Arial"/>
                <a:cs typeface="Arial"/>
              </a:rPr>
              <a:t>between </a:t>
            </a:r>
            <a:r>
              <a:rPr sz="2600" spc="-120" dirty="0">
                <a:latin typeface="Arial"/>
                <a:cs typeface="Arial"/>
              </a:rPr>
              <a:t>customers and</a:t>
            </a:r>
            <a:r>
              <a:rPr sz="2600" spc="-34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agents 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110" dirty="0">
                <a:latin typeface="Arial"/>
                <a:cs typeface="Arial"/>
              </a:rPr>
              <a:t>described </a:t>
            </a:r>
            <a:r>
              <a:rPr sz="2600" spc="-245" dirty="0">
                <a:latin typeface="Arial"/>
                <a:cs typeface="Arial"/>
              </a:rPr>
              <a:t>as </a:t>
            </a:r>
            <a:r>
              <a:rPr sz="2600" spc="-40" dirty="0">
                <a:latin typeface="Arial"/>
                <a:cs typeface="Arial"/>
              </a:rPr>
              <a:t>“an </a:t>
            </a:r>
            <a:r>
              <a:rPr sz="2600" spc="-114" dirty="0">
                <a:latin typeface="Arial"/>
                <a:cs typeface="Arial"/>
              </a:rPr>
              <a:t>agent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40" dirty="0">
                <a:latin typeface="Arial"/>
                <a:cs typeface="Arial"/>
              </a:rPr>
              <a:t>serve </a:t>
            </a:r>
            <a:r>
              <a:rPr sz="2600" spc="-135" dirty="0">
                <a:latin typeface="Arial"/>
                <a:cs typeface="Arial"/>
              </a:rPr>
              <a:t>many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customers”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Basic </a:t>
            </a:r>
            <a:r>
              <a:rPr spc="-235" dirty="0"/>
              <a:t>Building </a:t>
            </a:r>
            <a:r>
              <a:rPr spc="-405" dirty="0"/>
              <a:t>Blocks </a:t>
            </a:r>
            <a:r>
              <a:rPr spc="-5" dirty="0"/>
              <a:t>of </a:t>
            </a:r>
            <a:r>
              <a:rPr spc="-150" dirty="0"/>
              <a:t>Data</a:t>
            </a:r>
            <a:r>
              <a:rPr spc="-585" dirty="0"/>
              <a:t> </a:t>
            </a:r>
            <a:r>
              <a:rPr spc="-16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679450"/>
            <a:ext cx="1651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565F6C"/>
                </a:solidFill>
                <a:latin typeface="Arial"/>
                <a:cs typeface="Arial"/>
              </a:rPr>
              <a:t>(contd.)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223" y="1465506"/>
            <a:ext cx="8148955" cy="52603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34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z="2600" b="1" spc="-140" dirty="0">
                <a:latin typeface="Trebuchet MS"/>
                <a:cs typeface="Trebuchet MS"/>
              </a:rPr>
              <a:t>One-to-many </a:t>
            </a:r>
            <a:r>
              <a:rPr sz="2600" b="1" spc="-65" dirty="0">
                <a:latin typeface="Trebuchet MS"/>
                <a:cs typeface="Trebuchet MS"/>
              </a:rPr>
              <a:t>(1:M </a:t>
            </a:r>
            <a:r>
              <a:rPr sz="2600" b="1" spc="-130" dirty="0">
                <a:latin typeface="Trebuchet MS"/>
                <a:cs typeface="Trebuchet MS"/>
              </a:rPr>
              <a:t>or </a:t>
            </a:r>
            <a:r>
              <a:rPr sz="2600" b="1" spc="-140" dirty="0" smtClean="0">
                <a:latin typeface="Trebuchet MS"/>
                <a:cs typeface="Trebuchet MS"/>
              </a:rPr>
              <a:t>1</a:t>
            </a:r>
            <a:r>
              <a:rPr lang="en-GB" sz="2600" b="1" spc="-140" dirty="0" smtClean="0">
                <a:latin typeface="Trebuchet MS"/>
                <a:cs typeface="Trebuchet MS"/>
              </a:rPr>
              <a:t>:N</a:t>
            </a:r>
            <a:r>
              <a:rPr sz="2600" b="1" spc="-140" dirty="0" smtClean="0">
                <a:latin typeface="Trebuchet MS"/>
                <a:cs typeface="Trebuchet MS"/>
              </a:rPr>
              <a:t>)</a:t>
            </a:r>
            <a:r>
              <a:rPr sz="2600" b="1" spc="-445" dirty="0" smtClean="0">
                <a:latin typeface="Trebuchet MS"/>
                <a:cs typeface="Trebuchet MS"/>
              </a:rPr>
              <a:t> </a:t>
            </a:r>
            <a:r>
              <a:rPr sz="2600" b="1" spc="-140" dirty="0">
                <a:latin typeface="Trebuchet MS"/>
                <a:cs typeface="Trebuchet MS"/>
              </a:rPr>
              <a:t>relationship</a:t>
            </a:r>
            <a:endParaRPr sz="2600" dirty="0">
              <a:latin typeface="Trebuchet MS"/>
              <a:cs typeface="Trebuchet MS"/>
            </a:endParaRPr>
          </a:p>
          <a:p>
            <a:pPr marL="560070" lvl="1" indent="-228600">
              <a:lnSpc>
                <a:spcPts val="2735"/>
              </a:lnSpc>
              <a:spcBef>
                <a:spcPts val="225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560705" algn="l"/>
              </a:tabLst>
            </a:pPr>
            <a:r>
              <a:rPr sz="2400" spc="-315" dirty="0">
                <a:latin typeface="Arial"/>
                <a:cs typeface="Arial"/>
              </a:rPr>
              <a:t>PAINTER </a:t>
            </a:r>
            <a:r>
              <a:rPr sz="2400" spc="-80" dirty="0">
                <a:latin typeface="Arial"/>
                <a:cs typeface="Arial"/>
              </a:rPr>
              <a:t>paints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245" dirty="0">
                <a:latin typeface="Arial"/>
                <a:cs typeface="Arial"/>
              </a:rPr>
              <a:t>PAINTING</a:t>
            </a:r>
            <a:endParaRPr sz="2400" dirty="0">
              <a:latin typeface="Arial"/>
              <a:cs typeface="Arial"/>
            </a:endParaRPr>
          </a:p>
          <a:p>
            <a:pPr marL="560070">
              <a:lnSpc>
                <a:spcPts val="2735"/>
              </a:lnSpc>
            </a:pPr>
            <a:r>
              <a:rPr sz="2400" spc="-145" dirty="0">
                <a:latin typeface="Arial"/>
                <a:cs typeface="Arial"/>
              </a:rPr>
              <a:t>(A </a:t>
            </a:r>
            <a:r>
              <a:rPr sz="2400" spc="-50" dirty="0">
                <a:latin typeface="Arial"/>
                <a:cs typeface="Arial"/>
              </a:rPr>
              <a:t>painter </a:t>
            </a:r>
            <a:r>
              <a:rPr sz="2400" spc="-80" dirty="0">
                <a:latin typeface="Arial"/>
                <a:cs typeface="Arial"/>
              </a:rPr>
              <a:t>paints </a:t>
            </a:r>
            <a:r>
              <a:rPr sz="2400" spc="-130" dirty="0">
                <a:latin typeface="Arial"/>
                <a:cs typeface="Arial"/>
              </a:rPr>
              <a:t>many </a:t>
            </a:r>
            <a:r>
              <a:rPr sz="2400" spc="-30" dirty="0">
                <a:latin typeface="Arial"/>
                <a:cs typeface="Arial"/>
              </a:rPr>
              <a:t>different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paintings)</a:t>
            </a:r>
            <a:endParaRPr sz="2400" dirty="0">
              <a:latin typeface="Arial"/>
              <a:cs typeface="Arial"/>
            </a:endParaRPr>
          </a:p>
          <a:p>
            <a:pPr marL="560070" lvl="1" indent="-228600">
              <a:lnSpc>
                <a:spcPts val="2735"/>
              </a:lnSpc>
              <a:spcBef>
                <a:spcPts val="219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560705" algn="l"/>
              </a:tabLst>
            </a:pPr>
            <a:r>
              <a:rPr sz="2400" spc="-335" dirty="0">
                <a:latin typeface="Arial"/>
                <a:cs typeface="Arial"/>
              </a:rPr>
              <a:t>CUSTOMER </a:t>
            </a:r>
            <a:r>
              <a:rPr sz="2400" spc="-125" dirty="0">
                <a:latin typeface="Arial"/>
                <a:cs typeface="Arial"/>
              </a:rPr>
              <a:t>generates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260" dirty="0">
                <a:latin typeface="Arial"/>
                <a:cs typeface="Arial"/>
              </a:rPr>
              <a:t>INVOICE</a:t>
            </a:r>
            <a:endParaRPr sz="2400" dirty="0">
              <a:latin typeface="Arial"/>
              <a:cs typeface="Arial"/>
            </a:endParaRPr>
          </a:p>
          <a:p>
            <a:pPr marL="560070">
              <a:lnSpc>
                <a:spcPts val="2735"/>
              </a:lnSpc>
            </a:pPr>
            <a:r>
              <a:rPr sz="2400" spc="-135" dirty="0">
                <a:latin typeface="Arial"/>
                <a:cs typeface="Arial"/>
              </a:rPr>
              <a:t>(each </a:t>
            </a:r>
            <a:r>
              <a:rPr sz="2400" spc="-90" dirty="0">
                <a:latin typeface="Arial"/>
                <a:cs typeface="Arial"/>
              </a:rPr>
              <a:t>invoice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5" dirty="0">
                <a:latin typeface="Arial"/>
                <a:cs typeface="Arial"/>
              </a:rPr>
              <a:t>generated by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customer)</a:t>
            </a:r>
            <a:endParaRPr sz="2400" dirty="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26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z="2600" b="1" spc="-105" dirty="0">
                <a:latin typeface="Trebuchet MS"/>
                <a:cs typeface="Trebuchet MS"/>
              </a:rPr>
              <a:t>Many-to-many </a:t>
            </a:r>
            <a:r>
              <a:rPr sz="2600" b="1" spc="-15" dirty="0">
                <a:latin typeface="Trebuchet MS"/>
                <a:cs typeface="Trebuchet MS"/>
              </a:rPr>
              <a:t>(M:N </a:t>
            </a:r>
            <a:r>
              <a:rPr sz="2600" b="1" spc="-130" dirty="0">
                <a:latin typeface="Trebuchet MS"/>
                <a:cs typeface="Trebuchet MS"/>
              </a:rPr>
              <a:t>or </a:t>
            </a:r>
            <a:r>
              <a:rPr lang="en-GB" sz="2600" b="1" spc="-70" dirty="0" smtClean="0">
                <a:latin typeface="Trebuchet MS"/>
                <a:cs typeface="Trebuchet MS"/>
              </a:rPr>
              <a:t>M:M</a:t>
            </a:r>
            <a:r>
              <a:rPr sz="2600" b="1" spc="-70" dirty="0" smtClean="0">
                <a:latin typeface="Trebuchet MS"/>
                <a:cs typeface="Trebuchet MS"/>
              </a:rPr>
              <a:t>)</a:t>
            </a:r>
            <a:r>
              <a:rPr sz="2600" b="1" spc="-520" dirty="0" smtClean="0">
                <a:latin typeface="Trebuchet MS"/>
                <a:cs typeface="Trebuchet MS"/>
              </a:rPr>
              <a:t> </a:t>
            </a:r>
            <a:r>
              <a:rPr sz="2600" b="1" spc="-140" dirty="0">
                <a:latin typeface="Trebuchet MS"/>
                <a:cs typeface="Trebuchet MS"/>
              </a:rPr>
              <a:t>relationship</a:t>
            </a:r>
            <a:endParaRPr sz="2600" dirty="0">
              <a:latin typeface="Trebuchet MS"/>
              <a:cs typeface="Trebuchet MS"/>
            </a:endParaRPr>
          </a:p>
          <a:p>
            <a:pPr marL="560070" lvl="1" indent="-228600">
              <a:lnSpc>
                <a:spcPts val="2735"/>
              </a:lnSpc>
              <a:spcBef>
                <a:spcPts val="225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560705" algn="l"/>
              </a:tabLst>
            </a:pPr>
            <a:r>
              <a:rPr sz="2400" spc="-350" dirty="0">
                <a:latin typeface="Arial"/>
                <a:cs typeface="Arial"/>
              </a:rPr>
              <a:t>EMPLOYEE </a:t>
            </a:r>
            <a:r>
              <a:rPr sz="2400" spc="-105" dirty="0">
                <a:latin typeface="Arial"/>
                <a:cs typeface="Arial"/>
              </a:rPr>
              <a:t>learns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SKILL</a:t>
            </a:r>
            <a:endParaRPr sz="2400" dirty="0">
              <a:latin typeface="Arial"/>
              <a:cs typeface="Arial"/>
            </a:endParaRPr>
          </a:p>
          <a:p>
            <a:pPr marL="560070" marR="5080">
              <a:lnSpc>
                <a:spcPts val="2590"/>
              </a:lnSpc>
              <a:spcBef>
                <a:spcPts val="185"/>
              </a:spcBef>
            </a:pPr>
            <a:r>
              <a:rPr sz="2400" spc="-125" dirty="0">
                <a:latin typeface="Arial"/>
                <a:cs typeface="Arial"/>
              </a:rPr>
              <a:t>(An </a:t>
            </a:r>
            <a:r>
              <a:rPr sz="2400" spc="-100" dirty="0">
                <a:latin typeface="Arial"/>
                <a:cs typeface="Arial"/>
              </a:rPr>
              <a:t>employee </a:t>
            </a:r>
            <a:r>
              <a:rPr sz="2400" spc="-145" dirty="0">
                <a:latin typeface="Arial"/>
                <a:cs typeface="Arial"/>
              </a:rPr>
              <a:t>may </a:t>
            </a:r>
            <a:r>
              <a:rPr sz="2400" spc="-70" dirty="0">
                <a:latin typeface="Arial"/>
                <a:cs typeface="Arial"/>
              </a:rPr>
              <a:t>learn </a:t>
            </a:r>
            <a:r>
              <a:rPr sz="2400" spc="-125" dirty="0">
                <a:latin typeface="Arial"/>
                <a:cs typeface="Arial"/>
              </a:rPr>
              <a:t>many </a:t>
            </a:r>
            <a:r>
              <a:rPr sz="2400" spc="-40" dirty="0">
                <a:latin typeface="Arial"/>
                <a:cs typeface="Arial"/>
              </a:rPr>
              <a:t>job </a:t>
            </a:r>
            <a:r>
              <a:rPr sz="2400" spc="-100" dirty="0">
                <a:latin typeface="Arial"/>
                <a:cs typeface="Arial"/>
              </a:rPr>
              <a:t>skills,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40" dirty="0">
                <a:latin typeface="Arial"/>
                <a:cs typeface="Arial"/>
              </a:rPr>
              <a:t>job </a:t>
            </a:r>
            <a:r>
              <a:rPr sz="2400" spc="-70" dirty="0">
                <a:latin typeface="Arial"/>
                <a:cs typeface="Arial"/>
              </a:rPr>
              <a:t>skill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may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80" dirty="0">
                <a:latin typeface="Arial"/>
                <a:cs typeface="Arial"/>
              </a:rPr>
              <a:t>learned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125" dirty="0">
                <a:latin typeface="Arial"/>
                <a:cs typeface="Arial"/>
              </a:rPr>
              <a:t>many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employees)</a:t>
            </a:r>
            <a:endParaRPr sz="2400" dirty="0">
              <a:latin typeface="Arial"/>
              <a:cs typeface="Arial"/>
            </a:endParaRPr>
          </a:p>
          <a:p>
            <a:pPr marL="560070" lvl="1" indent="-228600">
              <a:lnSpc>
                <a:spcPct val="100000"/>
              </a:lnSpc>
              <a:spcBef>
                <a:spcPts val="180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560705" algn="l"/>
              </a:tabLst>
            </a:pPr>
            <a:r>
              <a:rPr sz="2400" spc="-315" dirty="0">
                <a:latin typeface="Arial"/>
                <a:cs typeface="Arial"/>
              </a:rPr>
              <a:t>STUDENT </a:t>
            </a:r>
            <a:r>
              <a:rPr sz="2400" spc="-135" dirty="0">
                <a:latin typeface="Arial"/>
                <a:cs typeface="Arial"/>
              </a:rPr>
              <a:t>takes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405" dirty="0">
                <a:latin typeface="Arial"/>
                <a:cs typeface="Arial"/>
              </a:rPr>
              <a:t>CLASS</a:t>
            </a:r>
            <a:endParaRPr sz="2400" dirty="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285115" algn="l"/>
                <a:tab pos="286385" algn="l"/>
              </a:tabLst>
            </a:pPr>
            <a:r>
              <a:rPr sz="2600" b="1" spc="-140" dirty="0">
                <a:latin typeface="Trebuchet MS"/>
                <a:cs typeface="Trebuchet MS"/>
              </a:rPr>
              <a:t>One-to-one </a:t>
            </a:r>
            <a:r>
              <a:rPr sz="2600" b="1" spc="-200" dirty="0">
                <a:latin typeface="Trebuchet MS"/>
                <a:cs typeface="Trebuchet MS"/>
              </a:rPr>
              <a:t>(1:1 </a:t>
            </a:r>
            <a:r>
              <a:rPr sz="2600" b="1" spc="-215" dirty="0" smtClean="0">
                <a:latin typeface="Trebuchet MS"/>
                <a:cs typeface="Trebuchet MS"/>
              </a:rPr>
              <a:t>)</a:t>
            </a:r>
            <a:r>
              <a:rPr sz="2600" b="1" spc="-320" dirty="0" smtClean="0">
                <a:latin typeface="Trebuchet MS"/>
                <a:cs typeface="Trebuchet MS"/>
              </a:rPr>
              <a:t> </a:t>
            </a:r>
            <a:r>
              <a:rPr sz="2600" b="1" spc="-140" dirty="0">
                <a:latin typeface="Trebuchet MS"/>
                <a:cs typeface="Trebuchet MS"/>
              </a:rPr>
              <a:t>relationship</a:t>
            </a:r>
            <a:endParaRPr sz="2600" dirty="0">
              <a:latin typeface="Trebuchet MS"/>
              <a:cs typeface="Trebuchet MS"/>
            </a:endParaRPr>
          </a:p>
          <a:p>
            <a:pPr marL="560070" lvl="1" indent="-228600">
              <a:lnSpc>
                <a:spcPts val="2735"/>
              </a:lnSpc>
              <a:spcBef>
                <a:spcPts val="225"/>
              </a:spcBef>
              <a:buClr>
                <a:srgbClr val="7597D9"/>
              </a:buClr>
              <a:buSzPct val="75000"/>
              <a:buFont typeface="Wingdings"/>
              <a:buChar char=""/>
              <a:tabLst>
                <a:tab pos="560705" algn="l"/>
              </a:tabLst>
            </a:pPr>
            <a:r>
              <a:rPr sz="2400" spc="-350" dirty="0">
                <a:latin typeface="Arial"/>
                <a:cs typeface="Arial"/>
              </a:rPr>
              <a:t>EMPLOYEE </a:t>
            </a:r>
            <a:r>
              <a:rPr sz="2400" spc="-170" dirty="0">
                <a:latin typeface="Arial"/>
                <a:cs typeface="Arial"/>
              </a:rPr>
              <a:t>manages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409" dirty="0">
                <a:latin typeface="Arial"/>
                <a:cs typeface="Arial"/>
              </a:rPr>
              <a:t>STORE</a:t>
            </a:r>
            <a:endParaRPr sz="2400" dirty="0">
              <a:latin typeface="Arial"/>
              <a:cs typeface="Arial"/>
            </a:endParaRPr>
          </a:p>
          <a:p>
            <a:pPr marL="560070" marR="267970">
              <a:lnSpc>
                <a:spcPts val="2590"/>
              </a:lnSpc>
              <a:spcBef>
                <a:spcPts val="180"/>
              </a:spcBef>
            </a:pPr>
            <a:r>
              <a:rPr sz="2400" spc="-135" dirty="0">
                <a:latin typeface="Arial"/>
                <a:cs typeface="Arial"/>
              </a:rPr>
              <a:t>(each </a:t>
            </a:r>
            <a:r>
              <a:rPr sz="2400" spc="-80" dirty="0">
                <a:latin typeface="Arial"/>
                <a:cs typeface="Arial"/>
              </a:rPr>
              <a:t>store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0" dirty="0">
                <a:latin typeface="Arial"/>
                <a:cs typeface="Arial"/>
              </a:rPr>
              <a:t>managed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95" dirty="0">
                <a:latin typeface="Arial"/>
                <a:cs typeface="Arial"/>
              </a:rPr>
              <a:t>employee,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80" dirty="0">
                <a:latin typeface="Arial"/>
                <a:cs typeface="Arial"/>
              </a:rPr>
              <a:t>store  </a:t>
            </a:r>
            <a:r>
              <a:rPr sz="2400" spc="-145" dirty="0">
                <a:latin typeface="Arial"/>
                <a:cs typeface="Arial"/>
              </a:rPr>
              <a:t>manager, </a:t>
            </a:r>
            <a:r>
              <a:rPr sz="2400" spc="-55" dirty="0">
                <a:latin typeface="Arial"/>
                <a:cs typeface="Arial"/>
              </a:rPr>
              <a:t>who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95" dirty="0">
                <a:latin typeface="Arial"/>
                <a:cs typeface="Arial"/>
              </a:rPr>
              <a:t>employee, </a:t>
            </a:r>
            <a:r>
              <a:rPr sz="2400" spc="-165" dirty="0">
                <a:latin typeface="Arial"/>
                <a:cs typeface="Arial"/>
              </a:rPr>
              <a:t>manages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single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store)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Basic </a:t>
            </a:r>
            <a:r>
              <a:rPr spc="-235" dirty="0"/>
              <a:t>Building </a:t>
            </a:r>
            <a:r>
              <a:rPr spc="-405" dirty="0"/>
              <a:t>Blocks </a:t>
            </a:r>
            <a:r>
              <a:rPr spc="-5" dirty="0"/>
              <a:t>of </a:t>
            </a:r>
            <a:r>
              <a:rPr spc="-150" dirty="0"/>
              <a:t>Data</a:t>
            </a:r>
            <a:r>
              <a:rPr spc="-585" dirty="0"/>
              <a:t> </a:t>
            </a:r>
            <a:r>
              <a:rPr spc="-16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679450"/>
            <a:ext cx="1651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solidFill>
                  <a:srgbClr val="565F6C"/>
                </a:solidFill>
                <a:latin typeface="Arial"/>
                <a:cs typeface="Arial"/>
              </a:rPr>
              <a:t>(contd.)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508870"/>
            <a:ext cx="7850505" cy="30060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7597D9"/>
              </a:buClr>
              <a:buSzPct val="59375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200" b="1" spc="-180" dirty="0">
                <a:latin typeface="Trebuchet MS"/>
                <a:cs typeface="Trebuchet MS"/>
              </a:rPr>
              <a:t>Constraint</a:t>
            </a:r>
            <a:endParaRPr sz="3200">
              <a:latin typeface="Trebuchet MS"/>
              <a:cs typeface="Trebuchet MS"/>
            </a:endParaRPr>
          </a:p>
          <a:p>
            <a:pPr marL="652780" lvl="1" indent="-273050">
              <a:lnSpc>
                <a:spcPct val="100000"/>
              </a:lnSpc>
              <a:spcBef>
                <a:spcPts val="33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229" dirty="0">
                <a:latin typeface="Arial"/>
                <a:cs typeface="Arial"/>
              </a:rPr>
              <a:t>A </a:t>
            </a:r>
            <a:r>
              <a:rPr sz="2600" spc="-40" dirty="0">
                <a:latin typeface="Arial"/>
                <a:cs typeface="Arial"/>
              </a:rPr>
              <a:t>restriction </a:t>
            </a:r>
            <a:r>
              <a:rPr sz="2600" spc="-120" dirty="0">
                <a:latin typeface="Arial"/>
                <a:cs typeface="Arial"/>
              </a:rPr>
              <a:t>placed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25" dirty="0">
                <a:latin typeface="Arial"/>
                <a:cs typeface="Arial"/>
              </a:rPr>
              <a:t>the</a:t>
            </a:r>
            <a:r>
              <a:rPr sz="2600" spc="-30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85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55" dirty="0">
                <a:latin typeface="Arial"/>
                <a:cs typeface="Arial"/>
              </a:rPr>
              <a:t>Helps </a:t>
            </a:r>
            <a:r>
              <a:rPr sz="2600" spc="-125" dirty="0">
                <a:latin typeface="Arial"/>
                <a:cs typeface="Arial"/>
              </a:rPr>
              <a:t>ensure </a:t>
            </a:r>
            <a:r>
              <a:rPr sz="2600" spc="-100" dirty="0">
                <a:latin typeface="Arial"/>
                <a:cs typeface="Arial"/>
              </a:rPr>
              <a:t>data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integrity</a:t>
            </a:r>
            <a:endParaRPr sz="2600">
              <a:latin typeface="Arial"/>
              <a:cs typeface="Arial"/>
            </a:endParaRPr>
          </a:p>
          <a:p>
            <a:pPr marL="652780" lvl="1" indent="-273050">
              <a:lnSpc>
                <a:spcPct val="100000"/>
              </a:lnSpc>
              <a:spcBef>
                <a:spcPts val="290"/>
              </a:spcBef>
              <a:buClr>
                <a:srgbClr val="FD8537"/>
              </a:buClr>
              <a:buSzPct val="69230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600" spc="-170" dirty="0">
                <a:latin typeface="Arial"/>
                <a:cs typeface="Arial"/>
              </a:rPr>
              <a:t>Examples:</a:t>
            </a:r>
            <a:endParaRPr sz="26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240"/>
              </a:spcBef>
              <a:buClr>
                <a:srgbClr val="7597D9"/>
              </a:buClr>
              <a:buSzPct val="73913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300" spc="-204" dirty="0">
                <a:latin typeface="Arial"/>
                <a:cs typeface="Arial"/>
              </a:rPr>
              <a:t>A </a:t>
            </a:r>
            <a:r>
              <a:rPr sz="2300" spc="-75" dirty="0">
                <a:latin typeface="Arial"/>
                <a:cs typeface="Arial"/>
              </a:rPr>
              <a:t>student’s </a:t>
            </a:r>
            <a:r>
              <a:rPr sz="2300" spc="-355" dirty="0">
                <a:latin typeface="Arial"/>
                <a:cs typeface="Arial"/>
              </a:rPr>
              <a:t>GPA </a:t>
            </a:r>
            <a:r>
              <a:rPr sz="2300" spc="-80" dirty="0">
                <a:latin typeface="Arial"/>
                <a:cs typeface="Arial"/>
              </a:rPr>
              <a:t>must </a:t>
            </a:r>
            <a:r>
              <a:rPr sz="2300" spc="-105" dirty="0">
                <a:latin typeface="Arial"/>
                <a:cs typeface="Arial"/>
              </a:rPr>
              <a:t>be </a:t>
            </a:r>
            <a:r>
              <a:rPr sz="2300" spc="-70" dirty="0">
                <a:latin typeface="Arial"/>
                <a:cs typeface="Arial"/>
              </a:rPr>
              <a:t>between </a:t>
            </a:r>
            <a:r>
              <a:rPr sz="2300" spc="-105" dirty="0">
                <a:latin typeface="Arial"/>
                <a:cs typeface="Arial"/>
              </a:rPr>
              <a:t>0.00 and</a:t>
            </a:r>
            <a:r>
              <a:rPr sz="2300" spc="-215" dirty="0">
                <a:latin typeface="Arial"/>
                <a:cs typeface="Arial"/>
              </a:rPr>
              <a:t> </a:t>
            </a:r>
            <a:r>
              <a:rPr sz="2300" spc="-105" dirty="0">
                <a:latin typeface="Arial"/>
                <a:cs typeface="Arial"/>
              </a:rPr>
              <a:t>4.00</a:t>
            </a:r>
            <a:endParaRPr sz="23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229"/>
              </a:spcBef>
              <a:buClr>
                <a:srgbClr val="7597D9"/>
              </a:buClr>
              <a:buSzPct val="73913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300" spc="-220" dirty="0">
                <a:latin typeface="Arial"/>
                <a:cs typeface="Arial"/>
              </a:rPr>
              <a:t>Each </a:t>
            </a:r>
            <a:r>
              <a:rPr sz="2300" spc="-170" dirty="0">
                <a:latin typeface="Arial"/>
                <a:cs typeface="Arial"/>
              </a:rPr>
              <a:t>class </a:t>
            </a:r>
            <a:r>
              <a:rPr sz="2300" spc="-75" dirty="0">
                <a:latin typeface="Arial"/>
                <a:cs typeface="Arial"/>
              </a:rPr>
              <a:t>must </a:t>
            </a:r>
            <a:r>
              <a:rPr sz="2300" spc="-140" dirty="0">
                <a:latin typeface="Arial"/>
                <a:cs typeface="Arial"/>
              </a:rPr>
              <a:t>have </a:t>
            </a:r>
            <a:r>
              <a:rPr sz="2300" spc="-95" dirty="0">
                <a:latin typeface="Arial"/>
                <a:cs typeface="Arial"/>
              </a:rPr>
              <a:t>one </a:t>
            </a:r>
            <a:r>
              <a:rPr sz="2300" spc="-105" dirty="0">
                <a:latin typeface="Arial"/>
                <a:cs typeface="Arial"/>
              </a:rPr>
              <a:t>and </a:t>
            </a:r>
            <a:r>
              <a:rPr sz="2300" spc="-60" dirty="0">
                <a:latin typeface="Arial"/>
                <a:cs typeface="Arial"/>
              </a:rPr>
              <a:t>only </a:t>
            </a:r>
            <a:r>
              <a:rPr sz="2300" spc="-95" dirty="0">
                <a:latin typeface="Arial"/>
                <a:cs typeface="Arial"/>
              </a:rPr>
              <a:t>one</a:t>
            </a:r>
            <a:r>
              <a:rPr sz="2300" spc="-80" dirty="0">
                <a:latin typeface="Arial"/>
                <a:cs typeface="Arial"/>
              </a:rPr>
              <a:t> teacher</a:t>
            </a:r>
            <a:endParaRPr sz="23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215"/>
              </a:spcBef>
              <a:buClr>
                <a:srgbClr val="7597D9"/>
              </a:buClr>
              <a:buSzPct val="73913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300" spc="-135" dirty="0">
                <a:latin typeface="Arial"/>
                <a:cs typeface="Arial"/>
              </a:rPr>
              <a:t>An </a:t>
            </a:r>
            <a:r>
              <a:rPr sz="2300" spc="-110" dirty="0">
                <a:latin typeface="Arial"/>
                <a:cs typeface="Arial"/>
              </a:rPr>
              <a:t>employee’s </a:t>
            </a:r>
            <a:r>
              <a:rPr sz="2300" spc="-114" dirty="0">
                <a:latin typeface="Arial"/>
                <a:cs typeface="Arial"/>
              </a:rPr>
              <a:t>salary </a:t>
            </a:r>
            <a:r>
              <a:rPr sz="2300" spc="-75" dirty="0">
                <a:latin typeface="Arial"/>
                <a:cs typeface="Arial"/>
              </a:rPr>
              <a:t>must </a:t>
            </a:r>
            <a:r>
              <a:rPr sz="2300" spc="-105" dirty="0">
                <a:latin typeface="Arial"/>
                <a:cs typeface="Arial"/>
              </a:rPr>
              <a:t>be </a:t>
            </a:r>
            <a:r>
              <a:rPr sz="2300" spc="-70" dirty="0">
                <a:latin typeface="Arial"/>
                <a:cs typeface="Arial"/>
              </a:rPr>
              <a:t>between </a:t>
            </a:r>
            <a:r>
              <a:rPr sz="2300" spc="-105" dirty="0">
                <a:latin typeface="Arial"/>
                <a:cs typeface="Arial"/>
              </a:rPr>
              <a:t>6,000 and</a:t>
            </a:r>
            <a:r>
              <a:rPr sz="2300" spc="-235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350,000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302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30" dirty="0"/>
              <a:t>Business</a:t>
            </a:r>
            <a:r>
              <a:rPr spc="-105" dirty="0"/>
              <a:t> </a:t>
            </a:r>
            <a:r>
              <a:rPr spc="-500"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00885"/>
            <a:ext cx="8464550" cy="53987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2740" marR="914400" indent="-320040">
              <a:lnSpc>
                <a:spcPct val="90700"/>
              </a:lnSpc>
              <a:spcBef>
                <a:spcPts val="36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brief, </a:t>
            </a:r>
            <a:r>
              <a:rPr sz="2400" spc="-114" dirty="0">
                <a:latin typeface="Arial"/>
                <a:cs typeface="Arial"/>
              </a:rPr>
              <a:t>precise and </a:t>
            </a:r>
            <a:r>
              <a:rPr sz="2400" spc="-110" dirty="0">
                <a:latin typeface="Arial"/>
                <a:cs typeface="Arial"/>
              </a:rPr>
              <a:t>unambiguous </a:t>
            </a:r>
            <a:r>
              <a:rPr sz="2400" spc="-65" dirty="0">
                <a:latin typeface="Arial"/>
                <a:cs typeface="Arial"/>
              </a:rPr>
              <a:t>description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policy,  </a:t>
            </a:r>
            <a:r>
              <a:rPr sz="2400" spc="-85" dirty="0">
                <a:latin typeface="Arial"/>
                <a:cs typeface="Arial"/>
              </a:rPr>
              <a:t>procedure,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60" dirty="0">
                <a:latin typeface="Arial"/>
                <a:cs typeface="Arial"/>
              </a:rPr>
              <a:t>principle </a:t>
            </a:r>
            <a:r>
              <a:rPr sz="2400" dirty="0">
                <a:latin typeface="Arial"/>
                <a:cs typeface="Arial"/>
              </a:rPr>
              <a:t>within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90" dirty="0">
                <a:latin typeface="Arial"/>
                <a:cs typeface="Arial"/>
              </a:rPr>
              <a:t>organization.  </a:t>
            </a:r>
            <a:r>
              <a:rPr sz="2000" spc="-55" dirty="0">
                <a:latin typeface="Arial"/>
                <a:cs typeface="Arial"/>
              </a:rPr>
              <a:t>(Note: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75" dirty="0">
                <a:latin typeface="Arial"/>
                <a:cs typeface="Arial"/>
              </a:rPr>
              <a:t>organization </a:t>
            </a:r>
            <a:r>
              <a:rPr sz="2000" spc="-70" dirty="0">
                <a:latin typeface="Arial"/>
                <a:cs typeface="Arial"/>
              </a:rPr>
              <a:t>could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14" dirty="0">
                <a:latin typeface="Arial"/>
                <a:cs typeface="Arial"/>
              </a:rPr>
              <a:t>business, </a:t>
            </a:r>
            <a:r>
              <a:rPr sz="2000" spc="-70" dirty="0">
                <a:latin typeface="Arial"/>
                <a:cs typeface="Arial"/>
              </a:rPr>
              <a:t>government </a:t>
            </a:r>
            <a:r>
              <a:rPr sz="2000" spc="-15" dirty="0">
                <a:latin typeface="Arial"/>
                <a:cs typeface="Arial"/>
              </a:rPr>
              <a:t>unit,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research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160"/>
              </a:lnSpc>
            </a:pPr>
            <a:r>
              <a:rPr sz="2000" spc="-60" dirty="0">
                <a:latin typeface="Arial"/>
                <a:cs typeface="Arial"/>
              </a:rPr>
              <a:t>laboratory, </a:t>
            </a:r>
            <a:r>
              <a:rPr sz="2000" spc="-70" dirty="0">
                <a:latin typeface="Arial"/>
                <a:cs typeface="Arial"/>
              </a:rPr>
              <a:t>university, </a:t>
            </a:r>
            <a:r>
              <a:rPr sz="2000" spc="-65" dirty="0">
                <a:latin typeface="Arial"/>
                <a:cs typeface="Arial"/>
              </a:rPr>
              <a:t>etc.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90" dirty="0">
                <a:latin typeface="Arial"/>
                <a:cs typeface="Arial"/>
              </a:rPr>
              <a:t>stores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generate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information)</a:t>
            </a:r>
            <a:endParaRPr sz="2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70" dirty="0">
                <a:latin typeface="Arial"/>
                <a:cs typeface="Arial"/>
              </a:rPr>
              <a:t>Used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70" dirty="0">
                <a:latin typeface="Arial"/>
                <a:cs typeface="Arial"/>
              </a:rPr>
              <a:t>defining </a:t>
            </a:r>
            <a:r>
              <a:rPr sz="2400" spc="-45" dirty="0">
                <a:latin typeface="Arial"/>
                <a:cs typeface="Arial"/>
              </a:rPr>
              <a:t>entities, </a:t>
            </a:r>
            <a:r>
              <a:rPr sz="2400" spc="-40" dirty="0">
                <a:latin typeface="Arial"/>
                <a:cs typeface="Arial"/>
              </a:rPr>
              <a:t>attributes, </a:t>
            </a:r>
            <a:r>
              <a:rPr sz="2400" spc="-80" dirty="0">
                <a:latin typeface="Arial"/>
                <a:cs typeface="Arial"/>
              </a:rPr>
              <a:t>relationships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constraints.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05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40" dirty="0">
                <a:latin typeface="Arial"/>
                <a:cs typeface="Arial"/>
              </a:rPr>
              <a:t>Nouns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45" dirty="0">
                <a:latin typeface="Arial"/>
                <a:cs typeface="Arial"/>
              </a:rPr>
              <a:t>entities, </a:t>
            </a:r>
            <a:r>
              <a:rPr sz="2400" spc="-120" dirty="0">
                <a:latin typeface="Arial"/>
                <a:cs typeface="Arial"/>
              </a:rPr>
              <a:t>verbs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relationships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409"/>
              </a:spcBef>
              <a:buClr>
                <a:srgbClr val="7597D9"/>
              </a:buClr>
              <a:buSzPct val="60416"/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2400" spc="-155" dirty="0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789940" lvl="1" indent="-457200">
              <a:lnSpc>
                <a:spcPct val="100000"/>
              </a:lnSpc>
              <a:spcBef>
                <a:spcPts val="355"/>
              </a:spcBef>
              <a:buClr>
                <a:srgbClr val="FD8537"/>
              </a:buClr>
              <a:buSzPct val="68181"/>
              <a:buAutoNum type="arabicPeriod"/>
              <a:tabLst>
                <a:tab pos="789940" algn="l"/>
                <a:tab pos="790575" algn="l"/>
              </a:tabLst>
            </a:pPr>
            <a:r>
              <a:rPr sz="2200" spc="-200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customer </a:t>
            </a:r>
            <a:r>
              <a:rPr sz="2200" spc="-135" dirty="0">
                <a:latin typeface="Arial"/>
                <a:cs typeface="Arial"/>
              </a:rPr>
              <a:t>may </a:t>
            </a:r>
            <a:r>
              <a:rPr sz="2200" spc="-100" dirty="0">
                <a:latin typeface="Arial"/>
                <a:cs typeface="Arial"/>
              </a:rPr>
              <a:t>generate </a:t>
            </a:r>
            <a:r>
              <a:rPr sz="2200" spc="-120" dirty="0">
                <a:latin typeface="Arial"/>
                <a:cs typeface="Arial"/>
              </a:rPr>
              <a:t>many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invoices</a:t>
            </a:r>
            <a:endParaRPr sz="2200">
              <a:latin typeface="Arial"/>
              <a:cs typeface="Arial"/>
            </a:endParaRPr>
          </a:p>
          <a:p>
            <a:pPr marL="789940" lvl="1" indent="-457200">
              <a:lnSpc>
                <a:spcPct val="100000"/>
              </a:lnSpc>
              <a:spcBef>
                <a:spcPts val="340"/>
              </a:spcBef>
              <a:buClr>
                <a:srgbClr val="FD8537"/>
              </a:buClr>
              <a:buSzPct val="68181"/>
              <a:buAutoNum type="arabicPeriod"/>
              <a:tabLst>
                <a:tab pos="789940" algn="l"/>
                <a:tab pos="790575" algn="l"/>
              </a:tabLst>
            </a:pPr>
            <a:r>
              <a:rPr sz="2200" spc="-135" dirty="0">
                <a:latin typeface="Arial"/>
                <a:cs typeface="Arial"/>
              </a:rPr>
              <a:t>An </a:t>
            </a:r>
            <a:r>
              <a:rPr sz="2200" spc="-85" dirty="0">
                <a:latin typeface="Arial"/>
                <a:cs typeface="Arial"/>
              </a:rPr>
              <a:t>invoice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00" dirty="0">
                <a:latin typeface="Arial"/>
                <a:cs typeface="Arial"/>
              </a:rPr>
              <a:t>generated by </a:t>
            </a:r>
            <a:r>
              <a:rPr sz="2200" spc="-60" dirty="0">
                <a:latin typeface="Arial"/>
                <a:cs typeface="Arial"/>
              </a:rPr>
              <a:t>only </a:t>
            </a:r>
            <a:r>
              <a:rPr sz="2200" spc="-95" dirty="0">
                <a:latin typeface="Arial"/>
                <a:cs typeface="Arial"/>
              </a:rPr>
              <a:t>one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customer</a:t>
            </a:r>
            <a:endParaRPr sz="2200">
              <a:latin typeface="Arial"/>
              <a:cs typeface="Arial"/>
            </a:endParaRPr>
          </a:p>
          <a:p>
            <a:pPr marL="789940" marR="56515" lvl="1" indent="-457200">
              <a:lnSpc>
                <a:spcPts val="2380"/>
              </a:lnSpc>
              <a:spcBef>
                <a:spcPts val="630"/>
              </a:spcBef>
              <a:buClr>
                <a:srgbClr val="FD8537"/>
              </a:buClr>
              <a:buSzPct val="68181"/>
              <a:buAutoNum type="arabicPeriod"/>
              <a:tabLst>
                <a:tab pos="789940" algn="l"/>
                <a:tab pos="790575" algn="l"/>
              </a:tabLst>
            </a:pPr>
            <a:r>
              <a:rPr sz="2200" spc="-200" dirty="0">
                <a:latin typeface="Arial"/>
                <a:cs typeface="Arial"/>
              </a:rPr>
              <a:t>A </a:t>
            </a:r>
            <a:r>
              <a:rPr sz="2200" spc="-50" dirty="0">
                <a:latin typeface="Arial"/>
                <a:cs typeface="Arial"/>
              </a:rPr>
              <a:t>training </a:t>
            </a:r>
            <a:r>
              <a:rPr sz="2200" spc="-145" dirty="0">
                <a:latin typeface="Arial"/>
                <a:cs typeface="Arial"/>
              </a:rPr>
              <a:t>session </a:t>
            </a:r>
            <a:r>
              <a:rPr sz="2200" spc="-75" dirty="0">
                <a:latin typeface="Arial"/>
                <a:cs typeface="Arial"/>
              </a:rPr>
              <a:t>cannot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10" dirty="0">
                <a:latin typeface="Arial"/>
                <a:cs typeface="Arial"/>
              </a:rPr>
              <a:t>scheduled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60" dirty="0">
                <a:latin typeface="Arial"/>
                <a:cs typeface="Arial"/>
              </a:rPr>
              <a:t>fewer </a:t>
            </a:r>
            <a:r>
              <a:rPr sz="2200" spc="-50" dirty="0">
                <a:latin typeface="Arial"/>
                <a:cs typeface="Arial"/>
              </a:rPr>
              <a:t>than </a:t>
            </a:r>
            <a:r>
              <a:rPr sz="2200" spc="-110" dirty="0">
                <a:latin typeface="Arial"/>
                <a:cs typeface="Arial"/>
              </a:rPr>
              <a:t>10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employee  </a:t>
            </a:r>
            <a:r>
              <a:rPr sz="2200" spc="-20" dirty="0">
                <a:latin typeface="Arial"/>
                <a:cs typeface="Arial"/>
              </a:rPr>
              <a:t>or </a:t>
            </a:r>
            <a:r>
              <a:rPr sz="2200" spc="-70" dirty="0">
                <a:latin typeface="Arial"/>
                <a:cs typeface="Arial"/>
              </a:rPr>
              <a:t>more </a:t>
            </a:r>
            <a:r>
              <a:rPr sz="2200" spc="-50" dirty="0">
                <a:latin typeface="Arial"/>
                <a:cs typeface="Arial"/>
              </a:rPr>
              <a:t>than </a:t>
            </a:r>
            <a:r>
              <a:rPr sz="2200" spc="-114" dirty="0">
                <a:latin typeface="Arial"/>
                <a:cs typeface="Arial"/>
              </a:rPr>
              <a:t>30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employees</a:t>
            </a:r>
            <a:endParaRPr sz="22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300"/>
              </a:spcBef>
            </a:pPr>
            <a:r>
              <a:rPr sz="2200" b="1" spc="-140" dirty="0">
                <a:latin typeface="Trebuchet MS"/>
                <a:cs typeface="Trebuchet MS"/>
              </a:rPr>
              <a:t>Entities: </a:t>
            </a:r>
            <a:r>
              <a:rPr sz="2200" spc="-280" dirty="0">
                <a:latin typeface="Arial"/>
                <a:cs typeface="Arial"/>
              </a:rPr>
              <a:t>CUSTOMER, </a:t>
            </a:r>
            <a:r>
              <a:rPr sz="2200" spc="-215" dirty="0">
                <a:latin typeface="Arial"/>
                <a:cs typeface="Arial"/>
              </a:rPr>
              <a:t>INVOICE, </a:t>
            </a:r>
            <a:r>
              <a:rPr sz="2200" spc="-295" dirty="0">
                <a:latin typeface="Arial"/>
                <a:cs typeface="Arial"/>
              </a:rPr>
              <a:t>EMPLOYEE,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215" dirty="0">
                <a:latin typeface="Arial"/>
                <a:cs typeface="Arial"/>
              </a:rPr>
              <a:t>TRAINING</a:t>
            </a:r>
            <a:endParaRPr sz="2200">
              <a:latin typeface="Arial"/>
              <a:cs typeface="Arial"/>
            </a:endParaRPr>
          </a:p>
          <a:p>
            <a:pPr marL="789940" marR="366395" indent="-457834">
              <a:lnSpc>
                <a:spcPts val="2380"/>
              </a:lnSpc>
              <a:spcBef>
                <a:spcPts val="630"/>
              </a:spcBef>
            </a:pPr>
            <a:r>
              <a:rPr sz="2200" b="1" spc="-125" dirty="0">
                <a:latin typeface="Trebuchet MS"/>
                <a:cs typeface="Trebuchet MS"/>
              </a:rPr>
              <a:t>Relationships: </a:t>
            </a:r>
            <a:r>
              <a:rPr sz="2200" spc="-30" dirty="0">
                <a:latin typeface="Arial"/>
                <a:cs typeface="Arial"/>
              </a:rPr>
              <a:t>1:M </a:t>
            </a:r>
            <a:r>
              <a:rPr sz="2200" spc="-70" dirty="0">
                <a:latin typeface="Arial"/>
                <a:cs typeface="Arial"/>
              </a:rPr>
              <a:t>between </a:t>
            </a:r>
            <a:r>
              <a:rPr sz="2200" spc="-310" dirty="0">
                <a:latin typeface="Arial"/>
                <a:cs typeface="Arial"/>
              </a:rPr>
              <a:t>CUSTOMER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215" dirty="0">
                <a:latin typeface="Arial"/>
                <a:cs typeface="Arial"/>
              </a:rPr>
              <a:t>INVOICE, </a:t>
            </a:r>
            <a:r>
              <a:rPr sz="2200" spc="-50" dirty="0">
                <a:latin typeface="Arial"/>
                <a:cs typeface="Arial"/>
              </a:rPr>
              <a:t>M:N </a:t>
            </a:r>
            <a:r>
              <a:rPr sz="2200" spc="-70" dirty="0">
                <a:latin typeface="Arial"/>
                <a:cs typeface="Arial"/>
              </a:rPr>
              <a:t>between  </a:t>
            </a:r>
            <a:r>
              <a:rPr sz="2200" spc="-325" dirty="0">
                <a:latin typeface="Arial"/>
                <a:cs typeface="Arial"/>
              </a:rPr>
              <a:t>EMPLOYEE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210" dirty="0">
                <a:latin typeface="Arial"/>
                <a:cs typeface="Arial"/>
              </a:rPr>
              <a:t>TRAINING</a:t>
            </a:r>
            <a:endParaRPr sz="22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300"/>
              </a:spcBef>
            </a:pPr>
            <a:r>
              <a:rPr sz="2200" b="1" spc="-140" dirty="0">
                <a:latin typeface="Trebuchet MS"/>
                <a:cs typeface="Trebuchet MS"/>
              </a:rPr>
              <a:t>Constraint: </a:t>
            </a:r>
            <a:r>
              <a:rPr sz="2200" spc="-120" dirty="0">
                <a:latin typeface="Arial"/>
                <a:cs typeface="Arial"/>
              </a:rPr>
              <a:t>No </a:t>
            </a:r>
            <a:r>
              <a:rPr sz="2200" spc="-60" dirty="0">
                <a:latin typeface="Arial"/>
                <a:cs typeface="Arial"/>
              </a:rPr>
              <a:t>fewer </a:t>
            </a:r>
            <a:r>
              <a:rPr sz="2200" spc="-50" dirty="0">
                <a:latin typeface="Arial"/>
                <a:cs typeface="Arial"/>
              </a:rPr>
              <a:t>than </a:t>
            </a:r>
            <a:r>
              <a:rPr sz="2200" spc="-95" dirty="0">
                <a:latin typeface="Arial"/>
                <a:cs typeface="Arial"/>
              </a:rPr>
              <a:t>10, </a:t>
            </a:r>
            <a:r>
              <a:rPr sz="2200" spc="-70" dirty="0">
                <a:latin typeface="Arial"/>
                <a:cs typeface="Arial"/>
              </a:rPr>
              <a:t>no more </a:t>
            </a:r>
            <a:r>
              <a:rPr sz="2200" spc="-50" dirty="0">
                <a:latin typeface="Arial"/>
                <a:cs typeface="Arial"/>
              </a:rPr>
              <a:t>than </a:t>
            </a:r>
            <a:r>
              <a:rPr sz="2200" spc="-110" dirty="0">
                <a:latin typeface="Arial"/>
                <a:cs typeface="Arial"/>
              </a:rPr>
              <a:t>30 employees 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training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5603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Evolution </a:t>
            </a:r>
            <a:r>
              <a:rPr dirty="0"/>
              <a:t>of </a:t>
            </a:r>
            <a:r>
              <a:rPr spc="-150" dirty="0"/>
              <a:t>Data</a:t>
            </a:r>
            <a:r>
              <a:rPr spc="360" dirty="0"/>
              <a:t> </a:t>
            </a:r>
            <a:r>
              <a:rPr spc="-260"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1524000"/>
            <a:ext cx="8686800" cy="514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1368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Office Theme</vt:lpstr>
      <vt:lpstr>DATABASE MANAGEMENT SYSTEM</vt:lpstr>
      <vt:lpstr>Objectives</vt:lpstr>
      <vt:lpstr>Data Modeling and Data Models</vt:lpstr>
      <vt:lpstr>Importance of Data Models</vt:lpstr>
      <vt:lpstr>Basic Building Blocks of Data Model</vt:lpstr>
      <vt:lpstr>Basic Building Blocks of Data Model</vt:lpstr>
      <vt:lpstr>Basic Building Blocks of Data Model</vt:lpstr>
      <vt:lpstr>Business Rules</vt:lpstr>
      <vt:lpstr>Evolution of Data Models</vt:lpstr>
      <vt:lpstr>Evolution of Data Models (contd.)</vt:lpstr>
      <vt:lpstr>Evolution of Data Models (contd.)</vt:lpstr>
      <vt:lpstr>Evolution of Data Models (contd.)</vt:lpstr>
      <vt:lpstr>Evolution of Data Models (contd.)</vt:lpstr>
      <vt:lpstr>Evolution of Data Models (contd.)</vt:lpstr>
      <vt:lpstr>Evolution of Data Models (contd.)</vt:lpstr>
      <vt:lpstr>Evolution of Data Models (contd.)</vt:lpstr>
      <vt:lpstr>Evolution of Data Models (contd.)</vt:lpstr>
      <vt:lpstr>Evolution of Data Models (contd.)</vt:lpstr>
      <vt:lpstr>Evolution of Data Models (contd.)</vt:lpstr>
      <vt:lpstr>Evolution of Data Models (contd.)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Mishal</dc:creator>
  <cp:lastModifiedBy>asma irfan</cp:lastModifiedBy>
  <cp:revision>4</cp:revision>
  <dcterms:created xsi:type="dcterms:W3CDTF">2018-09-17T04:02:49Z</dcterms:created>
  <dcterms:modified xsi:type="dcterms:W3CDTF">2018-09-18T07:20:56Z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2018-09-17T00:00:00Z</vt:filetime>
  </property>
</Properties>
</file>