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89" autoAdjust="0"/>
    <p:restoredTop sz="94660"/>
  </p:normalViewPr>
  <p:slideViewPr>
    <p:cSldViewPr snapToGrid="0">
      <p:cViewPr varScale="1">
        <p:scale>
          <a:sx n="63" d="100"/>
          <a:sy n="63"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B4B1A9-DB88-41AB-9D7C-F1B531F09F10}"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260864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4B1A9-DB88-41AB-9D7C-F1B531F09F10}"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209405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4B1A9-DB88-41AB-9D7C-F1B531F09F10}"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74341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4B1A9-DB88-41AB-9D7C-F1B531F09F10}"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185446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4B1A9-DB88-41AB-9D7C-F1B531F09F10}"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53501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B4B1A9-DB88-41AB-9D7C-F1B531F09F10}"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424124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4B1A9-DB88-41AB-9D7C-F1B531F09F10}"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313816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4B1A9-DB88-41AB-9D7C-F1B531F09F10}"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301524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4B1A9-DB88-41AB-9D7C-F1B531F09F10}"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28435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4B1A9-DB88-41AB-9D7C-F1B531F09F10}"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110200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4B1A9-DB88-41AB-9D7C-F1B531F09F10}"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DFB60-FA52-41A7-B281-1145ED2D1A68}" type="slidenum">
              <a:rPr lang="en-US" smtClean="0"/>
              <a:t>‹#›</a:t>
            </a:fld>
            <a:endParaRPr lang="en-US"/>
          </a:p>
        </p:txBody>
      </p:sp>
    </p:spTree>
    <p:extLst>
      <p:ext uri="{BB962C8B-B14F-4D97-AF65-F5344CB8AC3E}">
        <p14:creationId xmlns:p14="http://schemas.microsoft.com/office/powerpoint/2010/main" val="359804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B1A9-DB88-41AB-9D7C-F1B531F09F10}" type="datetimeFigureOut">
              <a:rPr lang="en-US" smtClean="0"/>
              <a:t>10/30/2018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FB60-FA52-41A7-B281-1145ED2D1A68}" type="slidenum">
              <a:rPr lang="en-US" smtClean="0"/>
              <a:t>‹#›</a:t>
            </a:fld>
            <a:endParaRPr lang="en-US"/>
          </a:p>
        </p:txBody>
      </p:sp>
    </p:spTree>
    <p:extLst>
      <p:ext uri="{BB962C8B-B14F-4D97-AF65-F5344CB8AC3E}">
        <p14:creationId xmlns:p14="http://schemas.microsoft.com/office/powerpoint/2010/main" val="364268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ERD Examples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70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79" y="572650"/>
            <a:ext cx="7620000" cy="573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863828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Associative entity</a:t>
            </a:r>
            <a:endParaRPr lang="en-US" dirty="0"/>
          </a:p>
        </p:txBody>
      </p:sp>
      <p:pic>
        <p:nvPicPr>
          <p:cNvPr id="4" name="Picture 4" descr="mcf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948" r="7948"/>
          <a:stretch>
            <a:fillRect/>
          </a:stretch>
        </p:blipFill>
        <p:spPr bwMode="auto">
          <a:xfrm>
            <a:off x="709449" y="1844566"/>
            <a:ext cx="10089448" cy="424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771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 1</a:t>
            </a:r>
            <a:endParaRPr lang="en-US" dirty="0"/>
          </a:p>
        </p:txBody>
      </p:sp>
      <p:sp>
        <p:nvSpPr>
          <p:cNvPr id="3" name="Content Placeholder 2"/>
          <p:cNvSpPr>
            <a:spLocks noGrp="1"/>
          </p:cNvSpPr>
          <p:nvPr>
            <p:ph idx="1"/>
          </p:nvPr>
        </p:nvSpPr>
        <p:spPr/>
        <p:txBody>
          <a:bodyPr/>
          <a:lstStyle/>
          <a:p>
            <a:r>
              <a:rPr lang="en-US" altLang="en-US" dirty="0" smtClean="0">
                <a:latin typeface="Arial" panose="020B0604020202020204" pitchFamily="34" charset="0"/>
              </a:rPr>
              <a:t>A company has a number of employees. The attributes of EMPLOYEE include </a:t>
            </a:r>
            <a:r>
              <a:rPr lang="en-US" altLang="en-US" dirty="0" err="1" smtClean="0">
                <a:latin typeface="Arial" panose="020B0604020202020204" pitchFamily="34" charset="0"/>
              </a:rPr>
              <a:t>Employee_ID</a:t>
            </a:r>
            <a:r>
              <a:rPr lang="en-US" altLang="en-US" dirty="0" smtClean="0">
                <a:latin typeface="Arial" panose="020B0604020202020204" pitchFamily="34" charset="0"/>
              </a:rPr>
              <a:t>, Name, Address, and Birthdate. The company also has several projects. Attributes of PROJECT include </a:t>
            </a:r>
            <a:r>
              <a:rPr lang="en-US" altLang="en-US" dirty="0" err="1" smtClean="0">
                <a:latin typeface="Arial" panose="020B0604020202020204" pitchFamily="34" charset="0"/>
              </a:rPr>
              <a:t>Project_Id</a:t>
            </a:r>
            <a:r>
              <a:rPr lang="en-US" altLang="en-US" dirty="0" smtClean="0">
                <a:latin typeface="Arial" panose="020B0604020202020204" pitchFamily="34" charset="0"/>
              </a:rPr>
              <a:t>, </a:t>
            </a:r>
            <a:r>
              <a:rPr lang="en-US" altLang="en-US" dirty="0" err="1" smtClean="0">
                <a:latin typeface="Arial" panose="020B0604020202020204" pitchFamily="34" charset="0"/>
              </a:rPr>
              <a:t>Project_Name</a:t>
            </a:r>
            <a:r>
              <a:rPr lang="en-US" altLang="en-US" dirty="0" smtClean="0">
                <a:latin typeface="Arial" panose="020B0604020202020204" pitchFamily="34" charset="0"/>
              </a:rPr>
              <a:t>, and </a:t>
            </a:r>
            <a:r>
              <a:rPr lang="en-US" altLang="en-US" dirty="0" err="1" smtClean="0">
                <a:latin typeface="Arial" panose="020B0604020202020204" pitchFamily="34" charset="0"/>
              </a:rPr>
              <a:t>Start_Date</a:t>
            </a:r>
            <a:r>
              <a:rPr lang="en-US" altLang="en-US" dirty="0" smtClean="0">
                <a:latin typeface="Arial" panose="020B0604020202020204" pitchFamily="34" charset="0"/>
              </a:rPr>
              <a:t>. Each employee may be assigned to one or more projects, or may not be assigned to a project. A project must have at least one employee assigned, and may have any number of employees assigned. An employee’s billing rate may vary by project and the company wishes to record the applicable billing rate for each employee when assigned to a particular project.</a:t>
            </a:r>
          </a:p>
          <a:p>
            <a:endParaRPr lang="en-US" dirty="0"/>
          </a:p>
        </p:txBody>
      </p:sp>
    </p:spTree>
    <p:extLst>
      <p:ext uri="{BB962C8B-B14F-4D97-AF65-F5344CB8AC3E}">
        <p14:creationId xmlns:p14="http://schemas.microsoft.com/office/powerpoint/2010/main" val="1570719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364" y="2065282"/>
            <a:ext cx="9486900" cy="400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71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50"/>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Examples of multiple relationships – entities can be related to one another in more than one way</a:t>
            </a:r>
          </a:p>
        </p:txBody>
      </p:sp>
      <p:pic>
        <p:nvPicPr>
          <p:cNvPr id="5" name="Picture 2052" descr="mcf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838200" y="2382170"/>
            <a:ext cx="9076462" cy="296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36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0280" y="1825624"/>
            <a:ext cx="7464806" cy="4590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933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131</Words>
  <Application>Microsoft Office PowerPoint</Application>
  <PresentationFormat>Widescreen</PresentationFormat>
  <Paragraphs>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ERD Examples</vt:lpstr>
      <vt:lpstr>PowerPoint Presentation</vt:lpstr>
      <vt:lpstr>Associative entity</vt:lpstr>
      <vt:lpstr>     Example 1</vt:lpstr>
      <vt:lpstr>PowerPoint Presentation</vt:lpstr>
      <vt:lpstr>Examples of multiple relationships – entities can be related to one another in more than one way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 Examples</dc:title>
  <dc:creator>user</dc:creator>
  <cp:lastModifiedBy>user</cp:lastModifiedBy>
  <cp:revision>7</cp:revision>
  <dcterms:created xsi:type="dcterms:W3CDTF">2018-10-30T06:44:13Z</dcterms:created>
  <dcterms:modified xsi:type="dcterms:W3CDTF">2018-10-30T07:26:35Z</dcterms:modified>
</cp:coreProperties>
</file>