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8636"/>
            <a:ext cx="663892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137" y="1612138"/>
            <a:ext cx="8221725" cy="3829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4" y="1508505"/>
            <a:ext cx="63792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Tw Cen MT"/>
                <a:cs typeface="Tw Cen MT"/>
              </a:rPr>
              <a:t>Entity </a:t>
            </a:r>
            <a:r>
              <a:rPr sz="3600" b="1" spc="-5" dirty="0">
                <a:solidFill>
                  <a:srgbClr val="FFFFFF"/>
                </a:solidFill>
                <a:latin typeface="Tw Cen MT"/>
                <a:cs typeface="Tw Cen MT"/>
              </a:rPr>
              <a:t>Relationship </a:t>
            </a:r>
            <a:r>
              <a:rPr sz="3600" b="1" dirty="0">
                <a:solidFill>
                  <a:srgbClr val="FFFFFF"/>
                </a:solidFill>
                <a:latin typeface="Tw Cen MT"/>
                <a:cs typeface="Tw Cen MT"/>
              </a:rPr>
              <a:t>(ER)</a:t>
            </a:r>
            <a:r>
              <a:rPr sz="3600" b="1" spc="-6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w Cen MT"/>
                <a:cs typeface="Tw Cen MT"/>
              </a:rPr>
              <a:t>Modeling  </a:t>
            </a:r>
            <a:r>
              <a:rPr sz="3600" b="1" spc="-5" dirty="0">
                <a:solidFill>
                  <a:srgbClr val="FFFFFF"/>
                </a:solidFill>
                <a:latin typeface="Tw Cen MT"/>
                <a:cs typeface="Tw Cen MT"/>
              </a:rPr>
              <a:t>(Chapter</a:t>
            </a:r>
            <a:r>
              <a:rPr sz="3600" b="1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w Cen MT"/>
                <a:cs typeface="Tw Cen MT"/>
              </a:rPr>
              <a:t>04)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396951"/>
            <a:ext cx="4775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60" dirty="0">
                <a:solidFill>
                  <a:srgbClr val="800040"/>
                </a:solidFill>
                <a:latin typeface="Calibri"/>
                <a:cs typeface="Calibri"/>
              </a:rPr>
              <a:t>DATABASE </a:t>
            </a:r>
            <a:r>
              <a:rPr sz="2600" b="1" spc="-5" dirty="0">
                <a:solidFill>
                  <a:srgbClr val="800040"/>
                </a:solidFill>
                <a:latin typeface="Calibri"/>
                <a:cs typeface="Calibri"/>
              </a:rPr>
              <a:t>MANAGEMENT</a:t>
            </a:r>
            <a:r>
              <a:rPr sz="2600" b="1" spc="-85" dirty="0">
                <a:solidFill>
                  <a:srgbClr val="80004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800040"/>
                </a:solidFill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585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Identifiers </a:t>
            </a:r>
            <a:r>
              <a:rPr dirty="0"/>
              <a:t>(Primary</a:t>
            </a:r>
            <a:r>
              <a:rPr spc="-50" dirty="0"/>
              <a:t> Keys)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93380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ERM uses </a:t>
            </a:r>
            <a:r>
              <a:rPr sz="2900" b="1" dirty="0">
                <a:latin typeface="Tw Cen MT"/>
                <a:cs typeface="Tw Cen MT"/>
              </a:rPr>
              <a:t>identifiers</a:t>
            </a:r>
            <a:r>
              <a:rPr sz="2900" dirty="0">
                <a:latin typeface="Tw Cen MT"/>
                <a:cs typeface="Tw Cen MT"/>
              </a:rPr>
              <a:t>, that </a:t>
            </a:r>
            <a:r>
              <a:rPr sz="2900" spc="-20" dirty="0">
                <a:latin typeface="Tw Cen MT"/>
                <a:cs typeface="Tw Cen MT"/>
              </a:rPr>
              <a:t>is, </a:t>
            </a:r>
            <a:r>
              <a:rPr sz="2900" dirty="0">
                <a:latin typeface="Tw Cen MT"/>
                <a:cs typeface="Tw Cen MT"/>
              </a:rPr>
              <a:t>one or more  attributes that uniquely identify </a:t>
            </a:r>
            <a:r>
              <a:rPr sz="2900" spc="30" dirty="0">
                <a:latin typeface="Tw Cen MT"/>
                <a:cs typeface="Tw Cen MT"/>
              </a:rPr>
              <a:t>each </a:t>
            </a:r>
            <a:r>
              <a:rPr sz="2900" dirty="0">
                <a:latin typeface="Tw Cen MT"/>
                <a:cs typeface="Tw Cen MT"/>
              </a:rPr>
              <a:t>entity</a:t>
            </a:r>
            <a:r>
              <a:rPr sz="2900" spc="-7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instance.</a:t>
            </a:r>
            <a:endParaRPr sz="2900">
              <a:latin typeface="Tw Cen MT"/>
              <a:cs typeface="Tw Cen MT"/>
            </a:endParaRPr>
          </a:p>
          <a:p>
            <a:pPr marL="332740" marR="66675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relational model, </a:t>
            </a:r>
            <a:r>
              <a:rPr sz="2900" spc="30" dirty="0">
                <a:latin typeface="Tw Cen MT"/>
                <a:cs typeface="Tw Cen MT"/>
              </a:rPr>
              <a:t>such </a:t>
            </a:r>
            <a:r>
              <a:rPr sz="2900" spc="-5" dirty="0">
                <a:latin typeface="Tw Cen MT"/>
                <a:cs typeface="Tw Cen MT"/>
              </a:rPr>
              <a:t>identifiers </a:t>
            </a:r>
            <a:r>
              <a:rPr sz="2900" spc="5" dirty="0">
                <a:latin typeface="Tw Cen MT"/>
                <a:cs typeface="Tw Cen MT"/>
              </a:rPr>
              <a:t>are </a:t>
            </a:r>
            <a:r>
              <a:rPr sz="2900" dirty="0">
                <a:latin typeface="Tw Cen MT"/>
                <a:cs typeface="Tw Cen MT"/>
              </a:rPr>
              <a:t>mapped  to primary </a:t>
            </a:r>
            <a:r>
              <a:rPr sz="2900" spc="-45" dirty="0">
                <a:latin typeface="Tw Cen MT"/>
                <a:cs typeface="Tw Cen MT"/>
              </a:rPr>
              <a:t>keys </a:t>
            </a:r>
            <a:r>
              <a:rPr sz="2900" dirty="0">
                <a:latin typeface="Tw Cen MT"/>
                <a:cs typeface="Tw Cen MT"/>
              </a:rPr>
              <a:t>(PKs) </a:t>
            </a:r>
            <a:r>
              <a:rPr sz="2900" spc="-5" dirty="0">
                <a:latin typeface="Tw Cen MT"/>
                <a:cs typeface="Tw Cen MT"/>
              </a:rPr>
              <a:t>in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tables.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Identifiers are </a:t>
            </a:r>
            <a:r>
              <a:rPr sz="2900" spc="5" dirty="0">
                <a:latin typeface="Tw Cen MT"/>
                <a:cs typeface="Tw Cen MT"/>
              </a:rPr>
              <a:t>underlined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</a:t>
            </a:r>
            <a:r>
              <a:rPr sz="2900" spc="-7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ERD.</a:t>
            </a:r>
            <a:endParaRPr sz="2900">
              <a:latin typeface="Tw Cen MT"/>
              <a:cs typeface="Tw Cen MT"/>
            </a:endParaRPr>
          </a:p>
          <a:p>
            <a:pPr marL="332740" marR="566420">
              <a:lnSpc>
                <a:spcPct val="100000"/>
              </a:lnSpc>
            </a:pPr>
            <a:r>
              <a:rPr sz="2900" dirty="0">
                <a:latin typeface="Tw Cen MT"/>
                <a:cs typeface="Tw Cen MT"/>
              </a:rPr>
              <a:t>PK attributes </a:t>
            </a:r>
            <a:r>
              <a:rPr sz="2900" spc="5" dirty="0">
                <a:latin typeface="Tw Cen MT"/>
                <a:cs typeface="Tw Cen MT"/>
              </a:rPr>
              <a:t>are </a:t>
            </a:r>
            <a:r>
              <a:rPr sz="2900" dirty="0">
                <a:latin typeface="Tw Cen MT"/>
                <a:cs typeface="Tw Cen MT"/>
              </a:rPr>
              <a:t>also </a:t>
            </a:r>
            <a:r>
              <a:rPr sz="2900" spc="5" dirty="0">
                <a:latin typeface="Tw Cen MT"/>
                <a:cs typeface="Tw Cen MT"/>
              </a:rPr>
              <a:t>underlined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-1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frequently  used table </a:t>
            </a:r>
            <a:r>
              <a:rPr sz="2900" spc="5" dirty="0">
                <a:latin typeface="Tw Cen MT"/>
                <a:cs typeface="Tw Cen MT"/>
              </a:rPr>
              <a:t>structure </a:t>
            </a:r>
            <a:r>
              <a:rPr sz="2900" spc="10" dirty="0">
                <a:latin typeface="Tw Cen MT"/>
                <a:cs typeface="Tw Cen MT"/>
              </a:rPr>
              <a:t>shorthand</a:t>
            </a:r>
            <a:r>
              <a:rPr sz="2900" spc="-114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notation.</a:t>
            </a:r>
            <a:endParaRPr sz="2900">
              <a:latin typeface="Tw Cen MT"/>
              <a:cs typeface="Tw Cen MT"/>
            </a:endParaRPr>
          </a:p>
          <a:p>
            <a:pPr marL="332740" marR="146050">
              <a:lnSpc>
                <a:spcPct val="100000"/>
              </a:lnSpc>
              <a:spcBef>
                <a:spcPts val="5"/>
              </a:spcBef>
            </a:pPr>
            <a:r>
              <a:rPr sz="2900" spc="-10" dirty="0">
                <a:latin typeface="Tw Cen MT"/>
                <a:cs typeface="Tw Cen MT"/>
              </a:rPr>
              <a:t>For </a:t>
            </a:r>
            <a:r>
              <a:rPr sz="2900" spc="-25" dirty="0">
                <a:latin typeface="Tw Cen MT"/>
                <a:cs typeface="Tw Cen MT"/>
              </a:rPr>
              <a:t>example, </a:t>
            </a:r>
            <a:r>
              <a:rPr sz="2900" dirty="0">
                <a:latin typeface="Tw Cen MT"/>
                <a:cs typeface="Tw Cen MT"/>
              </a:rPr>
              <a:t>a CAR entity </a:t>
            </a:r>
            <a:r>
              <a:rPr sz="2900" spc="-20" dirty="0">
                <a:latin typeface="Tw Cen MT"/>
                <a:cs typeface="Tw Cen MT"/>
              </a:rPr>
              <a:t>may </a:t>
            </a:r>
            <a:r>
              <a:rPr sz="2900" spc="5" dirty="0">
                <a:latin typeface="Tw Cen MT"/>
                <a:cs typeface="Tw Cen MT"/>
              </a:rPr>
              <a:t>be </a:t>
            </a:r>
            <a:r>
              <a:rPr sz="2900" dirty="0">
                <a:latin typeface="Tw Cen MT"/>
                <a:cs typeface="Tw Cen MT"/>
              </a:rPr>
              <a:t>represented </a:t>
            </a:r>
            <a:r>
              <a:rPr sz="2900" spc="-45" dirty="0">
                <a:latin typeface="Tw Cen MT"/>
                <a:cs typeface="Tw Cen MT"/>
              </a:rPr>
              <a:t>by:  </a:t>
            </a:r>
            <a:r>
              <a:rPr sz="2900" dirty="0">
                <a:latin typeface="Tw Cen MT"/>
                <a:cs typeface="Tw Cen MT"/>
              </a:rPr>
              <a:t>CAR </a:t>
            </a:r>
            <a:r>
              <a:rPr sz="2900" spc="-5" dirty="0">
                <a:latin typeface="Tw Cen MT"/>
                <a:cs typeface="Tw Cen MT"/>
              </a:rPr>
              <a:t>(</a:t>
            </a:r>
            <a:r>
              <a:rPr sz="2900" b="1" u="heavy" spc="-5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CAR_VIN</a:t>
            </a:r>
            <a:r>
              <a:rPr sz="2900" spc="-5" dirty="0">
                <a:latin typeface="Tw Cen MT"/>
                <a:cs typeface="Tw Cen MT"/>
              </a:rPr>
              <a:t>, </a:t>
            </a:r>
            <a:r>
              <a:rPr sz="2900" dirty="0">
                <a:latin typeface="Tw Cen MT"/>
                <a:cs typeface="Tw Cen MT"/>
              </a:rPr>
              <a:t>MOD_CODE, CAR_YEAR,  CAR_COLOR)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691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Composite</a:t>
            </a:r>
            <a:r>
              <a:rPr spc="-60" dirty="0"/>
              <a:t> </a:t>
            </a:r>
            <a:r>
              <a:rPr spc="-5" dirty="0"/>
              <a:t>Identifiers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27340" cy="4595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0066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</a:t>
            </a:r>
            <a:r>
              <a:rPr sz="2900" b="1" dirty="0">
                <a:latin typeface="Tw Cen MT"/>
                <a:cs typeface="Tw Cen MT"/>
              </a:rPr>
              <a:t>composite identifier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 primary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dirty="0">
                <a:latin typeface="Tw Cen MT"/>
                <a:cs typeface="Tw Cen MT"/>
              </a:rPr>
              <a:t>composed  of more than one</a:t>
            </a:r>
            <a:r>
              <a:rPr sz="2900" spc="7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attribute.</a:t>
            </a:r>
            <a:endParaRPr sz="2900">
              <a:latin typeface="Tw Cen MT"/>
              <a:cs typeface="Tw Cen MT"/>
            </a:endParaRPr>
          </a:p>
          <a:p>
            <a:pPr marL="332740" marR="5080">
              <a:lnSpc>
                <a:spcPct val="100000"/>
              </a:lnSpc>
            </a:pPr>
            <a:r>
              <a:rPr sz="2900" spc="-10" dirty="0">
                <a:latin typeface="Tw Cen MT"/>
                <a:cs typeface="Tw Cen MT"/>
              </a:rPr>
              <a:t>For </a:t>
            </a:r>
            <a:r>
              <a:rPr sz="2900" spc="-25" dirty="0">
                <a:latin typeface="Tw Cen MT"/>
                <a:cs typeface="Tw Cen MT"/>
              </a:rPr>
              <a:t>example, </a:t>
            </a:r>
            <a:r>
              <a:rPr sz="2900" spc="-20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CLASS </a:t>
            </a:r>
            <a:r>
              <a:rPr sz="2900" spc="-30" dirty="0">
                <a:latin typeface="Tw Cen MT"/>
                <a:cs typeface="Tw Cen MT"/>
              </a:rPr>
              <a:t>entity, </a:t>
            </a:r>
            <a:r>
              <a:rPr sz="2900" dirty="0">
                <a:latin typeface="Tw Cen MT"/>
                <a:cs typeface="Tw Cen MT"/>
              </a:rPr>
              <a:t>a composite primary 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dirty="0">
                <a:latin typeface="Tw Cen MT"/>
                <a:cs typeface="Tw Cen MT"/>
              </a:rPr>
              <a:t>composed of the combination of CRS_CODE  and CLASS_SECTION can be used, instead of using  CLASS_CODE: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marR="266700">
              <a:lnSpc>
                <a:spcPct val="100000"/>
              </a:lnSpc>
            </a:pPr>
            <a:r>
              <a:rPr sz="2900" dirty="0">
                <a:latin typeface="Tw Cen MT"/>
                <a:cs typeface="Tw Cen MT"/>
              </a:rPr>
              <a:t>CLASS (</a:t>
            </a:r>
            <a:r>
              <a:rPr sz="2900" b="1" u="heavy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CRS_CODE</a:t>
            </a:r>
            <a:r>
              <a:rPr sz="2900" dirty="0">
                <a:latin typeface="Tw Cen MT"/>
                <a:cs typeface="Tw Cen MT"/>
              </a:rPr>
              <a:t>, </a:t>
            </a:r>
            <a:r>
              <a:rPr sz="2900" b="1" u="heavy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CLASS_SECTION</a:t>
            </a:r>
            <a:r>
              <a:rPr sz="2900" dirty="0">
                <a:latin typeface="Tw Cen MT"/>
                <a:cs typeface="Tw Cen MT"/>
              </a:rPr>
              <a:t>,</a:t>
            </a:r>
            <a:r>
              <a:rPr sz="2900" spc="-1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CLASS_TIME,  ROOM_CODE,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PROF_NUM)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1750" spc="-10" dirty="0">
                <a:solidFill>
                  <a:srgbClr val="7597D9"/>
                </a:solidFill>
                <a:latin typeface="Wingdings"/>
                <a:cs typeface="Wingdings"/>
              </a:rPr>
              <a:t>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313" y="126720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2777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Composite and Simple</a:t>
            </a:r>
            <a:r>
              <a:rPr spc="-75" dirty="0"/>
              <a:t> </a:t>
            </a:r>
            <a:r>
              <a:rPr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4352"/>
            <a:ext cx="7632700" cy="373887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Attributes </a:t>
            </a:r>
            <a:r>
              <a:rPr sz="2900" spc="5" dirty="0">
                <a:latin typeface="Tw Cen MT"/>
                <a:cs typeface="Tw Cen MT"/>
              </a:rPr>
              <a:t>are </a:t>
            </a:r>
            <a:r>
              <a:rPr sz="2900" dirty="0">
                <a:latin typeface="Tw Cen MT"/>
                <a:cs typeface="Tw Cen MT"/>
              </a:rPr>
              <a:t>classified as simple or</a:t>
            </a:r>
            <a:r>
              <a:rPr sz="2900" spc="-10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composite.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</a:t>
            </a:r>
            <a:r>
              <a:rPr sz="2900" b="1" dirty="0">
                <a:latin typeface="Tw Cen MT"/>
                <a:cs typeface="Tw Cen MT"/>
              </a:rPr>
              <a:t>composite attribute </a:t>
            </a:r>
            <a:r>
              <a:rPr sz="2900" dirty="0">
                <a:latin typeface="Tw Cen MT"/>
                <a:cs typeface="Tw Cen MT"/>
              </a:rPr>
              <a:t>(not to </a:t>
            </a:r>
            <a:r>
              <a:rPr sz="2900" spc="5" dirty="0">
                <a:latin typeface="Tw Cen MT"/>
                <a:cs typeface="Tw Cen MT"/>
              </a:rPr>
              <a:t>be </a:t>
            </a:r>
            <a:r>
              <a:rPr sz="2900" dirty="0">
                <a:latin typeface="Tw Cen MT"/>
                <a:cs typeface="Tw Cen MT"/>
              </a:rPr>
              <a:t>confused with a  composite identifier)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an attribute that can be  </a:t>
            </a:r>
            <a:r>
              <a:rPr sz="2900" spc="10" dirty="0">
                <a:latin typeface="Tw Cen MT"/>
                <a:cs typeface="Tw Cen MT"/>
              </a:rPr>
              <a:t>further </a:t>
            </a:r>
            <a:r>
              <a:rPr sz="2900" dirty="0">
                <a:latin typeface="Tw Cen MT"/>
                <a:cs typeface="Tw Cen MT"/>
              </a:rPr>
              <a:t>subdivided to yield additional </a:t>
            </a:r>
            <a:r>
              <a:rPr sz="2900" spc="-5" dirty="0">
                <a:latin typeface="Tw Cen MT"/>
                <a:cs typeface="Tw Cen MT"/>
              </a:rPr>
              <a:t>attributes.  </a:t>
            </a:r>
            <a:r>
              <a:rPr sz="2900" spc="-10" dirty="0">
                <a:latin typeface="Tw Cen MT"/>
                <a:cs typeface="Tw Cen MT"/>
              </a:rPr>
              <a:t>For </a:t>
            </a:r>
            <a:r>
              <a:rPr sz="2900" spc="-25" dirty="0">
                <a:latin typeface="Tw Cen MT"/>
                <a:cs typeface="Tw Cen MT"/>
              </a:rPr>
              <a:t>example, </a:t>
            </a:r>
            <a:r>
              <a:rPr sz="2900" dirty="0">
                <a:latin typeface="Tw Cen MT"/>
                <a:cs typeface="Tw Cen MT"/>
              </a:rPr>
              <a:t>the attribute ADDRESS </a:t>
            </a:r>
            <a:r>
              <a:rPr sz="2900" spc="-5" dirty="0">
                <a:latin typeface="Tw Cen MT"/>
                <a:cs typeface="Tw Cen MT"/>
              </a:rPr>
              <a:t>can </a:t>
            </a:r>
            <a:r>
              <a:rPr sz="2900" dirty="0">
                <a:latin typeface="Tw Cen MT"/>
                <a:cs typeface="Tw Cen MT"/>
              </a:rPr>
              <a:t>be  subdivided </a:t>
            </a:r>
            <a:r>
              <a:rPr sz="2900" spc="-5" dirty="0">
                <a:latin typeface="Tw Cen MT"/>
                <a:cs typeface="Tw Cen MT"/>
              </a:rPr>
              <a:t>into </a:t>
            </a:r>
            <a:r>
              <a:rPr sz="2900" dirty="0">
                <a:latin typeface="Tw Cen MT"/>
                <a:cs typeface="Tw Cen MT"/>
              </a:rPr>
              <a:t>street, </a:t>
            </a:r>
            <a:r>
              <a:rPr sz="2900" spc="-40" dirty="0">
                <a:latin typeface="Tw Cen MT"/>
                <a:cs typeface="Tw Cen MT"/>
              </a:rPr>
              <a:t>city, </a:t>
            </a:r>
            <a:r>
              <a:rPr sz="2900" spc="-20" dirty="0">
                <a:latin typeface="Tw Cen MT"/>
                <a:cs typeface="Tw Cen MT"/>
              </a:rPr>
              <a:t>state, </a:t>
            </a:r>
            <a:r>
              <a:rPr sz="2900" dirty="0">
                <a:latin typeface="Tw Cen MT"/>
                <a:cs typeface="Tw Cen MT"/>
              </a:rPr>
              <a:t>and zip </a:t>
            </a:r>
            <a:r>
              <a:rPr sz="2900" spc="-5" dirty="0">
                <a:latin typeface="Tw Cen MT"/>
                <a:cs typeface="Tw Cen MT"/>
              </a:rPr>
              <a:t>code.  </a:t>
            </a:r>
            <a:r>
              <a:rPr sz="2900" spc="-15" dirty="0">
                <a:latin typeface="Tw Cen MT"/>
                <a:cs typeface="Tw Cen MT"/>
              </a:rPr>
              <a:t>Similarly, </a:t>
            </a:r>
            <a:r>
              <a:rPr sz="2900" dirty="0">
                <a:latin typeface="Tw Cen MT"/>
                <a:cs typeface="Tw Cen MT"/>
              </a:rPr>
              <a:t>the attribute PHONE_NUMBER can be  subdivided </a:t>
            </a:r>
            <a:r>
              <a:rPr sz="2900" spc="-5" dirty="0">
                <a:latin typeface="Tw Cen MT"/>
                <a:cs typeface="Tw Cen MT"/>
              </a:rPr>
              <a:t>into </a:t>
            </a:r>
            <a:r>
              <a:rPr sz="2900" dirty="0">
                <a:latin typeface="Tw Cen MT"/>
                <a:cs typeface="Tw Cen MT"/>
              </a:rPr>
              <a:t>area code and </a:t>
            </a:r>
            <a:r>
              <a:rPr sz="2900" spc="-10" dirty="0">
                <a:latin typeface="Tw Cen MT"/>
                <a:cs typeface="Tw Cen MT"/>
              </a:rPr>
              <a:t>exchange</a:t>
            </a:r>
            <a:r>
              <a:rPr sz="2900" spc="-80" dirty="0">
                <a:latin typeface="Tw Cen MT"/>
                <a:cs typeface="Tw Cen MT"/>
              </a:rPr>
              <a:t> </a:t>
            </a:r>
            <a:r>
              <a:rPr sz="2900" spc="-30" dirty="0">
                <a:latin typeface="Tw Cen MT"/>
                <a:cs typeface="Tw Cen MT"/>
              </a:rPr>
              <a:t>number.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850505" cy="3209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480059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</a:t>
            </a:r>
            <a:r>
              <a:rPr sz="2900" b="1" dirty="0">
                <a:latin typeface="Tw Cen MT"/>
                <a:cs typeface="Tw Cen MT"/>
              </a:rPr>
              <a:t>simple attribute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an attribute that cannot</a:t>
            </a:r>
            <a:r>
              <a:rPr sz="2900" spc="-1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be  subdivided.</a:t>
            </a:r>
            <a:endParaRPr sz="2900">
              <a:latin typeface="Tw Cen MT"/>
              <a:cs typeface="Tw Cen MT"/>
            </a:endParaRPr>
          </a:p>
          <a:p>
            <a:pPr marL="332740" marR="5080">
              <a:lnSpc>
                <a:spcPct val="100000"/>
              </a:lnSpc>
            </a:pPr>
            <a:r>
              <a:rPr sz="2900" spc="-10" dirty="0">
                <a:latin typeface="Tw Cen MT"/>
                <a:cs typeface="Tw Cen MT"/>
              </a:rPr>
              <a:t>For </a:t>
            </a:r>
            <a:r>
              <a:rPr sz="2900" spc="-25" dirty="0">
                <a:latin typeface="Tw Cen MT"/>
                <a:cs typeface="Tw Cen MT"/>
              </a:rPr>
              <a:t>example, </a:t>
            </a:r>
            <a:r>
              <a:rPr sz="2900" spc="-45" dirty="0">
                <a:latin typeface="Tw Cen MT"/>
                <a:cs typeface="Tw Cen MT"/>
              </a:rPr>
              <a:t>age, </a:t>
            </a:r>
            <a:r>
              <a:rPr sz="2900" spc="-10" dirty="0">
                <a:latin typeface="Tw Cen MT"/>
                <a:cs typeface="Tw Cen MT"/>
              </a:rPr>
              <a:t>gender </a:t>
            </a:r>
            <a:r>
              <a:rPr sz="2900" dirty="0">
                <a:latin typeface="Tw Cen MT"/>
                <a:cs typeface="Tw Cen MT"/>
              </a:rPr>
              <a:t>and marital status </a:t>
            </a:r>
            <a:r>
              <a:rPr sz="2900" spc="-15" dirty="0">
                <a:latin typeface="Tw Cen MT"/>
                <a:cs typeface="Tw Cen MT"/>
              </a:rPr>
              <a:t>would  </a:t>
            </a:r>
            <a:r>
              <a:rPr sz="2900" dirty="0">
                <a:latin typeface="Tw Cen MT"/>
                <a:cs typeface="Tw Cen MT"/>
              </a:rPr>
              <a:t>be classified as simple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attributes.</a:t>
            </a:r>
            <a:endParaRPr sz="2900">
              <a:latin typeface="Tw Cen MT"/>
              <a:cs typeface="Tw Cen MT"/>
            </a:endParaRPr>
          </a:p>
          <a:p>
            <a:pPr marL="332740" marR="337185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14" dirty="0">
                <a:latin typeface="Tw Cen MT"/>
                <a:cs typeface="Tw Cen MT"/>
              </a:rPr>
              <a:t>To </a:t>
            </a:r>
            <a:r>
              <a:rPr sz="2900" dirty="0">
                <a:latin typeface="Tw Cen MT"/>
                <a:cs typeface="Tw Cen MT"/>
              </a:rPr>
              <a:t>facilitate detailed </a:t>
            </a:r>
            <a:r>
              <a:rPr sz="2900" spc="-5" dirty="0">
                <a:latin typeface="Tw Cen MT"/>
                <a:cs typeface="Tw Cen MT"/>
              </a:rPr>
              <a:t>queries, it is </a:t>
            </a:r>
            <a:r>
              <a:rPr sz="2900" dirty="0">
                <a:latin typeface="Tw Cen MT"/>
                <a:cs typeface="Tw Cen MT"/>
              </a:rPr>
              <a:t>wise to </a:t>
            </a:r>
            <a:r>
              <a:rPr sz="2900" spc="10" dirty="0">
                <a:latin typeface="Tw Cen MT"/>
                <a:cs typeface="Tw Cen MT"/>
              </a:rPr>
              <a:t>change  </a:t>
            </a:r>
            <a:r>
              <a:rPr sz="2900" dirty="0">
                <a:latin typeface="Tw Cen MT"/>
                <a:cs typeface="Tw Cen MT"/>
              </a:rPr>
              <a:t>composite attributes </a:t>
            </a:r>
            <a:r>
              <a:rPr sz="2900" spc="-5" dirty="0">
                <a:latin typeface="Tw Cen MT"/>
                <a:cs typeface="Tw Cen MT"/>
              </a:rPr>
              <a:t>into </a:t>
            </a:r>
            <a:r>
              <a:rPr sz="2900" dirty="0">
                <a:latin typeface="Tw Cen MT"/>
                <a:cs typeface="Tw Cen MT"/>
              </a:rPr>
              <a:t>a series of simple  </a:t>
            </a:r>
            <a:r>
              <a:rPr sz="2900" spc="-5" dirty="0">
                <a:latin typeface="Tw Cen MT"/>
                <a:cs typeface="Tw Cen MT"/>
              </a:rPr>
              <a:t>attributes.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40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Single-Valued</a:t>
            </a:r>
            <a:r>
              <a:rPr spc="-65" dirty="0"/>
              <a:t> </a:t>
            </a:r>
            <a:r>
              <a:rPr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6709"/>
            <a:ext cx="7901305" cy="450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20650" indent="-320040">
              <a:lnSpc>
                <a:spcPct val="100000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dirty="0">
                <a:latin typeface="Tw Cen MT"/>
                <a:cs typeface="Tw Cen MT"/>
              </a:rPr>
              <a:t>A </a:t>
            </a:r>
            <a:r>
              <a:rPr sz="2400" b="1" spc="-5" dirty="0">
                <a:latin typeface="Tw Cen MT"/>
                <a:cs typeface="Tw Cen MT"/>
              </a:rPr>
              <a:t>single-valued </a:t>
            </a:r>
            <a:r>
              <a:rPr sz="2400" b="1" dirty="0">
                <a:latin typeface="Tw Cen MT"/>
                <a:cs typeface="Tw Cen MT"/>
              </a:rPr>
              <a:t>attribute </a:t>
            </a:r>
            <a:r>
              <a:rPr sz="2400" spc="-5" dirty="0">
                <a:latin typeface="Tw Cen MT"/>
                <a:cs typeface="Tw Cen MT"/>
              </a:rPr>
              <a:t>is </a:t>
            </a:r>
            <a:r>
              <a:rPr sz="2400" dirty="0">
                <a:latin typeface="Tw Cen MT"/>
                <a:cs typeface="Tw Cen MT"/>
              </a:rPr>
              <a:t>an attribute that can </a:t>
            </a:r>
            <a:r>
              <a:rPr sz="2400" spc="-10" dirty="0">
                <a:latin typeface="Tw Cen MT"/>
                <a:cs typeface="Tw Cen MT"/>
              </a:rPr>
              <a:t>have </a:t>
            </a:r>
            <a:r>
              <a:rPr sz="2400" dirty="0">
                <a:latin typeface="Tw Cen MT"/>
                <a:cs typeface="Tw Cen MT"/>
              </a:rPr>
              <a:t>only a  single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value.</a:t>
            </a:r>
            <a:endParaRPr sz="2400">
              <a:latin typeface="Tw Cen MT"/>
              <a:cs typeface="Tw Cen MT"/>
            </a:endParaRPr>
          </a:p>
          <a:p>
            <a:pPr marL="332740" marR="427990">
              <a:lnSpc>
                <a:spcPct val="100000"/>
              </a:lnSpc>
            </a:pPr>
            <a:r>
              <a:rPr sz="2400" spc="-10" dirty="0">
                <a:latin typeface="Tw Cen MT"/>
                <a:cs typeface="Tw Cen MT"/>
              </a:rPr>
              <a:t>For </a:t>
            </a:r>
            <a:r>
              <a:rPr sz="2400" spc="-25" dirty="0">
                <a:latin typeface="Tw Cen MT"/>
                <a:cs typeface="Tw Cen MT"/>
              </a:rPr>
              <a:t>example, </a:t>
            </a:r>
            <a:r>
              <a:rPr sz="2400" dirty="0">
                <a:latin typeface="Tw Cen MT"/>
                <a:cs typeface="Tw Cen MT"/>
              </a:rPr>
              <a:t>a person can </a:t>
            </a:r>
            <a:r>
              <a:rPr sz="2400" spc="-10" dirty="0">
                <a:latin typeface="Tw Cen MT"/>
                <a:cs typeface="Tw Cen MT"/>
              </a:rPr>
              <a:t>have </a:t>
            </a:r>
            <a:r>
              <a:rPr sz="2400" dirty="0">
                <a:latin typeface="Tw Cen MT"/>
                <a:cs typeface="Tw Cen MT"/>
              </a:rPr>
              <a:t>only one </a:t>
            </a:r>
            <a:r>
              <a:rPr sz="2400" spc="-5" dirty="0">
                <a:latin typeface="Tw Cen MT"/>
                <a:cs typeface="Tw Cen MT"/>
              </a:rPr>
              <a:t>Social Security  </a:t>
            </a:r>
            <a:r>
              <a:rPr sz="2400" spc="-25" dirty="0">
                <a:latin typeface="Tw Cen MT"/>
                <a:cs typeface="Tw Cen MT"/>
              </a:rPr>
              <a:t>number, </a:t>
            </a:r>
            <a:r>
              <a:rPr sz="2400" dirty="0">
                <a:latin typeface="Tw Cen MT"/>
                <a:cs typeface="Tw Cen MT"/>
              </a:rPr>
              <a:t>and a manufactured </a:t>
            </a:r>
            <a:r>
              <a:rPr sz="2400" spc="10" dirty="0">
                <a:latin typeface="Tw Cen MT"/>
                <a:cs typeface="Tw Cen MT"/>
              </a:rPr>
              <a:t>part </a:t>
            </a:r>
            <a:r>
              <a:rPr sz="2400" dirty="0">
                <a:latin typeface="Tw Cen MT"/>
                <a:cs typeface="Tw Cen MT"/>
              </a:rPr>
              <a:t>can </a:t>
            </a:r>
            <a:r>
              <a:rPr sz="2400" spc="-10" dirty="0">
                <a:latin typeface="Tw Cen MT"/>
                <a:cs typeface="Tw Cen MT"/>
              </a:rPr>
              <a:t>have </a:t>
            </a:r>
            <a:r>
              <a:rPr sz="2400" dirty="0">
                <a:latin typeface="Tw Cen MT"/>
                <a:cs typeface="Tw Cen MT"/>
              </a:rPr>
              <a:t>only one serial  </a:t>
            </a:r>
            <a:r>
              <a:rPr sz="2400" spc="-25" dirty="0">
                <a:latin typeface="Tw Cen MT"/>
                <a:cs typeface="Tw Cen MT"/>
              </a:rPr>
              <a:t>number.</a:t>
            </a:r>
            <a:endParaRPr sz="24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10" dirty="0">
                <a:latin typeface="Tw Cen MT"/>
                <a:cs typeface="Tw Cen MT"/>
              </a:rPr>
              <a:t>Keep </a:t>
            </a: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dirty="0">
                <a:latin typeface="Tw Cen MT"/>
                <a:cs typeface="Tw Cen MT"/>
              </a:rPr>
              <a:t>mind </a:t>
            </a:r>
            <a:r>
              <a:rPr sz="2400" spc="-5" dirty="0">
                <a:latin typeface="Tw Cen MT"/>
                <a:cs typeface="Tw Cen MT"/>
              </a:rPr>
              <a:t>that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-5" dirty="0">
                <a:latin typeface="Tw Cen MT"/>
                <a:cs typeface="Tw Cen MT"/>
              </a:rPr>
              <a:t>single-valued attribute </a:t>
            </a:r>
            <a:r>
              <a:rPr sz="2400" dirty="0">
                <a:latin typeface="Tw Cen MT"/>
                <a:cs typeface="Tw Cen MT"/>
              </a:rPr>
              <a:t>is not necessarily</a:t>
            </a:r>
            <a:r>
              <a:rPr sz="2400" spc="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</a:t>
            </a:r>
            <a:endParaRPr sz="2400">
              <a:latin typeface="Tw Cen MT"/>
              <a:cs typeface="Tw Cen MT"/>
            </a:endParaRPr>
          </a:p>
          <a:p>
            <a:pPr marL="332740">
              <a:lnSpc>
                <a:spcPct val="100000"/>
              </a:lnSpc>
            </a:pPr>
            <a:r>
              <a:rPr sz="2400" dirty="0">
                <a:latin typeface="Tw Cen MT"/>
                <a:cs typeface="Tw Cen MT"/>
              </a:rPr>
              <a:t>simple</a:t>
            </a:r>
            <a:r>
              <a:rPr sz="2400" spc="-5" dirty="0">
                <a:latin typeface="Tw Cen MT"/>
                <a:cs typeface="Tw Cen MT"/>
              </a:rPr>
              <a:t> attribute.</a:t>
            </a:r>
            <a:endParaRPr sz="2400">
              <a:latin typeface="Tw Cen MT"/>
              <a:cs typeface="Tw Cen MT"/>
            </a:endParaRPr>
          </a:p>
          <a:p>
            <a:pPr marL="332740" marR="75565">
              <a:lnSpc>
                <a:spcPct val="100000"/>
              </a:lnSpc>
            </a:pPr>
            <a:r>
              <a:rPr sz="2400" spc="-10" dirty="0">
                <a:latin typeface="Tw Cen MT"/>
                <a:cs typeface="Tw Cen MT"/>
              </a:rPr>
              <a:t>For </a:t>
            </a:r>
            <a:r>
              <a:rPr sz="2400" spc="-25" dirty="0">
                <a:latin typeface="Tw Cen MT"/>
                <a:cs typeface="Tw Cen MT"/>
              </a:rPr>
              <a:t>example,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-5" dirty="0">
                <a:latin typeface="Tw Cen MT"/>
                <a:cs typeface="Tw Cen MT"/>
              </a:rPr>
              <a:t>part’s </a:t>
            </a:r>
            <a:r>
              <a:rPr sz="2400" dirty="0">
                <a:latin typeface="Tw Cen MT"/>
                <a:cs typeface="Tw Cen MT"/>
              </a:rPr>
              <a:t>serial </a:t>
            </a:r>
            <a:r>
              <a:rPr sz="2400" spc="-25" dirty="0">
                <a:latin typeface="Tw Cen MT"/>
                <a:cs typeface="Tw Cen MT"/>
              </a:rPr>
              <a:t>number, </a:t>
            </a:r>
            <a:r>
              <a:rPr sz="2400" spc="25" dirty="0">
                <a:latin typeface="Tw Cen MT"/>
                <a:cs typeface="Tw Cen MT"/>
              </a:rPr>
              <a:t>such </a:t>
            </a:r>
            <a:r>
              <a:rPr sz="2400" dirty="0">
                <a:latin typeface="Tw Cen MT"/>
                <a:cs typeface="Tw Cen MT"/>
              </a:rPr>
              <a:t>as </a:t>
            </a:r>
            <a:r>
              <a:rPr sz="2400" spc="-10" dirty="0">
                <a:latin typeface="Tw Cen MT"/>
                <a:cs typeface="Tw Cen MT"/>
              </a:rPr>
              <a:t>SE-08-02-  </a:t>
            </a:r>
            <a:r>
              <a:rPr sz="2400" spc="-5" dirty="0">
                <a:latin typeface="Tw Cen MT"/>
                <a:cs typeface="Tw Cen MT"/>
              </a:rPr>
              <a:t>189935, is single-valued, </a:t>
            </a:r>
            <a:r>
              <a:rPr sz="2400" dirty="0">
                <a:latin typeface="Tw Cen MT"/>
                <a:cs typeface="Tw Cen MT"/>
              </a:rPr>
              <a:t>but </a:t>
            </a:r>
            <a:r>
              <a:rPr sz="2400" spc="-5" dirty="0">
                <a:latin typeface="Tw Cen MT"/>
                <a:cs typeface="Tw Cen MT"/>
              </a:rPr>
              <a:t>it is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-5" dirty="0">
                <a:latin typeface="Tw Cen MT"/>
                <a:cs typeface="Tw Cen MT"/>
              </a:rPr>
              <a:t>composite attribute  </a:t>
            </a:r>
            <a:r>
              <a:rPr sz="2400" dirty="0">
                <a:latin typeface="Tw Cen MT"/>
                <a:cs typeface="Tw Cen MT"/>
              </a:rPr>
              <a:t>because </a:t>
            </a:r>
            <a:r>
              <a:rPr sz="2400" spc="-5" dirty="0">
                <a:latin typeface="Tw Cen MT"/>
                <a:cs typeface="Tw Cen MT"/>
              </a:rPr>
              <a:t>it </a:t>
            </a:r>
            <a:r>
              <a:rPr sz="2400" dirty="0">
                <a:latin typeface="Tw Cen MT"/>
                <a:cs typeface="Tw Cen MT"/>
              </a:rPr>
              <a:t>can be subdivided </a:t>
            </a:r>
            <a:r>
              <a:rPr sz="2400" spc="-5" dirty="0">
                <a:latin typeface="Tw Cen MT"/>
                <a:cs typeface="Tw Cen MT"/>
              </a:rPr>
              <a:t>into </a:t>
            </a:r>
            <a:r>
              <a:rPr sz="2400" dirty="0">
                <a:latin typeface="Tw Cen MT"/>
                <a:cs typeface="Tw Cen MT"/>
              </a:rPr>
              <a:t>the region </a:t>
            </a: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spc="20" dirty="0">
                <a:latin typeface="Tw Cen MT"/>
                <a:cs typeface="Tw Cen MT"/>
              </a:rPr>
              <a:t>which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10" dirty="0">
                <a:latin typeface="Tw Cen MT"/>
                <a:cs typeface="Tw Cen MT"/>
              </a:rPr>
              <a:t>part  </a:t>
            </a:r>
            <a:r>
              <a:rPr sz="2400" spc="-35" dirty="0">
                <a:latin typeface="Tw Cen MT"/>
                <a:cs typeface="Tw Cen MT"/>
              </a:rPr>
              <a:t>was </a:t>
            </a:r>
            <a:r>
              <a:rPr sz="2400" spc="-10" dirty="0">
                <a:latin typeface="Tw Cen MT"/>
                <a:cs typeface="Tw Cen MT"/>
              </a:rPr>
              <a:t>produced </a:t>
            </a:r>
            <a:r>
              <a:rPr sz="2400" dirty="0">
                <a:latin typeface="Tw Cen MT"/>
                <a:cs typeface="Tw Cen MT"/>
              </a:rPr>
              <a:t>(SE), the plant within that region </a:t>
            </a:r>
            <a:r>
              <a:rPr sz="2400" spc="-5" dirty="0">
                <a:latin typeface="Tw Cen MT"/>
                <a:cs typeface="Tw Cen MT"/>
              </a:rPr>
              <a:t>(08), </a:t>
            </a:r>
            <a:r>
              <a:rPr sz="2400" dirty="0">
                <a:latin typeface="Tw Cen MT"/>
                <a:cs typeface="Tw Cen MT"/>
              </a:rPr>
              <a:t>the shift  within the plant </a:t>
            </a:r>
            <a:r>
              <a:rPr sz="2400" spc="-5" dirty="0">
                <a:latin typeface="Tw Cen MT"/>
                <a:cs typeface="Tw Cen MT"/>
              </a:rPr>
              <a:t>(02), </a:t>
            </a:r>
            <a:r>
              <a:rPr sz="2400" dirty="0">
                <a:latin typeface="Tw Cen MT"/>
                <a:cs typeface="Tw Cen MT"/>
              </a:rPr>
              <a:t>and the </a:t>
            </a:r>
            <a:r>
              <a:rPr sz="2400" spc="10" dirty="0">
                <a:latin typeface="Tw Cen MT"/>
                <a:cs typeface="Tw Cen MT"/>
              </a:rPr>
              <a:t>part </a:t>
            </a:r>
            <a:r>
              <a:rPr sz="2400" dirty="0">
                <a:latin typeface="Tw Cen MT"/>
                <a:cs typeface="Tw Cen MT"/>
              </a:rPr>
              <a:t>number</a:t>
            </a:r>
            <a:r>
              <a:rPr sz="2400" spc="-10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(189935).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871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Multivalued</a:t>
            </a:r>
            <a:r>
              <a:rPr spc="-110" dirty="0"/>
              <a:t> </a:t>
            </a:r>
            <a:r>
              <a:rPr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6709"/>
            <a:ext cx="7948295" cy="422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657860" indent="-320040">
              <a:lnSpc>
                <a:spcPct val="100000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b="1" spc="-5" dirty="0">
                <a:latin typeface="Tw Cen MT"/>
                <a:cs typeface="Tw Cen MT"/>
              </a:rPr>
              <a:t>Multivalued </a:t>
            </a:r>
            <a:r>
              <a:rPr sz="2400" b="1" dirty="0">
                <a:latin typeface="Tw Cen MT"/>
                <a:cs typeface="Tw Cen MT"/>
              </a:rPr>
              <a:t>attributes </a:t>
            </a:r>
            <a:r>
              <a:rPr sz="2400" dirty="0">
                <a:latin typeface="Tw Cen MT"/>
                <a:cs typeface="Tw Cen MT"/>
              </a:rPr>
              <a:t>are attributes that can </a:t>
            </a:r>
            <a:r>
              <a:rPr sz="2400" spc="-10" dirty="0">
                <a:latin typeface="Tw Cen MT"/>
                <a:cs typeface="Tw Cen MT"/>
              </a:rPr>
              <a:t>have </a:t>
            </a:r>
            <a:r>
              <a:rPr sz="2400" spc="-20" dirty="0">
                <a:latin typeface="Tw Cen MT"/>
                <a:cs typeface="Tw Cen MT"/>
              </a:rPr>
              <a:t>many  </a:t>
            </a:r>
            <a:r>
              <a:rPr sz="2400" spc="-10" dirty="0">
                <a:latin typeface="Tw Cen MT"/>
                <a:cs typeface="Tw Cen MT"/>
              </a:rPr>
              <a:t>values.</a:t>
            </a:r>
            <a:endParaRPr sz="2400">
              <a:latin typeface="Tw Cen MT"/>
              <a:cs typeface="Tw Cen MT"/>
            </a:endParaRPr>
          </a:p>
          <a:p>
            <a:pPr marL="332740" marR="5080">
              <a:lnSpc>
                <a:spcPct val="100000"/>
              </a:lnSpc>
            </a:pPr>
            <a:r>
              <a:rPr sz="2400" spc="-10" dirty="0">
                <a:latin typeface="Tw Cen MT"/>
                <a:cs typeface="Tw Cen MT"/>
              </a:rPr>
              <a:t>For </a:t>
            </a:r>
            <a:r>
              <a:rPr sz="2400" spc="-25" dirty="0">
                <a:latin typeface="Tw Cen MT"/>
                <a:cs typeface="Tw Cen MT"/>
              </a:rPr>
              <a:t>example, </a:t>
            </a:r>
            <a:r>
              <a:rPr sz="2400" dirty="0">
                <a:latin typeface="Tw Cen MT"/>
                <a:cs typeface="Tw Cen MT"/>
              </a:rPr>
              <a:t>a person </a:t>
            </a:r>
            <a:r>
              <a:rPr sz="2400" spc="-20" dirty="0">
                <a:latin typeface="Tw Cen MT"/>
                <a:cs typeface="Tw Cen MT"/>
              </a:rPr>
              <a:t>may </a:t>
            </a:r>
            <a:r>
              <a:rPr sz="2400" spc="-10" dirty="0">
                <a:latin typeface="Tw Cen MT"/>
                <a:cs typeface="Tw Cen MT"/>
              </a:rPr>
              <a:t>have several college </a:t>
            </a:r>
            <a:r>
              <a:rPr sz="2400" spc="-5" dirty="0">
                <a:latin typeface="Tw Cen MT"/>
                <a:cs typeface="Tw Cen MT"/>
              </a:rPr>
              <a:t>degrees, </a:t>
            </a:r>
            <a:r>
              <a:rPr sz="2400" dirty="0">
                <a:latin typeface="Tw Cen MT"/>
                <a:cs typeface="Tw Cen MT"/>
              </a:rPr>
              <a:t>and  a household </a:t>
            </a:r>
            <a:r>
              <a:rPr sz="2400" spc="-20" dirty="0">
                <a:latin typeface="Tw Cen MT"/>
                <a:cs typeface="Tw Cen MT"/>
              </a:rPr>
              <a:t>may </a:t>
            </a:r>
            <a:r>
              <a:rPr sz="2400" spc="-10" dirty="0">
                <a:latin typeface="Tw Cen MT"/>
                <a:cs typeface="Tw Cen MT"/>
              </a:rPr>
              <a:t>have several </a:t>
            </a:r>
            <a:r>
              <a:rPr sz="2400" dirty="0">
                <a:latin typeface="Tw Cen MT"/>
                <a:cs typeface="Tw Cen MT"/>
              </a:rPr>
              <a:t>different </a:t>
            </a:r>
            <a:r>
              <a:rPr sz="2400" spc="-5" dirty="0">
                <a:latin typeface="Tw Cen MT"/>
                <a:cs typeface="Tw Cen MT"/>
              </a:rPr>
              <a:t>phones, </a:t>
            </a:r>
            <a:r>
              <a:rPr sz="2400" spc="20" dirty="0">
                <a:latin typeface="Tw Cen MT"/>
                <a:cs typeface="Tw Cen MT"/>
              </a:rPr>
              <a:t>each </a:t>
            </a:r>
            <a:r>
              <a:rPr sz="2400" dirty="0">
                <a:latin typeface="Tw Cen MT"/>
                <a:cs typeface="Tw Cen MT"/>
              </a:rPr>
              <a:t>with </a:t>
            </a:r>
            <a:r>
              <a:rPr sz="2400" spc="-5" dirty="0">
                <a:latin typeface="Tw Cen MT"/>
                <a:cs typeface="Tw Cen MT"/>
              </a:rPr>
              <a:t>its  </a:t>
            </a:r>
            <a:r>
              <a:rPr sz="2400" spc="-25" dirty="0">
                <a:latin typeface="Tw Cen MT"/>
                <a:cs typeface="Tw Cen MT"/>
              </a:rPr>
              <a:t>own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25" dirty="0">
                <a:latin typeface="Tw Cen MT"/>
                <a:cs typeface="Tw Cen MT"/>
              </a:rPr>
              <a:t>number.</a:t>
            </a:r>
            <a:endParaRPr sz="2400">
              <a:latin typeface="Tw Cen MT"/>
              <a:cs typeface="Tw Cen MT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Tw Cen MT"/>
                <a:cs typeface="Tw Cen MT"/>
              </a:rPr>
              <a:t>Similarly,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-10" dirty="0">
                <a:latin typeface="Tw Cen MT"/>
                <a:cs typeface="Tw Cen MT"/>
              </a:rPr>
              <a:t>car’s </a:t>
            </a:r>
            <a:r>
              <a:rPr sz="2400" dirty="0">
                <a:latin typeface="Tw Cen MT"/>
                <a:cs typeface="Tw Cen MT"/>
              </a:rPr>
              <a:t>color </a:t>
            </a:r>
            <a:r>
              <a:rPr sz="2400" spc="-20" dirty="0">
                <a:latin typeface="Tw Cen MT"/>
                <a:cs typeface="Tw Cen MT"/>
              </a:rPr>
              <a:t>may </a:t>
            </a:r>
            <a:r>
              <a:rPr sz="2400" dirty="0">
                <a:latin typeface="Tw Cen MT"/>
                <a:cs typeface="Tw Cen MT"/>
              </a:rPr>
              <a:t>be subdivided </a:t>
            </a:r>
            <a:r>
              <a:rPr sz="2400" spc="-5" dirty="0">
                <a:latin typeface="Tw Cen MT"/>
                <a:cs typeface="Tw Cen MT"/>
              </a:rPr>
              <a:t>into </a:t>
            </a:r>
            <a:r>
              <a:rPr sz="2400" spc="-20" dirty="0">
                <a:latin typeface="Tw Cen MT"/>
                <a:cs typeface="Tw Cen MT"/>
              </a:rPr>
              <a:t>many</a:t>
            </a:r>
            <a:r>
              <a:rPr sz="2400" spc="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colors</a:t>
            </a:r>
            <a:endParaRPr sz="2400">
              <a:latin typeface="Tw Cen MT"/>
              <a:cs typeface="Tw Cen MT"/>
            </a:endParaRPr>
          </a:p>
          <a:p>
            <a:pPr marL="332740">
              <a:lnSpc>
                <a:spcPct val="100000"/>
              </a:lnSpc>
            </a:pPr>
            <a:r>
              <a:rPr sz="2400" dirty="0">
                <a:latin typeface="Tw Cen MT"/>
                <a:cs typeface="Tw Cen MT"/>
              </a:rPr>
              <a:t>(that </a:t>
            </a:r>
            <a:r>
              <a:rPr sz="2400" spc="-20" dirty="0">
                <a:latin typeface="Tw Cen MT"/>
                <a:cs typeface="Tw Cen MT"/>
              </a:rPr>
              <a:t>is, </a:t>
            </a:r>
            <a:r>
              <a:rPr sz="2400" dirty="0">
                <a:latin typeface="Tw Cen MT"/>
                <a:cs typeface="Tw Cen MT"/>
              </a:rPr>
              <a:t>colors </a:t>
            </a:r>
            <a:r>
              <a:rPr sz="2400" spc="-15" dirty="0">
                <a:latin typeface="Tw Cen MT"/>
                <a:cs typeface="Tw Cen MT"/>
              </a:rPr>
              <a:t>for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40" dirty="0">
                <a:latin typeface="Tw Cen MT"/>
                <a:cs typeface="Tw Cen MT"/>
              </a:rPr>
              <a:t>roof, </a:t>
            </a:r>
            <a:r>
              <a:rPr sz="2400" spc="-50" dirty="0">
                <a:latin typeface="Tw Cen MT"/>
                <a:cs typeface="Tw Cen MT"/>
              </a:rPr>
              <a:t>body, </a:t>
            </a:r>
            <a:r>
              <a:rPr sz="2400" dirty="0">
                <a:latin typeface="Tw Cen MT"/>
                <a:cs typeface="Tw Cen MT"/>
              </a:rPr>
              <a:t>and</a:t>
            </a:r>
            <a:r>
              <a:rPr sz="2400" spc="9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trim).</a:t>
            </a:r>
            <a:endParaRPr sz="2400">
              <a:latin typeface="Tw Cen MT"/>
              <a:cs typeface="Tw Cen MT"/>
            </a:endParaRPr>
          </a:p>
          <a:p>
            <a:pPr marL="332740" marR="505459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dirty="0">
                <a:latin typeface="Tw Cen MT"/>
                <a:cs typeface="Tw Cen MT"/>
              </a:rPr>
              <a:t>the Chen ERM, the multivalued </a:t>
            </a:r>
            <a:r>
              <a:rPr sz="2400" spc="-5" dirty="0">
                <a:latin typeface="Tw Cen MT"/>
                <a:cs typeface="Tw Cen MT"/>
              </a:rPr>
              <a:t>attributes </a:t>
            </a:r>
            <a:r>
              <a:rPr sz="2400" dirty="0">
                <a:latin typeface="Tw Cen MT"/>
                <a:cs typeface="Tw Cen MT"/>
              </a:rPr>
              <a:t>are </a:t>
            </a:r>
            <a:r>
              <a:rPr sz="2400" spc="-15" dirty="0">
                <a:latin typeface="Tw Cen MT"/>
                <a:cs typeface="Tw Cen MT"/>
              </a:rPr>
              <a:t>shown </a:t>
            </a:r>
            <a:r>
              <a:rPr sz="2400" spc="-65" dirty="0">
                <a:latin typeface="Tw Cen MT"/>
                <a:cs typeface="Tw Cen MT"/>
              </a:rPr>
              <a:t>by </a:t>
            </a:r>
            <a:r>
              <a:rPr sz="2400" dirty="0">
                <a:latin typeface="Tw Cen MT"/>
                <a:cs typeface="Tw Cen MT"/>
              </a:rPr>
              <a:t>a  double </a:t>
            </a:r>
            <a:r>
              <a:rPr sz="2400" spc="-5" dirty="0">
                <a:latin typeface="Tw Cen MT"/>
                <a:cs typeface="Tw Cen MT"/>
              </a:rPr>
              <a:t>line </a:t>
            </a:r>
            <a:r>
              <a:rPr sz="2400" dirty="0">
                <a:latin typeface="Tw Cen MT"/>
                <a:cs typeface="Tw Cen MT"/>
              </a:rPr>
              <a:t>connecting </a:t>
            </a:r>
            <a:r>
              <a:rPr sz="2400" spc="-5" dirty="0">
                <a:latin typeface="Tw Cen MT"/>
                <a:cs typeface="Tw Cen MT"/>
              </a:rPr>
              <a:t>the attribute </a:t>
            </a:r>
            <a:r>
              <a:rPr sz="2400" dirty="0">
                <a:latin typeface="Tw Cen MT"/>
                <a:cs typeface="Tw Cen MT"/>
              </a:rPr>
              <a:t>to </a:t>
            </a:r>
            <a:r>
              <a:rPr sz="2400" spc="-5" dirty="0">
                <a:latin typeface="Tw Cen MT"/>
                <a:cs typeface="Tw Cen MT"/>
              </a:rPr>
              <a:t>the</a:t>
            </a:r>
            <a:r>
              <a:rPr sz="2400" spc="15" dirty="0">
                <a:latin typeface="Tw Cen MT"/>
                <a:cs typeface="Tw Cen MT"/>
              </a:rPr>
              <a:t> </a:t>
            </a:r>
            <a:r>
              <a:rPr sz="2400" spc="-25" dirty="0">
                <a:latin typeface="Tw Cen MT"/>
                <a:cs typeface="Tw Cen MT"/>
              </a:rPr>
              <a:t>entity.</a:t>
            </a:r>
            <a:endParaRPr sz="24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30" dirty="0">
                <a:latin typeface="Tw Cen MT"/>
                <a:cs typeface="Tw Cen MT"/>
              </a:rPr>
              <a:t>Crow’s </a:t>
            </a:r>
            <a:r>
              <a:rPr sz="2400" spc="-5" dirty="0">
                <a:latin typeface="Tw Cen MT"/>
                <a:cs typeface="Tw Cen MT"/>
              </a:rPr>
              <a:t>Foot </a:t>
            </a:r>
            <a:r>
              <a:rPr sz="2400" dirty="0">
                <a:latin typeface="Tw Cen MT"/>
                <a:cs typeface="Tw Cen MT"/>
              </a:rPr>
              <a:t>notation does not </a:t>
            </a:r>
            <a:r>
              <a:rPr sz="2400" spc="-5" dirty="0">
                <a:latin typeface="Tw Cen MT"/>
                <a:cs typeface="Tw Cen MT"/>
              </a:rPr>
              <a:t>identify</a:t>
            </a:r>
            <a:r>
              <a:rPr sz="2400" spc="-1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multivalued</a:t>
            </a:r>
            <a:endParaRPr sz="2400">
              <a:latin typeface="Tw Cen MT"/>
              <a:cs typeface="Tw Cen MT"/>
            </a:endParaRPr>
          </a:p>
          <a:p>
            <a:pPr marL="332740">
              <a:lnSpc>
                <a:spcPct val="100000"/>
              </a:lnSpc>
            </a:pPr>
            <a:r>
              <a:rPr sz="2400" spc="-5" dirty="0">
                <a:latin typeface="Tw Cen MT"/>
                <a:cs typeface="Tw Cen MT"/>
              </a:rPr>
              <a:t>attributes.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775" y="1772030"/>
            <a:ext cx="8153400" cy="3028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5285994"/>
            <a:ext cx="83648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ERD in Figure 4.3 contains all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components introduced thus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far.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Note that CAR_VIN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primary </a:t>
            </a:r>
            <a:r>
              <a:rPr sz="1800" spc="-45" dirty="0">
                <a:latin typeface="Arial"/>
                <a:cs typeface="Arial"/>
              </a:rPr>
              <a:t>key, </a:t>
            </a:r>
            <a:r>
              <a:rPr sz="1800" spc="-5" dirty="0">
                <a:latin typeface="Arial"/>
                <a:cs typeface="Arial"/>
              </a:rPr>
              <a:t>and CAR_COLOR is a multivalued attribute 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CAR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entity.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8636"/>
            <a:ext cx="5866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Implementing</a:t>
            </a:r>
            <a:r>
              <a:rPr spc="-95" dirty="0"/>
              <a:t> </a:t>
            </a:r>
            <a:r>
              <a:rPr spc="-10" dirty="0"/>
              <a:t>Multi-valued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679450"/>
            <a:ext cx="2146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565F6C"/>
                </a:solidFill>
                <a:latin typeface="Tw Cen MT"/>
                <a:cs typeface="Tw Cen MT"/>
              </a:rPr>
              <a:t>Attributes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1616709"/>
            <a:ext cx="7899400" cy="386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75895" indent="-320040" algn="just">
              <a:lnSpc>
                <a:spcPct val="100000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3375" algn="l"/>
              </a:tabLst>
            </a:pPr>
            <a:r>
              <a:rPr sz="2400" dirty="0">
                <a:latin typeface="Tw Cen MT"/>
                <a:cs typeface="Tw Cen MT"/>
              </a:rPr>
              <a:t>Although the conceptual model can handle M:N </a:t>
            </a:r>
            <a:r>
              <a:rPr sz="2400" spc="-5" dirty="0">
                <a:latin typeface="Tw Cen MT"/>
                <a:cs typeface="Tw Cen MT"/>
              </a:rPr>
              <a:t>relationships  </a:t>
            </a:r>
            <a:r>
              <a:rPr sz="2400" dirty="0">
                <a:latin typeface="Tw Cen MT"/>
                <a:cs typeface="Tw Cen MT"/>
              </a:rPr>
              <a:t>and </a:t>
            </a:r>
            <a:r>
              <a:rPr sz="2400" spc="-5" dirty="0">
                <a:latin typeface="Tw Cen MT"/>
                <a:cs typeface="Tw Cen MT"/>
              </a:rPr>
              <a:t>multi-valued attributes, </a:t>
            </a:r>
            <a:r>
              <a:rPr sz="2400" spc="-25" dirty="0">
                <a:latin typeface="Tw Cen MT"/>
                <a:cs typeface="Tw Cen MT"/>
              </a:rPr>
              <a:t>you </a:t>
            </a:r>
            <a:r>
              <a:rPr sz="2400" dirty="0">
                <a:latin typeface="Tw Cen MT"/>
                <a:cs typeface="Tw Cen MT"/>
              </a:rPr>
              <a:t>should not </a:t>
            </a:r>
            <a:r>
              <a:rPr sz="2400" spc="-5" dirty="0">
                <a:latin typeface="Tw Cen MT"/>
                <a:cs typeface="Tw Cen MT"/>
              </a:rPr>
              <a:t>implement </a:t>
            </a:r>
            <a:r>
              <a:rPr sz="2400" dirty="0">
                <a:latin typeface="Tw Cen MT"/>
                <a:cs typeface="Tw Cen MT"/>
              </a:rPr>
              <a:t>them </a:t>
            </a:r>
            <a:r>
              <a:rPr sz="2400" spc="-5" dirty="0">
                <a:latin typeface="Tw Cen MT"/>
                <a:cs typeface="Tw Cen MT"/>
              </a:rPr>
              <a:t>in 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10" dirty="0">
                <a:latin typeface="Tw Cen MT"/>
                <a:cs typeface="Tw Cen MT"/>
              </a:rPr>
              <a:t>RDBMS.</a:t>
            </a:r>
            <a:endParaRPr sz="24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dirty="0">
                <a:latin typeface="Tw Cen MT"/>
                <a:cs typeface="Tw Cen MT"/>
              </a:rPr>
              <a:t>Since </a:t>
            </a:r>
            <a:r>
              <a:rPr sz="2400" spc="20" dirty="0">
                <a:latin typeface="Tw Cen MT"/>
                <a:cs typeface="Tw Cen MT"/>
              </a:rPr>
              <a:t>each </a:t>
            </a:r>
            <a:r>
              <a:rPr sz="2400" spc="-15" dirty="0">
                <a:latin typeface="Tw Cen MT"/>
                <a:cs typeface="Tw Cen MT"/>
              </a:rPr>
              <a:t>column/row </a:t>
            </a:r>
            <a:r>
              <a:rPr sz="2400" dirty="0">
                <a:latin typeface="Tw Cen MT"/>
                <a:cs typeface="Tw Cen MT"/>
              </a:rPr>
              <a:t>intersection represents a single data  </a:t>
            </a:r>
            <a:r>
              <a:rPr sz="2400" spc="-25" dirty="0">
                <a:latin typeface="Tw Cen MT"/>
                <a:cs typeface="Tw Cen MT"/>
              </a:rPr>
              <a:t>value, </a:t>
            </a:r>
            <a:r>
              <a:rPr sz="2400" spc="-5" dirty="0">
                <a:latin typeface="Tw Cen MT"/>
                <a:cs typeface="Tw Cen MT"/>
              </a:rPr>
              <a:t>if multi-valued attributes </a:t>
            </a:r>
            <a:r>
              <a:rPr sz="2400" spc="-15" dirty="0">
                <a:latin typeface="Tw Cen MT"/>
                <a:cs typeface="Tw Cen MT"/>
              </a:rPr>
              <a:t>exist, </a:t>
            </a:r>
            <a:r>
              <a:rPr sz="2400" dirty="0">
                <a:latin typeface="Tw Cen MT"/>
                <a:cs typeface="Tw Cen MT"/>
              </a:rPr>
              <a:t>the designer </a:t>
            </a:r>
            <a:r>
              <a:rPr sz="2400" spc="10" dirty="0">
                <a:latin typeface="Tw Cen MT"/>
                <a:cs typeface="Tw Cen MT"/>
              </a:rPr>
              <a:t>must </a:t>
            </a:r>
            <a:r>
              <a:rPr sz="2400" spc="-5" dirty="0">
                <a:latin typeface="Tw Cen MT"/>
                <a:cs typeface="Tw Cen MT"/>
              </a:rPr>
              <a:t>decide  </a:t>
            </a:r>
            <a:r>
              <a:rPr sz="2400" dirty="0">
                <a:latin typeface="Tw Cen MT"/>
                <a:cs typeface="Tw Cen MT"/>
              </a:rPr>
              <a:t>on one of </a:t>
            </a:r>
            <a:r>
              <a:rPr sz="2400" spc="-20" dirty="0">
                <a:latin typeface="Tw Cen MT"/>
                <a:cs typeface="Tw Cen MT"/>
              </a:rPr>
              <a:t>two </a:t>
            </a:r>
            <a:r>
              <a:rPr sz="2400" dirty="0">
                <a:latin typeface="Tw Cen MT"/>
                <a:cs typeface="Tw Cen MT"/>
              </a:rPr>
              <a:t>possible courses of</a:t>
            </a:r>
            <a:r>
              <a:rPr sz="2400" spc="1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action:</a:t>
            </a:r>
            <a:endParaRPr sz="2400">
              <a:latin typeface="Tw Cen MT"/>
              <a:cs typeface="Tw Cen MT"/>
            </a:endParaRPr>
          </a:p>
          <a:p>
            <a:pPr marL="332740" marR="3683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dirty="0">
                <a:latin typeface="Tw Cen MT"/>
                <a:cs typeface="Tw Cen MT"/>
              </a:rPr>
              <a:t>Within the original </a:t>
            </a:r>
            <a:r>
              <a:rPr sz="2400" spc="-25" dirty="0">
                <a:latin typeface="Tw Cen MT"/>
                <a:cs typeface="Tw Cen MT"/>
              </a:rPr>
              <a:t>entity, </a:t>
            </a:r>
            <a:r>
              <a:rPr sz="2400" dirty="0">
                <a:latin typeface="Tw Cen MT"/>
                <a:cs typeface="Tw Cen MT"/>
              </a:rPr>
              <a:t>create </a:t>
            </a:r>
            <a:r>
              <a:rPr sz="2400" spc="-10" dirty="0">
                <a:latin typeface="Tw Cen MT"/>
                <a:cs typeface="Tw Cen MT"/>
              </a:rPr>
              <a:t>several </a:t>
            </a:r>
            <a:r>
              <a:rPr sz="2400" spc="-15" dirty="0">
                <a:latin typeface="Tw Cen MT"/>
                <a:cs typeface="Tw Cen MT"/>
              </a:rPr>
              <a:t>new </a:t>
            </a:r>
            <a:r>
              <a:rPr sz="2400" spc="-5" dirty="0">
                <a:latin typeface="Tw Cen MT"/>
                <a:cs typeface="Tw Cen MT"/>
              </a:rPr>
              <a:t>attributes, </a:t>
            </a:r>
            <a:r>
              <a:rPr sz="2400" dirty="0">
                <a:latin typeface="Tw Cen MT"/>
                <a:cs typeface="Tw Cen MT"/>
              </a:rPr>
              <a:t>one  </a:t>
            </a:r>
            <a:r>
              <a:rPr sz="2400" spc="-15" dirty="0">
                <a:latin typeface="Tw Cen MT"/>
                <a:cs typeface="Tw Cen MT"/>
              </a:rPr>
              <a:t>for </a:t>
            </a:r>
            <a:r>
              <a:rPr sz="2400" spc="20" dirty="0">
                <a:latin typeface="Tw Cen MT"/>
                <a:cs typeface="Tw Cen MT"/>
              </a:rPr>
              <a:t>each </a:t>
            </a:r>
            <a:r>
              <a:rPr sz="2400" dirty="0">
                <a:latin typeface="Tw Cen MT"/>
                <a:cs typeface="Tw Cen MT"/>
              </a:rPr>
              <a:t>of the original multivalued </a:t>
            </a:r>
            <a:r>
              <a:rPr sz="2400" spc="-5" dirty="0">
                <a:latin typeface="Tw Cen MT"/>
                <a:cs typeface="Tw Cen MT"/>
              </a:rPr>
              <a:t>attribute’s components.  </a:t>
            </a:r>
            <a:r>
              <a:rPr sz="2400" spc="-10" dirty="0">
                <a:latin typeface="Tw Cen MT"/>
                <a:cs typeface="Tw Cen MT"/>
              </a:rPr>
              <a:t>For </a:t>
            </a:r>
            <a:r>
              <a:rPr sz="2400" spc="-25" dirty="0">
                <a:latin typeface="Tw Cen MT"/>
                <a:cs typeface="Tw Cen MT"/>
              </a:rPr>
              <a:t>example, </a:t>
            </a:r>
            <a:r>
              <a:rPr sz="2400" spc="-5" dirty="0">
                <a:latin typeface="Tw Cen MT"/>
                <a:cs typeface="Tw Cen MT"/>
              </a:rPr>
              <a:t>CAR_COLOR </a:t>
            </a:r>
            <a:r>
              <a:rPr sz="2400" dirty="0">
                <a:latin typeface="Tw Cen MT"/>
                <a:cs typeface="Tw Cen MT"/>
              </a:rPr>
              <a:t>can be split </a:t>
            </a:r>
            <a:r>
              <a:rPr sz="2400" spc="-5" dirty="0">
                <a:latin typeface="Tw Cen MT"/>
                <a:cs typeface="Tw Cen MT"/>
              </a:rPr>
              <a:t>into CAR_TOPCOLOR,  </a:t>
            </a:r>
            <a:r>
              <a:rPr sz="2400" spc="-15" dirty="0">
                <a:latin typeface="Tw Cen MT"/>
                <a:cs typeface="Tw Cen MT"/>
              </a:rPr>
              <a:t>CAR_BODYCOLOR, </a:t>
            </a:r>
            <a:r>
              <a:rPr sz="2400" dirty="0">
                <a:latin typeface="Tw Cen MT"/>
                <a:cs typeface="Tw Cen MT"/>
              </a:rPr>
              <a:t>and CAR_TRIMCOLOR. (See Figure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4.4.)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775" y="2052866"/>
            <a:ext cx="8153400" cy="359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8976" y="1613661"/>
            <a:ext cx="7449184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sz="1950" spc="5" dirty="0">
                <a:solidFill>
                  <a:srgbClr val="FD8537"/>
                </a:solidFill>
                <a:latin typeface="Wingdings 2"/>
                <a:cs typeface="Wingdings 2"/>
              </a:rPr>
              <a:t></a:t>
            </a:r>
            <a:r>
              <a:rPr sz="1950" spc="5" dirty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w Cen MT"/>
                <a:cs typeface="Tw Cen MT"/>
              </a:rPr>
              <a:t>Although </a:t>
            </a:r>
            <a:r>
              <a:rPr sz="2800" spc="-5" dirty="0">
                <a:latin typeface="Tw Cen MT"/>
                <a:cs typeface="Tw Cen MT"/>
              </a:rPr>
              <a:t>this solution </a:t>
            </a:r>
            <a:r>
              <a:rPr sz="2800" dirty="0">
                <a:latin typeface="Tw Cen MT"/>
                <a:cs typeface="Tw Cen MT"/>
              </a:rPr>
              <a:t>seems </a:t>
            </a:r>
            <a:r>
              <a:rPr sz="2800" spc="-5" dirty="0">
                <a:latin typeface="Tw Cen MT"/>
                <a:cs typeface="Tw Cen MT"/>
              </a:rPr>
              <a:t>to work, its </a:t>
            </a:r>
            <a:r>
              <a:rPr sz="2800" dirty="0">
                <a:latin typeface="Tw Cen MT"/>
                <a:cs typeface="Tw Cen MT"/>
              </a:rPr>
              <a:t>adoption  can </a:t>
            </a:r>
            <a:r>
              <a:rPr sz="2800" spc="-5" dirty="0">
                <a:latin typeface="Tw Cen MT"/>
                <a:cs typeface="Tw Cen MT"/>
              </a:rPr>
              <a:t>lead to major </a:t>
            </a:r>
            <a:r>
              <a:rPr sz="2800" dirty="0">
                <a:latin typeface="Tw Cen MT"/>
                <a:cs typeface="Tw Cen MT"/>
              </a:rPr>
              <a:t>structural </a:t>
            </a:r>
            <a:r>
              <a:rPr sz="2800" spc="-10" dirty="0">
                <a:latin typeface="Tw Cen MT"/>
                <a:cs typeface="Tw Cen MT"/>
              </a:rPr>
              <a:t>problems </a:t>
            </a:r>
            <a:r>
              <a:rPr sz="2800" spc="-5" dirty="0">
                <a:latin typeface="Tw Cen MT"/>
                <a:cs typeface="Tw Cen MT"/>
              </a:rPr>
              <a:t>in the table.  </a:t>
            </a:r>
            <a:r>
              <a:rPr sz="2800" spc="-10" dirty="0">
                <a:latin typeface="Tw Cen MT"/>
                <a:cs typeface="Tw Cen MT"/>
              </a:rPr>
              <a:t>For </a:t>
            </a:r>
            <a:r>
              <a:rPr sz="2800" spc="-25" dirty="0">
                <a:latin typeface="Tw Cen MT"/>
                <a:cs typeface="Tw Cen MT"/>
              </a:rPr>
              <a:t>example, </a:t>
            </a:r>
            <a:r>
              <a:rPr sz="2800" spc="-5" dirty="0">
                <a:latin typeface="Tw Cen MT"/>
                <a:cs typeface="Tw Cen MT"/>
              </a:rPr>
              <a:t>if additional color </a:t>
            </a:r>
            <a:r>
              <a:rPr sz="2800" spc="5" dirty="0">
                <a:latin typeface="Tw Cen MT"/>
                <a:cs typeface="Tw Cen MT"/>
              </a:rPr>
              <a:t>components—such  </a:t>
            </a:r>
            <a:r>
              <a:rPr sz="2800" spc="-5" dirty="0">
                <a:latin typeface="Tw Cen MT"/>
                <a:cs typeface="Tw Cen MT"/>
              </a:rPr>
              <a:t>as a logo color—are </a:t>
            </a:r>
            <a:r>
              <a:rPr sz="2800" dirty="0">
                <a:latin typeface="Tw Cen MT"/>
                <a:cs typeface="Tw Cen MT"/>
              </a:rPr>
              <a:t>added </a:t>
            </a:r>
            <a:r>
              <a:rPr sz="2800" spc="-20" dirty="0">
                <a:latin typeface="Tw Cen MT"/>
                <a:cs typeface="Tw Cen MT"/>
              </a:rPr>
              <a:t>for </a:t>
            </a:r>
            <a:r>
              <a:rPr sz="2800" dirty="0">
                <a:latin typeface="Tw Cen MT"/>
                <a:cs typeface="Tw Cen MT"/>
              </a:rPr>
              <a:t>some </a:t>
            </a:r>
            <a:r>
              <a:rPr sz="2800" spc="-10" dirty="0">
                <a:latin typeface="Tw Cen MT"/>
                <a:cs typeface="Tw Cen MT"/>
              </a:rPr>
              <a:t>cars, </a:t>
            </a:r>
            <a:r>
              <a:rPr sz="2800" spc="-5" dirty="0">
                <a:latin typeface="Tw Cen MT"/>
                <a:cs typeface="Tw Cen MT"/>
              </a:rPr>
              <a:t>the  table </a:t>
            </a:r>
            <a:r>
              <a:rPr sz="2800" spc="5" dirty="0">
                <a:latin typeface="Tw Cen MT"/>
                <a:cs typeface="Tw Cen MT"/>
              </a:rPr>
              <a:t>structure </a:t>
            </a:r>
            <a:r>
              <a:rPr sz="2800" spc="10" dirty="0">
                <a:latin typeface="Tw Cen MT"/>
                <a:cs typeface="Tw Cen MT"/>
              </a:rPr>
              <a:t>must </a:t>
            </a:r>
            <a:r>
              <a:rPr sz="2800" spc="-5" dirty="0">
                <a:latin typeface="Tw Cen MT"/>
                <a:cs typeface="Tw Cen MT"/>
              </a:rPr>
              <a:t>be modified to accommodate  the </a:t>
            </a:r>
            <a:r>
              <a:rPr sz="2800" spc="-20" dirty="0">
                <a:latin typeface="Tw Cen MT"/>
                <a:cs typeface="Tw Cen MT"/>
              </a:rPr>
              <a:t>new </a:t>
            </a:r>
            <a:r>
              <a:rPr sz="2800" spc="-5" dirty="0">
                <a:latin typeface="Tw Cen MT"/>
                <a:cs typeface="Tw Cen MT"/>
              </a:rPr>
              <a:t>color </a:t>
            </a:r>
            <a:r>
              <a:rPr sz="2800" dirty="0">
                <a:latin typeface="Tw Cen MT"/>
                <a:cs typeface="Tw Cen MT"/>
              </a:rPr>
              <a:t>section. </a:t>
            </a:r>
            <a:r>
              <a:rPr sz="2800" spc="-5" dirty="0">
                <a:latin typeface="Tw Cen MT"/>
                <a:cs typeface="Tw Cen MT"/>
              </a:rPr>
              <a:t>In that </a:t>
            </a:r>
            <a:r>
              <a:rPr sz="2800" spc="-20" dirty="0">
                <a:latin typeface="Tw Cen MT"/>
                <a:cs typeface="Tw Cen MT"/>
              </a:rPr>
              <a:t>case, </a:t>
            </a:r>
            <a:r>
              <a:rPr sz="2800" spc="-5" dirty="0">
                <a:latin typeface="Tw Cen MT"/>
                <a:cs typeface="Tw Cen MT"/>
              </a:rPr>
              <a:t>cars </a:t>
            </a:r>
            <a:r>
              <a:rPr sz="2800" dirty="0">
                <a:latin typeface="Tw Cen MT"/>
                <a:cs typeface="Tw Cen MT"/>
              </a:rPr>
              <a:t>that </a:t>
            </a:r>
            <a:r>
              <a:rPr sz="2800" spc="-5" dirty="0">
                <a:latin typeface="Tw Cen MT"/>
                <a:cs typeface="Tw Cen MT"/>
              </a:rPr>
              <a:t>do not  </a:t>
            </a:r>
            <a:r>
              <a:rPr sz="2800" spc="-20" dirty="0">
                <a:latin typeface="Tw Cen MT"/>
                <a:cs typeface="Tw Cen MT"/>
              </a:rPr>
              <a:t>have </a:t>
            </a:r>
            <a:r>
              <a:rPr sz="2800" spc="25" dirty="0">
                <a:latin typeface="Tw Cen MT"/>
                <a:cs typeface="Tw Cen MT"/>
              </a:rPr>
              <a:t>such </a:t>
            </a:r>
            <a:r>
              <a:rPr sz="2800" spc="-5" dirty="0">
                <a:latin typeface="Tw Cen MT"/>
                <a:cs typeface="Tw Cen MT"/>
              </a:rPr>
              <a:t>color </a:t>
            </a:r>
            <a:r>
              <a:rPr sz="2800" dirty="0">
                <a:latin typeface="Tw Cen MT"/>
                <a:cs typeface="Tw Cen MT"/>
              </a:rPr>
              <a:t>sections </a:t>
            </a:r>
            <a:r>
              <a:rPr sz="2800" spc="-10" dirty="0">
                <a:latin typeface="Tw Cen MT"/>
                <a:cs typeface="Tw Cen MT"/>
              </a:rPr>
              <a:t>generate </a:t>
            </a:r>
            <a:r>
              <a:rPr sz="2800" spc="-5" dirty="0">
                <a:latin typeface="Tw Cen MT"/>
                <a:cs typeface="Tw Cen MT"/>
              </a:rPr>
              <a:t>nulls </a:t>
            </a:r>
            <a:r>
              <a:rPr sz="2800" spc="-20" dirty="0">
                <a:latin typeface="Tw Cen MT"/>
                <a:cs typeface="Tw Cen MT"/>
              </a:rPr>
              <a:t>for </a:t>
            </a:r>
            <a:r>
              <a:rPr sz="2800" spc="-5" dirty="0">
                <a:latin typeface="Tw Cen MT"/>
                <a:cs typeface="Tw Cen MT"/>
              </a:rPr>
              <a:t>the </a:t>
            </a:r>
            <a:r>
              <a:rPr sz="2800" spc="-10" dirty="0">
                <a:latin typeface="Tw Cen MT"/>
                <a:cs typeface="Tw Cen MT"/>
              </a:rPr>
              <a:t>non-  </a:t>
            </a:r>
            <a:r>
              <a:rPr sz="2800" spc="-15" dirty="0">
                <a:latin typeface="Tw Cen MT"/>
                <a:cs typeface="Tw Cen MT"/>
              </a:rPr>
              <a:t>existing</a:t>
            </a:r>
            <a:r>
              <a:rPr sz="2800" dirty="0">
                <a:latin typeface="Tw Cen MT"/>
                <a:cs typeface="Tw Cen MT"/>
              </a:rPr>
              <a:t> </a:t>
            </a:r>
            <a:r>
              <a:rPr sz="2800" spc="-5" dirty="0">
                <a:latin typeface="Tw Cen MT"/>
                <a:cs typeface="Tw Cen MT"/>
              </a:rPr>
              <a:t>components.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55772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Entity </a:t>
            </a:r>
            <a:r>
              <a:rPr spc="-15" dirty="0"/>
              <a:t>Relationship</a:t>
            </a:r>
            <a:r>
              <a:rPr spc="-75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616709"/>
            <a:ext cx="8836025" cy="4306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  <a:tab pos="919480" algn="l"/>
                <a:tab pos="1737995" algn="l"/>
                <a:tab pos="3340100" algn="l"/>
                <a:tab pos="4280535" algn="l"/>
                <a:tab pos="5133975" algn="l"/>
                <a:tab pos="5962015" algn="l"/>
                <a:tab pos="6496685" algn="l"/>
                <a:tab pos="7269480" algn="l"/>
                <a:tab pos="7700645" algn="l"/>
                <a:tab pos="8170545" algn="l"/>
              </a:tabLst>
            </a:pPr>
            <a:r>
              <a:rPr sz="2400" dirty="0">
                <a:latin typeface="Tw Cen MT"/>
                <a:cs typeface="Tw Cen MT"/>
              </a:rPr>
              <a:t>The	E</a:t>
            </a:r>
            <a:r>
              <a:rPr sz="2400" spc="5" dirty="0">
                <a:latin typeface="Tw Cen MT"/>
                <a:cs typeface="Tw Cen MT"/>
              </a:rPr>
              <a:t>n</a:t>
            </a:r>
            <a:r>
              <a:rPr sz="2400" dirty="0">
                <a:latin typeface="Tw Cen MT"/>
                <a:cs typeface="Tw Cen MT"/>
              </a:rPr>
              <a:t>tity	</a:t>
            </a:r>
            <a:r>
              <a:rPr sz="2400" spc="-85" dirty="0">
                <a:latin typeface="Tw Cen MT"/>
                <a:cs typeface="Tw Cen MT"/>
              </a:rPr>
              <a:t>R</a:t>
            </a:r>
            <a:r>
              <a:rPr sz="2400" dirty="0">
                <a:latin typeface="Tw Cen MT"/>
                <a:cs typeface="Tw Cen MT"/>
              </a:rPr>
              <a:t>elations</a:t>
            </a:r>
            <a:r>
              <a:rPr sz="2400" spc="-10" dirty="0">
                <a:latin typeface="Tw Cen MT"/>
                <a:cs typeface="Tw Cen MT"/>
              </a:rPr>
              <a:t>h</a:t>
            </a:r>
            <a:r>
              <a:rPr sz="2400" spc="-5" dirty="0">
                <a:latin typeface="Tw Cen MT"/>
                <a:cs typeface="Tw Cen MT"/>
              </a:rPr>
              <a:t>i</a:t>
            </a:r>
            <a:r>
              <a:rPr sz="2400" dirty="0">
                <a:latin typeface="Tw Cen MT"/>
                <a:cs typeface="Tw Cen MT"/>
              </a:rPr>
              <a:t>p	Mo</a:t>
            </a:r>
            <a:r>
              <a:rPr sz="2400" spc="-10" dirty="0">
                <a:latin typeface="Tw Cen MT"/>
                <a:cs typeface="Tw Cen MT"/>
              </a:rPr>
              <a:t>d</a:t>
            </a:r>
            <a:r>
              <a:rPr sz="2400" dirty="0">
                <a:latin typeface="Tw Cen MT"/>
                <a:cs typeface="Tw Cen MT"/>
              </a:rPr>
              <a:t>el	(ER</a:t>
            </a:r>
            <a:r>
              <a:rPr sz="2400" spc="5" dirty="0">
                <a:latin typeface="Tw Cen MT"/>
                <a:cs typeface="Tw Cen MT"/>
              </a:rPr>
              <a:t>M</a:t>
            </a:r>
            <a:r>
              <a:rPr sz="2400" dirty="0">
                <a:latin typeface="Tw Cen MT"/>
                <a:cs typeface="Tw Cen MT"/>
              </a:rPr>
              <a:t>)	</a:t>
            </a:r>
            <a:r>
              <a:rPr sz="2400" spc="-45" dirty="0">
                <a:latin typeface="Tw Cen MT"/>
                <a:cs typeface="Tw Cen MT"/>
              </a:rPr>
              <a:t>f</a:t>
            </a:r>
            <a:r>
              <a:rPr sz="2400" dirty="0">
                <a:latin typeface="Tw Cen MT"/>
                <a:cs typeface="Tw Cen MT"/>
              </a:rPr>
              <a:t>o</a:t>
            </a:r>
            <a:r>
              <a:rPr sz="2400" spc="50" dirty="0">
                <a:latin typeface="Tw Cen MT"/>
                <a:cs typeface="Tw Cen MT"/>
              </a:rPr>
              <a:t>r</a:t>
            </a:r>
            <a:r>
              <a:rPr sz="2400" dirty="0">
                <a:latin typeface="Tw Cen MT"/>
                <a:cs typeface="Tw Cen MT"/>
              </a:rPr>
              <a:t>ms	the	b</a:t>
            </a:r>
            <a:r>
              <a:rPr sz="2400" spc="-10" dirty="0">
                <a:latin typeface="Tw Cen MT"/>
                <a:cs typeface="Tw Cen MT"/>
              </a:rPr>
              <a:t>a</a:t>
            </a:r>
            <a:r>
              <a:rPr sz="2400" dirty="0">
                <a:latin typeface="Tw Cen MT"/>
                <a:cs typeface="Tw Cen MT"/>
              </a:rPr>
              <a:t>sis	of	</a:t>
            </a:r>
            <a:r>
              <a:rPr sz="2400" spc="5" dirty="0">
                <a:latin typeface="Tw Cen MT"/>
                <a:cs typeface="Tw Cen MT"/>
              </a:rPr>
              <a:t>a</a:t>
            </a:r>
            <a:r>
              <a:rPr sz="2400" dirty="0">
                <a:latin typeface="Tw Cen MT"/>
                <a:cs typeface="Tw Cen MT"/>
              </a:rPr>
              <a:t>n	E</a:t>
            </a:r>
            <a:r>
              <a:rPr sz="2400" spc="5" dirty="0">
                <a:latin typeface="Tw Cen MT"/>
                <a:cs typeface="Tw Cen MT"/>
              </a:rPr>
              <a:t>n</a:t>
            </a:r>
            <a:r>
              <a:rPr sz="2400" dirty="0">
                <a:latin typeface="Tw Cen MT"/>
                <a:cs typeface="Tw Cen MT"/>
              </a:rPr>
              <a:t>tity  </a:t>
            </a:r>
            <a:r>
              <a:rPr sz="2400" spc="-10" dirty="0">
                <a:latin typeface="Tw Cen MT"/>
                <a:cs typeface="Tw Cen MT"/>
              </a:rPr>
              <a:t>Relationship </a:t>
            </a:r>
            <a:r>
              <a:rPr sz="2400" spc="-5" dirty="0">
                <a:latin typeface="Tw Cen MT"/>
                <a:cs typeface="Tw Cen MT"/>
              </a:rPr>
              <a:t>Diagram </a:t>
            </a:r>
            <a:r>
              <a:rPr sz="2400" dirty="0">
                <a:latin typeface="Tw Cen MT"/>
                <a:cs typeface="Tw Cen MT"/>
              </a:rPr>
              <a:t>(ERD).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597D9"/>
              </a:buClr>
              <a:buFont typeface="Wingdings"/>
              <a:buChar char=""/>
            </a:pPr>
            <a:endParaRPr sz="37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>
                <a:latin typeface="Tw Cen MT"/>
                <a:cs typeface="Tw Cen MT"/>
              </a:rPr>
              <a:t>ERD </a:t>
            </a:r>
            <a:r>
              <a:rPr sz="2400" smtClean="0">
                <a:latin typeface="Tw Cen MT"/>
                <a:cs typeface="Tw Cen MT"/>
              </a:rPr>
              <a:t>represents </a:t>
            </a:r>
            <a:r>
              <a:rPr sz="2400" dirty="0">
                <a:latin typeface="Tw Cen MT"/>
                <a:cs typeface="Tw Cen MT"/>
              </a:rPr>
              <a:t>the conceptual </a:t>
            </a:r>
            <a:r>
              <a:rPr sz="2400" spc="-5" dirty="0">
                <a:latin typeface="Tw Cen MT"/>
                <a:cs typeface="Tw Cen MT"/>
              </a:rPr>
              <a:t>database as </a:t>
            </a:r>
            <a:r>
              <a:rPr sz="2400" spc="-20" dirty="0">
                <a:latin typeface="Tw Cen MT"/>
                <a:cs typeface="Tw Cen MT"/>
              </a:rPr>
              <a:t>viewed </a:t>
            </a:r>
            <a:r>
              <a:rPr sz="2400" spc="-65" dirty="0">
                <a:latin typeface="Tw Cen MT"/>
                <a:cs typeface="Tw Cen MT"/>
              </a:rPr>
              <a:t>by </a:t>
            </a:r>
            <a:r>
              <a:rPr sz="2400" dirty="0">
                <a:latin typeface="Tw Cen MT"/>
                <a:cs typeface="Tw Cen MT"/>
              </a:rPr>
              <a:t>the end</a:t>
            </a:r>
            <a:r>
              <a:rPr sz="2400" spc="85" dirty="0">
                <a:latin typeface="Tw Cen MT"/>
                <a:cs typeface="Tw Cen MT"/>
              </a:rPr>
              <a:t> </a:t>
            </a:r>
            <a:r>
              <a:rPr sz="2400" spc="-35" dirty="0">
                <a:latin typeface="Tw Cen MT"/>
                <a:cs typeface="Tw Cen MT"/>
              </a:rPr>
              <a:t>user.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597D9"/>
              </a:buClr>
              <a:buFont typeface="Wingdings"/>
              <a:buChar char=""/>
            </a:pPr>
            <a:endParaRPr sz="3700" dirty="0">
              <a:latin typeface="Times New Roman"/>
              <a:cs typeface="Times New Roman"/>
            </a:endParaRPr>
          </a:p>
          <a:p>
            <a:pPr marL="332740" marR="6350" indent="-320040">
              <a:lnSpc>
                <a:spcPct val="100000"/>
              </a:lnSpc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Tw Cen MT"/>
                <a:cs typeface="Tw Cen MT"/>
              </a:rPr>
              <a:t>ERDs </a:t>
            </a:r>
            <a:r>
              <a:rPr sz="2400" spc="-5" dirty="0">
                <a:latin typeface="Tw Cen MT"/>
                <a:cs typeface="Tw Cen MT"/>
              </a:rPr>
              <a:t>depict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5" dirty="0">
                <a:latin typeface="Tw Cen MT"/>
                <a:cs typeface="Tw Cen MT"/>
              </a:rPr>
              <a:t>database’s main </a:t>
            </a:r>
            <a:r>
              <a:rPr sz="2400" dirty="0">
                <a:latin typeface="Tw Cen MT"/>
                <a:cs typeface="Tw Cen MT"/>
              </a:rPr>
              <a:t>components: </a:t>
            </a:r>
            <a:r>
              <a:rPr sz="2400" b="1" i="1" spc="-10" dirty="0">
                <a:solidFill>
                  <a:srgbClr val="007434"/>
                </a:solidFill>
                <a:latin typeface="Tw Cen MT"/>
                <a:cs typeface="Tw Cen MT"/>
              </a:rPr>
              <a:t>entities, </a:t>
            </a:r>
            <a:r>
              <a:rPr sz="2400" b="1" i="1" spc="-5" dirty="0">
                <a:solidFill>
                  <a:srgbClr val="007434"/>
                </a:solidFill>
                <a:latin typeface="Tw Cen MT"/>
                <a:cs typeface="Tw Cen MT"/>
              </a:rPr>
              <a:t>attributes, </a:t>
            </a:r>
            <a:r>
              <a:rPr sz="2400" b="1" i="1" spc="-10" dirty="0">
                <a:solidFill>
                  <a:srgbClr val="007434"/>
                </a:solidFill>
                <a:latin typeface="Tw Cen MT"/>
                <a:cs typeface="Tw Cen MT"/>
              </a:rPr>
              <a:t>and  </a:t>
            </a:r>
            <a:r>
              <a:rPr sz="2400" b="1" i="1" dirty="0">
                <a:solidFill>
                  <a:srgbClr val="007434"/>
                </a:solidFill>
                <a:latin typeface="Tw Cen MT"/>
                <a:cs typeface="Tw Cen MT"/>
              </a:rPr>
              <a:t>relationships.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597D9"/>
              </a:buClr>
              <a:buFont typeface="Wingdings"/>
              <a:buChar char=""/>
            </a:pPr>
            <a:endParaRPr sz="37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Tw Cen MT"/>
                <a:cs typeface="Tw Cen MT"/>
              </a:rPr>
              <a:t>Because an </a:t>
            </a:r>
            <a:r>
              <a:rPr sz="2400" dirty="0">
                <a:latin typeface="Tw Cen MT"/>
                <a:cs typeface="Tw Cen MT"/>
              </a:rPr>
              <a:t>entity represents a </a:t>
            </a:r>
            <a:r>
              <a:rPr sz="2400" spc="-5" dirty="0">
                <a:latin typeface="Tw Cen MT"/>
                <a:cs typeface="Tw Cen MT"/>
              </a:rPr>
              <a:t>real-world object,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15" dirty="0">
                <a:latin typeface="Tw Cen MT"/>
                <a:cs typeface="Tw Cen MT"/>
              </a:rPr>
              <a:t>words </a:t>
            </a:r>
            <a:r>
              <a:rPr sz="2400" i="1" dirty="0">
                <a:latin typeface="Tw Cen MT"/>
                <a:cs typeface="Tw Cen MT"/>
              </a:rPr>
              <a:t>entity</a:t>
            </a:r>
            <a:r>
              <a:rPr sz="2400" i="1" spc="3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and</a:t>
            </a:r>
          </a:p>
          <a:p>
            <a:pPr marL="332740">
              <a:lnSpc>
                <a:spcPct val="100000"/>
              </a:lnSpc>
            </a:pPr>
            <a:r>
              <a:rPr sz="2400" i="1" dirty="0">
                <a:latin typeface="Tw Cen MT"/>
                <a:cs typeface="Tw Cen MT"/>
              </a:rPr>
              <a:t>object </a:t>
            </a:r>
            <a:r>
              <a:rPr sz="2400" dirty="0">
                <a:latin typeface="Tw Cen MT"/>
                <a:cs typeface="Tw Cen MT"/>
              </a:rPr>
              <a:t>are often used</a:t>
            </a:r>
            <a:r>
              <a:rPr sz="2400" spc="-3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interchangeably.</a:t>
            </a:r>
            <a:endParaRPr sz="24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3661"/>
            <a:ext cx="773430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dirty="0">
                <a:latin typeface="Tw Cen MT"/>
                <a:cs typeface="Tw Cen MT"/>
              </a:rPr>
              <a:t>Create </a:t>
            </a:r>
            <a:r>
              <a:rPr sz="2800" spc="-5" dirty="0">
                <a:latin typeface="Tw Cen MT"/>
                <a:cs typeface="Tw Cen MT"/>
              </a:rPr>
              <a:t>a </a:t>
            </a:r>
            <a:r>
              <a:rPr sz="2800" spc="-25" dirty="0">
                <a:latin typeface="Tw Cen MT"/>
                <a:cs typeface="Tw Cen MT"/>
              </a:rPr>
              <a:t>new </a:t>
            </a:r>
            <a:r>
              <a:rPr sz="2800" dirty="0">
                <a:latin typeface="Tw Cen MT"/>
                <a:cs typeface="Tw Cen MT"/>
              </a:rPr>
              <a:t>entity composed of </a:t>
            </a:r>
            <a:r>
              <a:rPr sz="2800" spc="-5" dirty="0">
                <a:latin typeface="Tw Cen MT"/>
                <a:cs typeface="Tw Cen MT"/>
              </a:rPr>
              <a:t>the original </a:t>
            </a:r>
            <a:r>
              <a:rPr sz="2800" dirty="0">
                <a:latin typeface="Tw Cen MT"/>
                <a:cs typeface="Tw Cen MT"/>
              </a:rPr>
              <a:t>multi-  </a:t>
            </a:r>
            <a:r>
              <a:rPr sz="2800" spc="-10" dirty="0">
                <a:latin typeface="Tw Cen MT"/>
                <a:cs typeface="Tw Cen MT"/>
              </a:rPr>
              <a:t>valued attribute’s </a:t>
            </a:r>
            <a:r>
              <a:rPr sz="2800" spc="-5" dirty="0">
                <a:latin typeface="Tw Cen MT"/>
                <a:cs typeface="Tw Cen MT"/>
              </a:rPr>
              <a:t>components. This </a:t>
            </a:r>
            <a:r>
              <a:rPr sz="2800" spc="-20" dirty="0">
                <a:latin typeface="Tw Cen MT"/>
                <a:cs typeface="Tw Cen MT"/>
              </a:rPr>
              <a:t>new </a:t>
            </a:r>
            <a:r>
              <a:rPr sz="2800" dirty="0">
                <a:latin typeface="Tw Cen MT"/>
                <a:cs typeface="Tw Cen MT"/>
              </a:rPr>
              <a:t>entity </a:t>
            </a:r>
            <a:r>
              <a:rPr sz="2800" spc="-15" dirty="0">
                <a:latin typeface="Tw Cen MT"/>
                <a:cs typeface="Tw Cen MT"/>
              </a:rPr>
              <a:t>allows  </a:t>
            </a:r>
            <a:r>
              <a:rPr sz="2800" spc="-5" dirty="0">
                <a:latin typeface="Tw Cen MT"/>
                <a:cs typeface="Tw Cen MT"/>
              </a:rPr>
              <a:t>the </a:t>
            </a:r>
            <a:r>
              <a:rPr sz="2800" dirty="0">
                <a:latin typeface="Tw Cen MT"/>
                <a:cs typeface="Tw Cen MT"/>
              </a:rPr>
              <a:t>designer </a:t>
            </a:r>
            <a:r>
              <a:rPr sz="2800" spc="-5" dirty="0">
                <a:latin typeface="Tw Cen MT"/>
                <a:cs typeface="Tw Cen MT"/>
              </a:rPr>
              <a:t>to </a:t>
            </a:r>
            <a:r>
              <a:rPr sz="2800" dirty="0">
                <a:latin typeface="Tw Cen MT"/>
                <a:cs typeface="Tw Cen MT"/>
              </a:rPr>
              <a:t>define </a:t>
            </a:r>
            <a:r>
              <a:rPr sz="2800" spc="-5" dirty="0">
                <a:latin typeface="Tw Cen MT"/>
                <a:cs typeface="Tw Cen MT"/>
              </a:rPr>
              <a:t>color </a:t>
            </a:r>
            <a:r>
              <a:rPr sz="2800" spc="-20" dirty="0">
                <a:latin typeface="Tw Cen MT"/>
                <a:cs typeface="Tw Cen MT"/>
              </a:rPr>
              <a:t>for </a:t>
            </a:r>
            <a:r>
              <a:rPr sz="2800" dirty="0">
                <a:latin typeface="Tw Cen MT"/>
                <a:cs typeface="Tw Cen MT"/>
              </a:rPr>
              <a:t>different sections of  </a:t>
            </a:r>
            <a:r>
              <a:rPr sz="2800" spc="-5" dirty="0">
                <a:latin typeface="Tw Cen MT"/>
                <a:cs typeface="Tw Cen MT"/>
              </a:rPr>
              <a:t>the </a:t>
            </a:r>
            <a:r>
              <a:rPr sz="2800" spc="-45" dirty="0">
                <a:latin typeface="Tw Cen MT"/>
                <a:cs typeface="Tw Cen MT"/>
              </a:rPr>
              <a:t>car. </a:t>
            </a:r>
            <a:r>
              <a:rPr sz="2800" spc="-5" dirty="0">
                <a:latin typeface="Tw Cen MT"/>
                <a:cs typeface="Tw Cen MT"/>
              </a:rPr>
              <a:t>(See </a:t>
            </a:r>
            <a:r>
              <a:rPr sz="2800" spc="-50" dirty="0">
                <a:latin typeface="Tw Cen MT"/>
                <a:cs typeface="Tw Cen MT"/>
              </a:rPr>
              <a:t>Table </a:t>
            </a:r>
            <a:r>
              <a:rPr sz="2800" spc="-5" dirty="0">
                <a:latin typeface="Tw Cen MT"/>
                <a:cs typeface="Tw Cen MT"/>
              </a:rPr>
              <a:t>4.1.) Then, this </a:t>
            </a:r>
            <a:r>
              <a:rPr sz="2800" spc="-25" dirty="0">
                <a:latin typeface="Tw Cen MT"/>
                <a:cs typeface="Tw Cen MT"/>
              </a:rPr>
              <a:t>new </a:t>
            </a:r>
            <a:r>
              <a:rPr sz="2800" spc="-5" dirty="0">
                <a:latin typeface="Tw Cen MT"/>
                <a:cs typeface="Tw Cen MT"/>
              </a:rPr>
              <a:t>CAR_COLOR  entity is related to the original CAR entity in a 1:M  </a:t>
            </a:r>
            <a:r>
              <a:rPr sz="2800" spc="-10" dirty="0">
                <a:latin typeface="Tw Cen MT"/>
                <a:cs typeface="Tw Cen MT"/>
              </a:rPr>
              <a:t>relationship.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1524000"/>
            <a:ext cx="44196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962400"/>
            <a:ext cx="54864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807959" cy="2678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Using this </a:t>
            </a:r>
            <a:r>
              <a:rPr sz="2900" spc="10" dirty="0">
                <a:latin typeface="Tw Cen MT"/>
                <a:cs typeface="Tw Cen MT"/>
              </a:rPr>
              <a:t>approach </a:t>
            </a:r>
            <a:r>
              <a:rPr sz="2900" spc="-30" dirty="0">
                <a:latin typeface="Tw Cen MT"/>
                <a:cs typeface="Tw Cen MT"/>
              </a:rPr>
              <a:t>you </a:t>
            </a:r>
            <a:r>
              <a:rPr sz="2900" spc="5" dirty="0">
                <a:latin typeface="Tw Cen MT"/>
                <a:cs typeface="Tw Cen MT"/>
              </a:rPr>
              <a:t>are </a:t>
            </a:r>
            <a:r>
              <a:rPr sz="2900" spc="-25" dirty="0">
                <a:latin typeface="Tw Cen MT"/>
                <a:cs typeface="Tw Cen MT"/>
              </a:rPr>
              <a:t>now </a:t>
            </a:r>
            <a:r>
              <a:rPr sz="2900" dirty="0">
                <a:latin typeface="Tw Cen MT"/>
                <a:cs typeface="Tw Cen MT"/>
              </a:rPr>
              <a:t>able to assign as  </a:t>
            </a:r>
            <a:r>
              <a:rPr sz="2900" spc="-20" dirty="0">
                <a:latin typeface="Tw Cen MT"/>
                <a:cs typeface="Tw Cen MT"/>
              </a:rPr>
              <a:t>many </a:t>
            </a:r>
            <a:r>
              <a:rPr sz="2900" dirty="0">
                <a:latin typeface="Tw Cen MT"/>
                <a:cs typeface="Tw Cen MT"/>
              </a:rPr>
              <a:t>colors as necessary without having to </a:t>
            </a:r>
            <a:r>
              <a:rPr sz="2900" spc="10" dirty="0">
                <a:latin typeface="Tw Cen MT"/>
                <a:cs typeface="Tw Cen MT"/>
              </a:rPr>
              <a:t>change  </a:t>
            </a:r>
            <a:r>
              <a:rPr sz="2900" dirty="0">
                <a:latin typeface="Tw Cen MT"/>
                <a:cs typeface="Tw Cen MT"/>
              </a:rPr>
              <a:t>the table </a:t>
            </a:r>
            <a:r>
              <a:rPr sz="2900" spc="5" dirty="0">
                <a:latin typeface="Tw Cen MT"/>
                <a:cs typeface="Tw Cen MT"/>
              </a:rPr>
              <a:t>structure. </a:t>
            </a:r>
            <a:r>
              <a:rPr sz="2900" dirty="0">
                <a:latin typeface="Tw Cen MT"/>
                <a:cs typeface="Tw Cen MT"/>
              </a:rPr>
              <a:t>(see Figure 4.5) This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the  preferred </a:t>
            </a:r>
            <a:r>
              <a:rPr sz="2900" spc="-60" dirty="0">
                <a:latin typeface="Tw Cen MT"/>
                <a:cs typeface="Tw Cen MT"/>
              </a:rPr>
              <a:t>way </a:t>
            </a:r>
            <a:r>
              <a:rPr sz="2900" dirty="0">
                <a:latin typeface="Tw Cen MT"/>
                <a:cs typeface="Tw Cen MT"/>
              </a:rPr>
              <a:t>to deal with multi-valued </a:t>
            </a:r>
            <a:r>
              <a:rPr sz="2900" spc="-5" dirty="0">
                <a:latin typeface="Tw Cen MT"/>
                <a:cs typeface="Tw Cen MT"/>
              </a:rPr>
              <a:t>attributes.  It is </a:t>
            </a:r>
            <a:r>
              <a:rPr sz="2900" dirty="0">
                <a:latin typeface="Tw Cen MT"/>
                <a:cs typeface="Tw Cen MT"/>
              </a:rPr>
              <a:t>a more </a:t>
            </a:r>
            <a:r>
              <a:rPr sz="2900" spc="-20" dirty="0">
                <a:latin typeface="Tw Cen MT"/>
                <a:cs typeface="Tw Cen MT"/>
              </a:rPr>
              <a:t>flexible, </a:t>
            </a:r>
            <a:r>
              <a:rPr sz="2900" spc="-5" dirty="0">
                <a:latin typeface="Tw Cen MT"/>
                <a:cs typeface="Tw Cen MT"/>
              </a:rPr>
              <a:t>expandable </a:t>
            </a:r>
            <a:r>
              <a:rPr sz="2900" dirty="0">
                <a:latin typeface="Tw Cen MT"/>
                <a:cs typeface="Tw Cen MT"/>
              </a:rPr>
              <a:t>solution, and </a:t>
            </a:r>
            <a:r>
              <a:rPr sz="2900" spc="-5" dirty="0">
                <a:latin typeface="Tw Cen MT"/>
                <a:cs typeface="Tw Cen MT"/>
              </a:rPr>
              <a:t>it is  </a:t>
            </a:r>
            <a:r>
              <a:rPr sz="2900" dirty="0">
                <a:latin typeface="Tw Cen MT"/>
                <a:cs typeface="Tw Cen MT"/>
              </a:rPr>
              <a:t>compatible with the relational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model!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Derived </a:t>
            </a:r>
            <a:r>
              <a:rPr dirty="0"/>
              <a:t>Attributes</a:t>
            </a:r>
            <a:r>
              <a:rPr spc="-90" dirty="0"/>
              <a:t> </a:t>
            </a:r>
            <a:r>
              <a:rPr dirty="0"/>
              <a:t>(Computed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679450"/>
            <a:ext cx="2298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565F6C"/>
                </a:solidFill>
                <a:latin typeface="Tw Cen MT"/>
                <a:cs typeface="Tw Cen MT"/>
              </a:rPr>
              <a:t>Attributes)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1612138"/>
            <a:ext cx="7878445" cy="285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39116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</a:t>
            </a:r>
            <a:r>
              <a:rPr sz="2900" b="1" spc="-5" dirty="0">
                <a:latin typeface="Tw Cen MT"/>
                <a:cs typeface="Tw Cen MT"/>
              </a:rPr>
              <a:t>derived </a:t>
            </a:r>
            <a:r>
              <a:rPr sz="2900" b="1" dirty="0">
                <a:latin typeface="Tw Cen MT"/>
                <a:cs typeface="Tw Cen MT"/>
              </a:rPr>
              <a:t>attribute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an attribute whose </a:t>
            </a:r>
            <a:r>
              <a:rPr sz="2900" spc="-10" dirty="0">
                <a:latin typeface="Tw Cen MT"/>
                <a:cs typeface="Tw Cen MT"/>
              </a:rPr>
              <a:t>value</a:t>
            </a:r>
            <a:r>
              <a:rPr sz="2900" spc="-10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is  </a:t>
            </a:r>
            <a:r>
              <a:rPr sz="2900" dirty="0">
                <a:latin typeface="Tw Cen MT"/>
                <a:cs typeface="Tw Cen MT"/>
              </a:rPr>
              <a:t>calculated </a:t>
            </a:r>
            <a:r>
              <a:rPr sz="2900" spc="-5" dirty="0">
                <a:latin typeface="Tw Cen MT"/>
                <a:cs typeface="Tw Cen MT"/>
              </a:rPr>
              <a:t>(derived) </a:t>
            </a:r>
            <a:r>
              <a:rPr sz="2900" spc="-10" dirty="0">
                <a:latin typeface="Tw Cen MT"/>
                <a:cs typeface="Tw Cen MT"/>
              </a:rPr>
              <a:t>from </a:t>
            </a:r>
            <a:r>
              <a:rPr sz="2900" dirty="0">
                <a:latin typeface="Tw Cen MT"/>
                <a:cs typeface="Tw Cen MT"/>
              </a:rPr>
              <a:t>other</a:t>
            </a:r>
            <a:r>
              <a:rPr sz="2900" spc="-6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attributes.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597D9"/>
              </a:buClr>
              <a:buFont typeface="Wingdings"/>
              <a:buChar char=""/>
            </a:pPr>
            <a:endParaRPr sz="42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5" dirty="0">
                <a:latin typeface="Tw Cen MT"/>
                <a:cs typeface="Tw Cen MT"/>
              </a:rPr>
              <a:t>derived </a:t>
            </a:r>
            <a:r>
              <a:rPr sz="2900" dirty="0">
                <a:latin typeface="Tw Cen MT"/>
                <a:cs typeface="Tw Cen MT"/>
              </a:rPr>
              <a:t>attribute need not be </a:t>
            </a:r>
            <a:r>
              <a:rPr sz="2900" spc="-10" dirty="0">
                <a:latin typeface="Tw Cen MT"/>
                <a:cs typeface="Tw Cen MT"/>
              </a:rPr>
              <a:t>physically </a:t>
            </a:r>
            <a:r>
              <a:rPr sz="2900" dirty="0">
                <a:latin typeface="Tw Cen MT"/>
                <a:cs typeface="Tw Cen MT"/>
              </a:rPr>
              <a:t>stored  within the database; instead, </a:t>
            </a:r>
            <a:r>
              <a:rPr sz="2900" spc="-5" dirty="0">
                <a:latin typeface="Tw Cen MT"/>
                <a:cs typeface="Tw Cen MT"/>
              </a:rPr>
              <a:t>it </a:t>
            </a:r>
            <a:r>
              <a:rPr sz="2900" dirty="0">
                <a:latin typeface="Tw Cen MT"/>
                <a:cs typeface="Tw Cen MT"/>
              </a:rPr>
              <a:t>can be </a:t>
            </a:r>
            <a:r>
              <a:rPr sz="2900" spc="-10" dirty="0">
                <a:latin typeface="Tw Cen MT"/>
                <a:cs typeface="Tw Cen MT"/>
              </a:rPr>
              <a:t>derived </a:t>
            </a:r>
            <a:r>
              <a:rPr sz="2900" spc="-70" dirty="0">
                <a:latin typeface="Tw Cen MT"/>
                <a:cs typeface="Tw Cen MT"/>
              </a:rPr>
              <a:t>by  </a:t>
            </a:r>
            <a:r>
              <a:rPr sz="2900" dirty="0">
                <a:latin typeface="Tw Cen MT"/>
                <a:cs typeface="Tw Cen MT"/>
              </a:rPr>
              <a:t>using an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algorithm.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875270" cy="506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An </a:t>
            </a:r>
            <a:r>
              <a:rPr sz="2900" spc="-20" dirty="0">
                <a:latin typeface="Tw Cen MT"/>
                <a:cs typeface="Tw Cen MT"/>
              </a:rPr>
              <a:t>employee’s </a:t>
            </a:r>
            <a:r>
              <a:rPr sz="2900" spc="-45" dirty="0">
                <a:latin typeface="Tw Cen MT"/>
                <a:cs typeface="Tw Cen MT"/>
              </a:rPr>
              <a:t>age, </a:t>
            </a:r>
            <a:r>
              <a:rPr sz="2900" spc="-10" dirty="0">
                <a:latin typeface="Tw Cen MT"/>
                <a:cs typeface="Tw Cen MT"/>
              </a:rPr>
              <a:t>EMP_AGE, </a:t>
            </a:r>
            <a:r>
              <a:rPr sz="2900" spc="-20" dirty="0">
                <a:latin typeface="Tw Cen MT"/>
                <a:cs typeface="Tw Cen MT"/>
              </a:rPr>
              <a:t>may </a:t>
            </a:r>
            <a:r>
              <a:rPr sz="2900" dirty="0">
                <a:latin typeface="Tw Cen MT"/>
                <a:cs typeface="Tw Cen MT"/>
              </a:rPr>
              <a:t>be </a:t>
            </a:r>
            <a:r>
              <a:rPr sz="2900" spc="-15" dirty="0">
                <a:latin typeface="Tw Cen MT"/>
                <a:cs typeface="Tw Cen MT"/>
              </a:rPr>
              <a:t>found </a:t>
            </a:r>
            <a:r>
              <a:rPr sz="2900" spc="-70" dirty="0">
                <a:latin typeface="Tw Cen MT"/>
                <a:cs typeface="Tw Cen MT"/>
              </a:rPr>
              <a:t>by  </a:t>
            </a:r>
            <a:r>
              <a:rPr sz="2900" dirty="0">
                <a:latin typeface="Tw Cen MT"/>
                <a:cs typeface="Tw Cen MT"/>
              </a:rPr>
              <a:t>computing the </a:t>
            </a:r>
            <a:r>
              <a:rPr sz="2900" spc="-10" dirty="0">
                <a:latin typeface="Tw Cen MT"/>
                <a:cs typeface="Tw Cen MT"/>
              </a:rPr>
              <a:t>integer value </a:t>
            </a:r>
            <a:r>
              <a:rPr sz="2900" dirty="0">
                <a:latin typeface="Tw Cen MT"/>
                <a:cs typeface="Tw Cen MT"/>
              </a:rPr>
              <a:t>of the difference  </a:t>
            </a:r>
            <a:r>
              <a:rPr sz="2900" spc="-10" dirty="0">
                <a:latin typeface="Tw Cen MT"/>
                <a:cs typeface="Tw Cen MT"/>
              </a:rPr>
              <a:t>between </a:t>
            </a:r>
            <a:r>
              <a:rPr sz="2900" dirty="0">
                <a:latin typeface="Tw Cen MT"/>
                <a:cs typeface="Tw Cen MT"/>
              </a:rPr>
              <a:t>the current date and the </a:t>
            </a:r>
            <a:r>
              <a:rPr sz="2900" spc="-10" dirty="0">
                <a:latin typeface="Tw Cen MT"/>
                <a:cs typeface="Tw Cen MT"/>
              </a:rPr>
              <a:t>EMP_DOB. </a:t>
            </a:r>
            <a:r>
              <a:rPr sz="2900" spc="-5" dirty="0">
                <a:latin typeface="Tw Cen MT"/>
                <a:cs typeface="Tw Cen MT"/>
              </a:rPr>
              <a:t>If </a:t>
            </a:r>
            <a:r>
              <a:rPr sz="2900" spc="-30" dirty="0">
                <a:latin typeface="Tw Cen MT"/>
                <a:cs typeface="Tw Cen MT"/>
              </a:rPr>
              <a:t>you  </a:t>
            </a:r>
            <a:r>
              <a:rPr sz="2900" dirty="0">
                <a:latin typeface="Tw Cen MT"/>
                <a:cs typeface="Tw Cen MT"/>
              </a:rPr>
              <a:t>use </a:t>
            </a:r>
            <a:r>
              <a:rPr sz="2900" spc="-5" dirty="0">
                <a:latin typeface="Tw Cen MT"/>
                <a:cs typeface="Tw Cen MT"/>
              </a:rPr>
              <a:t>Microsoft </a:t>
            </a:r>
            <a:r>
              <a:rPr sz="2900" spc="-10" dirty="0">
                <a:latin typeface="Tw Cen MT"/>
                <a:cs typeface="Tw Cen MT"/>
              </a:rPr>
              <a:t>Access, </a:t>
            </a:r>
            <a:r>
              <a:rPr sz="2900" spc="-30" dirty="0">
                <a:latin typeface="Tw Cen MT"/>
                <a:cs typeface="Tw Cen MT"/>
              </a:rPr>
              <a:t>you </a:t>
            </a:r>
            <a:r>
              <a:rPr sz="2900" spc="-15" dirty="0">
                <a:latin typeface="Tw Cen MT"/>
                <a:cs typeface="Tw Cen MT"/>
              </a:rPr>
              <a:t>would </a:t>
            </a:r>
            <a:r>
              <a:rPr sz="2900" dirty="0">
                <a:latin typeface="Tw Cen MT"/>
                <a:cs typeface="Tw Cen MT"/>
              </a:rPr>
              <a:t>use the </a:t>
            </a:r>
            <a:r>
              <a:rPr sz="2900" spc="10" dirty="0">
                <a:latin typeface="Tw Cen MT"/>
                <a:cs typeface="Tw Cen MT"/>
              </a:rPr>
              <a:t>formula  </a:t>
            </a:r>
            <a:r>
              <a:rPr sz="2900" spc="-20" dirty="0">
                <a:latin typeface="Tw Cen MT"/>
                <a:cs typeface="Tw Cen MT"/>
              </a:rPr>
              <a:t>INT((DATE() </a:t>
            </a:r>
            <a:r>
              <a:rPr sz="2900" dirty="0">
                <a:latin typeface="Tw Cen MT"/>
                <a:cs typeface="Tw Cen MT"/>
              </a:rPr>
              <a:t>–</a:t>
            </a:r>
            <a:r>
              <a:rPr sz="2900" spc="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EMP_DOB)/365).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Clr>
                <a:srgbClr val="7597D9"/>
              </a:buClr>
              <a:buFont typeface="Wingdings"/>
              <a:buChar char=""/>
            </a:pPr>
            <a:endParaRPr sz="4250">
              <a:latin typeface="Times New Roman"/>
              <a:cs typeface="Times New Roman"/>
            </a:endParaRPr>
          </a:p>
          <a:p>
            <a:pPr marL="332740" marR="99060" indent="-320040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5" dirty="0">
                <a:latin typeface="Tw Cen MT"/>
                <a:cs typeface="Tw Cen MT"/>
              </a:rPr>
              <a:t>Similarly, </a:t>
            </a:r>
            <a:r>
              <a:rPr sz="2900" dirty="0">
                <a:latin typeface="Tw Cen MT"/>
                <a:cs typeface="Tw Cen MT"/>
              </a:rPr>
              <a:t>the total cost of an order can be </a:t>
            </a:r>
            <a:r>
              <a:rPr sz="2900" spc="-5" dirty="0">
                <a:latin typeface="Tw Cen MT"/>
                <a:cs typeface="Tw Cen MT"/>
              </a:rPr>
              <a:t>derived 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spc="5" dirty="0">
                <a:latin typeface="Tw Cen MT"/>
                <a:cs typeface="Tw Cen MT"/>
              </a:rPr>
              <a:t>multiplying </a:t>
            </a:r>
            <a:r>
              <a:rPr sz="2900" dirty="0">
                <a:latin typeface="Tw Cen MT"/>
                <a:cs typeface="Tw Cen MT"/>
              </a:rPr>
              <a:t>the quantity </a:t>
            </a:r>
            <a:r>
              <a:rPr sz="2900" spc="5" dirty="0">
                <a:latin typeface="Tw Cen MT"/>
                <a:cs typeface="Tw Cen MT"/>
              </a:rPr>
              <a:t>ordered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dirty="0">
                <a:latin typeface="Tw Cen MT"/>
                <a:cs typeface="Tw Cen MT"/>
              </a:rPr>
              <a:t>the unit  </a:t>
            </a:r>
            <a:r>
              <a:rPr sz="2900" spc="-5" dirty="0">
                <a:latin typeface="Tw Cen MT"/>
                <a:cs typeface="Tw Cen MT"/>
              </a:rPr>
              <a:t>price. </a:t>
            </a:r>
            <a:r>
              <a:rPr sz="2900" dirty="0">
                <a:latin typeface="Tw Cen MT"/>
                <a:cs typeface="Tw Cen MT"/>
              </a:rPr>
              <a:t>Or the estimated </a:t>
            </a:r>
            <a:r>
              <a:rPr sz="2900" spc="-15" dirty="0">
                <a:latin typeface="Tw Cen MT"/>
                <a:cs typeface="Tw Cen MT"/>
              </a:rPr>
              <a:t>average </a:t>
            </a:r>
            <a:r>
              <a:rPr sz="2900" dirty="0">
                <a:latin typeface="Tw Cen MT"/>
                <a:cs typeface="Tw Cen MT"/>
              </a:rPr>
              <a:t>speed can be  </a:t>
            </a:r>
            <a:r>
              <a:rPr sz="2900" spc="-5" dirty="0">
                <a:latin typeface="Tw Cen MT"/>
                <a:cs typeface="Tw Cen MT"/>
              </a:rPr>
              <a:t>derived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dirty="0">
                <a:latin typeface="Tw Cen MT"/>
                <a:cs typeface="Tw Cen MT"/>
              </a:rPr>
              <a:t>dividing trip distance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dirty="0">
                <a:latin typeface="Tw Cen MT"/>
                <a:cs typeface="Tw Cen MT"/>
              </a:rPr>
              <a:t>the time spent  on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route.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314067"/>
            <a:ext cx="8153400" cy="241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27378"/>
            <a:ext cx="7193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derived attribute is indicated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Chen notation by a dashed line  connecting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attribute and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entity. </a:t>
            </a:r>
            <a:r>
              <a:rPr sz="1800" spc="-5" dirty="0">
                <a:latin typeface="Arial"/>
                <a:cs typeface="Arial"/>
              </a:rPr>
              <a:t>(See Figure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4.6.)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057089"/>
            <a:ext cx="77025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Crow’s </a:t>
            </a:r>
            <a:r>
              <a:rPr sz="1800" spc="-5" dirty="0">
                <a:latin typeface="Arial"/>
                <a:cs typeface="Arial"/>
              </a:rPr>
              <a:t>Foot notation </a:t>
            </a:r>
            <a:r>
              <a:rPr sz="1800" spc="-10" dirty="0">
                <a:latin typeface="Arial"/>
                <a:cs typeface="Arial"/>
              </a:rPr>
              <a:t>does not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method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distinguishing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derived attribute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other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attributes.</a:t>
            </a:r>
            <a:endParaRPr sz="18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derived attribute computation can be as simple as </a:t>
            </a:r>
            <a:r>
              <a:rPr sz="1800" spc="-10" dirty="0">
                <a:latin typeface="Arial"/>
                <a:cs typeface="Arial"/>
              </a:rPr>
              <a:t>adding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attribute  values located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</a:t>
            </a:r>
            <a:r>
              <a:rPr sz="1800" spc="-40" dirty="0">
                <a:latin typeface="Arial"/>
                <a:cs typeface="Arial"/>
              </a:rPr>
              <a:t>row,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can be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result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aggregating </a:t>
            </a:r>
            <a:r>
              <a:rPr sz="1800" dirty="0">
                <a:latin typeface="Arial"/>
                <a:cs typeface="Arial"/>
              </a:rPr>
              <a:t>the  sum of </a:t>
            </a:r>
            <a:r>
              <a:rPr sz="1800" spc="-5" dirty="0">
                <a:latin typeface="Arial"/>
                <a:cs typeface="Arial"/>
              </a:rPr>
              <a:t>values located on many table </a:t>
            </a:r>
            <a:r>
              <a:rPr sz="1800" spc="-15" dirty="0">
                <a:latin typeface="Arial"/>
                <a:cs typeface="Arial"/>
              </a:rPr>
              <a:t>rows </a:t>
            </a:r>
            <a:r>
              <a:rPr sz="1800" dirty="0">
                <a:latin typeface="Arial"/>
                <a:cs typeface="Arial"/>
              </a:rPr>
              <a:t>(from the </a:t>
            </a:r>
            <a:r>
              <a:rPr sz="1800" spc="-5" dirty="0">
                <a:latin typeface="Arial"/>
                <a:cs typeface="Arial"/>
              </a:rPr>
              <a:t>same table or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a  </a:t>
            </a:r>
            <a:r>
              <a:rPr sz="1800" spc="-10" dirty="0">
                <a:latin typeface="Arial"/>
                <a:cs typeface="Arial"/>
              </a:rPr>
              <a:t>different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66709" cy="4183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5405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decision to store </a:t>
            </a:r>
            <a:r>
              <a:rPr sz="2900" spc="-5" dirty="0">
                <a:latin typeface="Tw Cen MT"/>
                <a:cs typeface="Tw Cen MT"/>
              </a:rPr>
              <a:t>derived </a:t>
            </a:r>
            <a:r>
              <a:rPr sz="2900" dirty="0">
                <a:latin typeface="Tw Cen MT"/>
                <a:cs typeface="Tw Cen MT"/>
              </a:rPr>
              <a:t>attributes </a:t>
            </a:r>
            <a:r>
              <a:rPr sz="2900" spc="-5" dirty="0">
                <a:latin typeface="Tw Cen MT"/>
                <a:cs typeface="Tw Cen MT"/>
              </a:rPr>
              <a:t>in</a:t>
            </a:r>
            <a:r>
              <a:rPr sz="2900" spc="-8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database  tables depends on the </a:t>
            </a:r>
            <a:r>
              <a:rPr sz="2900" spc="-5" dirty="0">
                <a:latin typeface="Tw Cen MT"/>
                <a:cs typeface="Tw Cen MT"/>
              </a:rPr>
              <a:t>processing </a:t>
            </a:r>
            <a:r>
              <a:rPr sz="2900" dirty="0">
                <a:latin typeface="Tw Cen MT"/>
                <a:cs typeface="Tw Cen MT"/>
              </a:rPr>
              <a:t>requirements and  the constraints placed on a </a:t>
            </a:r>
            <a:r>
              <a:rPr sz="2900" spc="5" dirty="0">
                <a:latin typeface="Tw Cen MT"/>
                <a:cs typeface="Tw Cen MT"/>
              </a:rPr>
              <a:t>particular </a:t>
            </a:r>
            <a:r>
              <a:rPr sz="2900" dirty="0">
                <a:latin typeface="Tw Cen MT"/>
                <a:cs typeface="Tw Cen MT"/>
              </a:rPr>
              <a:t>application.  The designer should be able to balance the design 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accordance with </a:t>
            </a:r>
            <a:r>
              <a:rPr sz="2900" spc="30" dirty="0">
                <a:latin typeface="Tw Cen MT"/>
                <a:cs typeface="Tw Cen MT"/>
              </a:rPr>
              <a:t>such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constraints.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14" dirty="0">
                <a:latin typeface="Tw Cen MT"/>
                <a:cs typeface="Tw Cen MT"/>
              </a:rPr>
              <a:t>We </a:t>
            </a:r>
            <a:r>
              <a:rPr sz="2900" spc="5" dirty="0">
                <a:latin typeface="Tw Cen MT"/>
                <a:cs typeface="Tw Cen MT"/>
              </a:rPr>
              <a:t>normally </a:t>
            </a:r>
            <a:r>
              <a:rPr sz="2900" dirty="0">
                <a:latin typeface="Tw Cen MT"/>
                <a:cs typeface="Tw Cen MT"/>
              </a:rPr>
              <a:t>use </a:t>
            </a:r>
            <a:r>
              <a:rPr sz="2900" spc="-15" dirty="0">
                <a:latin typeface="Tw Cen MT"/>
                <a:cs typeface="Tw Cen MT"/>
              </a:rPr>
              <a:t>views </a:t>
            </a:r>
            <a:r>
              <a:rPr sz="2900" spc="-20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0" dirty="0">
                <a:latin typeface="Tw Cen MT"/>
                <a:cs typeface="Tw Cen MT"/>
              </a:rPr>
              <a:t>derived</a:t>
            </a:r>
            <a:r>
              <a:rPr sz="2900" spc="11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attributes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7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45" dirty="0">
                <a:latin typeface="Tw Cen MT"/>
                <a:cs typeface="Tw Cen MT"/>
              </a:rPr>
              <a:t>Table </a:t>
            </a:r>
            <a:r>
              <a:rPr sz="2900" dirty="0">
                <a:latin typeface="Tw Cen MT"/>
                <a:cs typeface="Tw Cen MT"/>
              </a:rPr>
              <a:t>4.2 </a:t>
            </a:r>
            <a:r>
              <a:rPr sz="2900" spc="-15" dirty="0">
                <a:latin typeface="Tw Cen MT"/>
                <a:cs typeface="Tw Cen MT"/>
              </a:rPr>
              <a:t>shows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0" dirty="0">
                <a:latin typeface="Tw Cen MT"/>
                <a:cs typeface="Tw Cen MT"/>
              </a:rPr>
              <a:t>advantages </a:t>
            </a:r>
            <a:r>
              <a:rPr sz="2900" dirty="0">
                <a:latin typeface="Tw Cen MT"/>
                <a:cs typeface="Tw Cen MT"/>
              </a:rPr>
              <a:t>and </a:t>
            </a:r>
            <a:r>
              <a:rPr sz="2900" spc="-10" dirty="0">
                <a:latin typeface="Tw Cen MT"/>
                <a:cs typeface="Tw Cen MT"/>
              </a:rPr>
              <a:t>disadvantages  </a:t>
            </a:r>
            <a:r>
              <a:rPr sz="2900" dirty="0">
                <a:latin typeface="Tw Cen MT"/>
                <a:cs typeface="Tw Cen MT"/>
              </a:rPr>
              <a:t>of storing (or not storing) </a:t>
            </a:r>
            <a:r>
              <a:rPr sz="2900" spc="-5" dirty="0">
                <a:latin typeface="Tw Cen MT"/>
                <a:cs typeface="Tw Cen MT"/>
              </a:rPr>
              <a:t>derived </a:t>
            </a:r>
            <a:r>
              <a:rPr sz="2900" dirty="0">
                <a:latin typeface="Tw Cen MT"/>
                <a:cs typeface="Tw Cen MT"/>
              </a:rPr>
              <a:t>attributes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 database.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775" y="2552445"/>
            <a:ext cx="8153400" cy="2591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2849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Relationships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4352"/>
            <a:ext cx="7726045" cy="52431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relationship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an association </a:t>
            </a:r>
            <a:r>
              <a:rPr sz="2900" spc="-10" dirty="0">
                <a:latin typeface="Tw Cen MT"/>
                <a:cs typeface="Tw Cen MT"/>
              </a:rPr>
              <a:t>between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entities.</a:t>
            </a:r>
            <a:endParaRPr sz="2900">
              <a:latin typeface="Tw Cen MT"/>
              <a:cs typeface="Tw Cen MT"/>
            </a:endParaRPr>
          </a:p>
          <a:p>
            <a:pPr marL="332740" marR="306705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entities that </a:t>
            </a:r>
            <a:r>
              <a:rPr sz="2900" spc="5" dirty="0">
                <a:latin typeface="Tw Cen MT"/>
                <a:cs typeface="Tw Cen MT"/>
              </a:rPr>
              <a:t>participate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a relationship are  also </a:t>
            </a:r>
            <a:r>
              <a:rPr sz="2900" spc="-15" dirty="0">
                <a:latin typeface="Tw Cen MT"/>
                <a:cs typeface="Tw Cen MT"/>
              </a:rPr>
              <a:t>known </a:t>
            </a:r>
            <a:r>
              <a:rPr sz="2900" dirty="0">
                <a:latin typeface="Tw Cen MT"/>
                <a:cs typeface="Tw Cen MT"/>
              </a:rPr>
              <a:t>as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b="1" spc="10" dirty="0">
                <a:latin typeface="Tw Cen MT"/>
                <a:cs typeface="Tw Cen MT"/>
              </a:rPr>
              <a:t>participants</a:t>
            </a:r>
            <a:r>
              <a:rPr sz="2900" spc="10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7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relationship name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an </a:t>
            </a:r>
            <a:r>
              <a:rPr sz="2900" spc="-10" dirty="0">
                <a:latin typeface="Tw Cen MT"/>
                <a:cs typeface="Tw Cen MT"/>
              </a:rPr>
              <a:t>active </a:t>
            </a:r>
            <a:r>
              <a:rPr sz="2900" dirty="0">
                <a:latin typeface="Tw Cen MT"/>
                <a:cs typeface="Tw Cen MT"/>
              </a:rPr>
              <a:t>or </a:t>
            </a:r>
            <a:r>
              <a:rPr sz="2900" spc="-5" dirty="0">
                <a:latin typeface="Tw Cen MT"/>
                <a:cs typeface="Tw Cen MT"/>
              </a:rPr>
              <a:t>passive</a:t>
            </a:r>
            <a:r>
              <a:rPr sz="2900" spc="-114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verb;  </a:t>
            </a:r>
            <a:r>
              <a:rPr sz="2900" spc="-20" dirty="0">
                <a:latin typeface="Tw Cen MT"/>
                <a:cs typeface="Tw Cen MT"/>
              </a:rPr>
              <a:t>for </a:t>
            </a:r>
            <a:r>
              <a:rPr sz="2900" spc="-25" dirty="0">
                <a:latin typeface="Tw Cen MT"/>
                <a:cs typeface="Tw Cen MT"/>
              </a:rPr>
              <a:t>example, </a:t>
            </a:r>
            <a:r>
              <a:rPr sz="2900" dirty="0">
                <a:latin typeface="Tw Cen MT"/>
                <a:cs typeface="Tw Cen MT"/>
              </a:rPr>
              <a:t>a STUDENT </a:t>
            </a:r>
            <a:r>
              <a:rPr sz="2900" b="1" i="1" spc="-30" dirty="0">
                <a:latin typeface="Tw Cen MT"/>
                <a:cs typeface="Tw Cen MT"/>
              </a:rPr>
              <a:t>takes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15" dirty="0">
                <a:latin typeface="Tw Cen MT"/>
                <a:cs typeface="Tw Cen MT"/>
              </a:rPr>
              <a:t>CLASS, </a:t>
            </a:r>
            <a:r>
              <a:rPr sz="2900" dirty="0">
                <a:latin typeface="Tw Cen MT"/>
                <a:cs typeface="Tw Cen MT"/>
              </a:rPr>
              <a:t>a  PROFESSOR </a:t>
            </a:r>
            <a:r>
              <a:rPr sz="2900" b="1" i="1" dirty="0">
                <a:latin typeface="Tw Cen MT"/>
                <a:cs typeface="Tw Cen MT"/>
              </a:rPr>
              <a:t>teaches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15" dirty="0">
                <a:latin typeface="Tw Cen MT"/>
                <a:cs typeface="Tw Cen MT"/>
              </a:rPr>
              <a:t>CLASS,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20" dirty="0">
                <a:latin typeface="Tw Cen MT"/>
                <a:cs typeface="Tw Cen MT"/>
              </a:rPr>
              <a:t>DEPARTMENT  </a:t>
            </a:r>
            <a:r>
              <a:rPr sz="2900" b="1" i="1" spc="-10" dirty="0">
                <a:latin typeface="Tw Cen MT"/>
                <a:cs typeface="Tw Cen MT"/>
              </a:rPr>
              <a:t>employs </a:t>
            </a:r>
            <a:r>
              <a:rPr sz="2900" dirty="0">
                <a:latin typeface="Tw Cen MT"/>
                <a:cs typeface="Tw Cen MT"/>
              </a:rPr>
              <a:t>a PROFESSOR, a DIVISION </a:t>
            </a:r>
            <a:r>
              <a:rPr sz="2900" i="1" spc="-5" dirty="0">
                <a:latin typeface="Tw Cen MT"/>
                <a:cs typeface="Tw Cen MT"/>
              </a:rPr>
              <a:t>is </a:t>
            </a:r>
            <a:r>
              <a:rPr sz="2900" b="1" i="1" spc="-5" dirty="0">
                <a:latin typeface="Tw Cen MT"/>
                <a:cs typeface="Tw Cen MT"/>
              </a:rPr>
              <a:t>managed </a:t>
            </a:r>
            <a:r>
              <a:rPr sz="2900" i="1" spc="-30" dirty="0">
                <a:latin typeface="Tw Cen MT"/>
                <a:cs typeface="Tw Cen MT"/>
              </a:rPr>
              <a:t>by  </a:t>
            </a:r>
            <a:r>
              <a:rPr sz="2900" dirty="0">
                <a:latin typeface="Tw Cen MT"/>
                <a:cs typeface="Tw Cen MT"/>
              </a:rPr>
              <a:t>an </a:t>
            </a:r>
            <a:r>
              <a:rPr sz="2900" spc="-10" dirty="0">
                <a:latin typeface="Tw Cen MT"/>
                <a:cs typeface="Tw Cen MT"/>
              </a:rPr>
              <a:t>EMPLOYEE, </a:t>
            </a:r>
            <a:r>
              <a:rPr sz="2900" dirty="0">
                <a:latin typeface="Tw Cen MT"/>
                <a:cs typeface="Tw Cen MT"/>
              </a:rPr>
              <a:t>and an AIRCRAFT </a:t>
            </a:r>
            <a:r>
              <a:rPr sz="2900" i="1" spc="-5" dirty="0">
                <a:latin typeface="Tw Cen MT"/>
                <a:cs typeface="Tw Cen MT"/>
              </a:rPr>
              <a:t>is </a:t>
            </a:r>
            <a:r>
              <a:rPr sz="2900" b="1" i="1" spc="-5" dirty="0">
                <a:latin typeface="Tw Cen MT"/>
                <a:cs typeface="Tw Cen MT"/>
              </a:rPr>
              <a:t>flown </a:t>
            </a:r>
            <a:r>
              <a:rPr sz="2900" i="1" spc="-30" dirty="0">
                <a:latin typeface="Tw Cen MT"/>
                <a:cs typeface="Tw Cen MT"/>
              </a:rPr>
              <a:t>by </a:t>
            </a:r>
            <a:r>
              <a:rPr sz="2900" dirty="0">
                <a:latin typeface="Tw Cen MT"/>
                <a:cs typeface="Tw Cen MT"/>
              </a:rPr>
              <a:t>a  </a:t>
            </a:r>
            <a:r>
              <a:rPr sz="2900" spc="-50" dirty="0">
                <a:latin typeface="Tw Cen MT"/>
                <a:cs typeface="Tw Cen MT"/>
              </a:rPr>
              <a:t>CREW.</a:t>
            </a:r>
            <a:endParaRPr sz="2900">
              <a:latin typeface="Tw Cen MT"/>
              <a:cs typeface="Tw Cen MT"/>
            </a:endParaRPr>
          </a:p>
          <a:p>
            <a:pPr marL="332740" marR="30480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Relationships </a:t>
            </a:r>
            <a:r>
              <a:rPr sz="2900" spc="-10" dirty="0">
                <a:latin typeface="Tw Cen MT"/>
                <a:cs typeface="Tw Cen MT"/>
              </a:rPr>
              <a:t>between </a:t>
            </a:r>
            <a:r>
              <a:rPr sz="2900" dirty="0">
                <a:latin typeface="Tw Cen MT"/>
                <a:cs typeface="Tw Cen MT"/>
              </a:rPr>
              <a:t>entities </a:t>
            </a:r>
            <a:r>
              <a:rPr sz="2900" spc="-30" dirty="0">
                <a:latin typeface="Tw Cen MT"/>
                <a:cs typeface="Tw Cen MT"/>
              </a:rPr>
              <a:t>always </a:t>
            </a:r>
            <a:r>
              <a:rPr sz="2900" dirty="0">
                <a:latin typeface="Tw Cen MT"/>
                <a:cs typeface="Tw Cen MT"/>
              </a:rPr>
              <a:t>operate</a:t>
            </a:r>
            <a:r>
              <a:rPr sz="2900" spc="-8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in  </a:t>
            </a:r>
            <a:r>
              <a:rPr sz="2900" dirty="0">
                <a:latin typeface="Tw Cen MT"/>
                <a:cs typeface="Tw Cen MT"/>
              </a:rPr>
              <a:t>both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directions.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0613"/>
            <a:ext cx="7602220" cy="4413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0" dirty="0">
                <a:latin typeface="Tw Cen MT"/>
                <a:cs typeface="Tw Cen MT"/>
              </a:rPr>
              <a:t>For example: </a:t>
            </a:r>
            <a:r>
              <a:rPr sz="3200" spc="-20" dirty="0">
                <a:latin typeface="Tw Cen MT"/>
                <a:cs typeface="Tw Cen MT"/>
              </a:rPr>
              <a:t>for </a:t>
            </a:r>
            <a:r>
              <a:rPr sz="3200" dirty="0">
                <a:latin typeface="Tw Cen MT"/>
                <a:cs typeface="Tw Cen MT"/>
              </a:rPr>
              <a:t>relationship </a:t>
            </a:r>
            <a:r>
              <a:rPr sz="3200" spc="-5" dirty="0">
                <a:latin typeface="Tw Cen MT"/>
                <a:cs typeface="Tw Cen MT"/>
              </a:rPr>
              <a:t>between  CUSTOMER </a:t>
            </a:r>
            <a:r>
              <a:rPr sz="3200" dirty="0">
                <a:latin typeface="Tw Cen MT"/>
                <a:cs typeface="Tw Cen MT"/>
              </a:rPr>
              <a:t>and </a:t>
            </a:r>
            <a:r>
              <a:rPr sz="3200" spc="-15" dirty="0">
                <a:latin typeface="Tw Cen MT"/>
                <a:cs typeface="Tw Cen MT"/>
              </a:rPr>
              <a:t>INVOICE, </a:t>
            </a:r>
            <a:r>
              <a:rPr sz="3200" spc="-30" dirty="0">
                <a:latin typeface="Tw Cen MT"/>
                <a:cs typeface="Tw Cen MT"/>
              </a:rPr>
              <a:t>you </a:t>
            </a:r>
            <a:r>
              <a:rPr sz="3200" spc="-10" dirty="0">
                <a:latin typeface="Tw Cen MT"/>
                <a:cs typeface="Tw Cen MT"/>
              </a:rPr>
              <a:t>would </a:t>
            </a:r>
            <a:r>
              <a:rPr sz="3200" dirty="0">
                <a:latin typeface="Tw Cen MT"/>
                <a:cs typeface="Tw Cen MT"/>
              </a:rPr>
              <a:t>specify  that:</a:t>
            </a:r>
            <a:endParaRPr sz="32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9642"/>
              <a:buFont typeface="Wingdings 2"/>
              <a:buChar char=""/>
              <a:tabLst>
                <a:tab pos="653415" algn="l"/>
              </a:tabLst>
            </a:pPr>
            <a:r>
              <a:rPr sz="2800" spc="-5" dirty="0">
                <a:latin typeface="Tw Cen MT"/>
                <a:cs typeface="Tw Cen MT"/>
              </a:rPr>
              <a:t>A </a:t>
            </a:r>
            <a:r>
              <a:rPr sz="2800" spc="-10" dirty="0">
                <a:latin typeface="Tw Cen MT"/>
                <a:cs typeface="Tw Cen MT"/>
              </a:rPr>
              <a:t>CUSTOMER </a:t>
            </a:r>
            <a:r>
              <a:rPr sz="2800" spc="-25" dirty="0">
                <a:latin typeface="Tw Cen MT"/>
                <a:cs typeface="Tw Cen MT"/>
              </a:rPr>
              <a:t>may </a:t>
            </a:r>
            <a:r>
              <a:rPr sz="2800" spc="-10" dirty="0">
                <a:latin typeface="Tw Cen MT"/>
                <a:cs typeface="Tw Cen MT"/>
              </a:rPr>
              <a:t>generate </a:t>
            </a:r>
            <a:r>
              <a:rPr sz="2800" spc="-25" dirty="0">
                <a:latin typeface="Tw Cen MT"/>
                <a:cs typeface="Tw Cen MT"/>
              </a:rPr>
              <a:t>many</a:t>
            </a:r>
            <a:r>
              <a:rPr sz="2800" spc="50" dirty="0">
                <a:latin typeface="Tw Cen MT"/>
                <a:cs typeface="Tw Cen MT"/>
              </a:rPr>
              <a:t> </a:t>
            </a:r>
            <a:r>
              <a:rPr sz="2800" spc="-15" dirty="0">
                <a:latin typeface="Tw Cen MT"/>
                <a:cs typeface="Tw Cen MT"/>
              </a:rPr>
              <a:t>INVOICEs.</a:t>
            </a:r>
            <a:endParaRPr sz="2800">
              <a:latin typeface="Tw Cen MT"/>
              <a:cs typeface="Tw Cen MT"/>
            </a:endParaRPr>
          </a:p>
          <a:p>
            <a:pPr marL="652780" marR="179705" lvl="1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9642"/>
              <a:buFont typeface="Wingdings 2"/>
              <a:buChar char=""/>
              <a:tabLst>
                <a:tab pos="653415" algn="l"/>
              </a:tabLst>
            </a:pPr>
            <a:r>
              <a:rPr sz="2800" spc="25" dirty="0">
                <a:latin typeface="Tw Cen MT"/>
                <a:cs typeface="Tw Cen MT"/>
              </a:rPr>
              <a:t>Each </a:t>
            </a:r>
            <a:r>
              <a:rPr sz="2800" spc="-15" dirty="0">
                <a:latin typeface="Tw Cen MT"/>
                <a:cs typeface="Tw Cen MT"/>
              </a:rPr>
              <a:t>INVOICE </a:t>
            </a:r>
            <a:r>
              <a:rPr sz="2800" spc="-5" dirty="0">
                <a:latin typeface="Tw Cen MT"/>
                <a:cs typeface="Tw Cen MT"/>
              </a:rPr>
              <a:t>is </a:t>
            </a:r>
            <a:r>
              <a:rPr sz="2800" spc="-10" dirty="0">
                <a:latin typeface="Tw Cen MT"/>
                <a:cs typeface="Tw Cen MT"/>
              </a:rPr>
              <a:t>generated </a:t>
            </a:r>
            <a:r>
              <a:rPr sz="2800" spc="-75" dirty="0">
                <a:latin typeface="Tw Cen MT"/>
                <a:cs typeface="Tw Cen MT"/>
              </a:rPr>
              <a:t>by </a:t>
            </a:r>
            <a:r>
              <a:rPr sz="2800" spc="-5" dirty="0">
                <a:latin typeface="Tw Cen MT"/>
                <a:cs typeface="Tw Cen MT"/>
              </a:rPr>
              <a:t>one </a:t>
            </a:r>
            <a:r>
              <a:rPr sz="2800" spc="-10" dirty="0">
                <a:latin typeface="Tw Cen MT"/>
                <a:cs typeface="Tw Cen MT"/>
              </a:rPr>
              <a:t>CUSTOMER.  </a:t>
            </a:r>
            <a:r>
              <a:rPr sz="2800" dirty="0">
                <a:latin typeface="Tw Cen MT"/>
                <a:cs typeface="Tw Cen MT"/>
              </a:rPr>
              <a:t>Because </a:t>
            </a:r>
            <a:r>
              <a:rPr sz="2800" spc="-30" dirty="0">
                <a:latin typeface="Tw Cen MT"/>
                <a:cs typeface="Tw Cen MT"/>
              </a:rPr>
              <a:t>you </a:t>
            </a:r>
            <a:r>
              <a:rPr sz="2800" spc="-25" dirty="0">
                <a:latin typeface="Tw Cen MT"/>
                <a:cs typeface="Tw Cen MT"/>
              </a:rPr>
              <a:t>know </a:t>
            </a:r>
            <a:r>
              <a:rPr sz="2800" spc="-5" dirty="0">
                <a:latin typeface="Tw Cen MT"/>
                <a:cs typeface="Tw Cen MT"/>
              </a:rPr>
              <a:t>both </a:t>
            </a:r>
            <a:r>
              <a:rPr sz="2800" dirty="0">
                <a:latin typeface="Tw Cen MT"/>
                <a:cs typeface="Tw Cen MT"/>
              </a:rPr>
              <a:t>directions of </a:t>
            </a:r>
            <a:r>
              <a:rPr sz="2800" spc="-5" dirty="0">
                <a:latin typeface="Tw Cen MT"/>
                <a:cs typeface="Tw Cen MT"/>
              </a:rPr>
              <a:t>the  relationship it is </a:t>
            </a:r>
            <a:r>
              <a:rPr sz="2800" dirty="0">
                <a:latin typeface="Tw Cen MT"/>
                <a:cs typeface="Tw Cen MT"/>
              </a:rPr>
              <a:t>easy </a:t>
            </a:r>
            <a:r>
              <a:rPr sz="2800" spc="-5" dirty="0">
                <a:latin typeface="Tw Cen MT"/>
                <a:cs typeface="Tw Cen MT"/>
              </a:rPr>
              <a:t>to be classified as</a:t>
            </a:r>
            <a:r>
              <a:rPr sz="2800" spc="90" dirty="0">
                <a:latin typeface="Tw Cen MT"/>
                <a:cs typeface="Tw Cen MT"/>
              </a:rPr>
              <a:t> </a:t>
            </a:r>
            <a:r>
              <a:rPr sz="2800" spc="-5" dirty="0">
                <a:latin typeface="Tw Cen MT"/>
                <a:cs typeface="Tw Cen MT"/>
              </a:rPr>
              <a:t>1:M.</a:t>
            </a:r>
            <a:endParaRPr sz="2800">
              <a:latin typeface="Tw Cen MT"/>
              <a:cs typeface="Tw Cen MT"/>
            </a:endParaRPr>
          </a:p>
          <a:p>
            <a:pPr marL="332740" marR="41275" indent="-320040">
              <a:lnSpc>
                <a:spcPct val="100000"/>
              </a:lnSpc>
              <a:spcBef>
                <a:spcPts val="680"/>
              </a:spcBef>
              <a:buClr>
                <a:srgbClr val="7597D9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5" dirty="0">
                <a:latin typeface="Tw Cen MT"/>
                <a:cs typeface="Tw Cen MT"/>
              </a:rPr>
              <a:t>If </a:t>
            </a:r>
            <a:r>
              <a:rPr sz="3200" spc="-35" dirty="0">
                <a:latin typeface="Tw Cen MT"/>
                <a:cs typeface="Tw Cen MT"/>
              </a:rPr>
              <a:t>you </a:t>
            </a:r>
            <a:r>
              <a:rPr sz="3200" spc="-25" dirty="0">
                <a:latin typeface="Tw Cen MT"/>
                <a:cs typeface="Tw Cen MT"/>
              </a:rPr>
              <a:t>know </a:t>
            </a:r>
            <a:r>
              <a:rPr sz="3200" dirty="0">
                <a:latin typeface="Tw Cen MT"/>
                <a:cs typeface="Tw Cen MT"/>
              </a:rPr>
              <a:t>only one side of the </a:t>
            </a:r>
            <a:r>
              <a:rPr sz="3200" spc="-10" dirty="0">
                <a:latin typeface="Tw Cen MT"/>
                <a:cs typeface="Tw Cen MT"/>
              </a:rPr>
              <a:t>relationship,  </a:t>
            </a:r>
            <a:r>
              <a:rPr sz="3200" dirty="0">
                <a:latin typeface="Tw Cen MT"/>
                <a:cs typeface="Tw Cen MT"/>
              </a:rPr>
              <a:t>the classification </a:t>
            </a:r>
            <a:r>
              <a:rPr sz="3200" spc="-5" dirty="0">
                <a:latin typeface="Tw Cen MT"/>
                <a:cs typeface="Tw Cen MT"/>
              </a:rPr>
              <a:t>is </a:t>
            </a:r>
            <a:r>
              <a:rPr sz="3200" dirty="0">
                <a:latin typeface="Tw Cen MT"/>
                <a:cs typeface="Tw Cen MT"/>
              </a:rPr>
              <a:t>difficult to</a:t>
            </a:r>
            <a:r>
              <a:rPr sz="3200" spc="-8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establish.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6709"/>
            <a:ext cx="7854315" cy="291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15" dirty="0">
                <a:latin typeface="Tw Cen MT"/>
                <a:cs typeface="Tw Cen MT"/>
              </a:rPr>
              <a:t>example </a:t>
            </a:r>
            <a:r>
              <a:rPr sz="2400" dirty="0">
                <a:latin typeface="Tw Cen MT"/>
                <a:cs typeface="Tw Cen MT"/>
              </a:rPr>
              <a:t>of </a:t>
            </a:r>
            <a:r>
              <a:rPr sz="2400" spc="-15" dirty="0">
                <a:latin typeface="Tw Cen MT"/>
                <a:cs typeface="Tw Cen MT"/>
              </a:rPr>
              <a:t>Tiny </a:t>
            </a:r>
            <a:r>
              <a:rPr sz="2400" spc="-10" dirty="0">
                <a:latin typeface="Tw Cen MT"/>
                <a:cs typeface="Tw Cen MT"/>
              </a:rPr>
              <a:t>College </a:t>
            </a:r>
            <a:r>
              <a:rPr sz="2400" spc="-15" dirty="0">
                <a:latin typeface="Tw Cen MT"/>
                <a:cs typeface="Tw Cen MT"/>
              </a:rPr>
              <a:t>database, </a:t>
            </a:r>
            <a:r>
              <a:rPr sz="2400" dirty="0">
                <a:latin typeface="Tw Cen MT"/>
                <a:cs typeface="Tw Cen MT"/>
              </a:rPr>
              <a:t>the entities (objects)  include </a:t>
            </a:r>
            <a:r>
              <a:rPr sz="2400" spc="-5" dirty="0">
                <a:latin typeface="Tw Cen MT"/>
                <a:cs typeface="Tw Cen MT"/>
              </a:rPr>
              <a:t>students, classes, </a:t>
            </a:r>
            <a:r>
              <a:rPr sz="2400" spc="5" dirty="0">
                <a:latin typeface="Tw Cen MT"/>
                <a:cs typeface="Tw Cen MT"/>
              </a:rPr>
              <a:t>teachers, </a:t>
            </a:r>
            <a:r>
              <a:rPr sz="2400" dirty="0">
                <a:latin typeface="Tw Cen MT"/>
                <a:cs typeface="Tw Cen MT"/>
              </a:rPr>
              <a:t>and</a:t>
            </a:r>
            <a:r>
              <a:rPr sz="2400" spc="-6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classrooms.</a:t>
            </a:r>
            <a:endParaRPr sz="2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597D9"/>
              </a:buClr>
              <a:buFont typeface="Wingdings"/>
              <a:buChar char=""/>
            </a:pPr>
            <a:endParaRPr sz="3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15" dirty="0">
                <a:latin typeface="Tw Cen MT"/>
                <a:cs typeface="Tw Cen MT"/>
              </a:rPr>
              <a:t>Which </a:t>
            </a:r>
            <a:r>
              <a:rPr sz="2400" spc="-5" dirty="0">
                <a:latin typeface="Tw Cen MT"/>
                <a:cs typeface="Tw Cen MT"/>
              </a:rPr>
              <a:t>notation </a:t>
            </a:r>
            <a:r>
              <a:rPr sz="2400" dirty="0">
                <a:latin typeface="Tw Cen MT"/>
                <a:cs typeface="Tw Cen MT"/>
              </a:rPr>
              <a:t>to</a:t>
            </a:r>
            <a:r>
              <a:rPr sz="2400" spc="-3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use?</a:t>
            </a:r>
            <a:endParaRPr sz="24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dirty="0">
                <a:latin typeface="Tw Cen MT"/>
                <a:cs typeface="Tw Cen MT"/>
              </a:rPr>
              <a:t>The Chen </a:t>
            </a:r>
            <a:r>
              <a:rPr sz="2400" spc="-5" dirty="0">
                <a:latin typeface="Tw Cen MT"/>
                <a:cs typeface="Tw Cen MT"/>
              </a:rPr>
              <a:t>notation </a:t>
            </a:r>
            <a:r>
              <a:rPr sz="2400" spc="-10" dirty="0">
                <a:latin typeface="Tw Cen MT"/>
                <a:cs typeface="Tw Cen MT"/>
              </a:rPr>
              <a:t>favors </a:t>
            </a:r>
            <a:r>
              <a:rPr sz="2400" dirty="0">
                <a:latin typeface="Tw Cen MT"/>
                <a:cs typeface="Tw Cen MT"/>
              </a:rPr>
              <a:t>conceptual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modeling.</a:t>
            </a:r>
            <a:endParaRPr sz="2400">
              <a:latin typeface="Tw Cen MT"/>
              <a:cs typeface="Tw Cen MT"/>
            </a:endParaRPr>
          </a:p>
          <a:p>
            <a:pPr marL="652780" marR="442595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30" dirty="0">
                <a:latin typeface="Tw Cen MT"/>
                <a:cs typeface="Tw Cen MT"/>
              </a:rPr>
              <a:t>Crow’s </a:t>
            </a:r>
            <a:r>
              <a:rPr sz="2400" spc="-5" dirty="0">
                <a:latin typeface="Tw Cen MT"/>
                <a:cs typeface="Tw Cen MT"/>
              </a:rPr>
              <a:t>Foot notation </a:t>
            </a:r>
            <a:r>
              <a:rPr sz="2400" spc="-10" dirty="0">
                <a:latin typeface="Tw Cen MT"/>
                <a:cs typeface="Tw Cen MT"/>
              </a:rPr>
              <a:t>favors </a:t>
            </a:r>
            <a:r>
              <a:rPr sz="2400" dirty="0">
                <a:latin typeface="Tw Cen MT"/>
                <a:cs typeface="Tw Cen MT"/>
              </a:rPr>
              <a:t>a more </a:t>
            </a:r>
            <a:r>
              <a:rPr sz="2400" spc="-10" dirty="0">
                <a:latin typeface="Tw Cen MT"/>
                <a:cs typeface="Tw Cen MT"/>
              </a:rPr>
              <a:t>implementation-  </a:t>
            </a:r>
            <a:r>
              <a:rPr sz="2400" dirty="0">
                <a:latin typeface="Tw Cen MT"/>
                <a:cs typeface="Tw Cen MT"/>
              </a:rPr>
              <a:t>oriented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approach.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3661"/>
            <a:ext cx="7938134" cy="526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2780" marR="613410" indent="-273050">
              <a:lnSpc>
                <a:spcPct val="100000"/>
              </a:lnSpc>
              <a:spcBef>
                <a:spcPts val="95"/>
              </a:spcBef>
            </a:pPr>
            <a:r>
              <a:rPr sz="1950" spc="5" dirty="0">
                <a:solidFill>
                  <a:srgbClr val="FD8537"/>
                </a:solidFill>
                <a:latin typeface="Wingdings 2"/>
                <a:cs typeface="Wingdings 2"/>
              </a:rPr>
              <a:t></a:t>
            </a:r>
            <a:r>
              <a:rPr sz="1950" spc="5" dirty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w Cen MT"/>
                <a:cs typeface="Tw Cen MT"/>
              </a:rPr>
              <a:t>A DIVISION is </a:t>
            </a:r>
            <a:r>
              <a:rPr sz="2800" spc="-10" dirty="0">
                <a:latin typeface="Tw Cen MT"/>
                <a:cs typeface="Tw Cen MT"/>
              </a:rPr>
              <a:t>managed </a:t>
            </a:r>
            <a:r>
              <a:rPr sz="2800" spc="-75" dirty="0">
                <a:latin typeface="Tw Cen MT"/>
                <a:cs typeface="Tw Cen MT"/>
              </a:rPr>
              <a:t>by </a:t>
            </a:r>
            <a:r>
              <a:rPr sz="2800" spc="-5" dirty="0">
                <a:latin typeface="Tw Cen MT"/>
                <a:cs typeface="Tw Cen MT"/>
              </a:rPr>
              <a:t>one </a:t>
            </a:r>
            <a:r>
              <a:rPr sz="2800" spc="-15" dirty="0">
                <a:latin typeface="Tw Cen MT"/>
                <a:cs typeface="Tw Cen MT"/>
              </a:rPr>
              <a:t>EMPLOYEE.  </a:t>
            </a:r>
            <a:r>
              <a:rPr sz="2800" spc="-80" dirty="0">
                <a:latin typeface="Tw Cen MT"/>
                <a:cs typeface="Tw Cen MT"/>
              </a:rPr>
              <a:t>You </a:t>
            </a:r>
            <a:r>
              <a:rPr sz="2800" spc="-15" dirty="0">
                <a:latin typeface="Tw Cen MT"/>
                <a:cs typeface="Tw Cen MT"/>
              </a:rPr>
              <a:t>don’t </a:t>
            </a:r>
            <a:r>
              <a:rPr sz="2800" spc="-20" dirty="0">
                <a:latin typeface="Tw Cen MT"/>
                <a:cs typeface="Tw Cen MT"/>
              </a:rPr>
              <a:t>know </a:t>
            </a:r>
            <a:r>
              <a:rPr sz="2800" spc="-5" dirty="0">
                <a:latin typeface="Tw Cen MT"/>
                <a:cs typeface="Tw Cen MT"/>
              </a:rPr>
              <a:t>if the </a:t>
            </a:r>
            <a:r>
              <a:rPr sz="2800" dirty="0">
                <a:latin typeface="Tw Cen MT"/>
                <a:cs typeface="Tw Cen MT"/>
              </a:rPr>
              <a:t>relationship </a:t>
            </a:r>
            <a:r>
              <a:rPr sz="2800" spc="-5" dirty="0">
                <a:latin typeface="Tw Cen MT"/>
                <a:cs typeface="Tw Cen MT"/>
              </a:rPr>
              <a:t>is 1:1 </a:t>
            </a:r>
            <a:r>
              <a:rPr sz="2800" dirty="0">
                <a:latin typeface="Tw Cen MT"/>
                <a:cs typeface="Tw Cen MT"/>
              </a:rPr>
              <a:t>or</a:t>
            </a:r>
            <a:r>
              <a:rPr sz="2800" spc="24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1:M.</a:t>
            </a:r>
            <a:endParaRPr sz="2800">
              <a:latin typeface="Tw Cen MT"/>
              <a:cs typeface="Tw Cen MT"/>
            </a:endParaRPr>
          </a:p>
          <a:p>
            <a:pPr marL="652780" marR="269875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Tw Cen MT"/>
                <a:cs typeface="Tw Cen MT"/>
              </a:rPr>
              <a:t>Therefore, </a:t>
            </a:r>
            <a:r>
              <a:rPr sz="2800" spc="-30" dirty="0">
                <a:latin typeface="Tw Cen MT"/>
                <a:cs typeface="Tw Cen MT"/>
              </a:rPr>
              <a:t>you </a:t>
            </a:r>
            <a:r>
              <a:rPr sz="2800" dirty="0">
                <a:latin typeface="Tw Cen MT"/>
                <a:cs typeface="Tw Cen MT"/>
              </a:rPr>
              <a:t>should ask </a:t>
            </a:r>
            <a:r>
              <a:rPr sz="2800" spc="-5" dirty="0">
                <a:latin typeface="Tw Cen MT"/>
                <a:cs typeface="Tw Cen MT"/>
              </a:rPr>
              <a:t>the </a:t>
            </a:r>
            <a:r>
              <a:rPr sz="2800" dirty="0">
                <a:latin typeface="Tw Cen MT"/>
                <a:cs typeface="Tw Cen MT"/>
              </a:rPr>
              <a:t>question </a:t>
            </a:r>
            <a:r>
              <a:rPr sz="2800" spc="-434" dirty="0">
                <a:latin typeface="Tw Cen MT"/>
                <a:cs typeface="Tw Cen MT"/>
              </a:rPr>
              <a:t>―Can </a:t>
            </a:r>
            <a:r>
              <a:rPr sz="2800" spc="-5" dirty="0">
                <a:latin typeface="Tw Cen MT"/>
                <a:cs typeface="Tw Cen MT"/>
              </a:rPr>
              <a:t>an  </a:t>
            </a:r>
            <a:r>
              <a:rPr sz="2800" spc="-15" dirty="0">
                <a:latin typeface="Tw Cen MT"/>
                <a:cs typeface="Tw Cen MT"/>
              </a:rPr>
              <a:t>employee manage </a:t>
            </a:r>
            <a:r>
              <a:rPr sz="2800" dirty="0">
                <a:latin typeface="Tw Cen MT"/>
                <a:cs typeface="Tw Cen MT"/>
              </a:rPr>
              <a:t>more than </a:t>
            </a:r>
            <a:r>
              <a:rPr sz="2800" spc="-5" dirty="0">
                <a:latin typeface="Tw Cen MT"/>
                <a:cs typeface="Tw Cen MT"/>
              </a:rPr>
              <a:t>one </a:t>
            </a:r>
            <a:r>
              <a:rPr sz="2800" spc="-175" dirty="0">
                <a:latin typeface="Tw Cen MT"/>
                <a:cs typeface="Tw Cen MT"/>
              </a:rPr>
              <a:t>division?‖ </a:t>
            </a:r>
            <a:r>
              <a:rPr sz="2800" spc="-5" dirty="0">
                <a:latin typeface="Tw Cen MT"/>
                <a:cs typeface="Tw Cen MT"/>
              </a:rPr>
              <a:t>If the  </a:t>
            </a:r>
            <a:r>
              <a:rPr sz="2800" spc="-15" dirty="0">
                <a:latin typeface="Tw Cen MT"/>
                <a:cs typeface="Tw Cen MT"/>
              </a:rPr>
              <a:t>answer </a:t>
            </a:r>
            <a:r>
              <a:rPr sz="2800" spc="-5" dirty="0">
                <a:latin typeface="Tw Cen MT"/>
                <a:cs typeface="Tw Cen MT"/>
              </a:rPr>
              <a:t>is </a:t>
            </a:r>
            <a:r>
              <a:rPr sz="2800" spc="-30" dirty="0">
                <a:latin typeface="Tw Cen MT"/>
                <a:cs typeface="Tw Cen MT"/>
              </a:rPr>
              <a:t>yes, </a:t>
            </a:r>
            <a:r>
              <a:rPr sz="2800" spc="-5" dirty="0">
                <a:latin typeface="Tw Cen MT"/>
                <a:cs typeface="Tw Cen MT"/>
              </a:rPr>
              <a:t>the relationship is 1:M, and the  </a:t>
            </a:r>
            <a:r>
              <a:rPr sz="2800" dirty="0">
                <a:latin typeface="Tw Cen MT"/>
                <a:cs typeface="Tw Cen MT"/>
              </a:rPr>
              <a:t>second </a:t>
            </a:r>
            <a:r>
              <a:rPr sz="2800" spc="10" dirty="0">
                <a:latin typeface="Tw Cen MT"/>
                <a:cs typeface="Tw Cen MT"/>
              </a:rPr>
              <a:t>part </a:t>
            </a:r>
            <a:r>
              <a:rPr sz="2800" dirty="0">
                <a:latin typeface="Tw Cen MT"/>
                <a:cs typeface="Tw Cen MT"/>
              </a:rPr>
              <a:t>of </a:t>
            </a:r>
            <a:r>
              <a:rPr sz="2800" spc="-5" dirty="0">
                <a:latin typeface="Tw Cen MT"/>
                <a:cs typeface="Tw Cen MT"/>
              </a:rPr>
              <a:t>the relationship is then written </a:t>
            </a:r>
            <a:r>
              <a:rPr sz="2800" dirty="0">
                <a:latin typeface="Tw Cen MT"/>
                <a:cs typeface="Tw Cen MT"/>
              </a:rPr>
              <a:t>as:  </a:t>
            </a:r>
            <a:r>
              <a:rPr sz="2800" spc="-5" dirty="0">
                <a:latin typeface="Tw Cen MT"/>
                <a:cs typeface="Tw Cen MT"/>
              </a:rPr>
              <a:t>An </a:t>
            </a:r>
            <a:r>
              <a:rPr sz="2800" spc="-15" dirty="0">
                <a:latin typeface="Tw Cen MT"/>
                <a:cs typeface="Tw Cen MT"/>
              </a:rPr>
              <a:t>EMPLOYEE </a:t>
            </a:r>
            <a:r>
              <a:rPr sz="2800" spc="-25" dirty="0">
                <a:latin typeface="Tw Cen MT"/>
                <a:cs typeface="Tw Cen MT"/>
              </a:rPr>
              <a:t>may </a:t>
            </a:r>
            <a:r>
              <a:rPr sz="2800" spc="-10" dirty="0">
                <a:latin typeface="Tw Cen MT"/>
                <a:cs typeface="Tw Cen MT"/>
              </a:rPr>
              <a:t>manage </a:t>
            </a:r>
            <a:r>
              <a:rPr sz="2800" spc="-25" dirty="0">
                <a:latin typeface="Tw Cen MT"/>
                <a:cs typeface="Tw Cen MT"/>
              </a:rPr>
              <a:t>many</a:t>
            </a:r>
            <a:r>
              <a:rPr sz="2800" spc="35" dirty="0">
                <a:latin typeface="Tw Cen MT"/>
                <a:cs typeface="Tw Cen MT"/>
              </a:rPr>
              <a:t> </a:t>
            </a:r>
            <a:r>
              <a:rPr sz="2800" spc="-5" dirty="0">
                <a:latin typeface="Tw Cen MT"/>
                <a:cs typeface="Tw Cen MT"/>
              </a:rPr>
              <a:t>DIVISIONs.</a:t>
            </a:r>
            <a:endParaRPr sz="2800">
              <a:latin typeface="Tw Cen MT"/>
              <a:cs typeface="Tw Cen MT"/>
            </a:endParaRPr>
          </a:p>
          <a:p>
            <a:pPr marL="652780" marR="5080">
              <a:lnSpc>
                <a:spcPct val="100000"/>
              </a:lnSpc>
            </a:pPr>
            <a:r>
              <a:rPr sz="2800" spc="-5" dirty="0">
                <a:latin typeface="Tw Cen MT"/>
                <a:cs typeface="Tw Cen MT"/>
              </a:rPr>
              <a:t>If </a:t>
            </a:r>
            <a:r>
              <a:rPr sz="2800" dirty="0">
                <a:latin typeface="Tw Cen MT"/>
                <a:cs typeface="Tw Cen MT"/>
              </a:rPr>
              <a:t>an </a:t>
            </a:r>
            <a:r>
              <a:rPr sz="2800" spc="-15" dirty="0">
                <a:latin typeface="Tw Cen MT"/>
                <a:cs typeface="Tw Cen MT"/>
              </a:rPr>
              <a:t>employee </a:t>
            </a:r>
            <a:r>
              <a:rPr sz="2800" spc="-5" dirty="0">
                <a:latin typeface="Tw Cen MT"/>
                <a:cs typeface="Tw Cen MT"/>
              </a:rPr>
              <a:t>cannot </a:t>
            </a:r>
            <a:r>
              <a:rPr sz="2800" spc="-10" dirty="0">
                <a:latin typeface="Tw Cen MT"/>
                <a:cs typeface="Tw Cen MT"/>
              </a:rPr>
              <a:t>manage </a:t>
            </a:r>
            <a:r>
              <a:rPr sz="2800" dirty="0">
                <a:latin typeface="Tw Cen MT"/>
                <a:cs typeface="Tw Cen MT"/>
              </a:rPr>
              <a:t>more </a:t>
            </a:r>
            <a:r>
              <a:rPr sz="2800" spc="-5" dirty="0">
                <a:latin typeface="Tw Cen MT"/>
                <a:cs typeface="Tw Cen MT"/>
              </a:rPr>
              <a:t>than one  division, the relationship is 1:1, and the </a:t>
            </a:r>
            <a:r>
              <a:rPr sz="2800" dirty="0">
                <a:latin typeface="Tw Cen MT"/>
                <a:cs typeface="Tw Cen MT"/>
              </a:rPr>
              <a:t>second </a:t>
            </a:r>
            <a:r>
              <a:rPr sz="2800" spc="15" dirty="0">
                <a:latin typeface="Tw Cen MT"/>
                <a:cs typeface="Tw Cen MT"/>
              </a:rPr>
              <a:t>part  </a:t>
            </a:r>
            <a:r>
              <a:rPr sz="2800" dirty="0">
                <a:latin typeface="Tw Cen MT"/>
                <a:cs typeface="Tw Cen MT"/>
              </a:rPr>
              <a:t>of </a:t>
            </a:r>
            <a:r>
              <a:rPr sz="2800" spc="-5" dirty="0">
                <a:latin typeface="Tw Cen MT"/>
                <a:cs typeface="Tw Cen MT"/>
              </a:rPr>
              <a:t>the relationship is then written</a:t>
            </a:r>
            <a:r>
              <a:rPr sz="2800" spc="15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as:</a:t>
            </a:r>
            <a:endParaRPr sz="2800">
              <a:latin typeface="Tw Cen MT"/>
              <a:cs typeface="Tw Cen MT"/>
            </a:endParaRPr>
          </a:p>
          <a:p>
            <a:pPr marL="652780">
              <a:lnSpc>
                <a:spcPct val="100000"/>
              </a:lnSpc>
            </a:pPr>
            <a:r>
              <a:rPr sz="2800" spc="-5" dirty="0">
                <a:latin typeface="Tw Cen MT"/>
                <a:cs typeface="Tw Cen MT"/>
              </a:rPr>
              <a:t>An </a:t>
            </a:r>
            <a:r>
              <a:rPr sz="2800" spc="-15" dirty="0">
                <a:latin typeface="Tw Cen MT"/>
                <a:cs typeface="Tw Cen MT"/>
              </a:rPr>
              <a:t>EMPLOYEE </a:t>
            </a:r>
            <a:r>
              <a:rPr sz="2800" spc="-25" dirty="0">
                <a:latin typeface="Tw Cen MT"/>
                <a:cs typeface="Tw Cen MT"/>
              </a:rPr>
              <a:t>may </a:t>
            </a:r>
            <a:r>
              <a:rPr sz="2800" spc="-10" dirty="0">
                <a:latin typeface="Tw Cen MT"/>
                <a:cs typeface="Tw Cen MT"/>
              </a:rPr>
              <a:t>manage </a:t>
            </a:r>
            <a:r>
              <a:rPr sz="2800" dirty="0">
                <a:latin typeface="Tw Cen MT"/>
                <a:cs typeface="Tw Cen MT"/>
              </a:rPr>
              <a:t>only </a:t>
            </a:r>
            <a:r>
              <a:rPr sz="2800" spc="-5" dirty="0">
                <a:latin typeface="Tw Cen MT"/>
                <a:cs typeface="Tw Cen MT"/>
              </a:rPr>
              <a:t>one</a:t>
            </a:r>
            <a:r>
              <a:rPr sz="2800" spc="50" dirty="0">
                <a:latin typeface="Tw Cen MT"/>
                <a:cs typeface="Tw Cen MT"/>
              </a:rPr>
              <a:t> </a:t>
            </a:r>
            <a:r>
              <a:rPr sz="2800" spc="-5" dirty="0">
                <a:latin typeface="Tw Cen MT"/>
                <a:cs typeface="Tw Cen MT"/>
              </a:rPr>
              <a:t>DIVISION.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1900" spc="15" dirty="0">
                <a:solidFill>
                  <a:srgbClr val="7597D9"/>
                </a:solidFill>
                <a:latin typeface="Wingdings"/>
                <a:cs typeface="Wingdings"/>
              </a:rPr>
              <a:t>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6363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Connectivity and</a:t>
            </a:r>
            <a:r>
              <a:rPr spc="-60" dirty="0"/>
              <a:t> </a:t>
            </a:r>
            <a:r>
              <a:rPr spc="-5" dirty="0"/>
              <a:t>Cardinality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893684" cy="5155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Entity relationships </a:t>
            </a:r>
            <a:r>
              <a:rPr sz="2900" spc="-20" dirty="0">
                <a:latin typeface="Tw Cen MT"/>
                <a:cs typeface="Tw Cen MT"/>
              </a:rPr>
              <a:t>may </a:t>
            </a:r>
            <a:r>
              <a:rPr sz="2900" dirty="0">
                <a:latin typeface="Tw Cen MT"/>
                <a:cs typeface="Tw Cen MT"/>
              </a:rPr>
              <a:t>be classified as </a:t>
            </a:r>
            <a:r>
              <a:rPr sz="2900" spc="-15" dirty="0">
                <a:latin typeface="Tw Cen MT"/>
                <a:cs typeface="Tw Cen MT"/>
              </a:rPr>
              <a:t>one-to-one,  </a:t>
            </a:r>
            <a:r>
              <a:rPr sz="2900" spc="-25" dirty="0">
                <a:latin typeface="Tw Cen MT"/>
                <a:cs typeface="Tw Cen MT"/>
              </a:rPr>
              <a:t>one-to-many, </a:t>
            </a:r>
            <a:r>
              <a:rPr sz="2900" dirty="0">
                <a:latin typeface="Tw Cen MT"/>
                <a:cs typeface="Tw Cen MT"/>
              </a:rPr>
              <a:t>or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25" dirty="0">
                <a:latin typeface="Tw Cen MT"/>
                <a:cs typeface="Tw Cen MT"/>
              </a:rPr>
              <a:t>many-to-many.</a:t>
            </a:r>
            <a:endParaRPr sz="2900">
              <a:latin typeface="Tw Cen MT"/>
              <a:cs typeface="Tw Cen MT"/>
            </a:endParaRPr>
          </a:p>
          <a:p>
            <a:pPr marL="332740" marR="993775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15" dirty="0">
                <a:latin typeface="Tw Cen MT"/>
                <a:cs typeface="Tw Cen MT"/>
              </a:rPr>
              <a:t>term </a:t>
            </a:r>
            <a:r>
              <a:rPr sz="2900" b="1" dirty="0">
                <a:latin typeface="Tw Cen MT"/>
                <a:cs typeface="Tw Cen MT"/>
              </a:rPr>
              <a:t>connectivity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used to describe</a:t>
            </a:r>
            <a:r>
              <a:rPr sz="2900" spc="-1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the  relationship classification (1:1, 1:M or</a:t>
            </a:r>
            <a:r>
              <a:rPr sz="2900" spc="-1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M:N).</a:t>
            </a:r>
            <a:endParaRPr sz="2900">
              <a:latin typeface="Tw Cen MT"/>
              <a:cs typeface="Tw Cen MT"/>
            </a:endParaRPr>
          </a:p>
          <a:p>
            <a:pPr marL="332740" marR="318135" indent="-320040" algn="just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dirty="0">
                <a:latin typeface="Tw Cen MT"/>
                <a:cs typeface="Tw Cen MT"/>
              </a:rPr>
              <a:t>Cardinality </a:t>
            </a:r>
            <a:r>
              <a:rPr sz="2900" spc="-10" dirty="0">
                <a:latin typeface="Tw Cen MT"/>
                <a:cs typeface="Tw Cen MT"/>
              </a:rPr>
              <a:t>expresses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5" dirty="0">
                <a:latin typeface="Tw Cen MT"/>
                <a:cs typeface="Tw Cen MT"/>
              </a:rPr>
              <a:t>minimum </a:t>
            </a:r>
            <a:r>
              <a:rPr sz="2900" dirty="0">
                <a:latin typeface="Tw Cen MT"/>
                <a:cs typeface="Tw Cen MT"/>
              </a:rPr>
              <a:t>and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spc="10" dirty="0">
                <a:latin typeface="Tw Cen MT"/>
                <a:cs typeface="Tw Cen MT"/>
              </a:rPr>
              <a:t>maximum  </a:t>
            </a:r>
            <a:r>
              <a:rPr sz="2900" dirty="0">
                <a:latin typeface="Tw Cen MT"/>
                <a:cs typeface="Tw Cen MT"/>
              </a:rPr>
              <a:t>number of entity occurrences associated with one  occurrence of the related</a:t>
            </a:r>
            <a:r>
              <a:rPr sz="2900" spc="15" dirty="0">
                <a:latin typeface="Tw Cen MT"/>
                <a:cs typeface="Tw Cen MT"/>
              </a:rPr>
              <a:t> </a:t>
            </a:r>
            <a:r>
              <a:rPr sz="2900" spc="-25" dirty="0">
                <a:latin typeface="Tw Cen MT"/>
                <a:cs typeface="Tw Cen MT"/>
              </a:rPr>
              <a:t>entity.</a:t>
            </a:r>
            <a:endParaRPr sz="2900">
              <a:latin typeface="Tw Cen MT"/>
              <a:cs typeface="Tw Cen MT"/>
            </a:endParaRPr>
          </a:p>
          <a:p>
            <a:pPr marL="332740" marR="136525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40" dirty="0">
                <a:latin typeface="Tw Cen MT"/>
                <a:cs typeface="Tw Cen MT"/>
              </a:rPr>
              <a:t>ERD, </a:t>
            </a:r>
            <a:r>
              <a:rPr sz="2900" dirty="0">
                <a:latin typeface="Tw Cen MT"/>
                <a:cs typeface="Tw Cen MT"/>
              </a:rPr>
              <a:t>cardinality </a:t>
            </a:r>
            <a:r>
              <a:rPr sz="2900" spc="-5" dirty="0">
                <a:latin typeface="Tw Cen MT"/>
                <a:cs typeface="Tw Cen MT"/>
              </a:rPr>
              <a:t>is indicated </a:t>
            </a:r>
            <a:r>
              <a:rPr sz="2900" dirty="0">
                <a:latin typeface="Tw Cen MT"/>
                <a:cs typeface="Tw Cen MT"/>
              </a:rPr>
              <a:t>using the format  (x,y).</a:t>
            </a:r>
            <a:endParaRPr sz="2900">
              <a:latin typeface="Tw Cen MT"/>
              <a:cs typeface="Tw Cen MT"/>
            </a:endParaRPr>
          </a:p>
          <a:p>
            <a:pPr marL="332740" marR="685165">
              <a:lnSpc>
                <a:spcPct val="100000"/>
              </a:lnSpc>
            </a:pPr>
            <a:r>
              <a:rPr sz="2900" dirty="0">
                <a:latin typeface="Tw Cen MT"/>
                <a:cs typeface="Tw Cen MT"/>
              </a:rPr>
              <a:t>(the </a:t>
            </a:r>
            <a:r>
              <a:rPr sz="2900" spc="5" dirty="0">
                <a:latin typeface="Tw Cen MT"/>
                <a:cs typeface="Tw Cen MT"/>
              </a:rPr>
              <a:t>minimum </a:t>
            </a:r>
            <a:r>
              <a:rPr sz="2900" dirty="0">
                <a:latin typeface="Tw Cen MT"/>
                <a:cs typeface="Tw Cen MT"/>
              </a:rPr>
              <a:t>number of associated </a:t>
            </a:r>
            <a:r>
              <a:rPr sz="2900" spc="-10" dirty="0">
                <a:latin typeface="Tw Cen MT"/>
                <a:cs typeface="Tw Cen MT"/>
              </a:rPr>
              <a:t>entities, </a:t>
            </a:r>
            <a:r>
              <a:rPr sz="2900" dirty="0">
                <a:latin typeface="Tw Cen MT"/>
                <a:cs typeface="Tw Cen MT"/>
              </a:rPr>
              <a:t>the  </a:t>
            </a:r>
            <a:r>
              <a:rPr sz="2900" spc="10" dirty="0">
                <a:latin typeface="Tw Cen MT"/>
                <a:cs typeface="Tw Cen MT"/>
              </a:rPr>
              <a:t>maximum </a:t>
            </a:r>
            <a:r>
              <a:rPr sz="2900" dirty="0">
                <a:latin typeface="Tw Cen MT"/>
                <a:cs typeface="Tw Cen MT"/>
              </a:rPr>
              <a:t>number of associated</a:t>
            </a:r>
            <a:r>
              <a:rPr sz="2900" spc="2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entities)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283450" cy="1352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specific </a:t>
            </a:r>
            <a:r>
              <a:rPr sz="2900" spc="-5" dirty="0">
                <a:latin typeface="Tw Cen MT"/>
                <a:cs typeface="Tw Cen MT"/>
              </a:rPr>
              <a:t>limits </a:t>
            </a:r>
            <a:r>
              <a:rPr sz="2900" dirty="0">
                <a:latin typeface="Tw Cen MT"/>
                <a:cs typeface="Tw Cen MT"/>
              </a:rPr>
              <a:t>described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5" dirty="0">
                <a:latin typeface="Tw Cen MT"/>
                <a:cs typeface="Tw Cen MT"/>
              </a:rPr>
              <a:t>cardinalities  </a:t>
            </a:r>
            <a:r>
              <a:rPr sz="2900" dirty="0">
                <a:latin typeface="Tw Cen MT"/>
                <a:cs typeface="Tw Cen MT"/>
              </a:rPr>
              <a:t>cannot be </a:t>
            </a:r>
            <a:r>
              <a:rPr sz="2900" spc="-5" dirty="0">
                <a:latin typeface="Tw Cen MT"/>
                <a:cs typeface="Tw Cen MT"/>
              </a:rPr>
              <a:t>implemented </a:t>
            </a:r>
            <a:r>
              <a:rPr sz="2900" dirty="0">
                <a:latin typeface="Tw Cen MT"/>
                <a:cs typeface="Tw Cen MT"/>
              </a:rPr>
              <a:t>directly </a:t>
            </a:r>
            <a:r>
              <a:rPr sz="2900" spc="-5" dirty="0">
                <a:latin typeface="Tw Cen MT"/>
                <a:cs typeface="Tw Cen MT"/>
              </a:rPr>
              <a:t>through </a:t>
            </a:r>
            <a:r>
              <a:rPr sz="2900" dirty="0">
                <a:latin typeface="Tw Cen MT"/>
                <a:cs typeface="Tw Cen MT"/>
              </a:rPr>
              <a:t>the  database design. (see Figure</a:t>
            </a:r>
            <a:r>
              <a:rPr sz="2900" spc="-7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4.7)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3124200"/>
            <a:ext cx="64008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8233"/>
            <a:ext cx="7776845" cy="4346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1193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000" dirty="0">
                <a:latin typeface="Tw Cen MT"/>
                <a:cs typeface="Tw Cen MT"/>
              </a:rPr>
              <a:t>Cardinality (1,4) written </a:t>
            </a:r>
            <a:r>
              <a:rPr sz="2000" spc="-15" dirty="0">
                <a:latin typeface="Tw Cen MT"/>
                <a:cs typeface="Tw Cen MT"/>
              </a:rPr>
              <a:t>next </a:t>
            </a:r>
            <a:r>
              <a:rPr sz="2000" dirty="0">
                <a:latin typeface="Tw Cen MT"/>
                <a:cs typeface="Tw Cen MT"/>
              </a:rPr>
              <a:t>to the CLASS entity </a:t>
            </a:r>
            <a:r>
              <a:rPr sz="2000" spc="-5" dirty="0">
                <a:latin typeface="Tw Cen MT"/>
                <a:cs typeface="Tw Cen MT"/>
              </a:rPr>
              <a:t>in </a:t>
            </a:r>
            <a:r>
              <a:rPr sz="2000" dirty="0">
                <a:latin typeface="Tw Cen MT"/>
                <a:cs typeface="Tw Cen MT"/>
              </a:rPr>
              <a:t>the </a:t>
            </a:r>
            <a:r>
              <a:rPr sz="2000" spc="-120" dirty="0">
                <a:latin typeface="Tw Cen MT"/>
                <a:cs typeface="Tw Cen MT"/>
              </a:rPr>
              <a:t>―PROFESSOR  </a:t>
            </a:r>
            <a:r>
              <a:rPr sz="2000" spc="10" dirty="0">
                <a:latin typeface="Tw Cen MT"/>
                <a:cs typeface="Tw Cen MT"/>
              </a:rPr>
              <a:t>teaches </a:t>
            </a:r>
            <a:r>
              <a:rPr sz="2000" spc="-204" dirty="0">
                <a:latin typeface="Tw Cen MT"/>
                <a:cs typeface="Tw Cen MT"/>
              </a:rPr>
              <a:t>CLASS‖ </a:t>
            </a:r>
            <a:r>
              <a:rPr sz="2000" dirty="0">
                <a:latin typeface="Tw Cen MT"/>
                <a:cs typeface="Tw Cen MT"/>
              </a:rPr>
              <a:t>relationship </a:t>
            </a:r>
            <a:r>
              <a:rPr sz="2000" spc="-5" dirty="0">
                <a:latin typeface="Tw Cen MT"/>
                <a:cs typeface="Tw Cen MT"/>
              </a:rPr>
              <a:t>indicates </a:t>
            </a:r>
            <a:r>
              <a:rPr sz="2000" dirty="0">
                <a:latin typeface="Tw Cen MT"/>
                <a:cs typeface="Tw Cen MT"/>
              </a:rPr>
              <a:t>that </a:t>
            </a:r>
            <a:r>
              <a:rPr sz="2000" spc="20" dirty="0">
                <a:latin typeface="Tw Cen MT"/>
                <a:cs typeface="Tw Cen MT"/>
              </a:rPr>
              <a:t>each </a:t>
            </a:r>
            <a:r>
              <a:rPr sz="2000" spc="-5" dirty="0">
                <a:latin typeface="Tw Cen MT"/>
                <a:cs typeface="Tw Cen MT"/>
              </a:rPr>
              <a:t>professor </a:t>
            </a:r>
            <a:r>
              <a:rPr sz="2000" spc="10" dirty="0">
                <a:latin typeface="Tw Cen MT"/>
                <a:cs typeface="Tw Cen MT"/>
              </a:rPr>
              <a:t>teaches </a:t>
            </a:r>
            <a:r>
              <a:rPr sz="2000" dirty="0">
                <a:latin typeface="Tw Cen MT"/>
                <a:cs typeface="Tw Cen MT"/>
              </a:rPr>
              <a:t>up to  </a:t>
            </a:r>
            <a:r>
              <a:rPr sz="2000" spc="-10" dirty="0">
                <a:latin typeface="Tw Cen MT"/>
                <a:cs typeface="Tw Cen MT"/>
              </a:rPr>
              <a:t>four </a:t>
            </a:r>
            <a:r>
              <a:rPr sz="2000" spc="-5" dirty="0">
                <a:latin typeface="Tw Cen MT"/>
                <a:cs typeface="Tw Cen MT"/>
              </a:rPr>
              <a:t>classes, </a:t>
            </a:r>
            <a:r>
              <a:rPr sz="2000" spc="15" dirty="0">
                <a:latin typeface="Tw Cen MT"/>
                <a:cs typeface="Tw Cen MT"/>
              </a:rPr>
              <a:t>which </a:t>
            </a:r>
            <a:r>
              <a:rPr sz="2000" dirty="0">
                <a:latin typeface="Tw Cen MT"/>
                <a:cs typeface="Tw Cen MT"/>
              </a:rPr>
              <a:t>means that the PROFESSOR </a:t>
            </a:r>
            <a:r>
              <a:rPr sz="2000" spc="-5" dirty="0">
                <a:latin typeface="Tw Cen MT"/>
                <a:cs typeface="Tw Cen MT"/>
              </a:rPr>
              <a:t>table’s </a:t>
            </a:r>
            <a:r>
              <a:rPr sz="2000" dirty="0">
                <a:latin typeface="Tw Cen MT"/>
                <a:cs typeface="Tw Cen MT"/>
              </a:rPr>
              <a:t>primary </a:t>
            </a:r>
            <a:r>
              <a:rPr sz="2000" spc="-40" dirty="0">
                <a:latin typeface="Tw Cen MT"/>
                <a:cs typeface="Tw Cen MT"/>
              </a:rPr>
              <a:t>key</a:t>
            </a:r>
            <a:r>
              <a:rPr sz="2000" spc="-204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value  </a:t>
            </a:r>
            <a:r>
              <a:rPr sz="2000" dirty="0">
                <a:latin typeface="Tw Cen MT"/>
                <a:cs typeface="Tw Cen MT"/>
              </a:rPr>
              <a:t>occurs at least once and no more than </a:t>
            </a:r>
            <a:r>
              <a:rPr sz="2000" spc="-10" dirty="0">
                <a:latin typeface="Tw Cen MT"/>
                <a:cs typeface="Tw Cen MT"/>
              </a:rPr>
              <a:t>four </a:t>
            </a:r>
            <a:r>
              <a:rPr sz="2000" dirty="0">
                <a:latin typeface="Tw Cen MT"/>
                <a:cs typeface="Tw Cen MT"/>
              </a:rPr>
              <a:t>times as </a:t>
            </a:r>
            <a:r>
              <a:rPr sz="2000" spc="-5" dirty="0">
                <a:latin typeface="Tw Cen MT"/>
                <a:cs typeface="Tw Cen MT"/>
              </a:rPr>
              <a:t>foreign </a:t>
            </a:r>
            <a:r>
              <a:rPr sz="2000" spc="-40" dirty="0">
                <a:latin typeface="Tw Cen MT"/>
                <a:cs typeface="Tw Cen MT"/>
              </a:rPr>
              <a:t>key </a:t>
            </a:r>
            <a:r>
              <a:rPr sz="2000" spc="-5" dirty="0">
                <a:latin typeface="Tw Cen MT"/>
                <a:cs typeface="Tw Cen MT"/>
              </a:rPr>
              <a:t>values in  </a:t>
            </a:r>
            <a:r>
              <a:rPr sz="2000" dirty="0">
                <a:latin typeface="Tw Cen MT"/>
                <a:cs typeface="Tw Cen MT"/>
              </a:rPr>
              <a:t>the CLASS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-5" dirty="0">
                <a:latin typeface="Tw Cen MT"/>
                <a:cs typeface="Tw Cen MT"/>
              </a:rPr>
              <a:t>table.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Clr>
                <a:srgbClr val="7597D9"/>
              </a:buClr>
              <a:buFont typeface="Wingdings"/>
              <a:buChar char=""/>
            </a:pP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75"/>
              </a:spcBef>
              <a:buClr>
                <a:srgbClr val="7597D9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000" spc="-5" dirty="0">
                <a:latin typeface="Tw Cen MT"/>
                <a:cs typeface="Tw Cen MT"/>
              </a:rPr>
              <a:t>If </a:t>
            </a:r>
            <a:r>
              <a:rPr sz="2000" dirty="0">
                <a:latin typeface="Tw Cen MT"/>
                <a:cs typeface="Tw Cen MT"/>
              </a:rPr>
              <a:t>the cardinality had been written as </a:t>
            </a:r>
            <a:r>
              <a:rPr sz="2000" spc="-10" dirty="0">
                <a:latin typeface="Tw Cen MT"/>
                <a:cs typeface="Tw Cen MT"/>
              </a:rPr>
              <a:t>(1,N), </a:t>
            </a:r>
            <a:r>
              <a:rPr sz="2000" dirty="0">
                <a:latin typeface="Tw Cen MT"/>
                <a:cs typeface="Tw Cen MT"/>
              </a:rPr>
              <a:t>there </a:t>
            </a:r>
            <a:r>
              <a:rPr sz="2000" spc="-5" dirty="0">
                <a:latin typeface="Tw Cen MT"/>
                <a:cs typeface="Tw Cen MT"/>
              </a:rPr>
              <a:t>would </a:t>
            </a:r>
            <a:r>
              <a:rPr sz="2000" dirty="0">
                <a:latin typeface="Tw Cen MT"/>
                <a:cs typeface="Tw Cen MT"/>
              </a:rPr>
              <a:t>be no upper</a:t>
            </a:r>
            <a:r>
              <a:rPr sz="2000" spc="-11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limit</a:t>
            </a:r>
            <a:endParaRPr sz="2000">
              <a:latin typeface="Tw Cen MT"/>
              <a:cs typeface="Tw Cen MT"/>
            </a:endParaRPr>
          </a:p>
          <a:p>
            <a:pPr marL="332740">
              <a:lnSpc>
                <a:spcPct val="100000"/>
              </a:lnSpc>
            </a:pPr>
            <a:r>
              <a:rPr sz="2000" dirty="0">
                <a:latin typeface="Tw Cen MT"/>
                <a:cs typeface="Tw Cen MT"/>
              </a:rPr>
              <a:t>to the number of classes a </a:t>
            </a:r>
            <a:r>
              <a:rPr sz="2000" spc="-5" dirty="0">
                <a:latin typeface="Tw Cen MT"/>
                <a:cs typeface="Tw Cen MT"/>
              </a:rPr>
              <a:t>professor </a:t>
            </a:r>
            <a:r>
              <a:rPr sz="2000" dirty="0">
                <a:latin typeface="Tw Cen MT"/>
                <a:cs typeface="Tw Cen MT"/>
              </a:rPr>
              <a:t>might</a:t>
            </a:r>
            <a:r>
              <a:rPr sz="2000" spc="-100" dirty="0">
                <a:latin typeface="Tw Cen MT"/>
                <a:cs typeface="Tw Cen MT"/>
              </a:rPr>
              <a:t> </a:t>
            </a:r>
            <a:r>
              <a:rPr sz="2000" spc="15" dirty="0">
                <a:latin typeface="Tw Cen MT"/>
                <a:cs typeface="Tw Cen MT"/>
              </a:rPr>
              <a:t>teach.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32740" marR="134620" indent="-320040">
              <a:lnSpc>
                <a:spcPct val="100000"/>
              </a:lnSpc>
              <a:spcBef>
                <a:spcPts val="1275"/>
              </a:spcBef>
              <a:buClr>
                <a:srgbClr val="7597D9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000" spc="-10" dirty="0">
                <a:latin typeface="Tw Cen MT"/>
                <a:cs typeface="Tw Cen MT"/>
              </a:rPr>
              <a:t>Similarly, </a:t>
            </a:r>
            <a:r>
              <a:rPr sz="2000" dirty="0">
                <a:latin typeface="Tw Cen MT"/>
                <a:cs typeface="Tw Cen MT"/>
              </a:rPr>
              <a:t>the cardinality (1,1) written </a:t>
            </a:r>
            <a:r>
              <a:rPr sz="2000" spc="-15" dirty="0">
                <a:latin typeface="Tw Cen MT"/>
                <a:cs typeface="Tw Cen MT"/>
              </a:rPr>
              <a:t>next </a:t>
            </a:r>
            <a:r>
              <a:rPr sz="2000" dirty="0">
                <a:latin typeface="Tw Cen MT"/>
                <a:cs typeface="Tw Cen MT"/>
              </a:rPr>
              <a:t>to the PROFESSOR entity  indicates that </a:t>
            </a:r>
            <a:r>
              <a:rPr sz="2000" spc="20" dirty="0">
                <a:latin typeface="Tw Cen MT"/>
                <a:cs typeface="Tw Cen MT"/>
              </a:rPr>
              <a:t>each </a:t>
            </a:r>
            <a:r>
              <a:rPr sz="2000" dirty="0">
                <a:latin typeface="Tw Cen MT"/>
                <a:cs typeface="Tw Cen MT"/>
              </a:rPr>
              <a:t>class </a:t>
            </a:r>
            <a:r>
              <a:rPr sz="2000" spc="-5" dirty="0">
                <a:latin typeface="Tw Cen MT"/>
                <a:cs typeface="Tw Cen MT"/>
              </a:rPr>
              <a:t>is </a:t>
            </a:r>
            <a:r>
              <a:rPr sz="2000" dirty="0">
                <a:latin typeface="Tw Cen MT"/>
                <a:cs typeface="Tw Cen MT"/>
              </a:rPr>
              <a:t>taught </a:t>
            </a:r>
            <a:r>
              <a:rPr sz="2000" spc="-50" dirty="0">
                <a:latin typeface="Tw Cen MT"/>
                <a:cs typeface="Tw Cen MT"/>
              </a:rPr>
              <a:t>by </a:t>
            </a:r>
            <a:r>
              <a:rPr sz="2000" dirty="0">
                <a:latin typeface="Tw Cen MT"/>
                <a:cs typeface="Tw Cen MT"/>
              </a:rPr>
              <a:t>one and only one </a:t>
            </a:r>
            <a:r>
              <a:rPr sz="2000" spc="-20" dirty="0">
                <a:latin typeface="Tw Cen MT"/>
                <a:cs typeface="Tw Cen MT"/>
              </a:rPr>
              <a:t>professor. </a:t>
            </a:r>
            <a:r>
              <a:rPr sz="2000" dirty="0">
                <a:latin typeface="Tw Cen MT"/>
                <a:cs typeface="Tw Cen MT"/>
              </a:rPr>
              <a:t>That</a:t>
            </a:r>
            <a:r>
              <a:rPr sz="2000" spc="-16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is,  </a:t>
            </a:r>
            <a:r>
              <a:rPr sz="2000" spc="20" dirty="0">
                <a:latin typeface="Tw Cen MT"/>
                <a:cs typeface="Tw Cen MT"/>
              </a:rPr>
              <a:t>each </a:t>
            </a:r>
            <a:r>
              <a:rPr sz="2000" dirty="0">
                <a:latin typeface="Tw Cen MT"/>
                <a:cs typeface="Tw Cen MT"/>
              </a:rPr>
              <a:t>CLASS entity occurrence </a:t>
            </a:r>
            <a:r>
              <a:rPr sz="2000" spc="-5" dirty="0">
                <a:latin typeface="Tw Cen MT"/>
                <a:cs typeface="Tw Cen MT"/>
              </a:rPr>
              <a:t>is </a:t>
            </a:r>
            <a:r>
              <a:rPr sz="2000" dirty="0">
                <a:latin typeface="Tw Cen MT"/>
                <a:cs typeface="Tw Cen MT"/>
              </a:rPr>
              <a:t>associated with one and only one entity  occurrence </a:t>
            </a:r>
            <a:r>
              <a:rPr sz="2000" spc="-5" dirty="0">
                <a:latin typeface="Tw Cen MT"/>
                <a:cs typeface="Tw Cen MT"/>
              </a:rPr>
              <a:t>in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PROFESSOR.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0613"/>
            <a:ext cx="800671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36854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The numeric cardinality </a:t>
            </a:r>
            <a:r>
              <a:rPr sz="3200" spc="-20" dirty="0">
                <a:latin typeface="Tw Cen MT"/>
                <a:cs typeface="Tw Cen MT"/>
              </a:rPr>
              <a:t>range </a:t>
            </a:r>
            <a:r>
              <a:rPr sz="3200" spc="-5" dirty="0">
                <a:latin typeface="Tw Cen MT"/>
                <a:cs typeface="Tw Cen MT"/>
              </a:rPr>
              <a:t>is </a:t>
            </a:r>
            <a:r>
              <a:rPr sz="3200" spc="-15" dirty="0">
                <a:latin typeface="Tw Cen MT"/>
                <a:cs typeface="Tw Cen MT"/>
              </a:rPr>
              <a:t>very </a:t>
            </a:r>
            <a:r>
              <a:rPr sz="3200" dirty="0">
                <a:latin typeface="Tw Cen MT"/>
                <a:cs typeface="Tw Cen MT"/>
              </a:rPr>
              <a:t>useful at  the application </a:t>
            </a:r>
            <a:r>
              <a:rPr sz="3200" spc="-15" dirty="0">
                <a:latin typeface="Tw Cen MT"/>
                <a:cs typeface="Tw Cen MT"/>
              </a:rPr>
              <a:t>software</a:t>
            </a:r>
            <a:r>
              <a:rPr sz="3200" spc="-55" dirty="0">
                <a:latin typeface="Tw Cen MT"/>
                <a:cs typeface="Tw Cen MT"/>
              </a:rPr>
              <a:t> </a:t>
            </a:r>
            <a:r>
              <a:rPr sz="3200" spc="-10" dirty="0">
                <a:latin typeface="Tw Cen MT"/>
                <a:cs typeface="Tw Cen MT"/>
              </a:rPr>
              <a:t>level.</a:t>
            </a:r>
            <a:endParaRPr sz="3200">
              <a:latin typeface="Tw Cen MT"/>
              <a:cs typeface="Tw Cen MT"/>
            </a:endParaRPr>
          </a:p>
          <a:p>
            <a:pPr marL="332740" marR="5080">
              <a:lnSpc>
                <a:spcPct val="100000"/>
              </a:lnSpc>
            </a:pPr>
            <a:r>
              <a:rPr sz="3200" spc="-10" dirty="0">
                <a:latin typeface="Tw Cen MT"/>
                <a:cs typeface="Tw Cen MT"/>
              </a:rPr>
              <a:t>For </a:t>
            </a:r>
            <a:r>
              <a:rPr sz="3200" spc="-25" dirty="0">
                <a:latin typeface="Tw Cen MT"/>
                <a:cs typeface="Tw Cen MT"/>
              </a:rPr>
              <a:t>example, </a:t>
            </a:r>
            <a:r>
              <a:rPr sz="3200" spc="-20" dirty="0">
                <a:latin typeface="Tw Cen MT"/>
                <a:cs typeface="Tw Cen MT"/>
              </a:rPr>
              <a:t>Tiny </a:t>
            </a:r>
            <a:r>
              <a:rPr sz="3200" spc="-10" dirty="0">
                <a:latin typeface="Tw Cen MT"/>
                <a:cs typeface="Tw Cen MT"/>
              </a:rPr>
              <a:t>College </a:t>
            </a:r>
            <a:r>
              <a:rPr sz="3200" dirty="0">
                <a:latin typeface="Tw Cen MT"/>
                <a:cs typeface="Tw Cen MT"/>
              </a:rPr>
              <a:t>might </a:t>
            </a:r>
            <a:r>
              <a:rPr sz="3200" spc="-35" dirty="0">
                <a:latin typeface="Tw Cen MT"/>
                <a:cs typeface="Tw Cen MT"/>
              </a:rPr>
              <a:t>want </a:t>
            </a:r>
            <a:r>
              <a:rPr sz="3200" dirty="0">
                <a:latin typeface="Tw Cen MT"/>
                <a:cs typeface="Tw Cen MT"/>
              </a:rPr>
              <a:t>to ensure  that a </a:t>
            </a:r>
            <a:r>
              <a:rPr sz="3200" spc="-5" dirty="0">
                <a:latin typeface="Tw Cen MT"/>
                <a:cs typeface="Tw Cen MT"/>
              </a:rPr>
              <a:t>class is </a:t>
            </a:r>
            <a:r>
              <a:rPr sz="3200" dirty="0">
                <a:latin typeface="Tw Cen MT"/>
                <a:cs typeface="Tw Cen MT"/>
              </a:rPr>
              <a:t>not taught unless </a:t>
            </a:r>
            <a:r>
              <a:rPr sz="3200" spc="-5" dirty="0">
                <a:latin typeface="Tw Cen MT"/>
                <a:cs typeface="Tw Cen MT"/>
              </a:rPr>
              <a:t>it </a:t>
            </a:r>
            <a:r>
              <a:rPr sz="3200" dirty="0">
                <a:latin typeface="Tw Cen MT"/>
                <a:cs typeface="Tw Cen MT"/>
              </a:rPr>
              <a:t>has at least  10 </a:t>
            </a:r>
            <a:r>
              <a:rPr sz="3200" spc="-5" dirty="0">
                <a:latin typeface="Tw Cen MT"/>
                <a:cs typeface="Tw Cen MT"/>
              </a:rPr>
              <a:t>students </a:t>
            </a:r>
            <a:r>
              <a:rPr sz="3200" spc="-10" dirty="0">
                <a:latin typeface="Tw Cen MT"/>
                <a:cs typeface="Tw Cen MT"/>
              </a:rPr>
              <a:t>enrolled. </a:t>
            </a:r>
            <a:r>
              <a:rPr sz="3200" spc="-15" dirty="0">
                <a:latin typeface="Tw Cen MT"/>
                <a:cs typeface="Tw Cen MT"/>
              </a:rPr>
              <a:t>Similarly, </a:t>
            </a:r>
            <a:r>
              <a:rPr sz="3200" spc="-5" dirty="0">
                <a:latin typeface="Tw Cen MT"/>
                <a:cs typeface="Tw Cen MT"/>
              </a:rPr>
              <a:t>if </a:t>
            </a:r>
            <a:r>
              <a:rPr sz="3200" dirty="0">
                <a:latin typeface="Tw Cen MT"/>
                <a:cs typeface="Tw Cen MT"/>
              </a:rPr>
              <a:t>the </a:t>
            </a:r>
            <a:r>
              <a:rPr sz="3200" spc="-5" dirty="0">
                <a:latin typeface="Tw Cen MT"/>
                <a:cs typeface="Tw Cen MT"/>
              </a:rPr>
              <a:t>classroom  </a:t>
            </a:r>
            <a:r>
              <a:rPr sz="3200" dirty="0">
                <a:latin typeface="Tw Cen MT"/>
                <a:cs typeface="Tw Cen MT"/>
              </a:rPr>
              <a:t>can hold only 30 </a:t>
            </a:r>
            <a:r>
              <a:rPr sz="3200" spc="-5" dirty="0">
                <a:latin typeface="Tw Cen MT"/>
                <a:cs typeface="Tw Cen MT"/>
              </a:rPr>
              <a:t>students, </a:t>
            </a:r>
            <a:r>
              <a:rPr sz="3200" dirty="0">
                <a:latin typeface="Tw Cen MT"/>
                <a:cs typeface="Tw Cen MT"/>
              </a:rPr>
              <a:t>the application  </a:t>
            </a:r>
            <a:r>
              <a:rPr sz="3200" spc="-15" dirty="0">
                <a:latin typeface="Tw Cen MT"/>
                <a:cs typeface="Tw Cen MT"/>
              </a:rPr>
              <a:t>software </a:t>
            </a:r>
            <a:r>
              <a:rPr sz="3200" dirty="0">
                <a:latin typeface="Tw Cen MT"/>
                <a:cs typeface="Tw Cen MT"/>
              </a:rPr>
              <a:t>should use that cardinality to limit  </a:t>
            </a:r>
            <a:r>
              <a:rPr sz="3200" spc="-5" dirty="0">
                <a:latin typeface="Tw Cen MT"/>
                <a:cs typeface="Tw Cen MT"/>
              </a:rPr>
              <a:t>enrollment in </a:t>
            </a:r>
            <a:r>
              <a:rPr sz="3200" dirty="0">
                <a:latin typeface="Tw Cen MT"/>
                <a:cs typeface="Tw Cen MT"/>
              </a:rPr>
              <a:t>the</a:t>
            </a:r>
            <a:r>
              <a:rPr sz="3200" spc="-40" dirty="0">
                <a:latin typeface="Tw Cen MT"/>
                <a:cs typeface="Tw Cen MT"/>
              </a:rPr>
              <a:t> </a:t>
            </a:r>
            <a:r>
              <a:rPr sz="3200" spc="-5" dirty="0">
                <a:latin typeface="Tw Cen MT"/>
                <a:cs typeface="Tw Cen MT"/>
              </a:rPr>
              <a:t>class.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895590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35433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DBMS cannot handle the implementation of the  cardinalities at the table </a:t>
            </a:r>
            <a:r>
              <a:rPr sz="2900" spc="-10" dirty="0">
                <a:latin typeface="Tw Cen MT"/>
                <a:cs typeface="Tw Cen MT"/>
              </a:rPr>
              <a:t>level—that </a:t>
            </a:r>
            <a:r>
              <a:rPr sz="2900" dirty="0">
                <a:latin typeface="Tw Cen MT"/>
                <a:cs typeface="Tw Cen MT"/>
              </a:rPr>
              <a:t>capability </a:t>
            </a:r>
            <a:r>
              <a:rPr sz="2900" spc="-5" dirty="0">
                <a:latin typeface="Tw Cen MT"/>
                <a:cs typeface="Tw Cen MT"/>
              </a:rPr>
              <a:t>is  provided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dirty="0">
                <a:latin typeface="Tw Cen MT"/>
                <a:cs typeface="Tw Cen MT"/>
              </a:rPr>
              <a:t>the application </a:t>
            </a:r>
            <a:r>
              <a:rPr sz="2900" spc="-15" dirty="0">
                <a:latin typeface="Tw Cen MT"/>
                <a:cs typeface="Tw Cen MT"/>
              </a:rPr>
              <a:t>software </a:t>
            </a:r>
            <a:r>
              <a:rPr sz="2900" dirty="0">
                <a:latin typeface="Tw Cen MT"/>
                <a:cs typeface="Tw Cen MT"/>
              </a:rPr>
              <a:t>or </a:t>
            </a:r>
            <a:r>
              <a:rPr sz="2900" spc="-70" dirty="0">
                <a:latin typeface="Tw Cen MT"/>
                <a:cs typeface="Tw Cen MT"/>
              </a:rPr>
              <a:t>by  </a:t>
            </a:r>
            <a:r>
              <a:rPr sz="2900" spc="-10" dirty="0">
                <a:latin typeface="Tw Cen MT"/>
                <a:cs typeface="Tw Cen MT"/>
              </a:rPr>
              <a:t>triggers.</a:t>
            </a:r>
            <a:endParaRPr sz="2900">
              <a:latin typeface="Tw Cen MT"/>
              <a:cs typeface="Tw Cen MT"/>
            </a:endParaRPr>
          </a:p>
          <a:p>
            <a:pPr marL="332740" marR="215265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Connectivities and cardinalities are established</a:t>
            </a:r>
            <a:r>
              <a:rPr sz="2900" spc="-135" dirty="0">
                <a:latin typeface="Tw Cen MT"/>
                <a:cs typeface="Tw Cen MT"/>
              </a:rPr>
              <a:t> </a:t>
            </a:r>
            <a:r>
              <a:rPr sz="2900" spc="-70" dirty="0">
                <a:latin typeface="Tw Cen MT"/>
                <a:cs typeface="Tw Cen MT"/>
              </a:rPr>
              <a:t>by  </a:t>
            </a:r>
            <a:r>
              <a:rPr sz="2900" spc="-15" dirty="0">
                <a:latin typeface="Tw Cen MT"/>
                <a:cs typeface="Tw Cen MT"/>
              </a:rPr>
              <a:t>very </a:t>
            </a:r>
            <a:r>
              <a:rPr sz="2900" dirty="0">
                <a:latin typeface="Tw Cen MT"/>
                <a:cs typeface="Tw Cen MT"/>
              </a:rPr>
              <a:t>concise statements </a:t>
            </a:r>
            <a:r>
              <a:rPr sz="2900" spc="-15" dirty="0">
                <a:latin typeface="Tw Cen MT"/>
                <a:cs typeface="Tw Cen MT"/>
              </a:rPr>
              <a:t>known </a:t>
            </a:r>
            <a:r>
              <a:rPr sz="2900" dirty="0">
                <a:latin typeface="Tw Cen MT"/>
                <a:cs typeface="Tw Cen MT"/>
              </a:rPr>
              <a:t>as business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rules.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7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Chen notation places the cardinalities on the  side of the related </a:t>
            </a:r>
            <a:r>
              <a:rPr sz="2900" spc="-25" dirty="0">
                <a:latin typeface="Tw Cen MT"/>
                <a:cs typeface="Tw Cen MT"/>
              </a:rPr>
              <a:t>entity.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30" dirty="0">
                <a:latin typeface="Tw Cen MT"/>
                <a:cs typeface="Tw Cen MT"/>
              </a:rPr>
              <a:t>Crow</a:t>
            </a:r>
            <a:r>
              <a:rPr sz="2900" i="1" spc="-30" dirty="0">
                <a:latin typeface="Tw Cen MT"/>
                <a:cs typeface="Tw Cen MT"/>
              </a:rPr>
              <a:t>’</a:t>
            </a:r>
            <a:r>
              <a:rPr sz="2900" spc="-30" dirty="0">
                <a:latin typeface="Tw Cen MT"/>
                <a:cs typeface="Tw Cen MT"/>
              </a:rPr>
              <a:t>s </a:t>
            </a:r>
            <a:r>
              <a:rPr sz="2900" spc="-5" dirty="0">
                <a:latin typeface="Tw Cen MT"/>
                <a:cs typeface="Tw Cen MT"/>
              </a:rPr>
              <a:t>Foot </a:t>
            </a:r>
            <a:r>
              <a:rPr sz="2900" dirty="0">
                <a:latin typeface="Tw Cen MT"/>
                <a:cs typeface="Tw Cen MT"/>
              </a:rPr>
              <a:t>and UML  diagrams place the cardinalities </a:t>
            </a:r>
            <a:r>
              <a:rPr sz="2900" spc="-20" dirty="0">
                <a:latin typeface="Tw Cen MT"/>
                <a:cs typeface="Tw Cen MT"/>
              </a:rPr>
              <a:t>next </a:t>
            </a:r>
            <a:r>
              <a:rPr sz="2900" dirty="0">
                <a:latin typeface="Tw Cen MT"/>
                <a:cs typeface="Tw Cen MT"/>
              </a:rPr>
              <a:t>to the entity  to </a:t>
            </a:r>
            <a:r>
              <a:rPr sz="2900" spc="20" dirty="0">
                <a:latin typeface="Tw Cen MT"/>
                <a:cs typeface="Tw Cen MT"/>
              </a:rPr>
              <a:t>which </a:t>
            </a:r>
            <a:r>
              <a:rPr sz="2900" dirty="0">
                <a:latin typeface="Tw Cen MT"/>
                <a:cs typeface="Tw Cen MT"/>
              </a:rPr>
              <a:t>the cardinalities</a:t>
            </a:r>
            <a:r>
              <a:rPr sz="2900" spc="-6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apply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965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Existence</a:t>
            </a:r>
            <a:r>
              <a:rPr spc="-60" dirty="0"/>
              <a:t> </a:t>
            </a:r>
            <a:r>
              <a:rPr dirty="0"/>
              <a:t>Dependence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65440" cy="329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An entity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said to be </a:t>
            </a:r>
            <a:r>
              <a:rPr sz="2900" b="1" spc="-5" dirty="0">
                <a:latin typeface="Tw Cen MT"/>
                <a:cs typeface="Tw Cen MT"/>
              </a:rPr>
              <a:t>existence-dependent </a:t>
            </a:r>
            <a:r>
              <a:rPr sz="2900" spc="-5" dirty="0">
                <a:latin typeface="Tw Cen MT"/>
                <a:cs typeface="Tw Cen MT"/>
              </a:rPr>
              <a:t>if it </a:t>
            </a:r>
            <a:r>
              <a:rPr sz="2900" dirty="0">
                <a:latin typeface="Tw Cen MT"/>
                <a:cs typeface="Tw Cen MT"/>
              </a:rPr>
              <a:t>can  </a:t>
            </a:r>
            <a:r>
              <a:rPr sz="2900" spc="-15" dirty="0">
                <a:latin typeface="Tw Cen MT"/>
                <a:cs typeface="Tw Cen MT"/>
              </a:rPr>
              <a:t>exist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5" dirty="0">
                <a:latin typeface="Tw Cen MT"/>
                <a:cs typeface="Tw Cen MT"/>
              </a:rPr>
              <a:t>database </a:t>
            </a:r>
            <a:r>
              <a:rPr sz="2900" dirty="0">
                <a:latin typeface="Tw Cen MT"/>
                <a:cs typeface="Tw Cen MT"/>
              </a:rPr>
              <a:t>only </a:t>
            </a:r>
            <a:r>
              <a:rPr sz="2900" spc="-5" dirty="0">
                <a:latin typeface="Tw Cen MT"/>
                <a:cs typeface="Tw Cen MT"/>
              </a:rPr>
              <a:t>when it is </a:t>
            </a:r>
            <a:r>
              <a:rPr sz="2900" dirty="0">
                <a:latin typeface="Tw Cen MT"/>
                <a:cs typeface="Tw Cen MT"/>
              </a:rPr>
              <a:t>associated with  another related entity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occurrence.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Clr>
                <a:srgbClr val="7597D9"/>
              </a:buClr>
              <a:buFont typeface="Wingdings"/>
              <a:buChar char=""/>
            </a:pPr>
            <a:endParaRPr sz="4250">
              <a:latin typeface="Times New Roman"/>
              <a:cs typeface="Times New Roman"/>
            </a:endParaRPr>
          </a:p>
          <a:p>
            <a:pPr marL="332740" marR="137795" indent="-320040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implementation terms, an entity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spc="-10" dirty="0">
                <a:latin typeface="Tw Cen MT"/>
                <a:cs typeface="Tw Cen MT"/>
              </a:rPr>
              <a:t>existence-  </a:t>
            </a:r>
            <a:r>
              <a:rPr sz="2900" dirty="0">
                <a:latin typeface="Tw Cen MT"/>
                <a:cs typeface="Tw Cen MT"/>
              </a:rPr>
              <a:t>dependent </a:t>
            </a:r>
            <a:r>
              <a:rPr sz="2900" spc="-5" dirty="0">
                <a:latin typeface="Tw Cen MT"/>
                <a:cs typeface="Tw Cen MT"/>
              </a:rPr>
              <a:t>if it </a:t>
            </a:r>
            <a:r>
              <a:rPr sz="2900" dirty="0">
                <a:latin typeface="Tw Cen MT"/>
                <a:cs typeface="Tw Cen MT"/>
              </a:rPr>
              <a:t>has a mandatory </a:t>
            </a:r>
            <a:r>
              <a:rPr sz="2900" spc="-5" dirty="0">
                <a:latin typeface="Tw Cen MT"/>
                <a:cs typeface="Tw Cen MT"/>
              </a:rPr>
              <a:t>foreign </a:t>
            </a:r>
            <a:r>
              <a:rPr sz="2900" spc="-25" dirty="0">
                <a:latin typeface="Tw Cen MT"/>
                <a:cs typeface="Tw Cen MT"/>
              </a:rPr>
              <a:t>key—that  </a:t>
            </a:r>
            <a:r>
              <a:rPr sz="2900" spc="-20" dirty="0">
                <a:latin typeface="Tw Cen MT"/>
                <a:cs typeface="Tw Cen MT"/>
              </a:rPr>
              <a:t>is,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10" dirty="0">
                <a:latin typeface="Tw Cen MT"/>
                <a:cs typeface="Tw Cen MT"/>
              </a:rPr>
              <a:t>foreign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dirty="0">
                <a:latin typeface="Tw Cen MT"/>
                <a:cs typeface="Tw Cen MT"/>
              </a:rPr>
              <a:t>attribute that cannot be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null.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9730" cy="453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20345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For example: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spc="-210" dirty="0">
                <a:latin typeface="Tw Cen MT"/>
                <a:cs typeface="Tw Cen MT"/>
              </a:rPr>
              <a:t>―EMPLOYEE </a:t>
            </a:r>
            <a:r>
              <a:rPr sz="2900" dirty="0">
                <a:latin typeface="Tw Cen MT"/>
                <a:cs typeface="Tw Cen MT"/>
              </a:rPr>
              <a:t>claims </a:t>
            </a:r>
            <a:r>
              <a:rPr sz="2900" spc="-180" dirty="0">
                <a:latin typeface="Tw Cen MT"/>
                <a:cs typeface="Tw Cen MT"/>
              </a:rPr>
              <a:t>DEPENDENT‖ </a:t>
            </a:r>
            <a:r>
              <a:rPr sz="2900" spc="-5" dirty="0">
                <a:latin typeface="Tw Cen MT"/>
                <a:cs typeface="Tw Cen MT"/>
              </a:rPr>
              <a:t>it  is </a:t>
            </a:r>
            <a:r>
              <a:rPr sz="2900" dirty="0">
                <a:latin typeface="Tw Cen MT"/>
                <a:cs typeface="Tw Cen MT"/>
              </a:rPr>
              <a:t>impossible </a:t>
            </a:r>
            <a:r>
              <a:rPr sz="2900" spc="-20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the dependent to </a:t>
            </a:r>
            <a:r>
              <a:rPr sz="2900" spc="-20" dirty="0">
                <a:latin typeface="Tw Cen MT"/>
                <a:cs typeface="Tw Cen MT"/>
              </a:rPr>
              <a:t>exist </a:t>
            </a:r>
            <a:r>
              <a:rPr sz="2900" spc="15" dirty="0">
                <a:latin typeface="Tw Cen MT"/>
                <a:cs typeface="Tw Cen MT"/>
              </a:rPr>
              <a:t>apart </a:t>
            </a:r>
            <a:r>
              <a:rPr sz="2900" spc="-10" dirty="0">
                <a:latin typeface="Tw Cen MT"/>
                <a:cs typeface="Tw Cen MT"/>
              </a:rPr>
              <a:t>from 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0" dirty="0">
                <a:latin typeface="Tw Cen MT"/>
                <a:cs typeface="Tw Cen MT"/>
              </a:rPr>
              <a:t>EMPLOYEE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database.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If </a:t>
            </a:r>
            <a:r>
              <a:rPr sz="2900" dirty="0">
                <a:latin typeface="Tw Cen MT"/>
                <a:cs typeface="Tw Cen MT"/>
              </a:rPr>
              <a:t>an entity can </a:t>
            </a:r>
            <a:r>
              <a:rPr sz="2900" spc="-15" dirty="0">
                <a:latin typeface="Tw Cen MT"/>
                <a:cs typeface="Tw Cen MT"/>
              </a:rPr>
              <a:t>exist </a:t>
            </a:r>
            <a:r>
              <a:rPr sz="2900" spc="15" dirty="0">
                <a:latin typeface="Tw Cen MT"/>
                <a:cs typeface="Tw Cen MT"/>
              </a:rPr>
              <a:t>apart </a:t>
            </a:r>
            <a:r>
              <a:rPr sz="2900" spc="-15" dirty="0">
                <a:latin typeface="Tw Cen MT"/>
                <a:cs typeface="Tw Cen MT"/>
              </a:rPr>
              <a:t>from </a:t>
            </a:r>
            <a:r>
              <a:rPr sz="2900" dirty="0">
                <a:latin typeface="Tw Cen MT"/>
                <a:cs typeface="Tw Cen MT"/>
              </a:rPr>
              <a:t>all of </a:t>
            </a:r>
            <a:r>
              <a:rPr sz="2900" spc="-5" dirty="0">
                <a:latin typeface="Tw Cen MT"/>
                <a:cs typeface="Tw Cen MT"/>
              </a:rPr>
              <a:t>its </a:t>
            </a:r>
            <a:r>
              <a:rPr sz="2900" dirty="0">
                <a:latin typeface="Tw Cen MT"/>
                <a:cs typeface="Tw Cen MT"/>
              </a:rPr>
              <a:t>related  </a:t>
            </a:r>
            <a:r>
              <a:rPr sz="2900" spc="-5" dirty="0">
                <a:latin typeface="Tw Cen MT"/>
                <a:cs typeface="Tw Cen MT"/>
              </a:rPr>
              <a:t>entities, it is </a:t>
            </a:r>
            <a:r>
              <a:rPr sz="2900" b="1" spc="-5" dirty="0">
                <a:latin typeface="Tw Cen MT"/>
                <a:cs typeface="Tw Cen MT"/>
              </a:rPr>
              <a:t>existence-independent</a:t>
            </a:r>
            <a:r>
              <a:rPr sz="2900" spc="-5" dirty="0">
                <a:latin typeface="Tw Cen MT"/>
                <a:cs typeface="Tw Cen MT"/>
              </a:rPr>
              <a:t>, </a:t>
            </a:r>
            <a:r>
              <a:rPr sz="2900" dirty="0">
                <a:latin typeface="Tw Cen MT"/>
                <a:cs typeface="Tw Cen MT"/>
              </a:rPr>
              <a:t>and the entity 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referred to as a </a:t>
            </a:r>
            <a:r>
              <a:rPr sz="2900" b="1" dirty="0">
                <a:latin typeface="Tw Cen MT"/>
                <a:cs typeface="Tw Cen MT"/>
              </a:rPr>
              <a:t>strong entity </a:t>
            </a:r>
            <a:r>
              <a:rPr sz="2900" dirty="0">
                <a:latin typeface="Tw Cen MT"/>
                <a:cs typeface="Tw Cen MT"/>
              </a:rPr>
              <a:t>or </a:t>
            </a:r>
            <a:r>
              <a:rPr sz="2900" b="1" spc="15" dirty="0">
                <a:latin typeface="Tw Cen MT"/>
                <a:cs typeface="Tw Cen MT"/>
              </a:rPr>
              <a:t>regular </a:t>
            </a:r>
            <a:r>
              <a:rPr sz="2900" b="1" dirty="0">
                <a:latin typeface="Tw Cen MT"/>
                <a:cs typeface="Tw Cen MT"/>
              </a:rPr>
              <a:t>entity</a:t>
            </a:r>
            <a:r>
              <a:rPr sz="2900" dirty="0">
                <a:latin typeface="Tw Cen MT"/>
                <a:cs typeface="Tw Cen MT"/>
              </a:rPr>
              <a:t>.  </a:t>
            </a:r>
            <a:r>
              <a:rPr sz="2900" spc="-10" dirty="0">
                <a:latin typeface="Tw Cen MT"/>
                <a:cs typeface="Tw Cen MT"/>
              </a:rPr>
              <a:t>For </a:t>
            </a:r>
            <a:r>
              <a:rPr sz="2900" spc="-25" dirty="0">
                <a:latin typeface="Tw Cen MT"/>
                <a:cs typeface="Tw Cen MT"/>
              </a:rPr>
              <a:t>example, </a:t>
            </a:r>
            <a:r>
              <a:rPr sz="2900" dirty="0">
                <a:latin typeface="Tw Cen MT"/>
                <a:cs typeface="Tw Cen MT"/>
              </a:rPr>
              <a:t>suppose that the XYZ Corporation  uses </a:t>
            </a:r>
            <a:r>
              <a:rPr sz="2900" spc="15" dirty="0">
                <a:latin typeface="Tw Cen MT"/>
                <a:cs typeface="Tw Cen MT"/>
              </a:rPr>
              <a:t>parts </a:t>
            </a:r>
            <a:r>
              <a:rPr sz="2900" dirty="0">
                <a:latin typeface="Tw Cen MT"/>
                <a:cs typeface="Tw Cen MT"/>
              </a:rPr>
              <a:t>to </a:t>
            </a:r>
            <a:r>
              <a:rPr sz="2900" spc="-5" dirty="0">
                <a:latin typeface="Tw Cen MT"/>
                <a:cs typeface="Tw Cen MT"/>
              </a:rPr>
              <a:t>produce its products </a:t>
            </a:r>
            <a:r>
              <a:rPr sz="2900" dirty="0">
                <a:latin typeface="Tw Cen MT"/>
                <a:cs typeface="Tw Cen MT"/>
              </a:rPr>
              <a:t>and some of</a:t>
            </a:r>
            <a:r>
              <a:rPr sz="2900" spc="-9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those  </a:t>
            </a:r>
            <a:r>
              <a:rPr sz="2900" spc="15" dirty="0">
                <a:latin typeface="Tw Cen MT"/>
                <a:cs typeface="Tw Cen MT"/>
              </a:rPr>
              <a:t>parts </a:t>
            </a:r>
            <a:r>
              <a:rPr sz="2900" spc="5" dirty="0">
                <a:latin typeface="Tw Cen MT"/>
                <a:cs typeface="Tw Cen MT"/>
              </a:rPr>
              <a:t>are </a:t>
            </a:r>
            <a:r>
              <a:rPr sz="2900" spc="-5" dirty="0">
                <a:latin typeface="Tw Cen MT"/>
                <a:cs typeface="Tw Cen MT"/>
              </a:rPr>
              <a:t>produced </a:t>
            </a:r>
            <a:r>
              <a:rPr sz="2900" dirty="0">
                <a:latin typeface="Tw Cen MT"/>
                <a:cs typeface="Tw Cen MT"/>
              </a:rPr>
              <a:t>in-house and other </a:t>
            </a:r>
            <a:r>
              <a:rPr sz="2900" spc="15" dirty="0">
                <a:latin typeface="Tw Cen MT"/>
                <a:cs typeface="Tw Cen MT"/>
              </a:rPr>
              <a:t>parts </a:t>
            </a:r>
            <a:r>
              <a:rPr sz="2900" spc="5" dirty="0">
                <a:latin typeface="Tw Cen MT"/>
                <a:cs typeface="Tw Cen MT"/>
              </a:rPr>
              <a:t>are  </a:t>
            </a:r>
            <a:r>
              <a:rPr sz="2900" dirty="0">
                <a:latin typeface="Tw Cen MT"/>
                <a:cs typeface="Tw Cen MT"/>
              </a:rPr>
              <a:t>bought </a:t>
            </a:r>
            <a:r>
              <a:rPr sz="2900" spc="-15" dirty="0">
                <a:latin typeface="Tw Cen MT"/>
                <a:cs typeface="Tw Cen MT"/>
              </a:rPr>
              <a:t>from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vendors.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68615" cy="4093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0071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that </a:t>
            </a:r>
            <a:r>
              <a:rPr sz="2900" spc="-10" dirty="0">
                <a:latin typeface="Tw Cen MT"/>
                <a:cs typeface="Tw Cen MT"/>
              </a:rPr>
              <a:t>scenario, </a:t>
            </a:r>
            <a:r>
              <a:rPr sz="2900" spc="-5" dirty="0">
                <a:latin typeface="Tw Cen MT"/>
                <a:cs typeface="Tw Cen MT"/>
              </a:rPr>
              <a:t>it is </a:t>
            </a:r>
            <a:r>
              <a:rPr sz="2900" dirty="0">
                <a:latin typeface="Tw Cen MT"/>
                <a:cs typeface="Tw Cen MT"/>
              </a:rPr>
              <a:t>quite possible </a:t>
            </a:r>
            <a:r>
              <a:rPr sz="2900" spc="-20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60" dirty="0">
                <a:latin typeface="Tw Cen MT"/>
                <a:cs typeface="Tw Cen MT"/>
              </a:rPr>
              <a:t>PART </a:t>
            </a:r>
            <a:r>
              <a:rPr sz="2900" dirty="0">
                <a:latin typeface="Tw Cen MT"/>
                <a:cs typeface="Tw Cen MT"/>
              </a:rPr>
              <a:t>to  </a:t>
            </a:r>
            <a:r>
              <a:rPr sz="2900" spc="-15" dirty="0">
                <a:latin typeface="Tw Cen MT"/>
                <a:cs typeface="Tw Cen MT"/>
              </a:rPr>
              <a:t>exist </a:t>
            </a:r>
            <a:r>
              <a:rPr sz="2900" dirty="0">
                <a:latin typeface="Tw Cen MT"/>
                <a:cs typeface="Tw Cen MT"/>
              </a:rPr>
              <a:t>independently </a:t>
            </a:r>
            <a:r>
              <a:rPr sz="2900" spc="-10" dirty="0">
                <a:latin typeface="Tw Cen MT"/>
                <a:cs typeface="Tw Cen MT"/>
              </a:rPr>
              <a:t>from </a:t>
            </a:r>
            <a:r>
              <a:rPr sz="2900" dirty="0">
                <a:latin typeface="Tw Cen MT"/>
                <a:cs typeface="Tw Cen MT"/>
              </a:rPr>
              <a:t>a VENDOR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 relationship </a:t>
            </a:r>
            <a:r>
              <a:rPr sz="2900" spc="-405" dirty="0">
                <a:latin typeface="Tw Cen MT"/>
                <a:cs typeface="Tw Cen MT"/>
              </a:rPr>
              <a:t>―PART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supplied </a:t>
            </a:r>
            <a:r>
              <a:rPr sz="2900" spc="-70" dirty="0">
                <a:latin typeface="Tw Cen MT"/>
                <a:cs typeface="Tw Cen MT"/>
              </a:rPr>
              <a:t>by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spc="-200" dirty="0">
                <a:latin typeface="Tw Cen MT"/>
                <a:cs typeface="Tw Cen MT"/>
              </a:rPr>
              <a:t>VENDOR,‖.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relationship strength concept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not </a:t>
            </a:r>
            <a:r>
              <a:rPr sz="2900" spc="15" dirty="0">
                <a:latin typeface="Tw Cen MT"/>
                <a:cs typeface="Tw Cen MT"/>
              </a:rPr>
              <a:t>part </a:t>
            </a:r>
            <a:r>
              <a:rPr sz="2900" dirty="0">
                <a:latin typeface="Tw Cen MT"/>
                <a:cs typeface="Tw Cen MT"/>
              </a:rPr>
              <a:t>of the  original ERM. Instead, this concept applies directly  to </a:t>
            </a:r>
            <a:r>
              <a:rPr sz="2900" spc="-25" dirty="0">
                <a:latin typeface="Tw Cen MT"/>
                <a:cs typeface="Tw Cen MT"/>
              </a:rPr>
              <a:t>Crow</a:t>
            </a:r>
            <a:r>
              <a:rPr sz="2900" i="1" spc="-25" dirty="0">
                <a:latin typeface="Tw Cen MT"/>
                <a:cs typeface="Tw Cen MT"/>
              </a:rPr>
              <a:t>’</a:t>
            </a:r>
            <a:r>
              <a:rPr sz="2900" spc="-25" dirty="0">
                <a:latin typeface="Tw Cen MT"/>
                <a:cs typeface="Tw Cen MT"/>
              </a:rPr>
              <a:t>s </a:t>
            </a:r>
            <a:r>
              <a:rPr sz="2900" spc="-5" dirty="0">
                <a:latin typeface="Tw Cen MT"/>
                <a:cs typeface="Tw Cen MT"/>
              </a:rPr>
              <a:t>Foot diagrams. </a:t>
            </a:r>
            <a:r>
              <a:rPr sz="2900" dirty="0">
                <a:latin typeface="Tw Cen MT"/>
                <a:cs typeface="Tw Cen MT"/>
              </a:rPr>
              <a:t>Because </a:t>
            </a:r>
            <a:r>
              <a:rPr sz="2900" spc="-30" dirty="0">
                <a:latin typeface="Tw Cen MT"/>
                <a:cs typeface="Tw Cen MT"/>
              </a:rPr>
              <a:t>Crow</a:t>
            </a:r>
            <a:r>
              <a:rPr sz="2900" i="1" spc="-30" dirty="0">
                <a:latin typeface="Tw Cen MT"/>
                <a:cs typeface="Tw Cen MT"/>
              </a:rPr>
              <a:t>’</a:t>
            </a:r>
            <a:r>
              <a:rPr sz="2900" spc="-30" dirty="0">
                <a:latin typeface="Tw Cen MT"/>
                <a:cs typeface="Tw Cen MT"/>
              </a:rPr>
              <a:t>s </a:t>
            </a:r>
            <a:r>
              <a:rPr sz="2900" spc="-5" dirty="0">
                <a:latin typeface="Tw Cen MT"/>
                <a:cs typeface="Tw Cen MT"/>
              </a:rPr>
              <a:t>Foot  </a:t>
            </a:r>
            <a:r>
              <a:rPr sz="2900" dirty="0">
                <a:latin typeface="Tw Cen MT"/>
                <a:cs typeface="Tw Cen MT"/>
              </a:rPr>
              <a:t>diagrams </a:t>
            </a:r>
            <a:r>
              <a:rPr sz="2900" spc="5" dirty="0">
                <a:latin typeface="Tw Cen MT"/>
                <a:cs typeface="Tw Cen MT"/>
              </a:rPr>
              <a:t>are </a:t>
            </a:r>
            <a:r>
              <a:rPr sz="2900" dirty="0">
                <a:latin typeface="Tw Cen MT"/>
                <a:cs typeface="Tw Cen MT"/>
              </a:rPr>
              <a:t>used </a:t>
            </a:r>
            <a:r>
              <a:rPr sz="2900" spc="-15" dirty="0">
                <a:latin typeface="Tw Cen MT"/>
                <a:cs typeface="Tw Cen MT"/>
              </a:rPr>
              <a:t>extensively </a:t>
            </a:r>
            <a:r>
              <a:rPr sz="2900" dirty="0">
                <a:latin typeface="Tw Cen MT"/>
                <a:cs typeface="Tw Cen MT"/>
              </a:rPr>
              <a:t>to design relational  </a:t>
            </a:r>
            <a:r>
              <a:rPr sz="2900" spc="-5" dirty="0">
                <a:latin typeface="Tw Cen MT"/>
                <a:cs typeface="Tw Cen MT"/>
              </a:rPr>
              <a:t>databases, it is </a:t>
            </a:r>
            <a:r>
              <a:rPr sz="2900" spc="5" dirty="0">
                <a:latin typeface="Tw Cen MT"/>
                <a:cs typeface="Tw Cen MT"/>
              </a:rPr>
              <a:t>important </a:t>
            </a:r>
            <a:r>
              <a:rPr sz="2900" dirty="0">
                <a:latin typeface="Tw Cen MT"/>
                <a:cs typeface="Tw Cen MT"/>
              </a:rPr>
              <a:t>to understand relationship  strength as </a:t>
            </a:r>
            <a:r>
              <a:rPr sz="2900" spc="-5" dirty="0">
                <a:latin typeface="Tw Cen MT"/>
                <a:cs typeface="Tw Cen MT"/>
              </a:rPr>
              <a:t>it </a:t>
            </a:r>
            <a:r>
              <a:rPr sz="2900" dirty="0">
                <a:latin typeface="Tw Cen MT"/>
                <a:cs typeface="Tw Cen MT"/>
              </a:rPr>
              <a:t>affects </a:t>
            </a:r>
            <a:r>
              <a:rPr sz="2900" spc="5" dirty="0">
                <a:latin typeface="Tw Cen MT"/>
                <a:cs typeface="Tw Cen MT"/>
              </a:rPr>
              <a:t>database</a:t>
            </a:r>
            <a:r>
              <a:rPr sz="2900" spc="-1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implementation.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726680" cy="1352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Chen ERD notation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oriented </a:t>
            </a:r>
            <a:r>
              <a:rPr sz="2900" spc="-35" dirty="0">
                <a:latin typeface="Tw Cen MT"/>
                <a:cs typeface="Tw Cen MT"/>
              </a:rPr>
              <a:t>toward  </a:t>
            </a:r>
            <a:r>
              <a:rPr sz="2900" dirty="0">
                <a:latin typeface="Tw Cen MT"/>
                <a:cs typeface="Tw Cen MT"/>
              </a:rPr>
              <a:t>conceptual modeling and </a:t>
            </a:r>
            <a:r>
              <a:rPr sz="2900" spc="-5" dirty="0">
                <a:latin typeface="Tw Cen MT"/>
                <a:cs typeface="Tw Cen MT"/>
              </a:rPr>
              <a:t>therefore </a:t>
            </a:r>
            <a:r>
              <a:rPr sz="2900" dirty="0">
                <a:latin typeface="Tw Cen MT"/>
                <a:cs typeface="Tw Cen MT"/>
              </a:rPr>
              <a:t>does not  distinguish </a:t>
            </a:r>
            <a:r>
              <a:rPr sz="2900" spc="-10" dirty="0">
                <a:latin typeface="Tw Cen MT"/>
                <a:cs typeface="Tw Cen MT"/>
              </a:rPr>
              <a:t>between </a:t>
            </a:r>
            <a:r>
              <a:rPr sz="2900" spc="-15" dirty="0">
                <a:latin typeface="Tw Cen MT"/>
                <a:cs typeface="Tw Cen MT"/>
              </a:rPr>
              <a:t>weak </a:t>
            </a:r>
            <a:r>
              <a:rPr sz="2900" dirty="0">
                <a:latin typeface="Tw Cen MT"/>
                <a:cs typeface="Tw Cen MT"/>
              </a:rPr>
              <a:t>and </a:t>
            </a:r>
            <a:r>
              <a:rPr sz="2900" spc="-10" dirty="0">
                <a:latin typeface="Tw Cen MT"/>
                <a:cs typeface="Tw Cen MT"/>
              </a:rPr>
              <a:t>strong</a:t>
            </a:r>
            <a:r>
              <a:rPr sz="2900" spc="3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relationships.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775" y="2310383"/>
            <a:ext cx="8153400" cy="3075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664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Relationship</a:t>
            </a:r>
            <a:r>
              <a:rPr spc="-70" dirty="0"/>
              <a:t> </a:t>
            </a:r>
            <a:r>
              <a:rPr dirty="0"/>
              <a:t>Strength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261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563880" algn="l"/>
              </a:tabLst>
            </a:pPr>
            <a:r>
              <a:rPr dirty="0"/>
              <a:t>The concept of relationship strength </a:t>
            </a:r>
            <a:r>
              <a:rPr spc="-5" dirty="0"/>
              <a:t>is </a:t>
            </a:r>
            <a:r>
              <a:rPr dirty="0"/>
              <a:t>based on </a:t>
            </a:r>
            <a:r>
              <a:rPr spc="-30" dirty="0"/>
              <a:t>how  </a:t>
            </a:r>
            <a:r>
              <a:rPr dirty="0"/>
              <a:t>the primary </a:t>
            </a:r>
            <a:r>
              <a:rPr spc="-60" dirty="0"/>
              <a:t>key </a:t>
            </a:r>
            <a:r>
              <a:rPr dirty="0"/>
              <a:t>of a related entity </a:t>
            </a:r>
            <a:r>
              <a:rPr spc="-5" dirty="0"/>
              <a:t>is</a:t>
            </a:r>
            <a:r>
              <a:rPr spc="70" dirty="0"/>
              <a:t> </a:t>
            </a:r>
            <a:r>
              <a:rPr dirty="0"/>
              <a:t>defined.</a:t>
            </a:r>
          </a:p>
          <a:p>
            <a:pPr marL="229870">
              <a:lnSpc>
                <a:spcPct val="100000"/>
              </a:lnSpc>
              <a:spcBef>
                <a:spcPts val="55"/>
              </a:spcBef>
              <a:buClr>
                <a:srgbClr val="7597D9"/>
              </a:buClr>
              <a:buFont typeface="Wingdings"/>
              <a:buChar char=""/>
            </a:pPr>
            <a:endParaRPr sz="42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b="1" spc="-5" dirty="0">
                <a:latin typeface="Tw Cen MT"/>
                <a:cs typeface="Tw Cen MT"/>
              </a:rPr>
              <a:t>Weak </a:t>
            </a:r>
            <a:r>
              <a:rPr b="1" dirty="0">
                <a:latin typeface="Tw Cen MT"/>
                <a:cs typeface="Tw Cen MT"/>
              </a:rPr>
              <a:t>(Non-identifying)</a:t>
            </a:r>
            <a:r>
              <a:rPr b="1" spc="-20" dirty="0">
                <a:latin typeface="Tw Cen MT"/>
                <a:cs typeface="Tw Cen MT"/>
              </a:rPr>
              <a:t> </a:t>
            </a:r>
            <a:r>
              <a:rPr b="1" spc="-5" dirty="0">
                <a:latin typeface="Tw Cen MT"/>
                <a:cs typeface="Tw Cen MT"/>
              </a:rPr>
              <a:t>Relationships</a:t>
            </a:r>
          </a:p>
          <a:p>
            <a:pPr marL="562610" marR="30480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563880" algn="l"/>
              </a:tabLst>
            </a:pPr>
            <a:r>
              <a:rPr dirty="0"/>
              <a:t>A </a:t>
            </a:r>
            <a:r>
              <a:rPr b="1" dirty="0">
                <a:latin typeface="Tw Cen MT"/>
                <a:cs typeface="Tw Cen MT"/>
              </a:rPr>
              <a:t>weak </a:t>
            </a:r>
            <a:r>
              <a:rPr b="1" spc="5" dirty="0">
                <a:latin typeface="Tw Cen MT"/>
                <a:cs typeface="Tw Cen MT"/>
              </a:rPr>
              <a:t>relationship</a:t>
            </a:r>
            <a:r>
              <a:rPr spc="5" dirty="0"/>
              <a:t>, </a:t>
            </a:r>
            <a:r>
              <a:rPr dirty="0"/>
              <a:t>also </a:t>
            </a:r>
            <a:r>
              <a:rPr spc="-15" dirty="0"/>
              <a:t>known </a:t>
            </a:r>
            <a:r>
              <a:rPr dirty="0"/>
              <a:t>as a </a:t>
            </a:r>
            <a:r>
              <a:rPr b="1" spc="-5" dirty="0">
                <a:latin typeface="Tw Cen MT"/>
                <a:cs typeface="Tw Cen MT"/>
              </a:rPr>
              <a:t>non-  </a:t>
            </a:r>
            <a:r>
              <a:rPr b="1" dirty="0">
                <a:latin typeface="Tw Cen MT"/>
                <a:cs typeface="Tw Cen MT"/>
              </a:rPr>
              <a:t>identifying </a:t>
            </a:r>
            <a:r>
              <a:rPr b="1" spc="5" dirty="0">
                <a:latin typeface="Tw Cen MT"/>
                <a:cs typeface="Tw Cen MT"/>
              </a:rPr>
              <a:t>relationship</a:t>
            </a:r>
            <a:r>
              <a:rPr spc="5" dirty="0"/>
              <a:t>, </a:t>
            </a:r>
            <a:r>
              <a:rPr spc="-15" dirty="0"/>
              <a:t>exists </a:t>
            </a:r>
            <a:r>
              <a:rPr spc="-5" dirty="0"/>
              <a:t>if </a:t>
            </a:r>
            <a:r>
              <a:rPr dirty="0"/>
              <a:t>the PK of the  related entity does not contain a PK component</a:t>
            </a:r>
            <a:r>
              <a:rPr spc="-80" dirty="0"/>
              <a:t> </a:t>
            </a:r>
            <a:r>
              <a:rPr dirty="0"/>
              <a:t>of  the parent</a:t>
            </a:r>
            <a:r>
              <a:rPr spc="-25" dirty="0"/>
              <a:t> entity.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6709"/>
            <a:ext cx="7988300" cy="377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956944" indent="-320040">
              <a:lnSpc>
                <a:spcPct val="100000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5" dirty="0">
                <a:latin typeface="Tw Cen MT"/>
                <a:cs typeface="Tw Cen MT"/>
              </a:rPr>
              <a:t>COURSE(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CRS_CODE</a:t>
            </a:r>
            <a:r>
              <a:rPr sz="2400" spc="-5" dirty="0">
                <a:latin typeface="Tw Cen MT"/>
                <a:cs typeface="Tw Cen MT"/>
              </a:rPr>
              <a:t>, </a:t>
            </a:r>
            <a:r>
              <a:rPr sz="2400" dirty="0">
                <a:latin typeface="Tw Cen MT"/>
                <a:cs typeface="Tw Cen MT"/>
              </a:rPr>
              <a:t>DEPT_CODE, </a:t>
            </a:r>
            <a:r>
              <a:rPr sz="2400" spc="-5" dirty="0">
                <a:latin typeface="Tw Cen MT"/>
                <a:cs typeface="Tw Cen MT"/>
              </a:rPr>
              <a:t>CRS_DESCRIPTION,  </a:t>
            </a:r>
            <a:r>
              <a:rPr sz="2400" dirty="0">
                <a:latin typeface="Tw Cen MT"/>
                <a:cs typeface="Tw Cen MT"/>
              </a:rPr>
              <a:t>CRS_CREDIT)</a:t>
            </a:r>
            <a:endParaRPr sz="2400">
              <a:latin typeface="Tw Cen MT"/>
              <a:cs typeface="Tw Cen MT"/>
            </a:endParaRPr>
          </a:p>
          <a:p>
            <a:pPr marL="332740" marR="1268095">
              <a:lnSpc>
                <a:spcPct val="100000"/>
              </a:lnSpc>
            </a:pPr>
            <a:r>
              <a:rPr sz="2400" spc="-5" dirty="0">
                <a:latin typeface="Tw Cen MT"/>
                <a:cs typeface="Tw Cen MT"/>
              </a:rPr>
              <a:t>CLASS(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CLASS_CODE</a:t>
            </a:r>
            <a:r>
              <a:rPr sz="2400" spc="-5" dirty="0">
                <a:latin typeface="Tw Cen MT"/>
                <a:cs typeface="Tw Cen MT"/>
              </a:rPr>
              <a:t>, </a:t>
            </a:r>
            <a:r>
              <a:rPr sz="2400" dirty="0">
                <a:latin typeface="Tw Cen MT"/>
                <a:cs typeface="Tw Cen MT"/>
              </a:rPr>
              <a:t>CRS_CODE, CLASS_SECTION,  CLASS_TIME, ROOM_CODE,</a:t>
            </a:r>
            <a:r>
              <a:rPr sz="2400" spc="-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PROF_NUM)</a:t>
            </a:r>
            <a:endParaRPr sz="2400">
              <a:latin typeface="Tw Cen MT"/>
              <a:cs typeface="Tw Cen MT"/>
            </a:endParaRPr>
          </a:p>
          <a:p>
            <a:pPr marL="332740" marR="5080">
              <a:lnSpc>
                <a:spcPct val="100000"/>
              </a:lnSpc>
            </a:pP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dirty="0">
                <a:latin typeface="Tw Cen MT"/>
                <a:cs typeface="Tw Cen MT"/>
              </a:rPr>
              <a:t>this </a:t>
            </a:r>
            <a:r>
              <a:rPr sz="2400" spc="-20" dirty="0">
                <a:latin typeface="Tw Cen MT"/>
                <a:cs typeface="Tw Cen MT"/>
              </a:rPr>
              <a:t>case,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-15" dirty="0">
                <a:latin typeface="Tw Cen MT"/>
                <a:cs typeface="Tw Cen MT"/>
              </a:rPr>
              <a:t>weak </a:t>
            </a:r>
            <a:r>
              <a:rPr sz="2400" dirty="0">
                <a:latin typeface="Tw Cen MT"/>
                <a:cs typeface="Tw Cen MT"/>
              </a:rPr>
              <a:t>relationship </a:t>
            </a:r>
            <a:r>
              <a:rPr sz="2400" spc="-15" dirty="0">
                <a:latin typeface="Tw Cen MT"/>
                <a:cs typeface="Tw Cen MT"/>
              </a:rPr>
              <a:t>exists </a:t>
            </a:r>
            <a:r>
              <a:rPr sz="2400" spc="-10" dirty="0">
                <a:latin typeface="Tw Cen MT"/>
                <a:cs typeface="Tw Cen MT"/>
              </a:rPr>
              <a:t>between </a:t>
            </a:r>
            <a:r>
              <a:rPr sz="2400" dirty="0">
                <a:latin typeface="Tw Cen MT"/>
                <a:cs typeface="Tw Cen MT"/>
              </a:rPr>
              <a:t>COURSE and  CLASS because the CLASS_CODE </a:t>
            </a:r>
            <a:r>
              <a:rPr sz="2400" spc="-5" dirty="0">
                <a:latin typeface="Tw Cen MT"/>
                <a:cs typeface="Tw Cen MT"/>
              </a:rPr>
              <a:t>is </a:t>
            </a:r>
            <a:r>
              <a:rPr sz="2400" dirty="0">
                <a:latin typeface="Tw Cen MT"/>
                <a:cs typeface="Tw Cen MT"/>
              </a:rPr>
              <a:t>the CLASS </a:t>
            </a:r>
            <a:r>
              <a:rPr sz="2400" spc="-10" dirty="0">
                <a:latin typeface="Tw Cen MT"/>
                <a:cs typeface="Tw Cen MT"/>
              </a:rPr>
              <a:t>entity’s </a:t>
            </a:r>
            <a:r>
              <a:rPr sz="2400" dirty="0">
                <a:latin typeface="Tw Cen MT"/>
                <a:cs typeface="Tw Cen MT"/>
              </a:rPr>
              <a:t>PK,  </a:t>
            </a:r>
            <a:r>
              <a:rPr sz="2400" spc="-5" dirty="0">
                <a:latin typeface="Tw Cen MT"/>
                <a:cs typeface="Tw Cen MT"/>
              </a:rPr>
              <a:t>while </a:t>
            </a:r>
            <a:r>
              <a:rPr sz="2400" dirty="0">
                <a:latin typeface="Tw Cen MT"/>
                <a:cs typeface="Tw Cen MT"/>
              </a:rPr>
              <a:t>the CRS_CODE </a:t>
            </a: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dirty="0">
                <a:latin typeface="Tw Cen MT"/>
                <a:cs typeface="Tw Cen MT"/>
              </a:rPr>
              <a:t>CLASS </a:t>
            </a:r>
            <a:r>
              <a:rPr sz="2400" spc="-5" dirty="0">
                <a:latin typeface="Tw Cen MT"/>
                <a:cs typeface="Tw Cen MT"/>
              </a:rPr>
              <a:t>is </a:t>
            </a:r>
            <a:r>
              <a:rPr sz="2400" dirty="0">
                <a:latin typeface="Tw Cen MT"/>
                <a:cs typeface="Tw Cen MT"/>
              </a:rPr>
              <a:t>only a FK. </a:t>
            </a: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dirty="0">
                <a:latin typeface="Tw Cen MT"/>
                <a:cs typeface="Tw Cen MT"/>
              </a:rPr>
              <a:t>this </a:t>
            </a:r>
            <a:r>
              <a:rPr sz="2400" spc="-25" dirty="0">
                <a:latin typeface="Tw Cen MT"/>
                <a:cs typeface="Tw Cen MT"/>
              </a:rPr>
              <a:t>example, </a:t>
            </a:r>
            <a:r>
              <a:rPr sz="2400" dirty="0">
                <a:latin typeface="Tw Cen MT"/>
                <a:cs typeface="Tw Cen MT"/>
              </a:rPr>
              <a:t>the  CLASS PK did not inherit the PK component </a:t>
            </a:r>
            <a:r>
              <a:rPr sz="2400" spc="-10" dirty="0">
                <a:latin typeface="Tw Cen MT"/>
                <a:cs typeface="Tw Cen MT"/>
              </a:rPr>
              <a:t>from </a:t>
            </a:r>
            <a:r>
              <a:rPr sz="2400" dirty="0">
                <a:latin typeface="Tw Cen MT"/>
                <a:cs typeface="Tw Cen MT"/>
              </a:rPr>
              <a:t>the COURSE  </a:t>
            </a:r>
            <a:r>
              <a:rPr sz="2400" spc="-25" dirty="0">
                <a:latin typeface="Tw Cen MT"/>
                <a:cs typeface="Tw Cen MT"/>
              </a:rPr>
              <a:t>entity.</a:t>
            </a:r>
            <a:endParaRPr sz="24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5" dirty="0">
                <a:latin typeface="Tw Cen MT"/>
                <a:cs typeface="Tw Cen MT"/>
              </a:rPr>
              <a:t>(see Figure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4.8)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600200"/>
            <a:ext cx="6930008" cy="2735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4904613"/>
            <a:ext cx="78320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0419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Crow’s </a:t>
            </a:r>
            <a:r>
              <a:rPr sz="1800" spc="-5" dirty="0">
                <a:latin typeface="Arial"/>
                <a:cs typeface="Arial"/>
              </a:rPr>
              <a:t>Foot notation depicts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weak </a:t>
            </a:r>
            <a:r>
              <a:rPr sz="1800" spc="-5" dirty="0">
                <a:latin typeface="Arial"/>
                <a:cs typeface="Arial"/>
              </a:rPr>
              <a:t>relationship by </a:t>
            </a:r>
            <a:r>
              <a:rPr sz="1800" spc="-10" dirty="0">
                <a:latin typeface="Arial"/>
                <a:cs typeface="Arial"/>
              </a:rPr>
              <a:t>placing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dashed  </a:t>
            </a:r>
            <a:r>
              <a:rPr sz="1800" spc="-5" dirty="0">
                <a:latin typeface="Arial"/>
                <a:cs typeface="Arial"/>
              </a:rPr>
              <a:t>relationship line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entities.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(Remember that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ERD is used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communication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designer(s)  and end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users.)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083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Strong </a:t>
            </a:r>
            <a:r>
              <a:rPr dirty="0"/>
              <a:t>(Identifying)</a:t>
            </a:r>
            <a:r>
              <a:rPr spc="-60" dirty="0"/>
              <a:t> </a:t>
            </a:r>
            <a:r>
              <a:rPr spc="-10" dirty="0"/>
              <a:t>Relationship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73059" cy="1352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</a:t>
            </a:r>
            <a:r>
              <a:rPr sz="2900" b="1" dirty="0">
                <a:latin typeface="Tw Cen MT"/>
                <a:cs typeface="Tw Cen MT"/>
              </a:rPr>
              <a:t>strong </a:t>
            </a:r>
            <a:r>
              <a:rPr sz="2900" b="1" spc="5" dirty="0">
                <a:latin typeface="Tw Cen MT"/>
                <a:cs typeface="Tw Cen MT"/>
              </a:rPr>
              <a:t>relationship</a:t>
            </a:r>
            <a:r>
              <a:rPr sz="2900" spc="5" dirty="0">
                <a:latin typeface="Tw Cen MT"/>
                <a:cs typeface="Tw Cen MT"/>
              </a:rPr>
              <a:t>, </a:t>
            </a:r>
            <a:r>
              <a:rPr sz="2900" dirty="0">
                <a:latin typeface="Tw Cen MT"/>
                <a:cs typeface="Tw Cen MT"/>
              </a:rPr>
              <a:t>also </a:t>
            </a:r>
            <a:r>
              <a:rPr sz="2900" spc="-15" dirty="0">
                <a:latin typeface="Tw Cen MT"/>
                <a:cs typeface="Tw Cen MT"/>
              </a:rPr>
              <a:t>known </a:t>
            </a:r>
            <a:r>
              <a:rPr sz="2900" dirty="0">
                <a:latin typeface="Tw Cen MT"/>
                <a:cs typeface="Tw Cen MT"/>
              </a:rPr>
              <a:t>as an</a:t>
            </a:r>
            <a:r>
              <a:rPr sz="2900" spc="-75" dirty="0">
                <a:latin typeface="Tw Cen MT"/>
                <a:cs typeface="Tw Cen MT"/>
              </a:rPr>
              <a:t> </a:t>
            </a:r>
            <a:r>
              <a:rPr sz="2900" b="1" dirty="0">
                <a:latin typeface="Tw Cen MT"/>
                <a:cs typeface="Tw Cen MT"/>
              </a:rPr>
              <a:t>identifying  </a:t>
            </a:r>
            <a:r>
              <a:rPr sz="2900" b="1" spc="5" dirty="0">
                <a:latin typeface="Tw Cen MT"/>
                <a:cs typeface="Tw Cen MT"/>
              </a:rPr>
              <a:t>relationship</a:t>
            </a:r>
            <a:r>
              <a:rPr sz="2900" spc="5" dirty="0">
                <a:latin typeface="Tw Cen MT"/>
                <a:cs typeface="Tw Cen MT"/>
              </a:rPr>
              <a:t>, </a:t>
            </a:r>
            <a:r>
              <a:rPr sz="2900" spc="-15" dirty="0">
                <a:latin typeface="Tw Cen MT"/>
                <a:cs typeface="Tw Cen MT"/>
              </a:rPr>
              <a:t>exists </a:t>
            </a:r>
            <a:r>
              <a:rPr sz="2900" dirty="0">
                <a:latin typeface="Tw Cen MT"/>
                <a:cs typeface="Tw Cen MT"/>
              </a:rPr>
              <a:t>when the PK of the related  entity contains a PK component of the parent</a:t>
            </a:r>
            <a:r>
              <a:rPr sz="2900" spc="20" dirty="0">
                <a:latin typeface="Tw Cen MT"/>
                <a:cs typeface="Tw Cen MT"/>
              </a:rPr>
              <a:t> </a:t>
            </a:r>
            <a:r>
              <a:rPr sz="2900" spc="-25" dirty="0">
                <a:latin typeface="Tw Cen MT"/>
                <a:cs typeface="Tw Cen MT"/>
              </a:rPr>
              <a:t>entity.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3661"/>
            <a:ext cx="793305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211454" indent="-320040">
              <a:lnSpc>
                <a:spcPct val="100000"/>
              </a:lnSpc>
              <a:spcBef>
                <a:spcPts val="95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5" dirty="0">
                <a:latin typeface="Tw Cen MT"/>
                <a:cs typeface="Tw Cen MT"/>
              </a:rPr>
              <a:t>COURSE(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CRS_CODE</a:t>
            </a:r>
            <a:r>
              <a:rPr sz="2800" spc="-5" dirty="0">
                <a:latin typeface="Tw Cen MT"/>
                <a:cs typeface="Tw Cen MT"/>
              </a:rPr>
              <a:t>, </a:t>
            </a:r>
            <a:r>
              <a:rPr sz="2800" dirty="0">
                <a:latin typeface="Tw Cen MT"/>
                <a:cs typeface="Tw Cen MT"/>
              </a:rPr>
              <a:t>DEPT_CODE,  </a:t>
            </a:r>
            <a:r>
              <a:rPr sz="2800" spc="-5" dirty="0">
                <a:latin typeface="Tw Cen MT"/>
                <a:cs typeface="Tw Cen MT"/>
              </a:rPr>
              <a:t>CRS_DESCRIPTION, </a:t>
            </a:r>
            <a:r>
              <a:rPr sz="2800" dirty="0">
                <a:latin typeface="Tw Cen MT"/>
                <a:cs typeface="Tw Cen MT"/>
              </a:rPr>
              <a:t>CRS_CREDIT)  </a:t>
            </a:r>
            <a:r>
              <a:rPr sz="2800" spc="-5" dirty="0">
                <a:latin typeface="Tw Cen MT"/>
                <a:cs typeface="Tw Cen MT"/>
              </a:rPr>
              <a:t>CLASS(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CRS_CODE</a:t>
            </a:r>
            <a:r>
              <a:rPr sz="2800" spc="-5" dirty="0">
                <a:latin typeface="Tw Cen MT"/>
                <a:cs typeface="Tw Cen MT"/>
              </a:rPr>
              <a:t>,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CLASS_SECTION</a:t>
            </a:r>
            <a:r>
              <a:rPr sz="2800" b="1" spc="-5" dirty="0">
                <a:latin typeface="Tw Cen MT"/>
                <a:cs typeface="Tw Cen MT"/>
              </a:rPr>
              <a:t> </a:t>
            </a:r>
            <a:r>
              <a:rPr sz="2800" spc="-5" dirty="0">
                <a:latin typeface="Tw Cen MT"/>
                <a:cs typeface="Tw Cen MT"/>
              </a:rPr>
              <a:t>, </a:t>
            </a:r>
            <a:r>
              <a:rPr sz="2800" dirty="0">
                <a:latin typeface="Tw Cen MT"/>
                <a:cs typeface="Tw Cen MT"/>
              </a:rPr>
              <a:t>CLASS_TIME,  ROOM_CODE,</a:t>
            </a:r>
            <a:r>
              <a:rPr sz="2800" spc="-1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PROF_NUM)</a:t>
            </a:r>
            <a:endParaRPr sz="2800">
              <a:latin typeface="Tw Cen MT"/>
              <a:cs typeface="Tw Cen MT"/>
            </a:endParaRPr>
          </a:p>
          <a:p>
            <a:pPr marL="33274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w Cen MT"/>
                <a:cs typeface="Tw Cen MT"/>
              </a:rPr>
              <a:t>In this </a:t>
            </a:r>
            <a:r>
              <a:rPr sz="2800" dirty="0">
                <a:latin typeface="Tw Cen MT"/>
                <a:cs typeface="Tw Cen MT"/>
              </a:rPr>
              <a:t>case </a:t>
            </a:r>
            <a:r>
              <a:rPr sz="2800" spc="-5" dirty="0">
                <a:latin typeface="Tw Cen MT"/>
                <a:cs typeface="Tw Cen MT"/>
              </a:rPr>
              <a:t>a </a:t>
            </a:r>
            <a:r>
              <a:rPr sz="2800" spc="-10" dirty="0">
                <a:latin typeface="Tw Cen MT"/>
                <a:cs typeface="Tw Cen MT"/>
              </a:rPr>
              <a:t>strong </a:t>
            </a:r>
            <a:r>
              <a:rPr sz="2800" spc="-5" dirty="0">
                <a:latin typeface="Tw Cen MT"/>
                <a:cs typeface="Tw Cen MT"/>
              </a:rPr>
              <a:t>relationship </a:t>
            </a:r>
            <a:r>
              <a:rPr sz="2800" spc="-15" dirty="0">
                <a:latin typeface="Tw Cen MT"/>
                <a:cs typeface="Tw Cen MT"/>
              </a:rPr>
              <a:t>exists </a:t>
            </a:r>
            <a:r>
              <a:rPr sz="2800" spc="-10" dirty="0">
                <a:latin typeface="Tw Cen MT"/>
                <a:cs typeface="Tw Cen MT"/>
              </a:rPr>
              <a:t>between  </a:t>
            </a:r>
            <a:r>
              <a:rPr sz="2800" dirty="0">
                <a:latin typeface="Tw Cen MT"/>
                <a:cs typeface="Tw Cen MT"/>
              </a:rPr>
              <a:t>COURSE </a:t>
            </a:r>
            <a:r>
              <a:rPr sz="2800" spc="-5" dirty="0">
                <a:latin typeface="Tw Cen MT"/>
                <a:cs typeface="Tw Cen MT"/>
              </a:rPr>
              <a:t>and </a:t>
            </a:r>
            <a:r>
              <a:rPr sz="2800" spc="-15" dirty="0">
                <a:latin typeface="Tw Cen MT"/>
                <a:cs typeface="Tw Cen MT"/>
              </a:rPr>
              <a:t>CLASS, </a:t>
            </a:r>
            <a:r>
              <a:rPr sz="2800" dirty="0">
                <a:latin typeface="Tw Cen MT"/>
                <a:cs typeface="Tw Cen MT"/>
              </a:rPr>
              <a:t>because </a:t>
            </a:r>
            <a:r>
              <a:rPr sz="2800" spc="-5" dirty="0">
                <a:latin typeface="Tw Cen MT"/>
                <a:cs typeface="Tw Cen MT"/>
              </a:rPr>
              <a:t>the </a:t>
            </a:r>
            <a:r>
              <a:rPr sz="2800" dirty="0">
                <a:latin typeface="Tw Cen MT"/>
                <a:cs typeface="Tw Cen MT"/>
              </a:rPr>
              <a:t>CLASS </a:t>
            </a:r>
            <a:r>
              <a:rPr sz="2800" spc="-10" dirty="0">
                <a:latin typeface="Tw Cen MT"/>
                <a:cs typeface="Tw Cen MT"/>
              </a:rPr>
              <a:t>entity’s  </a:t>
            </a:r>
            <a:r>
              <a:rPr sz="2800" dirty="0">
                <a:latin typeface="Tw Cen MT"/>
                <a:cs typeface="Tw Cen MT"/>
              </a:rPr>
              <a:t>composite </a:t>
            </a:r>
            <a:r>
              <a:rPr sz="2800" spc="-5" dirty="0">
                <a:latin typeface="Tw Cen MT"/>
                <a:cs typeface="Tw Cen MT"/>
              </a:rPr>
              <a:t>PK is </a:t>
            </a:r>
            <a:r>
              <a:rPr sz="2800" dirty="0">
                <a:latin typeface="Tw Cen MT"/>
                <a:cs typeface="Tw Cen MT"/>
              </a:rPr>
              <a:t>composed of CRS_CODE </a:t>
            </a:r>
            <a:r>
              <a:rPr sz="2800" spc="-5" dirty="0">
                <a:latin typeface="Tw Cen MT"/>
                <a:cs typeface="Tw Cen MT"/>
              </a:rPr>
              <a:t>+  CLASS_SECTION. (Note that the </a:t>
            </a:r>
            <a:r>
              <a:rPr sz="2800" dirty="0">
                <a:latin typeface="Tw Cen MT"/>
                <a:cs typeface="Tw Cen MT"/>
              </a:rPr>
              <a:t>CRS_CODE </a:t>
            </a:r>
            <a:r>
              <a:rPr sz="2800" spc="-10" dirty="0">
                <a:latin typeface="Tw Cen MT"/>
                <a:cs typeface="Tw Cen MT"/>
              </a:rPr>
              <a:t>in </a:t>
            </a:r>
            <a:r>
              <a:rPr sz="2800" dirty="0">
                <a:latin typeface="Tw Cen MT"/>
                <a:cs typeface="Tw Cen MT"/>
              </a:rPr>
              <a:t>CLASS  </a:t>
            </a:r>
            <a:r>
              <a:rPr sz="2800" spc="-5" dirty="0">
                <a:latin typeface="Tw Cen MT"/>
                <a:cs typeface="Tw Cen MT"/>
              </a:rPr>
              <a:t>is </a:t>
            </a:r>
            <a:r>
              <a:rPr sz="2800" i="1" dirty="0">
                <a:latin typeface="Tw Cen MT"/>
                <a:cs typeface="Tw Cen MT"/>
              </a:rPr>
              <a:t>also </a:t>
            </a:r>
            <a:r>
              <a:rPr sz="2800" spc="-5" dirty="0">
                <a:latin typeface="Tw Cen MT"/>
                <a:cs typeface="Tw Cen MT"/>
              </a:rPr>
              <a:t>the FK to the </a:t>
            </a:r>
            <a:r>
              <a:rPr sz="2800" dirty="0">
                <a:latin typeface="Tw Cen MT"/>
                <a:cs typeface="Tw Cen MT"/>
              </a:rPr>
              <a:t>COURSE</a:t>
            </a:r>
            <a:r>
              <a:rPr sz="2800" spc="45" dirty="0">
                <a:latin typeface="Tw Cen MT"/>
                <a:cs typeface="Tw Cen MT"/>
              </a:rPr>
              <a:t> </a:t>
            </a:r>
            <a:r>
              <a:rPr sz="2800" spc="-25" dirty="0">
                <a:latin typeface="Tw Cen MT"/>
                <a:cs typeface="Tw Cen MT"/>
              </a:rPr>
              <a:t>entity.)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828800"/>
            <a:ext cx="6393688" cy="1615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587" y="4676013"/>
            <a:ext cx="807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Crow’s </a:t>
            </a:r>
            <a:r>
              <a:rPr sz="1800" spc="-5" dirty="0">
                <a:latin typeface="Arial"/>
                <a:cs typeface="Arial"/>
              </a:rPr>
              <a:t>Foot notation depicts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strong (identifying) relationship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solid </a:t>
            </a:r>
            <a:r>
              <a:rPr sz="1800" spc="-10" dirty="0">
                <a:latin typeface="Arial"/>
                <a:cs typeface="Arial"/>
              </a:rPr>
              <a:t>line  between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entities, </a:t>
            </a:r>
            <a:r>
              <a:rPr sz="1800" spc="-15" dirty="0">
                <a:latin typeface="Arial"/>
                <a:cs typeface="Arial"/>
              </a:rPr>
              <a:t>shown </a:t>
            </a:r>
            <a:r>
              <a:rPr sz="1800" spc="-5" dirty="0">
                <a:latin typeface="Arial"/>
                <a:cs typeface="Arial"/>
              </a:rPr>
              <a:t>in Figure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4.9.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3031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Weak</a:t>
            </a:r>
            <a:r>
              <a:rPr spc="-95" dirty="0"/>
              <a:t> </a:t>
            </a:r>
            <a:r>
              <a:rPr dirty="0"/>
              <a:t>Entities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0489"/>
            <a:ext cx="7950200" cy="35001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0"/>
              </a:spcBef>
              <a:buClr>
                <a:srgbClr val="7597D9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A </a:t>
            </a:r>
            <a:r>
              <a:rPr sz="3200" b="1" dirty="0">
                <a:latin typeface="Tw Cen MT"/>
                <a:cs typeface="Tw Cen MT"/>
              </a:rPr>
              <a:t>weak entity </a:t>
            </a:r>
            <a:r>
              <a:rPr sz="3200" spc="-5" dirty="0">
                <a:latin typeface="Tw Cen MT"/>
                <a:cs typeface="Tw Cen MT"/>
              </a:rPr>
              <a:t>is </a:t>
            </a:r>
            <a:r>
              <a:rPr sz="3200" dirty="0">
                <a:latin typeface="Tw Cen MT"/>
                <a:cs typeface="Tw Cen MT"/>
              </a:rPr>
              <a:t>one that meets </a:t>
            </a:r>
            <a:r>
              <a:rPr sz="3200" spc="-20" dirty="0">
                <a:latin typeface="Tw Cen MT"/>
                <a:cs typeface="Tw Cen MT"/>
              </a:rPr>
              <a:t>two</a:t>
            </a:r>
            <a:r>
              <a:rPr sz="3200" spc="-1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conditions:</a:t>
            </a:r>
            <a:endParaRPr sz="3200">
              <a:latin typeface="Tw Cen MT"/>
              <a:cs typeface="Tw Cen MT"/>
            </a:endParaRPr>
          </a:p>
          <a:p>
            <a:pPr marL="893444" marR="206375" lvl="1" indent="-513715">
              <a:lnSpc>
                <a:spcPct val="100000"/>
              </a:lnSpc>
              <a:spcBef>
                <a:spcPts val="620"/>
              </a:spcBef>
              <a:buClr>
                <a:srgbClr val="FD8537"/>
              </a:buClr>
              <a:buSzPct val="69642"/>
              <a:buAutoNum type="arabicPeriod"/>
              <a:tabLst>
                <a:tab pos="893444" algn="l"/>
                <a:tab pos="894080" algn="l"/>
              </a:tabLst>
            </a:pPr>
            <a:r>
              <a:rPr sz="2800" spc="-5" dirty="0">
                <a:latin typeface="Tw Cen MT"/>
                <a:cs typeface="Tw Cen MT"/>
              </a:rPr>
              <a:t>The entity is existence-dependent; that </a:t>
            </a:r>
            <a:r>
              <a:rPr sz="2800" spc="-25" dirty="0">
                <a:latin typeface="Tw Cen MT"/>
                <a:cs typeface="Tw Cen MT"/>
              </a:rPr>
              <a:t>is, </a:t>
            </a:r>
            <a:r>
              <a:rPr sz="2800" spc="-10" dirty="0">
                <a:latin typeface="Tw Cen MT"/>
                <a:cs typeface="Tw Cen MT"/>
              </a:rPr>
              <a:t>it  </a:t>
            </a:r>
            <a:r>
              <a:rPr sz="2800" dirty="0">
                <a:latin typeface="Tw Cen MT"/>
                <a:cs typeface="Tw Cen MT"/>
              </a:rPr>
              <a:t>cannot </a:t>
            </a:r>
            <a:r>
              <a:rPr sz="2800" spc="-20" dirty="0">
                <a:latin typeface="Tw Cen MT"/>
                <a:cs typeface="Tw Cen MT"/>
              </a:rPr>
              <a:t>exist </a:t>
            </a:r>
            <a:r>
              <a:rPr sz="2800" spc="-5" dirty="0">
                <a:latin typeface="Tw Cen MT"/>
                <a:cs typeface="Tw Cen MT"/>
              </a:rPr>
              <a:t>without the </a:t>
            </a:r>
            <a:r>
              <a:rPr sz="2800" dirty="0">
                <a:latin typeface="Tw Cen MT"/>
                <a:cs typeface="Tw Cen MT"/>
              </a:rPr>
              <a:t>entity </a:t>
            </a:r>
            <a:r>
              <a:rPr sz="2800" spc="-5" dirty="0">
                <a:latin typeface="Tw Cen MT"/>
                <a:cs typeface="Tw Cen MT"/>
              </a:rPr>
              <a:t>with </a:t>
            </a:r>
            <a:r>
              <a:rPr sz="2800" spc="15" dirty="0">
                <a:latin typeface="Tw Cen MT"/>
                <a:cs typeface="Tw Cen MT"/>
              </a:rPr>
              <a:t>which </a:t>
            </a:r>
            <a:r>
              <a:rPr sz="2800" spc="-5" dirty="0">
                <a:latin typeface="Tw Cen MT"/>
                <a:cs typeface="Tw Cen MT"/>
              </a:rPr>
              <a:t>it </a:t>
            </a:r>
            <a:r>
              <a:rPr sz="2800" dirty="0">
                <a:latin typeface="Tw Cen MT"/>
                <a:cs typeface="Tw Cen MT"/>
              </a:rPr>
              <a:t>has </a:t>
            </a:r>
            <a:r>
              <a:rPr sz="2800" spc="-5" dirty="0">
                <a:latin typeface="Tw Cen MT"/>
                <a:cs typeface="Tw Cen MT"/>
              </a:rPr>
              <a:t>a  </a:t>
            </a:r>
            <a:r>
              <a:rPr sz="2800" spc="-10" dirty="0">
                <a:latin typeface="Tw Cen MT"/>
                <a:cs typeface="Tw Cen MT"/>
              </a:rPr>
              <a:t>relationship.</a:t>
            </a:r>
            <a:endParaRPr sz="2800">
              <a:latin typeface="Tw Cen MT"/>
              <a:cs typeface="Tw Cen MT"/>
            </a:endParaRPr>
          </a:p>
          <a:p>
            <a:pPr marL="893444" marR="52705" lvl="1" indent="-513715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70312"/>
              <a:buAutoNum type="arabicPeriod"/>
              <a:tabLst>
                <a:tab pos="893444" algn="l"/>
                <a:tab pos="894080" algn="l"/>
              </a:tabLst>
            </a:pPr>
            <a:r>
              <a:rPr sz="3200" dirty="0">
                <a:latin typeface="Tw Cen MT"/>
                <a:cs typeface="Tw Cen MT"/>
              </a:rPr>
              <a:t>The entity has a primary </a:t>
            </a:r>
            <a:r>
              <a:rPr sz="3200" spc="-60" dirty="0">
                <a:latin typeface="Tw Cen MT"/>
                <a:cs typeface="Tw Cen MT"/>
              </a:rPr>
              <a:t>key </a:t>
            </a:r>
            <a:r>
              <a:rPr sz="3200" dirty="0">
                <a:latin typeface="Tw Cen MT"/>
                <a:cs typeface="Tw Cen MT"/>
              </a:rPr>
              <a:t>that </a:t>
            </a:r>
            <a:r>
              <a:rPr sz="3200" spc="-5" dirty="0">
                <a:latin typeface="Tw Cen MT"/>
                <a:cs typeface="Tw Cen MT"/>
              </a:rPr>
              <a:t>is  </a:t>
            </a:r>
            <a:r>
              <a:rPr sz="3200" spc="5" dirty="0">
                <a:latin typeface="Tw Cen MT"/>
                <a:cs typeface="Tw Cen MT"/>
              </a:rPr>
              <a:t>partially </a:t>
            </a:r>
            <a:r>
              <a:rPr sz="3200" dirty="0">
                <a:latin typeface="Tw Cen MT"/>
                <a:cs typeface="Tw Cen MT"/>
              </a:rPr>
              <a:t>or totally </a:t>
            </a:r>
            <a:r>
              <a:rPr sz="3200" spc="-10" dirty="0">
                <a:latin typeface="Tw Cen MT"/>
                <a:cs typeface="Tw Cen MT"/>
              </a:rPr>
              <a:t>derived </a:t>
            </a:r>
            <a:r>
              <a:rPr sz="3200" spc="-15" dirty="0">
                <a:latin typeface="Tw Cen MT"/>
                <a:cs typeface="Tw Cen MT"/>
              </a:rPr>
              <a:t>from </a:t>
            </a:r>
            <a:r>
              <a:rPr sz="3200" dirty="0">
                <a:latin typeface="Tw Cen MT"/>
                <a:cs typeface="Tw Cen MT"/>
              </a:rPr>
              <a:t>the</a:t>
            </a:r>
            <a:r>
              <a:rPr sz="3200" spc="-5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parent  entity </a:t>
            </a:r>
            <a:r>
              <a:rPr sz="3200" spc="-5" dirty="0">
                <a:latin typeface="Tw Cen MT"/>
                <a:cs typeface="Tw Cen MT"/>
              </a:rPr>
              <a:t>in </a:t>
            </a:r>
            <a:r>
              <a:rPr sz="3200" dirty="0">
                <a:latin typeface="Tw Cen MT"/>
                <a:cs typeface="Tw Cen MT"/>
              </a:rPr>
              <a:t>the</a:t>
            </a:r>
            <a:r>
              <a:rPr sz="3200" spc="-20" dirty="0">
                <a:latin typeface="Tw Cen MT"/>
                <a:cs typeface="Tw Cen MT"/>
              </a:rPr>
              <a:t> </a:t>
            </a:r>
            <a:r>
              <a:rPr sz="3200" spc="-5" dirty="0">
                <a:latin typeface="Tw Cen MT"/>
                <a:cs typeface="Tw Cen MT"/>
              </a:rPr>
              <a:t>relationship.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3661"/>
            <a:ext cx="7960359" cy="404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783590" indent="-320040">
              <a:lnSpc>
                <a:spcPct val="100000"/>
              </a:lnSpc>
              <a:spcBef>
                <a:spcPts val="95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10" dirty="0">
                <a:latin typeface="Tw Cen MT"/>
                <a:cs typeface="Tw Cen MT"/>
              </a:rPr>
              <a:t>For </a:t>
            </a:r>
            <a:r>
              <a:rPr sz="2800" spc="-25" dirty="0">
                <a:latin typeface="Tw Cen MT"/>
                <a:cs typeface="Tw Cen MT"/>
              </a:rPr>
              <a:t>example, </a:t>
            </a:r>
            <a:r>
              <a:rPr sz="2800" spc="-5" dirty="0">
                <a:latin typeface="Tw Cen MT"/>
                <a:cs typeface="Tw Cen MT"/>
              </a:rPr>
              <a:t>DEPENDENT is a </a:t>
            </a:r>
            <a:r>
              <a:rPr sz="2800" spc="-15" dirty="0">
                <a:latin typeface="Tw Cen MT"/>
                <a:cs typeface="Tw Cen MT"/>
              </a:rPr>
              <a:t>weak </a:t>
            </a:r>
            <a:r>
              <a:rPr sz="2800" dirty="0">
                <a:latin typeface="Tw Cen MT"/>
                <a:cs typeface="Tw Cen MT"/>
              </a:rPr>
              <a:t>entity </a:t>
            </a:r>
            <a:r>
              <a:rPr sz="2800" spc="-5" dirty="0">
                <a:latin typeface="Tw Cen MT"/>
                <a:cs typeface="Tw Cen MT"/>
              </a:rPr>
              <a:t>in the  relationship </a:t>
            </a:r>
            <a:r>
              <a:rPr sz="2800" spc="-204" dirty="0">
                <a:latin typeface="Tw Cen MT"/>
                <a:cs typeface="Tw Cen MT"/>
              </a:rPr>
              <a:t>―EMPLOYEE </a:t>
            </a:r>
            <a:r>
              <a:rPr sz="2800" dirty="0">
                <a:latin typeface="Tw Cen MT"/>
                <a:cs typeface="Tw Cen MT"/>
              </a:rPr>
              <a:t>has</a:t>
            </a:r>
            <a:r>
              <a:rPr sz="2800" spc="-340" dirty="0">
                <a:latin typeface="Tw Cen MT"/>
                <a:cs typeface="Tw Cen MT"/>
              </a:rPr>
              <a:t> </a:t>
            </a:r>
            <a:r>
              <a:rPr sz="2800" spc="-190" dirty="0">
                <a:latin typeface="Tw Cen MT"/>
                <a:cs typeface="Tw Cen MT"/>
              </a:rPr>
              <a:t>DEPENDENT.‖</a:t>
            </a:r>
            <a:endParaRPr sz="2800">
              <a:latin typeface="Tw Cen MT"/>
              <a:cs typeface="Tw Cen MT"/>
            </a:endParaRPr>
          </a:p>
          <a:p>
            <a:pPr marL="332740" marR="62865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5" dirty="0">
                <a:latin typeface="Tw Cen MT"/>
                <a:cs typeface="Tw Cen MT"/>
              </a:rPr>
              <a:t>An </a:t>
            </a:r>
            <a:r>
              <a:rPr sz="2800" spc="-15" dirty="0">
                <a:latin typeface="Tw Cen MT"/>
                <a:cs typeface="Tw Cen MT"/>
              </a:rPr>
              <a:t>EMPLOYEE </a:t>
            </a:r>
            <a:r>
              <a:rPr sz="2800" spc="-5" dirty="0">
                <a:latin typeface="Tw Cen MT"/>
                <a:cs typeface="Tw Cen MT"/>
              </a:rPr>
              <a:t>might </a:t>
            </a:r>
            <a:r>
              <a:rPr sz="2800" dirty="0">
                <a:latin typeface="Tw Cen MT"/>
                <a:cs typeface="Tw Cen MT"/>
              </a:rPr>
              <a:t>or </a:t>
            </a:r>
            <a:r>
              <a:rPr sz="2800" spc="-5" dirty="0">
                <a:latin typeface="Tw Cen MT"/>
                <a:cs typeface="Tw Cen MT"/>
              </a:rPr>
              <a:t>might </a:t>
            </a:r>
            <a:r>
              <a:rPr sz="2800" dirty="0">
                <a:latin typeface="Tw Cen MT"/>
                <a:cs typeface="Tw Cen MT"/>
              </a:rPr>
              <a:t>not </a:t>
            </a:r>
            <a:r>
              <a:rPr sz="2800" spc="-15" dirty="0">
                <a:latin typeface="Tw Cen MT"/>
                <a:cs typeface="Tw Cen MT"/>
              </a:rPr>
              <a:t>have </a:t>
            </a:r>
            <a:r>
              <a:rPr sz="2800" spc="-5" dirty="0">
                <a:latin typeface="Tw Cen MT"/>
                <a:cs typeface="Tw Cen MT"/>
              </a:rPr>
              <a:t>a </a:t>
            </a:r>
            <a:r>
              <a:rPr sz="2800" spc="-25" dirty="0">
                <a:latin typeface="Tw Cen MT"/>
                <a:cs typeface="Tw Cen MT"/>
              </a:rPr>
              <a:t>DEPENDENT,  </a:t>
            </a:r>
            <a:r>
              <a:rPr sz="2800" dirty="0">
                <a:latin typeface="Tw Cen MT"/>
                <a:cs typeface="Tw Cen MT"/>
              </a:rPr>
              <a:t>but </a:t>
            </a:r>
            <a:r>
              <a:rPr sz="2800" spc="-5" dirty="0">
                <a:latin typeface="Tw Cen MT"/>
                <a:cs typeface="Tw Cen MT"/>
              </a:rPr>
              <a:t>the DEPENDENT </a:t>
            </a:r>
            <a:r>
              <a:rPr sz="2800" spc="10" dirty="0">
                <a:latin typeface="Tw Cen MT"/>
                <a:cs typeface="Tw Cen MT"/>
              </a:rPr>
              <a:t>must </a:t>
            </a:r>
            <a:r>
              <a:rPr sz="2800" dirty="0">
                <a:latin typeface="Tw Cen MT"/>
                <a:cs typeface="Tw Cen MT"/>
              </a:rPr>
              <a:t>be associated </a:t>
            </a:r>
            <a:r>
              <a:rPr sz="2800" spc="-5" dirty="0">
                <a:latin typeface="Tw Cen MT"/>
                <a:cs typeface="Tw Cen MT"/>
              </a:rPr>
              <a:t>with an  </a:t>
            </a:r>
            <a:r>
              <a:rPr sz="2800" spc="-15" dirty="0">
                <a:latin typeface="Tw Cen MT"/>
                <a:cs typeface="Tw Cen MT"/>
              </a:rPr>
              <a:t>EMPLOYEE.</a:t>
            </a:r>
            <a:endParaRPr sz="28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30" dirty="0">
                <a:latin typeface="Tw Cen MT"/>
                <a:cs typeface="Tw Cen MT"/>
              </a:rPr>
              <a:t>Moreover, </a:t>
            </a:r>
            <a:r>
              <a:rPr sz="2800" spc="-5" dirty="0">
                <a:latin typeface="Tw Cen MT"/>
                <a:cs typeface="Tw Cen MT"/>
              </a:rPr>
              <a:t>the DEPENDENT </a:t>
            </a:r>
            <a:r>
              <a:rPr sz="2800" dirty="0">
                <a:latin typeface="Tw Cen MT"/>
                <a:cs typeface="Tw Cen MT"/>
              </a:rPr>
              <a:t>cannot </a:t>
            </a:r>
            <a:r>
              <a:rPr sz="2800" spc="-20" dirty="0">
                <a:latin typeface="Tw Cen MT"/>
                <a:cs typeface="Tw Cen MT"/>
              </a:rPr>
              <a:t>exist </a:t>
            </a:r>
            <a:r>
              <a:rPr sz="2800" spc="-5" dirty="0">
                <a:latin typeface="Tw Cen MT"/>
                <a:cs typeface="Tw Cen MT"/>
              </a:rPr>
              <a:t>without the  </a:t>
            </a:r>
            <a:r>
              <a:rPr sz="2800" spc="-15" dirty="0">
                <a:latin typeface="Tw Cen MT"/>
                <a:cs typeface="Tw Cen MT"/>
              </a:rPr>
              <a:t>EMPLOYEE; </a:t>
            </a:r>
            <a:r>
              <a:rPr sz="2800" dirty="0">
                <a:latin typeface="Tw Cen MT"/>
                <a:cs typeface="Tw Cen MT"/>
              </a:rPr>
              <a:t>that </a:t>
            </a:r>
            <a:r>
              <a:rPr sz="2800" spc="-25" dirty="0">
                <a:latin typeface="Tw Cen MT"/>
                <a:cs typeface="Tw Cen MT"/>
              </a:rPr>
              <a:t>is, </a:t>
            </a:r>
            <a:r>
              <a:rPr sz="2800" spc="-5" dirty="0">
                <a:latin typeface="Tw Cen MT"/>
                <a:cs typeface="Tw Cen MT"/>
              </a:rPr>
              <a:t>a </a:t>
            </a:r>
            <a:r>
              <a:rPr sz="2800" dirty="0">
                <a:latin typeface="Tw Cen MT"/>
                <a:cs typeface="Tw Cen MT"/>
              </a:rPr>
              <a:t>person </a:t>
            </a:r>
            <a:r>
              <a:rPr sz="2800" spc="-5" dirty="0">
                <a:latin typeface="Tw Cen MT"/>
                <a:cs typeface="Tw Cen MT"/>
              </a:rPr>
              <a:t>cannot </a:t>
            </a:r>
            <a:r>
              <a:rPr sz="2800" spc="-20" dirty="0">
                <a:latin typeface="Tw Cen MT"/>
                <a:cs typeface="Tw Cen MT"/>
              </a:rPr>
              <a:t>get </a:t>
            </a:r>
            <a:r>
              <a:rPr sz="2800" dirty="0">
                <a:latin typeface="Tw Cen MT"/>
                <a:cs typeface="Tw Cen MT"/>
              </a:rPr>
              <a:t>benefit  </a:t>
            </a:r>
            <a:r>
              <a:rPr sz="2800" spc="-20" dirty="0">
                <a:latin typeface="Tw Cen MT"/>
                <a:cs typeface="Tw Cen MT"/>
              </a:rPr>
              <a:t>coverage </a:t>
            </a:r>
            <a:r>
              <a:rPr sz="2800" spc="-5" dirty="0">
                <a:latin typeface="Tw Cen MT"/>
                <a:cs typeface="Tw Cen MT"/>
              </a:rPr>
              <a:t>as a </a:t>
            </a:r>
            <a:r>
              <a:rPr sz="2800" dirty="0">
                <a:latin typeface="Tw Cen MT"/>
                <a:cs typeface="Tw Cen MT"/>
              </a:rPr>
              <a:t>dependent unless </a:t>
            </a:r>
            <a:r>
              <a:rPr sz="2800" spc="-5" dirty="0">
                <a:latin typeface="Tw Cen MT"/>
                <a:cs typeface="Tw Cen MT"/>
              </a:rPr>
              <a:t>he </a:t>
            </a:r>
            <a:r>
              <a:rPr sz="2800" dirty="0">
                <a:latin typeface="Tw Cen MT"/>
                <a:cs typeface="Tw Cen MT"/>
              </a:rPr>
              <a:t>or she happens </a:t>
            </a:r>
            <a:r>
              <a:rPr sz="2800" spc="-5" dirty="0">
                <a:latin typeface="Tw Cen MT"/>
                <a:cs typeface="Tw Cen MT"/>
              </a:rPr>
              <a:t>to  be a </a:t>
            </a:r>
            <a:r>
              <a:rPr sz="2800" dirty="0">
                <a:latin typeface="Tw Cen MT"/>
                <a:cs typeface="Tw Cen MT"/>
              </a:rPr>
              <a:t>dependent of </a:t>
            </a:r>
            <a:r>
              <a:rPr sz="2800" spc="-5" dirty="0">
                <a:latin typeface="Tw Cen MT"/>
                <a:cs typeface="Tw Cen MT"/>
              </a:rPr>
              <a:t>an </a:t>
            </a:r>
            <a:r>
              <a:rPr sz="2800" spc="-15" dirty="0">
                <a:latin typeface="Tw Cen MT"/>
                <a:cs typeface="Tw Cen MT"/>
              </a:rPr>
              <a:t>employee. </a:t>
            </a:r>
            <a:r>
              <a:rPr sz="2800" spc="-5" dirty="0">
                <a:latin typeface="Tw Cen MT"/>
                <a:cs typeface="Tw Cen MT"/>
              </a:rPr>
              <a:t>(see </a:t>
            </a:r>
            <a:r>
              <a:rPr sz="2800" dirty="0">
                <a:latin typeface="Tw Cen MT"/>
                <a:cs typeface="Tw Cen MT"/>
              </a:rPr>
              <a:t>Figure</a:t>
            </a:r>
            <a:r>
              <a:rPr sz="2800" spc="10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4.10)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3607" y="1600200"/>
            <a:ext cx="5491734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73753" y="6352743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Fig.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4.10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87665" cy="3741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527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Chen notation identifies the </a:t>
            </a:r>
            <a:r>
              <a:rPr sz="2900" spc="-15" dirty="0">
                <a:latin typeface="Tw Cen MT"/>
                <a:cs typeface="Tw Cen MT"/>
              </a:rPr>
              <a:t>weak </a:t>
            </a:r>
            <a:r>
              <a:rPr sz="2900" dirty="0">
                <a:latin typeface="Tw Cen MT"/>
                <a:cs typeface="Tw Cen MT"/>
              </a:rPr>
              <a:t>entity </a:t>
            </a:r>
            <a:r>
              <a:rPr sz="2900" spc="-75" dirty="0">
                <a:latin typeface="Tw Cen MT"/>
                <a:cs typeface="Tw Cen MT"/>
              </a:rPr>
              <a:t>by </a:t>
            </a:r>
            <a:r>
              <a:rPr sz="2900" dirty="0">
                <a:latin typeface="Tw Cen MT"/>
                <a:cs typeface="Tw Cen MT"/>
              </a:rPr>
              <a:t>using a  </a:t>
            </a:r>
            <a:r>
              <a:rPr sz="2900" spc="-10" dirty="0">
                <a:latin typeface="Tw Cen MT"/>
                <a:cs typeface="Tw Cen MT"/>
              </a:rPr>
              <a:t>double-walled </a:t>
            </a:r>
            <a:r>
              <a:rPr sz="2900" dirty="0">
                <a:latin typeface="Tw Cen MT"/>
                <a:cs typeface="Tw Cen MT"/>
              </a:rPr>
              <a:t>entity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rectangle.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35" dirty="0">
                <a:latin typeface="Tw Cen MT"/>
                <a:cs typeface="Tw Cen MT"/>
              </a:rPr>
              <a:t>Crow’s </a:t>
            </a:r>
            <a:r>
              <a:rPr sz="2900" spc="-5" dirty="0">
                <a:latin typeface="Tw Cen MT"/>
                <a:cs typeface="Tw Cen MT"/>
              </a:rPr>
              <a:t>Foot </a:t>
            </a:r>
            <a:r>
              <a:rPr sz="2900" dirty="0">
                <a:latin typeface="Tw Cen MT"/>
                <a:cs typeface="Tw Cen MT"/>
              </a:rPr>
              <a:t>notation </a:t>
            </a:r>
            <a:r>
              <a:rPr sz="2900" spc="-10" dirty="0">
                <a:latin typeface="Tw Cen MT"/>
                <a:cs typeface="Tw Cen MT"/>
              </a:rPr>
              <a:t>generated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dirty="0">
                <a:latin typeface="Tw Cen MT"/>
                <a:cs typeface="Tw Cen MT"/>
              </a:rPr>
              <a:t>Visio  </a:t>
            </a:r>
            <a:r>
              <a:rPr sz="2900" spc="-5" dirty="0">
                <a:latin typeface="Tw Cen MT"/>
                <a:cs typeface="Tw Cen MT"/>
              </a:rPr>
              <a:t>Professional </a:t>
            </a:r>
            <a:r>
              <a:rPr sz="2900" dirty="0">
                <a:latin typeface="Tw Cen MT"/>
                <a:cs typeface="Tw Cen MT"/>
              </a:rPr>
              <a:t>uses the relationship </a:t>
            </a:r>
            <a:r>
              <a:rPr sz="2900" spc="-5" dirty="0">
                <a:latin typeface="Tw Cen MT"/>
                <a:cs typeface="Tw Cen MT"/>
              </a:rPr>
              <a:t>line </a:t>
            </a:r>
            <a:r>
              <a:rPr sz="2900" spc="5" dirty="0">
                <a:latin typeface="Tw Cen MT"/>
                <a:cs typeface="Tw Cen MT"/>
              </a:rPr>
              <a:t>and </a:t>
            </a:r>
            <a:r>
              <a:rPr sz="2900" dirty="0">
                <a:latin typeface="Tw Cen MT"/>
                <a:cs typeface="Tw Cen MT"/>
              </a:rPr>
              <a:t>the</a:t>
            </a:r>
            <a:r>
              <a:rPr sz="2900" spc="-8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PK/FK  designation to </a:t>
            </a:r>
            <a:r>
              <a:rPr sz="2900" spc="-5" dirty="0">
                <a:latin typeface="Tw Cen MT"/>
                <a:cs typeface="Tw Cen MT"/>
              </a:rPr>
              <a:t>indicate </a:t>
            </a:r>
            <a:r>
              <a:rPr sz="2900" dirty="0">
                <a:latin typeface="Tw Cen MT"/>
                <a:cs typeface="Tw Cen MT"/>
              </a:rPr>
              <a:t>whether the related entity </a:t>
            </a:r>
            <a:r>
              <a:rPr sz="2900" spc="-5" dirty="0">
                <a:latin typeface="Tw Cen MT"/>
                <a:cs typeface="Tw Cen MT"/>
              </a:rPr>
              <a:t>is  </a:t>
            </a:r>
            <a:r>
              <a:rPr sz="2900" spc="-15" dirty="0">
                <a:latin typeface="Tw Cen MT"/>
                <a:cs typeface="Tw Cen MT"/>
              </a:rPr>
              <a:t>weak.</a:t>
            </a:r>
            <a:endParaRPr sz="2900">
              <a:latin typeface="Tw Cen MT"/>
              <a:cs typeface="Tw Cen MT"/>
            </a:endParaRPr>
          </a:p>
          <a:p>
            <a:pPr marL="332740" marR="191135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10" dirty="0">
                <a:latin typeface="Tw Cen MT"/>
                <a:cs typeface="Tw Cen MT"/>
              </a:rPr>
              <a:t>strong </a:t>
            </a:r>
            <a:r>
              <a:rPr sz="2900" dirty="0">
                <a:latin typeface="Tw Cen MT"/>
                <a:cs typeface="Tw Cen MT"/>
              </a:rPr>
              <a:t>(identifying) relationship </a:t>
            </a:r>
            <a:r>
              <a:rPr sz="2900" spc="-5" dirty="0">
                <a:latin typeface="Tw Cen MT"/>
                <a:cs typeface="Tw Cen MT"/>
              </a:rPr>
              <a:t>indicates </a:t>
            </a:r>
            <a:r>
              <a:rPr sz="2900" dirty="0">
                <a:latin typeface="Tw Cen MT"/>
                <a:cs typeface="Tw Cen MT"/>
              </a:rPr>
              <a:t>that</a:t>
            </a:r>
            <a:r>
              <a:rPr sz="2900" spc="-114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the  related entity </a:t>
            </a:r>
            <a:r>
              <a:rPr sz="2900" spc="-5" dirty="0">
                <a:latin typeface="Tw Cen MT"/>
                <a:cs typeface="Tw Cen MT"/>
              </a:rPr>
              <a:t>is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weak.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530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Entities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64170" cy="4892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An entity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an object of interest to the end</a:t>
            </a:r>
            <a:r>
              <a:rPr sz="2900" spc="20" dirty="0">
                <a:latin typeface="Tw Cen MT"/>
                <a:cs typeface="Tw Cen MT"/>
              </a:rPr>
              <a:t> </a:t>
            </a:r>
            <a:r>
              <a:rPr sz="2900" spc="-40" dirty="0">
                <a:latin typeface="Tw Cen MT"/>
                <a:cs typeface="Tw Cen MT"/>
              </a:rPr>
              <a:t>user.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597D9"/>
              </a:buClr>
              <a:buFont typeface="Wingdings"/>
              <a:buChar char=""/>
            </a:pPr>
            <a:endParaRPr sz="42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At the ER modeling </a:t>
            </a:r>
            <a:r>
              <a:rPr sz="2900" spc="-15" dirty="0">
                <a:latin typeface="Tw Cen MT"/>
                <a:cs typeface="Tw Cen MT"/>
              </a:rPr>
              <a:t>level, </a:t>
            </a:r>
            <a:r>
              <a:rPr sz="2900" dirty="0">
                <a:latin typeface="Tw Cen MT"/>
                <a:cs typeface="Tw Cen MT"/>
              </a:rPr>
              <a:t>an entity actually refers to  the </a:t>
            </a:r>
            <a:r>
              <a:rPr sz="2900" i="1" dirty="0">
                <a:latin typeface="Tw Cen MT"/>
                <a:cs typeface="Tw Cen MT"/>
              </a:rPr>
              <a:t>entity set </a:t>
            </a:r>
            <a:r>
              <a:rPr sz="2900" dirty="0">
                <a:latin typeface="Tw Cen MT"/>
                <a:cs typeface="Tw Cen MT"/>
              </a:rPr>
              <a:t>and not to a single entity</a:t>
            </a:r>
            <a:r>
              <a:rPr sz="2900" spc="-7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occurrence.</a:t>
            </a:r>
            <a:endParaRPr sz="2900">
              <a:latin typeface="Tw Cen MT"/>
              <a:cs typeface="Tw Cen MT"/>
            </a:endParaRPr>
          </a:p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sz="2900" dirty="0">
                <a:latin typeface="Tw Cen MT"/>
                <a:cs typeface="Tw Cen MT"/>
              </a:rPr>
              <a:t>table =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-30" dirty="0">
                <a:latin typeface="Tw Cen MT"/>
                <a:cs typeface="Tw Cen MT"/>
              </a:rPr>
              <a:t>entity,</a:t>
            </a:r>
            <a:endParaRPr sz="2900">
              <a:latin typeface="Tw Cen MT"/>
              <a:cs typeface="Tw Cen MT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</a:pPr>
            <a:r>
              <a:rPr sz="2900" spc="-45" dirty="0">
                <a:latin typeface="Tw Cen MT"/>
                <a:cs typeface="Tw Cen MT"/>
              </a:rPr>
              <a:t>row </a:t>
            </a:r>
            <a:r>
              <a:rPr sz="2900" dirty="0">
                <a:latin typeface="Tw Cen MT"/>
                <a:cs typeface="Tw Cen MT"/>
              </a:rPr>
              <a:t>= entity instance or entity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occurrence)</a:t>
            </a:r>
            <a:endParaRPr sz="2900">
              <a:latin typeface="Tw Cen MT"/>
              <a:cs typeface="Tw Cen MT"/>
            </a:endParaRPr>
          </a:p>
          <a:p>
            <a:pPr marL="332740" marR="234950" indent="-320040">
              <a:lnSpc>
                <a:spcPct val="100000"/>
              </a:lnSpc>
              <a:spcBef>
                <a:spcPts val="7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both the Chen </a:t>
            </a:r>
            <a:r>
              <a:rPr sz="2900" spc="5" dirty="0">
                <a:latin typeface="Tw Cen MT"/>
                <a:cs typeface="Tw Cen MT"/>
              </a:rPr>
              <a:t>and </a:t>
            </a:r>
            <a:r>
              <a:rPr sz="2900" spc="-35" dirty="0">
                <a:latin typeface="Tw Cen MT"/>
                <a:cs typeface="Tw Cen MT"/>
              </a:rPr>
              <a:t>Crow’s </a:t>
            </a:r>
            <a:r>
              <a:rPr sz="2900" spc="-5" dirty="0">
                <a:latin typeface="Tw Cen MT"/>
                <a:cs typeface="Tw Cen MT"/>
              </a:rPr>
              <a:t>Foot notations, </a:t>
            </a:r>
            <a:r>
              <a:rPr sz="2900" dirty="0">
                <a:latin typeface="Tw Cen MT"/>
                <a:cs typeface="Tw Cen MT"/>
              </a:rPr>
              <a:t>an  entity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represented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dirty="0">
                <a:latin typeface="Tw Cen MT"/>
                <a:cs typeface="Tw Cen MT"/>
              </a:rPr>
              <a:t>a rectangle containing the  </a:t>
            </a:r>
            <a:r>
              <a:rPr sz="2900" spc="-10" dirty="0">
                <a:latin typeface="Tw Cen MT"/>
                <a:cs typeface="Tw Cen MT"/>
              </a:rPr>
              <a:t>entity’s </a:t>
            </a:r>
            <a:r>
              <a:rPr sz="2900" dirty="0">
                <a:latin typeface="Tw Cen MT"/>
                <a:cs typeface="Tw Cen MT"/>
              </a:rPr>
              <a:t>name (a noun), usually written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all capital  </a:t>
            </a:r>
            <a:r>
              <a:rPr sz="2900" spc="-5" dirty="0">
                <a:latin typeface="Tw Cen MT"/>
                <a:cs typeface="Tw Cen MT"/>
              </a:rPr>
              <a:t>letters.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587615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Remember </a:t>
            </a:r>
            <a:r>
              <a:rPr sz="2900" dirty="0">
                <a:latin typeface="Tw Cen MT"/>
                <a:cs typeface="Tw Cen MT"/>
              </a:rPr>
              <a:t>that the </a:t>
            </a:r>
            <a:r>
              <a:rPr sz="2900" spc="-15" dirty="0">
                <a:latin typeface="Tw Cen MT"/>
                <a:cs typeface="Tw Cen MT"/>
              </a:rPr>
              <a:t>weak </a:t>
            </a:r>
            <a:r>
              <a:rPr sz="2900" dirty="0">
                <a:latin typeface="Tw Cen MT"/>
                <a:cs typeface="Tw Cen MT"/>
              </a:rPr>
              <a:t>entity </a:t>
            </a:r>
            <a:r>
              <a:rPr sz="2900" spc="-5" dirty="0">
                <a:latin typeface="Tw Cen MT"/>
                <a:cs typeface="Tw Cen MT"/>
              </a:rPr>
              <a:t>inherits </a:t>
            </a:r>
            <a:r>
              <a:rPr sz="2900" spc="15" dirty="0">
                <a:latin typeface="Tw Cen MT"/>
                <a:cs typeface="Tw Cen MT"/>
              </a:rPr>
              <a:t>part </a:t>
            </a:r>
            <a:r>
              <a:rPr sz="2900" dirty="0">
                <a:latin typeface="Tw Cen MT"/>
                <a:cs typeface="Tw Cen MT"/>
              </a:rPr>
              <a:t>of </a:t>
            </a:r>
            <a:r>
              <a:rPr sz="2900" spc="-5" dirty="0">
                <a:latin typeface="Tw Cen MT"/>
                <a:cs typeface="Tw Cen MT"/>
              </a:rPr>
              <a:t>its  </a:t>
            </a:r>
            <a:r>
              <a:rPr sz="2900" dirty="0">
                <a:latin typeface="Tw Cen MT"/>
                <a:cs typeface="Tw Cen MT"/>
              </a:rPr>
              <a:t>primary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spc="-10" dirty="0">
                <a:latin typeface="Tw Cen MT"/>
                <a:cs typeface="Tw Cen MT"/>
              </a:rPr>
              <a:t>from </a:t>
            </a:r>
            <a:r>
              <a:rPr sz="2900" spc="-5" dirty="0">
                <a:latin typeface="Tw Cen MT"/>
                <a:cs typeface="Tw Cen MT"/>
              </a:rPr>
              <a:t>its </a:t>
            </a:r>
            <a:r>
              <a:rPr sz="2900" spc="-10" dirty="0">
                <a:latin typeface="Tw Cen MT"/>
                <a:cs typeface="Tw Cen MT"/>
              </a:rPr>
              <a:t>strong </a:t>
            </a:r>
            <a:r>
              <a:rPr sz="2900" spc="5" dirty="0">
                <a:latin typeface="Tw Cen MT"/>
                <a:cs typeface="Tw Cen MT"/>
              </a:rPr>
              <a:t>counterpart. </a:t>
            </a:r>
            <a:r>
              <a:rPr sz="2900" spc="-10" dirty="0">
                <a:latin typeface="Tw Cen MT"/>
                <a:cs typeface="Tw Cen MT"/>
              </a:rPr>
              <a:t>For  </a:t>
            </a:r>
            <a:r>
              <a:rPr sz="2900" spc="-25" dirty="0">
                <a:latin typeface="Tw Cen MT"/>
                <a:cs typeface="Tw Cen MT"/>
              </a:rPr>
              <a:t>example, </a:t>
            </a:r>
            <a:r>
              <a:rPr sz="2900" dirty="0">
                <a:latin typeface="Tw Cen MT"/>
                <a:cs typeface="Tw Cen MT"/>
              </a:rPr>
              <a:t>at least </a:t>
            </a:r>
            <a:r>
              <a:rPr sz="2900" spc="15" dirty="0">
                <a:latin typeface="Tw Cen MT"/>
                <a:cs typeface="Tw Cen MT"/>
              </a:rPr>
              <a:t>part </a:t>
            </a:r>
            <a:r>
              <a:rPr sz="2900" dirty="0">
                <a:latin typeface="Tw Cen MT"/>
                <a:cs typeface="Tw Cen MT"/>
              </a:rPr>
              <a:t>of the DEPENDENT </a:t>
            </a:r>
            <a:r>
              <a:rPr sz="2900" spc="-10" dirty="0">
                <a:latin typeface="Tw Cen MT"/>
                <a:cs typeface="Tw Cen MT"/>
              </a:rPr>
              <a:t>entity’s 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spc="-15" dirty="0">
                <a:latin typeface="Tw Cen MT"/>
                <a:cs typeface="Tw Cen MT"/>
              </a:rPr>
              <a:t>shown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Figure 4.10 </a:t>
            </a:r>
            <a:r>
              <a:rPr sz="2900" spc="-40" dirty="0">
                <a:latin typeface="Tw Cen MT"/>
                <a:cs typeface="Tw Cen MT"/>
              </a:rPr>
              <a:t>was </a:t>
            </a:r>
            <a:r>
              <a:rPr sz="2900" spc="-5" dirty="0">
                <a:latin typeface="Tw Cen MT"/>
                <a:cs typeface="Tw Cen MT"/>
              </a:rPr>
              <a:t>inherited </a:t>
            </a:r>
            <a:r>
              <a:rPr sz="2900" spc="-15" dirty="0">
                <a:latin typeface="Tw Cen MT"/>
                <a:cs typeface="Tw Cen MT"/>
              </a:rPr>
              <a:t>from </a:t>
            </a:r>
            <a:r>
              <a:rPr sz="2900" dirty="0">
                <a:latin typeface="Tw Cen MT"/>
                <a:cs typeface="Tw Cen MT"/>
              </a:rPr>
              <a:t>the  </a:t>
            </a:r>
            <a:r>
              <a:rPr sz="2900" spc="-10" dirty="0">
                <a:latin typeface="Tw Cen MT"/>
                <a:cs typeface="Tw Cen MT"/>
              </a:rPr>
              <a:t>EMPLOYEE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entity:</a:t>
            </a:r>
            <a:endParaRPr sz="2900">
              <a:latin typeface="Tw Cen MT"/>
              <a:cs typeface="Tw Cen MT"/>
            </a:endParaRPr>
          </a:p>
          <a:p>
            <a:pPr marL="332740" marR="1117600" indent="593725">
              <a:lnSpc>
                <a:spcPct val="100000"/>
              </a:lnSpc>
            </a:pPr>
            <a:r>
              <a:rPr sz="2900" spc="-10" dirty="0">
                <a:latin typeface="Tw Cen MT"/>
                <a:cs typeface="Tw Cen MT"/>
              </a:rPr>
              <a:t>EMPLOYEE </a:t>
            </a:r>
            <a:r>
              <a:rPr sz="2900" dirty="0">
                <a:latin typeface="Tw Cen MT"/>
                <a:cs typeface="Tw Cen MT"/>
              </a:rPr>
              <a:t>(</a:t>
            </a:r>
            <a:r>
              <a:rPr sz="2900" b="1" u="heavy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EMP_NUM</a:t>
            </a:r>
            <a:r>
              <a:rPr sz="2900" dirty="0">
                <a:latin typeface="Tw Cen MT"/>
                <a:cs typeface="Tw Cen MT"/>
              </a:rPr>
              <a:t>,</a:t>
            </a:r>
            <a:r>
              <a:rPr sz="2900" spc="-9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EMP_LNAME,  EMP_FNAME, EMP_INITIAL, </a:t>
            </a:r>
            <a:r>
              <a:rPr sz="2900" spc="-15" dirty="0">
                <a:latin typeface="Tw Cen MT"/>
                <a:cs typeface="Tw Cen MT"/>
              </a:rPr>
              <a:t>EMP_DOB,  EMP_HIREDATE)</a:t>
            </a:r>
            <a:endParaRPr sz="2900">
              <a:latin typeface="Tw Cen MT"/>
              <a:cs typeface="Tw Cen MT"/>
            </a:endParaRPr>
          </a:p>
          <a:p>
            <a:pPr marL="332740" marR="1219200" indent="593725">
              <a:lnSpc>
                <a:spcPct val="100000"/>
              </a:lnSpc>
              <a:spcBef>
                <a:spcPts val="5"/>
              </a:spcBef>
            </a:pPr>
            <a:r>
              <a:rPr sz="2900" dirty="0">
                <a:latin typeface="Tw Cen MT"/>
                <a:cs typeface="Tw Cen MT"/>
              </a:rPr>
              <a:t>DEPENDENT (</a:t>
            </a:r>
            <a:r>
              <a:rPr sz="2900" b="1" u="heavy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EMP_NUM</a:t>
            </a:r>
            <a:r>
              <a:rPr sz="2900" dirty="0">
                <a:latin typeface="Tw Cen MT"/>
                <a:cs typeface="Tw Cen MT"/>
              </a:rPr>
              <a:t>,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b="1" u="heavy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DEP_NUM</a:t>
            </a:r>
            <a:r>
              <a:rPr sz="2900" dirty="0">
                <a:latin typeface="Tw Cen MT"/>
                <a:cs typeface="Tw Cen MT"/>
              </a:rPr>
              <a:t>,  DEP_FNAME,</a:t>
            </a:r>
            <a:r>
              <a:rPr sz="2900" spc="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DEP_DOB)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817484" cy="1352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Figure 4.11 </a:t>
            </a:r>
            <a:r>
              <a:rPr sz="2900" spc="-5" dirty="0">
                <a:latin typeface="Tw Cen MT"/>
                <a:cs typeface="Tw Cen MT"/>
              </a:rPr>
              <a:t>illustrates </a:t>
            </a:r>
            <a:r>
              <a:rPr sz="2900" dirty="0">
                <a:latin typeface="Tw Cen MT"/>
                <a:cs typeface="Tw Cen MT"/>
              </a:rPr>
              <a:t>the implementation of the  relationship </a:t>
            </a:r>
            <a:r>
              <a:rPr sz="2900" spc="-10" dirty="0">
                <a:latin typeface="Tw Cen MT"/>
                <a:cs typeface="Tw Cen MT"/>
              </a:rPr>
              <a:t>between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5" dirty="0">
                <a:latin typeface="Tw Cen MT"/>
                <a:cs typeface="Tw Cen MT"/>
              </a:rPr>
              <a:t>weak </a:t>
            </a:r>
            <a:r>
              <a:rPr sz="2900" dirty="0">
                <a:latin typeface="Tw Cen MT"/>
                <a:cs typeface="Tw Cen MT"/>
              </a:rPr>
              <a:t>entity (DEPENDENT)  and </a:t>
            </a:r>
            <a:r>
              <a:rPr sz="2900" spc="-5" dirty="0">
                <a:latin typeface="Tw Cen MT"/>
                <a:cs typeface="Tw Cen MT"/>
              </a:rPr>
              <a:t>its </a:t>
            </a:r>
            <a:r>
              <a:rPr sz="2900" dirty="0">
                <a:latin typeface="Tw Cen MT"/>
                <a:cs typeface="Tw Cen MT"/>
              </a:rPr>
              <a:t>parent or </a:t>
            </a:r>
            <a:r>
              <a:rPr sz="2900" spc="-10" dirty="0">
                <a:latin typeface="Tw Cen MT"/>
                <a:cs typeface="Tw Cen MT"/>
              </a:rPr>
              <a:t>strong </a:t>
            </a:r>
            <a:r>
              <a:rPr sz="2900" spc="5" dirty="0">
                <a:latin typeface="Tw Cen MT"/>
                <a:cs typeface="Tw Cen MT"/>
              </a:rPr>
              <a:t>counterpart</a:t>
            </a:r>
            <a:r>
              <a:rPr sz="2900" spc="-75" dirty="0">
                <a:latin typeface="Tw Cen MT"/>
                <a:cs typeface="Tw Cen MT"/>
              </a:rPr>
              <a:t> </a:t>
            </a:r>
            <a:r>
              <a:rPr sz="2900" spc="-10" dirty="0">
                <a:latin typeface="Tw Cen MT"/>
                <a:cs typeface="Tw Cen MT"/>
              </a:rPr>
              <a:t>(EMPLOYEE).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7460" y="1779066"/>
            <a:ext cx="5304027" cy="4138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89375" y="6212230"/>
            <a:ext cx="83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4.11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594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Relationship</a:t>
            </a:r>
            <a:r>
              <a:rPr spc="-75" dirty="0"/>
              <a:t> </a:t>
            </a:r>
            <a:r>
              <a:rPr spc="-15" dirty="0"/>
              <a:t>Participation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729220" cy="285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Participation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an entity relationship </a:t>
            </a:r>
            <a:r>
              <a:rPr sz="2900" spc="-5" dirty="0">
                <a:latin typeface="Tw Cen MT"/>
                <a:cs typeface="Tw Cen MT"/>
              </a:rPr>
              <a:t>is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either</a:t>
            </a:r>
            <a:endParaRPr sz="2900">
              <a:latin typeface="Tw Cen MT"/>
              <a:cs typeface="Tw Cen MT"/>
            </a:endParaRPr>
          </a:p>
          <a:p>
            <a:pPr marL="332740">
              <a:lnSpc>
                <a:spcPct val="100000"/>
              </a:lnSpc>
            </a:pPr>
            <a:r>
              <a:rPr sz="2900" b="1" i="1" spc="-5" dirty="0">
                <a:latin typeface="Tw Cen MT"/>
                <a:cs typeface="Tw Cen MT"/>
              </a:rPr>
              <a:t>Optional </a:t>
            </a:r>
            <a:r>
              <a:rPr sz="2900" dirty="0">
                <a:latin typeface="Tw Cen MT"/>
                <a:cs typeface="Tw Cen MT"/>
              </a:rPr>
              <a:t>or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b="1" i="1" spc="-5" dirty="0">
                <a:latin typeface="Tw Cen MT"/>
                <a:cs typeface="Tw Cen MT"/>
              </a:rPr>
              <a:t>Mandatory.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5" dirty="0">
                <a:latin typeface="Tw Cen MT"/>
                <a:cs typeface="Tw Cen MT"/>
              </a:rPr>
              <a:t>Optional </a:t>
            </a:r>
            <a:r>
              <a:rPr sz="2900" b="1" spc="15" dirty="0">
                <a:latin typeface="Tw Cen MT"/>
                <a:cs typeface="Tw Cen MT"/>
              </a:rPr>
              <a:t>participation </a:t>
            </a:r>
            <a:r>
              <a:rPr sz="2900" dirty="0">
                <a:latin typeface="Tw Cen MT"/>
                <a:cs typeface="Tw Cen MT"/>
              </a:rPr>
              <a:t>means that one entity  occurrence does not </a:t>
            </a:r>
            <a:r>
              <a:rPr sz="2900" i="1" dirty="0">
                <a:latin typeface="Tw Cen MT"/>
                <a:cs typeface="Tw Cen MT"/>
              </a:rPr>
              <a:t>require </a:t>
            </a:r>
            <a:r>
              <a:rPr sz="2900" dirty="0">
                <a:latin typeface="Tw Cen MT"/>
                <a:cs typeface="Tw Cen MT"/>
              </a:rPr>
              <a:t>a corresponding</a:t>
            </a:r>
            <a:r>
              <a:rPr sz="2900" spc="-8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entity  occurrence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5" dirty="0">
                <a:latin typeface="Tw Cen MT"/>
                <a:cs typeface="Tw Cen MT"/>
              </a:rPr>
              <a:t>particular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relationship.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780655" cy="453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9591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For </a:t>
            </a:r>
            <a:r>
              <a:rPr sz="2900" spc="-25" dirty="0">
                <a:latin typeface="Tw Cen MT"/>
                <a:cs typeface="Tw Cen MT"/>
              </a:rPr>
              <a:t>example,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254" dirty="0">
                <a:latin typeface="Tw Cen MT"/>
                <a:cs typeface="Tw Cen MT"/>
              </a:rPr>
              <a:t>―COURSE </a:t>
            </a:r>
            <a:r>
              <a:rPr sz="2900" spc="-5" dirty="0">
                <a:latin typeface="Tw Cen MT"/>
                <a:cs typeface="Tw Cen MT"/>
              </a:rPr>
              <a:t>generates </a:t>
            </a:r>
            <a:r>
              <a:rPr sz="2900" spc="-300" dirty="0">
                <a:latin typeface="Tw Cen MT"/>
                <a:cs typeface="Tw Cen MT"/>
              </a:rPr>
              <a:t>CLASS‖  </a:t>
            </a:r>
            <a:r>
              <a:rPr sz="2900" spc="-10" dirty="0">
                <a:latin typeface="Tw Cen MT"/>
                <a:cs typeface="Tw Cen MT"/>
              </a:rPr>
              <a:t>relationship, </a:t>
            </a:r>
            <a:r>
              <a:rPr sz="2900" dirty="0">
                <a:latin typeface="Tw Cen MT"/>
                <a:cs typeface="Tw Cen MT"/>
              </a:rPr>
              <a:t>an entity occurrence </a:t>
            </a:r>
            <a:r>
              <a:rPr sz="2900" spc="-25" dirty="0">
                <a:latin typeface="Tw Cen MT"/>
                <a:cs typeface="Tw Cen MT"/>
              </a:rPr>
              <a:t>(row)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 COURSE table does not necessarily require the  </a:t>
            </a:r>
            <a:r>
              <a:rPr sz="2900" spc="-10" dirty="0">
                <a:latin typeface="Tw Cen MT"/>
                <a:cs typeface="Tw Cen MT"/>
              </a:rPr>
              <a:t>existence </a:t>
            </a:r>
            <a:r>
              <a:rPr sz="2900" dirty="0">
                <a:latin typeface="Tw Cen MT"/>
                <a:cs typeface="Tw Cen MT"/>
              </a:rPr>
              <a:t>of a corresponding entity occurrence </a:t>
            </a:r>
            <a:r>
              <a:rPr sz="2900" spc="-5" dirty="0">
                <a:latin typeface="Tw Cen MT"/>
                <a:cs typeface="Tw Cen MT"/>
              </a:rPr>
              <a:t>in  </a:t>
            </a:r>
            <a:r>
              <a:rPr sz="2900" dirty="0">
                <a:latin typeface="Tw Cen MT"/>
                <a:cs typeface="Tw Cen MT"/>
              </a:rPr>
              <a:t>the CLASS table. </a:t>
            </a:r>
            <a:r>
              <a:rPr sz="2900" spc="-15" dirty="0">
                <a:latin typeface="Tw Cen MT"/>
                <a:cs typeface="Tw Cen MT"/>
              </a:rPr>
              <a:t>Therefore, </a:t>
            </a:r>
            <a:r>
              <a:rPr sz="2900" dirty="0">
                <a:latin typeface="Tw Cen MT"/>
                <a:cs typeface="Tw Cen MT"/>
              </a:rPr>
              <a:t>the CLASS entity </a:t>
            </a:r>
            <a:r>
              <a:rPr sz="2900" spc="-5" dirty="0">
                <a:latin typeface="Tw Cen MT"/>
                <a:cs typeface="Tw Cen MT"/>
              </a:rPr>
              <a:t>is  </a:t>
            </a:r>
            <a:r>
              <a:rPr sz="2900" dirty="0">
                <a:latin typeface="Tw Cen MT"/>
                <a:cs typeface="Tw Cen MT"/>
              </a:rPr>
              <a:t>considered to be </a:t>
            </a:r>
            <a:r>
              <a:rPr sz="2900" i="1" dirty="0">
                <a:latin typeface="Tw Cen MT"/>
                <a:cs typeface="Tw Cen MT"/>
              </a:rPr>
              <a:t>optional </a:t>
            </a:r>
            <a:r>
              <a:rPr sz="2900" dirty="0">
                <a:latin typeface="Tw Cen MT"/>
                <a:cs typeface="Tw Cen MT"/>
              </a:rPr>
              <a:t>to the COURSE</a:t>
            </a:r>
            <a:r>
              <a:rPr sz="2900" spc="-90" dirty="0">
                <a:latin typeface="Tw Cen MT"/>
                <a:cs typeface="Tw Cen MT"/>
              </a:rPr>
              <a:t> </a:t>
            </a:r>
            <a:r>
              <a:rPr sz="2900" spc="-25" dirty="0">
                <a:latin typeface="Tw Cen MT"/>
                <a:cs typeface="Tw Cen MT"/>
              </a:rPr>
              <a:t>entity.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spc="-35" dirty="0">
                <a:latin typeface="Tw Cen MT"/>
                <a:cs typeface="Tw Cen MT"/>
              </a:rPr>
              <a:t>Crow’s </a:t>
            </a:r>
            <a:r>
              <a:rPr sz="2900" spc="-5" dirty="0">
                <a:latin typeface="Tw Cen MT"/>
                <a:cs typeface="Tw Cen MT"/>
              </a:rPr>
              <a:t>Foot </a:t>
            </a:r>
            <a:r>
              <a:rPr sz="2900" dirty="0">
                <a:latin typeface="Tw Cen MT"/>
                <a:cs typeface="Tw Cen MT"/>
              </a:rPr>
              <a:t>notation, an optional relationship  </a:t>
            </a:r>
            <a:r>
              <a:rPr sz="2900" spc="-10" dirty="0">
                <a:latin typeface="Tw Cen MT"/>
                <a:cs typeface="Tw Cen MT"/>
              </a:rPr>
              <a:t>between </a:t>
            </a:r>
            <a:r>
              <a:rPr sz="2900" dirty="0">
                <a:latin typeface="Tw Cen MT"/>
                <a:cs typeface="Tw Cen MT"/>
              </a:rPr>
              <a:t>entities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spc="-15" dirty="0">
                <a:latin typeface="Tw Cen MT"/>
                <a:cs typeface="Tw Cen MT"/>
              </a:rPr>
              <a:t>shown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spc="-5" dirty="0">
                <a:latin typeface="Tw Cen MT"/>
                <a:cs typeface="Tw Cen MT"/>
              </a:rPr>
              <a:t>drawing </a:t>
            </a:r>
            <a:r>
              <a:rPr sz="2900" dirty="0">
                <a:latin typeface="Tw Cen MT"/>
                <a:cs typeface="Tw Cen MT"/>
              </a:rPr>
              <a:t>a small</a:t>
            </a:r>
            <a:r>
              <a:rPr sz="2900" spc="6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circle</a:t>
            </a:r>
            <a:endParaRPr sz="2900">
              <a:latin typeface="Tw Cen MT"/>
              <a:cs typeface="Tw Cen MT"/>
            </a:endParaRPr>
          </a:p>
          <a:p>
            <a:pPr marL="332740" marR="60325">
              <a:lnSpc>
                <a:spcPct val="100000"/>
              </a:lnSpc>
            </a:pPr>
            <a:r>
              <a:rPr sz="2900" dirty="0">
                <a:latin typeface="Tw Cen MT"/>
                <a:cs typeface="Tw Cen MT"/>
              </a:rPr>
              <a:t>(O) on the side of the optional </a:t>
            </a:r>
            <a:r>
              <a:rPr sz="2900" spc="-30" dirty="0">
                <a:latin typeface="Tw Cen MT"/>
                <a:cs typeface="Tw Cen MT"/>
              </a:rPr>
              <a:t>entity, </a:t>
            </a:r>
            <a:r>
              <a:rPr sz="2900" dirty="0">
                <a:latin typeface="Tw Cen MT"/>
                <a:cs typeface="Tw Cen MT"/>
              </a:rPr>
              <a:t>as </a:t>
            </a:r>
            <a:r>
              <a:rPr sz="2900" spc="-5" dirty="0">
                <a:latin typeface="Tw Cen MT"/>
                <a:cs typeface="Tw Cen MT"/>
              </a:rPr>
              <a:t>illustrated  in </a:t>
            </a:r>
            <a:r>
              <a:rPr sz="2900" dirty="0">
                <a:latin typeface="Tw Cen MT"/>
                <a:cs typeface="Tw Cen MT"/>
              </a:rPr>
              <a:t>Figure 4.9.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057400"/>
            <a:ext cx="5520309" cy="2506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07020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0" dirty="0">
                <a:latin typeface="Tw Cen MT"/>
                <a:cs typeface="Tw Cen MT"/>
              </a:rPr>
              <a:t>existence </a:t>
            </a:r>
            <a:r>
              <a:rPr sz="2900" dirty="0">
                <a:latin typeface="Tw Cen MT"/>
                <a:cs typeface="Tw Cen MT"/>
              </a:rPr>
              <a:t>of an </a:t>
            </a:r>
            <a:r>
              <a:rPr sz="2900" i="1" dirty="0">
                <a:latin typeface="Tw Cen MT"/>
                <a:cs typeface="Tw Cen MT"/>
              </a:rPr>
              <a:t>optional entity </a:t>
            </a:r>
            <a:r>
              <a:rPr sz="2900" spc="-5" dirty="0">
                <a:latin typeface="Tw Cen MT"/>
                <a:cs typeface="Tw Cen MT"/>
              </a:rPr>
              <a:t>indicates </a:t>
            </a:r>
            <a:r>
              <a:rPr sz="2900" dirty="0">
                <a:latin typeface="Tw Cen MT"/>
                <a:cs typeface="Tw Cen MT"/>
              </a:rPr>
              <a:t>that the  </a:t>
            </a:r>
            <a:r>
              <a:rPr sz="2900" spc="5" dirty="0">
                <a:latin typeface="Tw Cen MT"/>
                <a:cs typeface="Tw Cen MT"/>
              </a:rPr>
              <a:t>minimum </a:t>
            </a:r>
            <a:r>
              <a:rPr sz="2900" dirty="0">
                <a:latin typeface="Tw Cen MT"/>
                <a:cs typeface="Tw Cen MT"/>
              </a:rPr>
              <a:t>cardinality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0 </a:t>
            </a:r>
            <a:r>
              <a:rPr sz="2900" spc="-20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the optional </a:t>
            </a:r>
            <a:r>
              <a:rPr sz="2900" spc="-25" dirty="0">
                <a:latin typeface="Tw Cen MT"/>
                <a:cs typeface="Tw Cen MT"/>
              </a:rPr>
              <a:t>entity. </a:t>
            </a:r>
            <a:r>
              <a:rPr sz="2900" dirty="0">
                <a:latin typeface="Tw Cen MT"/>
                <a:cs typeface="Tw Cen MT"/>
              </a:rPr>
              <a:t>(The  </a:t>
            </a:r>
            <a:r>
              <a:rPr sz="2900" spc="15" dirty="0">
                <a:latin typeface="Tw Cen MT"/>
                <a:cs typeface="Tw Cen MT"/>
              </a:rPr>
              <a:t>term </a:t>
            </a:r>
            <a:r>
              <a:rPr sz="2900" i="1" dirty="0">
                <a:latin typeface="Tw Cen MT"/>
                <a:cs typeface="Tw Cen MT"/>
              </a:rPr>
              <a:t>optionality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used to label </a:t>
            </a:r>
            <a:r>
              <a:rPr sz="2900" spc="-30" dirty="0">
                <a:latin typeface="Tw Cen MT"/>
                <a:cs typeface="Tw Cen MT"/>
              </a:rPr>
              <a:t>any </a:t>
            </a:r>
            <a:r>
              <a:rPr sz="2900" spc="-5" dirty="0">
                <a:latin typeface="Tw Cen MT"/>
                <a:cs typeface="Tw Cen MT"/>
              </a:rPr>
              <a:t>condition in  </a:t>
            </a:r>
            <a:r>
              <a:rPr sz="2900" spc="20" dirty="0">
                <a:latin typeface="Tw Cen MT"/>
                <a:cs typeface="Tw Cen MT"/>
              </a:rPr>
              <a:t>which </a:t>
            </a:r>
            <a:r>
              <a:rPr sz="2900" dirty="0">
                <a:latin typeface="Tw Cen MT"/>
                <a:cs typeface="Tw Cen MT"/>
              </a:rPr>
              <a:t>one or more optional relationships</a:t>
            </a:r>
            <a:r>
              <a:rPr sz="2900" spc="-60" dirty="0">
                <a:latin typeface="Tw Cen MT"/>
                <a:cs typeface="Tw Cen MT"/>
              </a:rPr>
              <a:t> </a:t>
            </a:r>
            <a:r>
              <a:rPr sz="2900" spc="-15" dirty="0">
                <a:latin typeface="Tw Cen MT"/>
                <a:cs typeface="Tw Cen MT"/>
              </a:rPr>
              <a:t>exist.)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893684" cy="4183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0071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15" dirty="0">
                <a:latin typeface="Tw Cen MT"/>
                <a:cs typeface="Tw Cen MT"/>
              </a:rPr>
              <a:t>Mandatory participation </a:t>
            </a:r>
            <a:r>
              <a:rPr sz="2900" dirty="0">
                <a:latin typeface="Tw Cen MT"/>
                <a:cs typeface="Tw Cen MT"/>
              </a:rPr>
              <a:t>means that one</a:t>
            </a:r>
            <a:r>
              <a:rPr sz="2900" spc="-16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entity  occurrence </a:t>
            </a:r>
            <a:r>
              <a:rPr sz="2900" i="1" dirty="0">
                <a:latin typeface="Tw Cen MT"/>
                <a:cs typeface="Tw Cen MT"/>
              </a:rPr>
              <a:t>requires </a:t>
            </a:r>
            <a:r>
              <a:rPr sz="2900" dirty="0">
                <a:latin typeface="Tw Cen MT"/>
                <a:cs typeface="Tw Cen MT"/>
              </a:rPr>
              <a:t>a corresponding entity  occurrence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5" dirty="0">
                <a:latin typeface="Tw Cen MT"/>
                <a:cs typeface="Tw Cen MT"/>
              </a:rPr>
              <a:t>particular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relationship.</a:t>
            </a:r>
            <a:endParaRPr sz="2900">
              <a:latin typeface="Tw Cen MT"/>
              <a:cs typeface="Tw Cen MT"/>
            </a:endParaRPr>
          </a:p>
          <a:p>
            <a:pPr marL="332740" marR="18669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If </a:t>
            </a:r>
            <a:r>
              <a:rPr sz="2900" dirty="0">
                <a:latin typeface="Tw Cen MT"/>
                <a:cs typeface="Tw Cen MT"/>
              </a:rPr>
              <a:t>no optionality symbol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depicted with the </a:t>
            </a:r>
            <a:r>
              <a:rPr sz="2900" spc="-30" dirty="0">
                <a:latin typeface="Tw Cen MT"/>
                <a:cs typeface="Tw Cen MT"/>
              </a:rPr>
              <a:t>entity,  </a:t>
            </a:r>
            <a:r>
              <a:rPr sz="2900" dirty="0">
                <a:latin typeface="Tw Cen MT"/>
                <a:cs typeface="Tw Cen MT"/>
              </a:rPr>
              <a:t>the entity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assumed to </a:t>
            </a:r>
            <a:r>
              <a:rPr sz="2900" spc="-20" dirty="0">
                <a:latin typeface="Tw Cen MT"/>
                <a:cs typeface="Tw Cen MT"/>
              </a:rPr>
              <a:t>exist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a mandatory  relationship with the related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spc="-25" dirty="0">
                <a:latin typeface="Tw Cen MT"/>
                <a:cs typeface="Tw Cen MT"/>
              </a:rPr>
              <a:t>entity.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0" dirty="0">
                <a:latin typeface="Tw Cen MT"/>
                <a:cs typeface="Tw Cen MT"/>
              </a:rPr>
              <a:t>existence </a:t>
            </a:r>
            <a:r>
              <a:rPr sz="2900" dirty="0">
                <a:latin typeface="Tw Cen MT"/>
                <a:cs typeface="Tw Cen MT"/>
              </a:rPr>
              <a:t>of a mandatory relationship </a:t>
            </a:r>
            <a:r>
              <a:rPr sz="2900" spc="-5" dirty="0">
                <a:latin typeface="Tw Cen MT"/>
                <a:cs typeface="Tw Cen MT"/>
              </a:rPr>
              <a:t>indicates  </a:t>
            </a:r>
            <a:r>
              <a:rPr sz="2900" dirty="0">
                <a:latin typeface="Tw Cen MT"/>
                <a:cs typeface="Tw Cen MT"/>
              </a:rPr>
              <a:t>that the </a:t>
            </a:r>
            <a:r>
              <a:rPr sz="2900" spc="5" dirty="0">
                <a:latin typeface="Tw Cen MT"/>
                <a:cs typeface="Tw Cen MT"/>
              </a:rPr>
              <a:t>minimum </a:t>
            </a:r>
            <a:r>
              <a:rPr sz="2900" dirty="0">
                <a:latin typeface="Tw Cen MT"/>
                <a:cs typeface="Tw Cen MT"/>
              </a:rPr>
              <a:t>cardinality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at least 1 </a:t>
            </a:r>
            <a:r>
              <a:rPr sz="2900" spc="-20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the  mandatory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spc="-25" dirty="0">
                <a:latin typeface="Tw Cen MT"/>
                <a:cs typeface="Tw Cen MT"/>
              </a:rPr>
              <a:t>entity.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362200"/>
            <a:ext cx="5348732" cy="217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905000"/>
            <a:ext cx="7086219" cy="2956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2147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640955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306705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Attributes </a:t>
            </a:r>
            <a:r>
              <a:rPr sz="2900" spc="5" dirty="0">
                <a:latin typeface="Tw Cen MT"/>
                <a:cs typeface="Tw Cen MT"/>
              </a:rPr>
              <a:t>are characteristics </a:t>
            </a:r>
            <a:r>
              <a:rPr sz="2900" dirty="0">
                <a:latin typeface="Tw Cen MT"/>
                <a:cs typeface="Tw Cen MT"/>
              </a:rPr>
              <a:t>of </a:t>
            </a:r>
            <a:r>
              <a:rPr sz="2900" spc="-5" dirty="0">
                <a:latin typeface="Tw Cen MT"/>
                <a:cs typeface="Tw Cen MT"/>
              </a:rPr>
              <a:t>entities. </a:t>
            </a:r>
            <a:r>
              <a:rPr sz="2900" spc="-10" dirty="0">
                <a:latin typeface="Tw Cen MT"/>
                <a:cs typeface="Tw Cen MT"/>
              </a:rPr>
              <a:t>For  </a:t>
            </a:r>
            <a:r>
              <a:rPr sz="2900" spc="-25" dirty="0">
                <a:latin typeface="Tw Cen MT"/>
                <a:cs typeface="Tw Cen MT"/>
              </a:rPr>
              <a:t>example, </a:t>
            </a:r>
            <a:r>
              <a:rPr sz="2900" dirty="0">
                <a:latin typeface="Tw Cen MT"/>
                <a:cs typeface="Tw Cen MT"/>
              </a:rPr>
              <a:t>STUDENT entity </a:t>
            </a:r>
            <a:r>
              <a:rPr sz="2900" spc="-5" dirty="0">
                <a:latin typeface="Tw Cen MT"/>
                <a:cs typeface="Tw Cen MT"/>
              </a:rPr>
              <a:t>includes </a:t>
            </a:r>
            <a:r>
              <a:rPr sz="2900" dirty="0">
                <a:latin typeface="Tw Cen MT"/>
                <a:cs typeface="Tw Cen MT"/>
              </a:rPr>
              <a:t>the attributes  STU_LNAME, STU_FNAME and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STU_INITIAL.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original Chen notation, attributes </a:t>
            </a:r>
            <a:r>
              <a:rPr sz="2900" spc="5" dirty="0">
                <a:latin typeface="Tw Cen MT"/>
                <a:cs typeface="Tw Cen MT"/>
              </a:rPr>
              <a:t>are  </a:t>
            </a:r>
            <a:r>
              <a:rPr sz="2900" dirty="0">
                <a:latin typeface="Tw Cen MT"/>
                <a:cs typeface="Tw Cen MT"/>
              </a:rPr>
              <a:t>represented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spc="-10" dirty="0">
                <a:latin typeface="Tw Cen MT"/>
                <a:cs typeface="Tw Cen MT"/>
              </a:rPr>
              <a:t>ovals </a:t>
            </a:r>
            <a:r>
              <a:rPr sz="2900" dirty="0">
                <a:latin typeface="Tw Cen MT"/>
                <a:cs typeface="Tw Cen MT"/>
              </a:rPr>
              <a:t>and are connected to the  entity rectangle with a </a:t>
            </a:r>
            <a:r>
              <a:rPr sz="2900" spc="-10" dirty="0">
                <a:latin typeface="Tw Cen MT"/>
                <a:cs typeface="Tw Cen MT"/>
              </a:rPr>
              <a:t>line. </a:t>
            </a:r>
            <a:r>
              <a:rPr sz="2900" spc="30" dirty="0">
                <a:latin typeface="Tw Cen MT"/>
                <a:cs typeface="Tw Cen MT"/>
              </a:rPr>
              <a:t>Each </a:t>
            </a:r>
            <a:r>
              <a:rPr sz="2900" spc="-15" dirty="0">
                <a:latin typeface="Tw Cen MT"/>
                <a:cs typeface="Tw Cen MT"/>
              </a:rPr>
              <a:t>oval </a:t>
            </a:r>
            <a:r>
              <a:rPr sz="2900" dirty="0">
                <a:latin typeface="Tw Cen MT"/>
                <a:cs typeface="Tw Cen MT"/>
              </a:rPr>
              <a:t>contains the  name of the attribute </a:t>
            </a:r>
            <a:r>
              <a:rPr sz="2900" spc="-5" dirty="0">
                <a:latin typeface="Tw Cen MT"/>
                <a:cs typeface="Tw Cen MT"/>
              </a:rPr>
              <a:t>it</a:t>
            </a:r>
            <a:r>
              <a:rPr sz="2900" spc="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represents.</a:t>
            </a:r>
            <a:endParaRPr sz="2900">
              <a:latin typeface="Tw Cen MT"/>
              <a:cs typeface="Tw Cen MT"/>
            </a:endParaRPr>
          </a:p>
          <a:p>
            <a:pPr marL="332740" marR="723900" indent="-320040">
              <a:lnSpc>
                <a:spcPct val="100000"/>
              </a:lnSpc>
              <a:spcBef>
                <a:spcPts val="71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35" dirty="0">
                <a:latin typeface="Tw Cen MT"/>
                <a:cs typeface="Tw Cen MT"/>
              </a:rPr>
              <a:t>Crow’s </a:t>
            </a:r>
            <a:r>
              <a:rPr sz="2900" spc="-5" dirty="0">
                <a:latin typeface="Tw Cen MT"/>
                <a:cs typeface="Tw Cen MT"/>
              </a:rPr>
              <a:t>Foot </a:t>
            </a:r>
            <a:r>
              <a:rPr sz="2900" dirty="0">
                <a:latin typeface="Tw Cen MT"/>
                <a:cs typeface="Tw Cen MT"/>
              </a:rPr>
              <a:t>notation, the attributes </a:t>
            </a:r>
            <a:r>
              <a:rPr sz="2900" spc="5" dirty="0">
                <a:latin typeface="Tw Cen MT"/>
                <a:cs typeface="Tw Cen MT"/>
              </a:rPr>
              <a:t>are  </a:t>
            </a:r>
            <a:r>
              <a:rPr sz="2900" dirty="0">
                <a:latin typeface="Tw Cen MT"/>
                <a:cs typeface="Tw Cen MT"/>
              </a:rPr>
              <a:t>written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attribute </a:t>
            </a:r>
            <a:r>
              <a:rPr sz="2900" spc="-25" dirty="0">
                <a:latin typeface="Tw Cen MT"/>
                <a:cs typeface="Tw Cen MT"/>
              </a:rPr>
              <a:t>box </a:t>
            </a:r>
            <a:r>
              <a:rPr sz="2900" spc="-15" dirty="0">
                <a:latin typeface="Tw Cen MT"/>
                <a:cs typeface="Tw Cen MT"/>
              </a:rPr>
              <a:t>below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5" dirty="0">
                <a:latin typeface="Tw Cen MT"/>
                <a:cs typeface="Tw Cen MT"/>
              </a:rPr>
              <a:t>entity  </a:t>
            </a:r>
            <a:r>
              <a:rPr sz="2900" dirty="0">
                <a:latin typeface="Tw Cen MT"/>
                <a:cs typeface="Tw Cen MT"/>
              </a:rPr>
              <a:t>rectangle. (See Figure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4.1.)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486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Relationship</a:t>
            </a:r>
            <a:r>
              <a:rPr spc="-80" dirty="0"/>
              <a:t> </a:t>
            </a:r>
            <a:r>
              <a:rPr dirty="0"/>
              <a:t>Degree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152640" cy="1352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</a:t>
            </a:r>
            <a:r>
              <a:rPr sz="2900" b="1" spc="10" dirty="0">
                <a:latin typeface="Tw Cen MT"/>
                <a:cs typeface="Tw Cen MT"/>
              </a:rPr>
              <a:t>relationship </a:t>
            </a:r>
            <a:r>
              <a:rPr sz="2900" b="1" spc="20" dirty="0">
                <a:latin typeface="Tw Cen MT"/>
                <a:cs typeface="Tw Cen MT"/>
              </a:rPr>
              <a:t>degree </a:t>
            </a:r>
            <a:r>
              <a:rPr sz="2900" spc="-5" dirty="0">
                <a:latin typeface="Tw Cen MT"/>
                <a:cs typeface="Tw Cen MT"/>
              </a:rPr>
              <a:t>indicates </a:t>
            </a:r>
            <a:r>
              <a:rPr sz="2900" dirty="0">
                <a:latin typeface="Tw Cen MT"/>
                <a:cs typeface="Tw Cen MT"/>
              </a:rPr>
              <a:t>the number</a:t>
            </a:r>
            <a:r>
              <a:rPr sz="2900" spc="-14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of  entities or </a:t>
            </a:r>
            <a:r>
              <a:rPr sz="2900" spc="5" dirty="0">
                <a:latin typeface="Tw Cen MT"/>
                <a:cs typeface="Tw Cen MT"/>
              </a:rPr>
              <a:t>participants </a:t>
            </a:r>
            <a:r>
              <a:rPr sz="2900" dirty="0">
                <a:latin typeface="Tw Cen MT"/>
                <a:cs typeface="Tw Cen MT"/>
              </a:rPr>
              <a:t>associated with a  </a:t>
            </a:r>
            <a:r>
              <a:rPr sz="2900" spc="-5" dirty="0">
                <a:latin typeface="Tw Cen MT"/>
                <a:cs typeface="Tw Cen MT"/>
              </a:rPr>
              <a:t>relationship.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689215" cy="471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</a:t>
            </a:r>
            <a:r>
              <a:rPr sz="2900" b="1" spc="10" dirty="0">
                <a:latin typeface="Tw Cen MT"/>
                <a:cs typeface="Tw Cen MT"/>
              </a:rPr>
              <a:t>unary relationship </a:t>
            </a:r>
            <a:r>
              <a:rPr sz="2900" spc="-15" dirty="0">
                <a:latin typeface="Tw Cen MT"/>
                <a:cs typeface="Tw Cen MT"/>
              </a:rPr>
              <a:t>exists </a:t>
            </a:r>
            <a:r>
              <a:rPr sz="2900" dirty="0">
                <a:latin typeface="Tw Cen MT"/>
                <a:cs typeface="Tw Cen MT"/>
              </a:rPr>
              <a:t>when an association</a:t>
            </a:r>
            <a:r>
              <a:rPr sz="2900" spc="-12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is  </a:t>
            </a:r>
            <a:r>
              <a:rPr sz="2900" dirty="0">
                <a:latin typeface="Tw Cen MT"/>
                <a:cs typeface="Tw Cen MT"/>
              </a:rPr>
              <a:t>maintained within a single</a:t>
            </a:r>
            <a:r>
              <a:rPr sz="2900" spc="-25" dirty="0">
                <a:latin typeface="Tw Cen MT"/>
                <a:cs typeface="Tw Cen MT"/>
              </a:rPr>
              <a:t> entity.</a:t>
            </a:r>
            <a:endParaRPr sz="2900">
              <a:latin typeface="Tw Cen MT"/>
              <a:cs typeface="Tw Cen MT"/>
            </a:endParaRPr>
          </a:p>
          <a:p>
            <a:pPr marL="332740" marR="15875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</a:t>
            </a:r>
            <a:r>
              <a:rPr sz="2900" b="1" spc="10" dirty="0">
                <a:latin typeface="Tw Cen MT"/>
                <a:cs typeface="Tw Cen MT"/>
              </a:rPr>
              <a:t>binary relationship </a:t>
            </a:r>
            <a:r>
              <a:rPr sz="2900" spc="-15" dirty="0">
                <a:latin typeface="Tw Cen MT"/>
                <a:cs typeface="Tw Cen MT"/>
              </a:rPr>
              <a:t>exists </a:t>
            </a:r>
            <a:r>
              <a:rPr sz="2900" dirty="0">
                <a:latin typeface="Tw Cen MT"/>
                <a:cs typeface="Tw Cen MT"/>
              </a:rPr>
              <a:t>when </a:t>
            </a:r>
            <a:r>
              <a:rPr sz="2900" spc="-20" dirty="0">
                <a:latin typeface="Tw Cen MT"/>
                <a:cs typeface="Tw Cen MT"/>
              </a:rPr>
              <a:t>two </a:t>
            </a:r>
            <a:r>
              <a:rPr sz="2900" dirty="0">
                <a:latin typeface="Tw Cen MT"/>
                <a:cs typeface="Tw Cen MT"/>
              </a:rPr>
              <a:t>entities</a:t>
            </a:r>
            <a:r>
              <a:rPr sz="2900" spc="-130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are  </a:t>
            </a:r>
            <a:r>
              <a:rPr sz="2900" dirty="0">
                <a:latin typeface="Tw Cen MT"/>
                <a:cs typeface="Tw Cen MT"/>
              </a:rPr>
              <a:t>associated.</a:t>
            </a:r>
            <a:endParaRPr sz="2900">
              <a:latin typeface="Tw Cen MT"/>
              <a:cs typeface="Tw Cen MT"/>
            </a:endParaRPr>
          </a:p>
          <a:p>
            <a:pPr marL="332740" marR="294005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</a:t>
            </a:r>
            <a:r>
              <a:rPr sz="2900" b="1" spc="10" dirty="0">
                <a:latin typeface="Tw Cen MT"/>
                <a:cs typeface="Tw Cen MT"/>
              </a:rPr>
              <a:t>ternary relationship </a:t>
            </a:r>
            <a:r>
              <a:rPr sz="2900" spc="-15" dirty="0">
                <a:latin typeface="Tw Cen MT"/>
                <a:cs typeface="Tw Cen MT"/>
              </a:rPr>
              <a:t>exists </a:t>
            </a:r>
            <a:r>
              <a:rPr sz="2900" dirty="0">
                <a:latin typeface="Tw Cen MT"/>
                <a:cs typeface="Tw Cen MT"/>
              </a:rPr>
              <a:t>when three</a:t>
            </a:r>
            <a:r>
              <a:rPr sz="2900" spc="-8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entities  </a:t>
            </a:r>
            <a:r>
              <a:rPr sz="2900" spc="5" dirty="0">
                <a:latin typeface="Tw Cen MT"/>
                <a:cs typeface="Tw Cen MT"/>
              </a:rPr>
              <a:t>are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associated.</a:t>
            </a:r>
            <a:endParaRPr sz="2900">
              <a:latin typeface="Tw Cen MT"/>
              <a:cs typeface="Tw Cen MT"/>
            </a:endParaRPr>
          </a:p>
          <a:p>
            <a:pPr marL="332740" marR="17399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Although higher degrees </a:t>
            </a:r>
            <a:r>
              <a:rPr sz="2900" spc="-15" dirty="0">
                <a:latin typeface="Tw Cen MT"/>
                <a:cs typeface="Tw Cen MT"/>
              </a:rPr>
              <a:t>exist, </a:t>
            </a:r>
            <a:r>
              <a:rPr sz="2900" spc="-30" dirty="0">
                <a:latin typeface="Tw Cen MT"/>
                <a:cs typeface="Tw Cen MT"/>
              </a:rPr>
              <a:t>they </a:t>
            </a:r>
            <a:r>
              <a:rPr sz="2900" dirty="0">
                <a:latin typeface="Tw Cen MT"/>
                <a:cs typeface="Tw Cen MT"/>
              </a:rPr>
              <a:t>are </a:t>
            </a:r>
            <a:r>
              <a:rPr sz="2900" spc="-5" dirty="0">
                <a:latin typeface="Tw Cen MT"/>
                <a:cs typeface="Tw Cen MT"/>
              </a:rPr>
              <a:t>rare </a:t>
            </a:r>
            <a:r>
              <a:rPr sz="2900" dirty="0">
                <a:latin typeface="Tw Cen MT"/>
                <a:cs typeface="Tw Cen MT"/>
              </a:rPr>
              <a:t>and  are not specifically</a:t>
            </a:r>
            <a:r>
              <a:rPr sz="2900" spc="-6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named.</a:t>
            </a:r>
            <a:endParaRPr sz="2900">
              <a:latin typeface="Tw Cen MT"/>
              <a:cs typeface="Tw Cen MT"/>
            </a:endParaRPr>
          </a:p>
          <a:p>
            <a:pPr marL="332740" marR="450215">
              <a:lnSpc>
                <a:spcPct val="100000"/>
              </a:lnSpc>
              <a:spcBef>
                <a:spcPts val="5"/>
              </a:spcBef>
            </a:pPr>
            <a:r>
              <a:rPr sz="2900" spc="-5" dirty="0">
                <a:latin typeface="Tw Cen MT"/>
                <a:cs typeface="Tw Cen MT"/>
              </a:rPr>
              <a:t>(For </a:t>
            </a:r>
            <a:r>
              <a:rPr sz="2900" spc="-25" dirty="0">
                <a:latin typeface="Tw Cen MT"/>
                <a:cs typeface="Tw Cen MT"/>
              </a:rPr>
              <a:t>example, </a:t>
            </a:r>
            <a:r>
              <a:rPr sz="2900" dirty="0">
                <a:latin typeface="Tw Cen MT"/>
                <a:cs typeface="Tw Cen MT"/>
              </a:rPr>
              <a:t>an association of </a:t>
            </a:r>
            <a:r>
              <a:rPr sz="2900" spc="-15" dirty="0">
                <a:latin typeface="Tw Cen MT"/>
                <a:cs typeface="Tw Cen MT"/>
              </a:rPr>
              <a:t>four </a:t>
            </a:r>
            <a:r>
              <a:rPr sz="2900" spc="-5" dirty="0">
                <a:latin typeface="Tw Cen MT"/>
                <a:cs typeface="Tw Cen MT"/>
              </a:rPr>
              <a:t>entities is  </a:t>
            </a:r>
            <a:r>
              <a:rPr sz="2900" dirty="0">
                <a:latin typeface="Tw Cen MT"/>
                <a:cs typeface="Tw Cen MT"/>
              </a:rPr>
              <a:t>described simply as a </a:t>
            </a:r>
            <a:r>
              <a:rPr sz="2900" i="1" spc="-20" dirty="0">
                <a:latin typeface="Tw Cen MT"/>
                <a:cs typeface="Tw Cen MT"/>
              </a:rPr>
              <a:t>four-degree</a:t>
            </a:r>
            <a:r>
              <a:rPr sz="2900" i="1" spc="-120" dirty="0">
                <a:latin typeface="Tw Cen MT"/>
                <a:cs typeface="Tw Cen MT"/>
              </a:rPr>
              <a:t> </a:t>
            </a:r>
            <a:r>
              <a:rPr sz="2900" i="1" spc="5" dirty="0">
                <a:latin typeface="Tw Cen MT"/>
                <a:cs typeface="Tw Cen MT"/>
              </a:rPr>
              <a:t>relationship</a:t>
            </a:r>
            <a:r>
              <a:rPr sz="2900" spc="5" dirty="0">
                <a:latin typeface="Tw Cen MT"/>
                <a:cs typeface="Tw Cen MT"/>
              </a:rPr>
              <a:t>.)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361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Unary</a:t>
            </a:r>
            <a:r>
              <a:rPr spc="-50" dirty="0"/>
              <a:t> </a:t>
            </a:r>
            <a:r>
              <a:rPr spc="-10" dirty="0"/>
              <a:t>Relationships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261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563880" algn="l"/>
              </a:tabLst>
            </a:pPr>
            <a:r>
              <a:rPr spc="-5" dirty="0"/>
              <a:t>In </a:t>
            </a:r>
            <a:r>
              <a:rPr dirty="0"/>
              <a:t>the case of the unary relationship </a:t>
            </a:r>
            <a:r>
              <a:rPr spc="-15" dirty="0"/>
              <a:t>shown </a:t>
            </a:r>
            <a:r>
              <a:rPr spc="-5" dirty="0"/>
              <a:t>in </a:t>
            </a:r>
            <a:r>
              <a:rPr dirty="0"/>
              <a:t>Figure  4.15, an </a:t>
            </a:r>
            <a:r>
              <a:rPr spc="-15" dirty="0"/>
              <a:t>employee </a:t>
            </a:r>
            <a:r>
              <a:rPr spc="-5" dirty="0"/>
              <a:t>within </a:t>
            </a:r>
            <a:r>
              <a:rPr dirty="0"/>
              <a:t>the </a:t>
            </a:r>
            <a:r>
              <a:rPr spc="-10" dirty="0"/>
              <a:t>EMPLOYEE </a:t>
            </a:r>
            <a:r>
              <a:rPr dirty="0"/>
              <a:t>entity </a:t>
            </a:r>
            <a:r>
              <a:rPr spc="-5" dirty="0"/>
              <a:t>is  </a:t>
            </a:r>
            <a:r>
              <a:rPr dirty="0"/>
              <a:t>the </a:t>
            </a:r>
            <a:r>
              <a:rPr spc="-5" dirty="0"/>
              <a:t>manager </a:t>
            </a:r>
            <a:r>
              <a:rPr spc="-20" dirty="0"/>
              <a:t>for </a:t>
            </a:r>
            <a:r>
              <a:rPr dirty="0"/>
              <a:t>one or more </a:t>
            </a:r>
            <a:r>
              <a:rPr spc="-15" dirty="0"/>
              <a:t>employees </a:t>
            </a:r>
            <a:r>
              <a:rPr dirty="0"/>
              <a:t>within that  </a:t>
            </a:r>
            <a:r>
              <a:rPr spc="-25" dirty="0"/>
              <a:t>entity. </a:t>
            </a:r>
            <a:r>
              <a:rPr spc="-5" dirty="0"/>
              <a:t>In </a:t>
            </a:r>
            <a:r>
              <a:rPr dirty="0"/>
              <a:t>this </a:t>
            </a:r>
            <a:r>
              <a:rPr spc="-25" dirty="0"/>
              <a:t>case, </a:t>
            </a:r>
            <a:r>
              <a:rPr spc="-10" dirty="0"/>
              <a:t>EMPLOYEE </a:t>
            </a:r>
            <a:r>
              <a:rPr dirty="0"/>
              <a:t>has a relationship with  </a:t>
            </a:r>
            <a:r>
              <a:rPr spc="-20" dirty="0"/>
              <a:t>itself. </a:t>
            </a:r>
            <a:r>
              <a:rPr spc="30" dirty="0"/>
              <a:t>Such </a:t>
            </a:r>
            <a:r>
              <a:rPr dirty="0"/>
              <a:t>a relationship </a:t>
            </a:r>
            <a:r>
              <a:rPr spc="-5" dirty="0"/>
              <a:t>is </a:t>
            </a:r>
            <a:r>
              <a:rPr spc="-15" dirty="0"/>
              <a:t>known </a:t>
            </a:r>
            <a:r>
              <a:rPr dirty="0"/>
              <a:t>as a </a:t>
            </a:r>
            <a:r>
              <a:rPr b="1" spc="5" dirty="0">
                <a:latin typeface="Tw Cen MT"/>
                <a:cs typeface="Tw Cen MT"/>
              </a:rPr>
              <a:t>recursive  relationship</a:t>
            </a:r>
            <a:r>
              <a:rPr spc="5" dirty="0"/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1600200"/>
            <a:ext cx="4672076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424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</a:t>
            </a:r>
            <a:r>
              <a:rPr spc="-65" dirty="0"/>
              <a:t> </a:t>
            </a:r>
            <a:r>
              <a:rPr spc="-10" dirty="0"/>
              <a:t>Relationships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33690" cy="453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428625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binary relationship </a:t>
            </a:r>
            <a:r>
              <a:rPr sz="2900" spc="-15" dirty="0">
                <a:latin typeface="Tw Cen MT"/>
                <a:cs typeface="Tw Cen MT"/>
              </a:rPr>
              <a:t>exists </a:t>
            </a:r>
            <a:r>
              <a:rPr sz="2900" dirty="0">
                <a:latin typeface="Tw Cen MT"/>
                <a:cs typeface="Tw Cen MT"/>
              </a:rPr>
              <a:t>when </a:t>
            </a:r>
            <a:r>
              <a:rPr sz="2900" spc="-20" dirty="0">
                <a:latin typeface="Tw Cen MT"/>
                <a:cs typeface="Tw Cen MT"/>
              </a:rPr>
              <a:t>two </a:t>
            </a:r>
            <a:r>
              <a:rPr sz="2900" dirty="0">
                <a:latin typeface="Tw Cen MT"/>
                <a:cs typeface="Tw Cen MT"/>
              </a:rPr>
              <a:t>entities </a:t>
            </a:r>
            <a:r>
              <a:rPr sz="2900" spc="5" dirty="0">
                <a:latin typeface="Tw Cen MT"/>
                <a:cs typeface="Tw Cen MT"/>
              </a:rPr>
              <a:t>are  </a:t>
            </a:r>
            <a:r>
              <a:rPr sz="2900" dirty="0">
                <a:latin typeface="Tw Cen MT"/>
                <a:cs typeface="Tw Cen MT"/>
              </a:rPr>
              <a:t>associated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a</a:t>
            </a:r>
            <a:r>
              <a:rPr sz="2900" spc="-4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relationship.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Binary relationships </a:t>
            </a:r>
            <a:r>
              <a:rPr sz="2900" spc="5" dirty="0">
                <a:latin typeface="Tw Cen MT"/>
                <a:cs typeface="Tw Cen MT"/>
              </a:rPr>
              <a:t>are </a:t>
            </a:r>
            <a:r>
              <a:rPr sz="2900" dirty="0">
                <a:latin typeface="Tw Cen MT"/>
                <a:cs typeface="Tw Cen MT"/>
              </a:rPr>
              <a:t>most common.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fact, to  simplify the conceptual design, </a:t>
            </a:r>
            <a:r>
              <a:rPr sz="2900" spc="-5" dirty="0">
                <a:latin typeface="Tw Cen MT"/>
                <a:cs typeface="Tw Cen MT"/>
              </a:rPr>
              <a:t>whenever </a:t>
            </a:r>
            <a:r>
              <a:rPr sz="2900" spc="-15" dirty="0">
                <a:latin typeface="Tw Cen MT"/>
                <a:cs typeface="Tw Cen MT"/>
              </a:rPr>
              <a:t>possible,  </a:t>
            </a:r>
            <a:r>
              <a:rPr sz="2900" dirty="0">
                <a:latin typeface="Tw Cen MT"/>
                <a:cs typeface="Tw Cen MT"/>
              </a:rPr>
              <a:t>most </a:t>
            </a:r>
            <a:r>
              <a:rPr sz="2900" spc="-5" dirty="0">
                <a:latin typeface="Tw Cen MT"/>
                <a:cs typeface="Tw Cen MT"/>
              </a:rPr>
              <a:t>higher-order </a:t>
            </a:r>
            <a:r>
              <a:rPr sz="2900" spc="10" dirty="0">
                <a:latin typeface="Tw Cen MT"/>
                <a:cs typeface="Tw Cen MT"/>
              </a:rPr>
              <a:t>(ternary </a:t>
            </a:r>
            <a:r>
              <a:rPr sz="2900" dirty="0">
                <a:latin typeface="Tw Cen MT"/>
                <a:cs typeface="Tw Cen MT"/>
              </a:rPr>
              <a:t>and higher)</a:t>
            </a:r>
            <a:r>
              <a:rPr sz="2900" spc="-9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relationships  </a:t>
            </a:r>
            <a:r>
              <a:rPr sz="2900" spc="5" dirty="0">
                <a:latin typeface="Tw Cen MT"/>
                <a:cs typeface="Tw Cen MT"/>
              </a:rPr>
              <a:t>are </a:t>
            </a:r>
            <a:r>
              <a:rPr sz="2900" dirty="0">
                <a:latin typeface="Tw Cen MT"/>
                <a:cs typeface="Tw Cen MT"/>
              </a:rPr>
              <a:t>decomposed </a:t>
            </a:r>
            <a:r>
              <a:rPr sz="2900" spc="-5" dirty="0">
                <a:latin typeface="Tw Cen MT"/>
                <a:cs typeface="Tw Cen MT"/>
              </a:rPr>
              <a:t>into appropriate equivalent  </a:t>
            </a:r>
            <a:r>
              <a:rPr sz="2900" dirty="0">
                <a:latin typeface="Tw Cen MT"/>
                <a:cs typeface="Tw Cen MT"/>
              </a:rPr>
              <a:t>binary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relationships.</a:t>
            </a:r>
            <a:endParaRPr sz="2900">
              <a:latin typeface="Tw Cen MT"/>
              <a:cs typeface="Tw Cen MT"/>
            </a:endParaRPr>
          </a:p>
          <a:p>
            <a:pPr marL="332740" marR="123189">
              <a:lnSpc>
                <a:spcPct val="100000"/>
              </a:lnSpc>
              <a:spcBef>
                <a:spcPts val="5"/>
              </a:spcBef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Figure 4.15, the relationship </a:t>
            </a:r>
            <a:r>
              <a:rPr sz="2900" spc="-894" dirty="0">
                <a:latin typeface="Tw Cen MT"/>
                <a:cs typeface="Tw Cen MT"/>
              </a:rPr>
              <a:t>―a</a:t>
            </a:r>
            <a:r>
              <a:rPr sz="2900" dirty="0">
                <a:latin typeface="Tw Cen MT"/>
                <a:cs typeface="Tw Cen MT"/>
              </a:rPr>
              <a:t> PROFESSOR  </a:t>
            </a:r>
            <a:r>
              <a:rPr sz="2900" spc="15" dirty="0">
                <a:latin typeface="Tw Cen MT"/>
                <a:cs typeface="Tw Cen MT"/>
              </a:rPr>
              <a:t>teaches </a:t>
            </a:r>
            <a:r>
              <a:rPr sz="2900" dirty="0">
                <a:latin typeface="Tw Cen MT"/>
                <a:cs typeface="Tw Cen MT"/>
              </a:rPr>
              <a:t>one or more </a:t>
            </a:r>
            <a:r>
              <a:rPr sz="2900" spc="-225" dirty="0">
                <a:latin typeface="Tw Cen MT"/>
                <a:cs typeface="Tw Cen MT"/>
              </a:rPr>
              <a:t>CLASSes‖ </a:t>
            </a:r>
            <a:r>
              <a:rPr sz="2900" dirty="0">
                <a:latin typeface="Tw Cen MT"/>
                <a:cs typeface="Tw Cen MT"/>
              </a:rPr>
              <a:t>represents a binary  </a:t>
            </a:r>
            <a:r>
              <a:rPr sz="2900" spc="-5" dirty="0">
                <a:latin typeface="Tw Cen MT"/>
                <a:cs typeface="Tw Cen MT"/>
              </a:rPr>
              <a:t>relationship.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1600200"/>
            <a:ext cx="4595876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410921"/>
            <a:ext cx="75190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Ternary </a:t>
            </a:r>
            <a:r>
              <a:rPr sz="3600" dirty="0"/>
              <a:t>and </a:t>
            </a:r>
            <a:r>
              <a:rPr sz="3600" spc="-10" dirty="0"/>
              <a:t>Higher-Degree</a:t>
            </a:r>
            <a:r>
              <a:rPr sz="3600" dirty="0"/>
              <a:t> </a:t>
            </a:r>
            <a:r>
              <a:rPr sz="3600" spc="-10" dirty="0"/>
              <a:t>Relationships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91387" y="1610613"/>
            <a:ext cx="7887334" cy="3858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427355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A </a:t>
            </a:r>
            <a:r>
              <a:rPr sz="3200" spc="10" dirty="0">
                <a:latin typeface="Tw Cen MT"/>
                <a:cs typeface="Tw Cen MT"/>
              </a:rPr>
              <a:t>ternary </a:t>
            </a:r>
            <a:r>
              <a:rPr sz="3200" spc="-5" dirty="0">
                <a:latin typeface="Tw Cen MT"/>
                <a:cs typeface="Tw Cen MT"/>
              </a:rPr>
              <a:t>relationship </a:t>
            </a:r>
            <a:r>
              <a:rPr sz="3200" dirty="0">
                <a:latin typeface="Tw Cen MT"/>
                <a:cs typeface="Tw Cen MT"/>
              </a:rPr>
              <a:t>implies an</a:t>
            </a:r>
            <a:r>
              <a:rPr sz="3200" spc="-114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association  among three different</a:t>
            </a:r>
            <a:r>
              <a:rPr sz="3200" spc="-45" dirty="0">
                <a:latin typeface="Tw Cen MT"/>
                <a:cs typeface="Tw Cen MT"/>
              </a:rPr>
              <a:t> </a:t>
            </a:r>
            <a:r>
              <a:rPr sz="3200" spc="-5" dirty="0">
                <a:latin typeface="Tw Cen MT"/>
                <a:cs typeface="Tw Cen MT"/>
              </a:rPr>
              <a:t>entities.</a:t>
            </a:r>
            <a:endParaRPr sz="3200">
              <a:latin typeface="Tw Cen MT"/>
              <a:cs typeface="Tw Cen MT"/>
            </a:endParaRPr>
          </a:p>
          <a:p>
            <a:pPr marL="332740" marR="5080">
              <a:lnSpc>
                <a:spcPct val="100000"/>
              </a:lnSpc>
            </a:pPr>
            <a:r>
              <a:rPr sz="3200" spc="-10" dirty="0">
                <a:latin typeface="Tw Cen MT"/>
                <a:cs typeface="Tw Cen MT"/>
              </a:rPr>
              <a:t>For </a:t>
            </a:r>
            <a:r>
              <a:rPr sz="3200" spc="-25" dirty="0">
                <a:latin typeface="Tw Cen MT"/>
                <a:cs typeface="Tw Cen MT"/>
              </a:rPr>
              <a:t>example, </a:t>
            </a:r>
            <a:r>
              <a:rPr sz="3200" spc="-5" dirty="0">
                <a:latin typeface="Tw Cen MT"/>
                <a:cs typeface="Tw Cen MT"/>
              </a:rPr>
              <a:t>in </a:t>
            </a:r>
            <a:r>
              <a:rPr sz="3200" dirty="0">
                <a:latin typeface="Tw Cen MT"/>
                <a:cs typeface="Tw Cen MT"/>
              </a:rPr>
              <a:t>Figure 4.16, </a:t>
            </a:r>
            <a:r>
              <a:rPr sz="3200" spc="-15" dirty="0">
                <a:latin typeface="Tw Cen MT"/>
                <a:cs typeface="Tw Cen MT"/>
              </a:rPr>
              <a:t>following </a:t>
            </a:r>
            <a:r>
              <a:rPr sz="3200" dirty="0">
                <a:latin typeface="Tw Cen MT"/>
                <a:cs typeface="Tw Cen MT"/>
              </a:rPr>
              <a:t>business  </a:t>
            </a:r>
            <a:r>
              <a:rPr sz="3200" spc="15" dirty="0">
                <a:latin typeface="Tw Cen MT"/>
                <a:cs typeface="Tw Cen MT"/>
              </a:rPr>
              <a:t>rules </a:t>
            </a:r>
            <a:r>
              <a:rPr sz="3200" dirty="0">
                <a:latin typeface="Tw Cen MT"/>
                <a:cs typeface="Tw Cen MT"/>
              </a:rPr>
              <a:t>are</a:t>
            </a:r>
            <a:r>
              <a:rPr sz="3200" spc="-5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represented:</a:t>
            </a:r>
            <a:endParaRPr sz="32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20"/>
              </a:spcBef>
              <a:buClr>
                <a:srgbClr val="FD8537"/>
              </a:buClr>
              <a:buSzPct val="69642"/>
              <a:buFont typeface="Wingdings 2"/>
              <a:buChar char=""/>
              <a:tabLst>
                <a:tab pos="653415" algn="l"/>
              </a:tabLst>
            </a:pPr>
            <a:r>
              <a:rPr sz="2800" spc="-5" dirty="0">
                <a:latin typeface="Tw Cen MT"/>
                <a:cs typeface="Tw Cen MT"/>
              </a:rPr>
              <a:t>A </a:t>
            </a:r>
            <a:r>
              <a:rPr sz="2800" spc="-15" dirty="0">
                <a:latin typeface="Tw Cen MT"/>
                <a:cs typeface="Tw Cen MT"/>
              </a:rPr>
              <a:t>DOCTOR </a:t>
            </a:r>
            <a:r>
              <a:rPr sz="2800" spc="-5" dirty="0">
                <a:latin typeface="Tw Cen MT"/>
                <a:cs typeface="Tw Cen MT"/>
              </a:rPr>
              <a:t>writes </a:t>
            </a:r>
            <a:r>
              <a:rPr sz="2800" dirty="0">
                <a:latin typeface="Tw Cen MT"/>
                <a:cs typeface="Tw Cen MT"/>
              </a:rPr>
              <a:t>one or more</a:t>
            </a:r>
            <a:r>
              <a:rPr sz="2800" spc="20" dirty="0">
                <a:latin typeface="Tw Cen MT"/>
                <a:cs typeface="Tw Cen MT"/>
              </a:rPr>
              <a:t> </a:t>
            </a:r>
            <a:r>
              <a:rPr sz="2800" spc="-5" dirty="0">
                <a:latin typeface="Tw Cen MT"/>
                <a:cs typeface="Tw Cen MT"/>
              </a:rPr>
              <a:t>PRESCRIPTIONs.</a:t>
            </a:r>
            <a:endParaRPr sz="2800">
              <a:latin typeface="Tw Cen MT"/>
              <a:cs typeface="Tw Cen MT"/>
            </a:endParaRPr>
          </a:p>
          <a:p>
            <a:pPr marL="652780" marR="215265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 2"/>
              <a:buChar char=""/>
              <a:tabLst>
                <a:tab pos="653415" algn="l"/>
              </a:tabLst>
            </a:pPr>
            <a:r>
              <a:rPr sz="2800" spc="-5" dirty="0">
                <a:latin typeface="Tw Cen MT"/>
                <a:cs typeface="Tw Cen MT"/>
              </a:rPr>
              <a:t>A </a:t>
            </a:r>
            <a:r>
              <a:rPr sz="2800" spc="-55" dirty="0">
                <a:latin typeface="Tw Cen MT"/>
                <a:cs typeface="Tw Cen MT"/>
              </a:rPr>
              <a:t>PATIENT </a:t>
            </a:r>
            <a:r>
              <a:rPr sz="2800" spc="-25" dirty="0">
                <a:latin typeface="Tw Cen MT"/>
                <a:cs typeface="Tw Cen MT"/>
              </a:rPr>
              <a:t>may </a:t>
            </a:r>
            <a:r>
              <a:rPr sz="2800" spc="-10" dirty="0">
                <a:latin typeface="Tw Cen MT"/>
                <a:cs typeface="Tw Cen MT"/>
              </a:rPr>
              <a:t>receive </a:t>
            </a:r>
            <a:r>
              <a:rPr sz="2800" spc="-5" dirty="0">
                <a:latin typeface="Tw Cen MT"/>
                <a:cs typeface="Tw Cen MT"/>
              </a:rPr>
              <a:t>one or more  PRESCRIPTIONs.</a:t>
            </a:r>
            <a:endParaRPr sz="28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30"/>
              </a:spcBef>
              <a:buClr>
                <a:srgbClr val="FD8537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dirty="0">
                <a:latin typeface="Tw Cen MT"/>
                <a:cs typeface="Tw Cen MT"/>
              </a:rPr>
              <a:t>A DRUG </a:t>
            </a:r>
            <a:r>
              <a:rPr sz="2400" spc="-25" dirty="0">
                <a:latin typeface="Tw Cen MT"/>
                <a:cs typeface="Tw Cen MT"/>
              </a:rPr>
              <a:t>may </a:t>
            </a:r>
            <a:r>
              <a:rPr sz="2400" spc="-5" dirty="0">
                <a:latin typeface="Tw Cen MT"/>
                <a:cs typeface="Tw Cen MT"/>
              </a:rPr>
              <a:t>appear in </a:t>
            </a:r>
            <a:r>
              <a:rPr sz="2400" dirty="0">
                <a:latin typeface="Tw Cen MT"/>
                <a:cs typeface="Tw Cen MT"/>
              </a:rPr>
              <a:t>one or more</a:t>
            </a:r>
            <a:r>
              <a:rPr sz="2400" spc="50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PRESCRIPTIONs.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011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Recursive</a:t>
            </a:r>
            <a:r>
              <a:rPr spc="-120" dirty="0"/>
              <a:t> </a:t>
            </a:r>
            <a:r>
              <a:rPr spc="-10" dirty="0"/>
              <a:t>Relationships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0613"/>
            <a:ext cx="790829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Tw Cen MT"/>
                <a:cs typeface="Tw Cen MT"/>
              </a:rPr>
              <a:t>A </a:t>
            </a:r>
            <a:r>
              <a:rPr sz="3200" i="1" spc="-15" dirty="0">
                <a:latin typeface="Tw Cen MT"/>
                <a:cs typeface="Tw Cen MT"/>
              </a:rPr>
              <a:t>recursive </a:t>
            </a:r>
            <a:r>
              <a:rPr sz="3200" i="1" spc="5" dirty="0">
                <a:latin typeface="Tw Cen MT"/>
                <a:cs typeface="Tw Cen MT"/>
              </a:rPr>
              <a:t>relationship </a:t>
            </a:r>
            <a:r>
              <a:rPr sz="3200" spc="-5" dirty="0">
                <a:latin typeface="Tw Cen MT"/>
                <a:cs typeface="Tw Cen MT"/>
              </a:rPr>
              <a:t>is </a:t>
            </a:r>
            <a:r>
              <a:rPr sz="3200" dirty="0">
                <a:latin typeface="Tw Cen MT"/>
                <a:cs typeface="Tw Cen MT"/>
              </a:rPr>
              <a:t>one </a:t>
            </a:r>
            <a:r>
              <a:rPr sz="3200" spc="-5" dirty="0">
                <a:latin typeface="Tw Cen MT"/>
                <a:cs typeface="Tw Cen MT"/>
              </a:rPr>
              <a:t>in </a:t>
            </a:r>
            <a:r>
              <a:rPr sz="3200" spc="25" dirty="0">
                <a:latin typeface="Tw Cen MT"/>
                <a:cs typeface="Tw Cen MT"/>
              </a:rPr>
              <a:t>which </a:t>
            </a:r>
            <a:r>
              <a:rPr sz="3200" dirty="0">
                <a:latin typeface="Tw Cen MT"/>
                <a:cs typeface="Tw Cen MT"/>
              </a:rPr>
              <a:t>a  </a:t>
            </a:r>
            <a:r>
              <a:rPr sz="3200" spc="-5" dirty="0">
                <a:latin typeface="Tw Cen MT"/>
                <a:cs typeface="Tw Cen MT"/>
              </a:rPr>
              <a:t>relationship </a:t>
            </a:r>
            <a:r>
              <a:rPr sz="3200" dirty="0">
                <a:latin typeface="Tw Cen MT"/>
                <a:cs typeface="Tw Cen MT"/>
              </a:rPr>
              <a:t>can </a:t>
            </a:r>
            <a:r>
              <a:rPr sz="3200" spc="-20" dirty="0">
                <a:latin typeface="Tw Cen MT"/>
                <a:cs typeface="Tw Cen MT"/>
              </a:rPr>
              <a:t>exist </a:t>
            </a:r>
            <a:r>
              <a:rPr sz="3200" spc="-5" dirty="0">
                <a:latin typeface="Tw Cen MT"/>
                <a:cs typeface="Tw Cen MT"/>
              </a:rPr>
              <a:t>between </a:t>
            </a:r>
            <a:r>
              <a:rPr sz="3200" dirty="0">
                <a:latin typeface="Tw Cen MT"/>
                <a:cs typeface="Tw Cen MT"/>
              </a:rPr>
              <a:t>occurrences of  the same entity set. </a:t>
            </a:r>
            <a:r>
              <a:rPr sz="3200" spc="-25" dirty="0">
                <a:latin typeface="Tw Cen MT"/>
                <a:cs typeface="Tw Cen MT"/>
              </a:rPr>
              <a:t>(Naturally, </a:t>
            </a:r>
            <a:r>
              <a:rPr sz="3200" spc="35" dirty="0">
                <a:latin typeface="Tw Cen MT"/>
                <a:cs typeface="Tw Cen MT"/>
              </a:rPr>
              <a:t>such </a:t>
            </a:r>
            <a:r>
              <a:rPr sz="3200" dirty="0">
                <a:latin typeface="Tw Cen MT"/>
                <a:cs typeface="Tw Cen MT"/>
              </a:rPr>
              <a:t>a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condition  </a:t>
            </a:r>
            <a:r>
              <a:rPr sz="3200" spc="-5" dirty="0">
                <a:latin typeface="Tw Cen MT"/>
                <a:cs typeface="Tw Cen MT"/>
              </a:rPr>
              <a:t>is </a:t>
            </a:r>
            <a:r>
              <a:rPr sz="3200" spc="-15" dirty="0">
                <a:latin typeface="Tw Cen MT"/>
                <a:cs typeface="Tw Cen MT"/>
              </a:rPr>
              <a:t>found </a:t>
            </a:r>
            <a:r>
              <a:rPr sz="3200" dirty="0">
                <a:latin typeface="Tw Cen MT"/>
                <a:cs typeface="Tw Cen MT"/>
              </a:rPr>
              <a:t>within a unary</a:t>
            </a:r>
            <a:r>
              <a:rPr sz="3200" spc="-25" dirty="0">
                <a:latin typeface="Tw Cen MT"/>
                <a:cs typeface="Tw Cen MT"/>
              </a:rPr>
              <a:t> </a:t>
            </a:r>
            <a:r>
              <a:rPr sz="3200" spc="-5" dirty="0">
                <a:latin typeface="Tw Cen MT"/>
                <a:cs typeface="Tw Cen MT"/>
              </a:rPr>
              <a:t>relationship.)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8976" y="1613661"/>
            <a:ext cx="7606030" cy="4872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63830" indent="-27241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9642"/>
              <a:buFont typeface="Wingdings 2"/>
              <a:buChar char=""/>
              <a:tabLst>
                <a:tab pos="285750" algn="l"/>
              </a:tabLst>
            </a:pPr>
            <a:r>
              <a:rPr sz="2800" spc="-5" dirty="0">
                <a:latin typeface="Tw Cen MT"/>
                <a:cs typeface="Tw Cen MT"/>
              </a:rPr>
              <a:t>A 1:M </a:t>
            </a:r>
            <a:r>
              <a:rPr sz="2800" dirty="0">
                <a:latin typeface="Tw Cen MT"/>
                <a:cs typeface="Tw Cen MT"/>
              </a:rPr>
              <a:t>unary </a:t>
            </a:r>
            <a:r>
              <a:rPr sz="2800" spc="-5" dirty="0">
                <a:latin typeface="Tw Cen MT"/>
                <a:cs typeface="Tw Cen MT"/>
              </a:rPr>
              <a:t>relationship </a:t>
            </a:r>
            <a:r>
              <a:rPr sz="2800" dirty="0">
                <a:latin typeface="Tw Cen MT"/>
                <a:cs typeface="Tw Cen MT"/>
              </a:rPr>
              <a:t>can be </a:t>
            </a:r>
            <a:r>
              <a:rPr sz="2800" spc="-10" dirty="0">
                <a:latin typeface="Tw Cen MT"/>
                <a:cs typeface="Tw Cen MT"/>
              </a:rPr>
              <a:t>expressed </a:t>
            </a:r>
            <a:r>
              <a:rPr sz="2800" spc="-70" dirty="0">
                <a:latin typeface="Tw Cen MT"/>
                <a:cs typeface="Tw Cen MT"/>
              </a:rPr>
              <a:t>by </a:t>
            </a:r>
            <a:r>
              <a:rPr sz="2800" spc="-575" dirty="0">
                <a:latin typeface="Tw Cen MT"/>
                <a:cs typeface="Tw Cen MT"/>
              </a:rPr>
              <a:t>―an  </a:t>
            </a:r>
            <a:r>
              <a:rPr sz="2800" spc="-15" dirty="0">
                <a:latin typeface="Tw Cen MT"/>
                <a:cs typeface="Tw Cen MT"/>
              </a:rPr>
              <a:t>EMPLOYEE </a:t>
            </a:r>
            <a:r>
              <a:rPr sz="2800" spc="-25" dirty="0">
                <a:latin typeface="Tw Cen MT"/>
                <a:cs typeface="Tw Cen MT"/>
              </a:rPr>
              <a:t>may </a:t>
            </a:r>
            <a:r>
              <a:rPr sz="2800" spc="-10" dirty="0">
                <a:latin typeface="Tw Cen MT"/>
                <a:cs typeface="Tw Cen MT"/>
              </a:rPr>
              <a:t>manage </a:t>
            </a:r>
            <a:r>
              <a:rPr sz="2800" spc="-25" dirty="0">
                <a:latin typeface="Tw Cen MT"/>
                <a:cs typeface="Tw Cen MT"/>
              </a:rPr>
              <a:t>many </a:t>
            </a:r>
            <a:r>
              <a:rPr sz="2800" spc="-15" dirty="0">
                <a:latin typeface="Tw Cen MT"/>
                <a:cs typeface="Tw Cen MT"/>
              </a:rPr>
              <a:t>EMPLOYEEs, </a:t>
            </a:r>
            <a:r>
              <a:rPr sz="2800" spc="-5" dirty="0">
                <a:latin typeface="Tw Cen MT"/>
                <a:cs typeface="Tw Cen MT"/>
              </a:rPr>
              <a:t>and  </a:t>
            </a:r>
            <a:r>
              <a:rPr sz="2800" spc="25" dirty="0">
                <a:latin typeface="Tw Cen MT"/>
                <a:cs typeface="Tw Cen MT"/>
              </a:rPr>
              <a:t>each </a:t>
            </a:r>
            <a:r>
              <a:rPr sz="2800" spc="-15" dirty="0">
                <a:latin typeface="Tw Cen MT"/>
                <a:cs typeface="Tw Cen MT"/>
              </a:rPr>
              <a:t>EMPLOYEE </a:t>
            </a:r>
            <a:r>
              <a:rPr sz="2800" spc="-5" dirty="0">
                <a:latin typeface="Tw Cen MT"/>
                <a:cs typeface="Tw Cen MT"/>
              </a:rPr>
              <a:t>is </a:t>
            </a:r>
            <a:r>
              <a:rPr sz="2800" spc="-10" dirty="0">
                <a:latin typeface="Tw Cen MT"/>
                <a:cs typeface="Tw Cen MT"/>
              </a:rPr>
              <a:t>managed </a:t>
            </a:r>
            <a:r>
              <a:rPr sz="2800" spc="-75" dirty="0">
                <a:latin typeface="Tw Cen MT"/>
                <a:cs typeface="Tw Cen MT"/>
              </a:rPr>
              <a:t>by </a:t>
            </a:r>
            <a:r>
              <a:rPr sz="2800" dirty="0">
                <a:latin typeface="Tw Cen MT"/>
                <a:cs typeface="Tw Cen MT"/>
              </a:rPr>
              <a:t>one</a:t>
            </a:r>
            <a:r>
              <a:rPr sz="2800" spc="75" dirty="0">
                <a:latin typeface="Tw Cen MT"/>
                <a:cs typeface="Tw Cen MT"/>
              </a:rPr>
              <a:t> </a:t>
            </a:r>
            <a:r>
              <a:rPr sz="2800" spc="-195" dirty="0">
                <a:latin typeface="Tw Cen MT"/>
                <a:cs typeface="Tw Cen MT"/>
              </a:rPr>
              <a:t>EMPLOYEE.‖</a:t>
            </a:r>
            <a:endParaRPr sz="2800">
              <a:latin typeface="Tw Cen MT"/>
              <a:cs typeface="Tw Cen MT"/>
            </a:endParaRPr>
          </a:p>
          <a:p>
            <a:pPr marL="285115" marR="127000" indent="-27241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9642"/>
              <a:buFont typeface="Wingdings 2"/>
              <a:buChar char=""/>
              <a:tabLst>
                <a:tab pos="285750" algn="l"/>
              </a:tabLst>
            </a:pPr>
            <a:r>
              <a:rPr sz="2800" spc="-5" dirty="0">
                <a:latin typeface="Tw Cen MT"/>
                <a:cs typeface="Tw Cen MT"/>
              </a:rPr>
              <a:t>A 1:1 unary relationship </a:t>
            </a:r>
            <a:r>
              <a:rPr sz="2800" spc="-20" dirty="0">
                <a:latin typeface="Tw Cen MT"/>
                <a:cs typeface="Tw Cen MT"/>
              </a:rPr>
              <a:t>may </a:t>
            </a:r>
            <a:r>
              <a:rPr sz="2800" dirty="0">
                <a:latin typeface="Tw Cen MT"/>
                <a:cs typeface="Tw Cen MT"/>
              </a:rPr>
              <a:t>be </a:t>
            </a:r>
            <a:r>
              <a:rPr sz="2800" spc="-10" dirty="0">
                <a:latin typeface="Tw Cen MT"/>
                <a:cs typeface="Tw Cen MT"/>
              </a:rPr>
              <a:t>expressed </a:t>
            </a:r>
            <a:r>
              <a:rPr sz="2800" spc="-70" dirty="0">
                <a:latin typeface="Tw Cen MT"/>
                <a:cs typeface="Tw Cen MT"/>
              </a:rPr>
              <a:t>by </a:t>
            </a:r>
            <a:r>
              <a:rPr sz="2800" spc="-575" dirty="0">
                <a:latin typeface="Tw Cen MT"/>
                <a:cs typeface="Tw Cen MT"/>
              </a:rPr>
              <a:t>―an  </a:t>
            </a:r>
            <a:r>
              <a:rPr sz="2800" spc="-15" dirty="0">
                <a:latin typeface="Tw Cen MT"/>
                <a:cs typeface="Tw Cen MT"/>
              </a:rPr>
              <a:t>EMPLOYEE </a:t>
            </a:r>
            <a:r>
              <a:rPr sz="2800" spc="-25" dirty="0">
                <a:latin typeface="Tw Cen MT"/>
                <a:cs typeface="Tw Cen MT"/>
              </a:rPr>
              <a:t>may </a:t>
            </a:r>
            <a:r>
              <a:rPr sz="2800" spc="-5" dirty="0">
                <a:latin typeface="Tw Cen MT"/>
                <a:cs typeface="Tw Cen MT"/>
              </a:rPr>
              <a:t>be </a:t>
            </a:r>
            <a:r>
              <a:rPr sz="2800" dirty="0">
                <a:latin typeface="Tw Cen MT"/>
                <a:cs typeface="Tw Cen MT"/>
              </a:rPr>
              <a:t>married </a:t>
            </a:r>
            <a:r>
              <a:rPr sz="2800" spc="-5" dirty="0">
                <a:latin typeface="Tw Cen MT"/>
                <a:cs typeface="Tw Cen MT"/>
              </a:rPr>
              <a:t>to </a:t>
            </a:r>
            <a:r>
              <a:rPr sz="2800" dirty="0">
                <a:latin typeface="Tw Cen MT"/>
                <a:cs typeface="Tw Cen MT"/>
              </a:rPr>
              <a:t>one and </a:t>
            </a:r>
            <a:r>
              <a:rPr sz="2800" spc="-5" dirty="0">
                <a:latin typeface="Tw Cen MT"/>
                <a:cs typeface="Tw Cen MT"/>
              </a:rPr>
              <a:t>only one  </a:t>
            </a:r>
            <a:r>
              <a:rPr sz="2800" dirty="0">
                <a:latin typeface="Tw Cen MT"/>
                <a:cs typeface="Tw Cen MT"/>
              </a:rPr>
              <a:t>other</a:t>
            </a:r>
            <a:r>
              <a:rPr sz="2800" spc="5" dirty="0">
                <a:latin typeface="Tw Cen MT"/>
                <a:cs typeface="Tw Cen MT"/>
              </a:rPr>
              <a:t> </a:t>
            </a:r>
            <a:r>
              <a:rPr sz="2800" spc="-195" dirty="0">
                <a:latin typeface="Tw Cen MT"/>
                <a:cs typeface="Tw Cen MT"/>
              </a:rPr>
              <a:t>EMPLOYEE.‖</a:t>
            </a:r>
            <a:endParaRPr sz="2800">
              <a:latin typeface="Tw Cen MT"/>
              <a:cs typeface="Tw Cen MT"/>
            </a:endParaRPr>
          </a:p>
          <a:p>
            <a:pPr marL="285115" marR="5080" indent="-27241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 2"/>
              <a:buChar char=""/>
              <a:tabLst>
                <a:tab pos="285750" algn="l"/>
              </a:tabLst>
            </a:pPr>
            <a:r>
              <a:rPr sz="2800" spc="-5" dirty="0">
                <a:latin typeface="Tw Cen MT"/>
                <a:cs typeface="Tw Cen MT"/>
              </a:rPr>
              <a:t>A M:N </a:t>
            </a:r>
            <a:r>
              <a:rPr sz="2800" dirty="0">
                <a:latin typeface="Tw Cen MT"/>
                <a:cs typeface="Tw Cen MT"/>
              </a:rPr>
              <a:t>unary </a:t>
            </a:r>
            <a:r>
              <a:rPr sz="2800" spc="-5" dirty="0">
                <a:latin typeface="Tw Cen MT"/>
                <a:cs typeface="Tw Cen MT"/>
              </a:rPr>
              <a:t>relationship </a:t>
            </a:r>
            <a:r>
              <a:rPr sz="2800" spc="-20" dirty="0">
                <a:latin typeface="Tw Cen MT"/>
                <a:cs typeface="Tw Cen MT"/>
              </a:rPr>
              <a:t>may </a:t>
            </a:r>
            <a:r>
              <a:rPr sz="2800" dirty="0">
                <a:latin typeface="Tw Cen MT"/>
                <a:cs typeface="Tw Cen MT"/>
              </a:rPr>
              <a:t>be </a:t>
            </a:r>
            <a:r>
              <a:rPr sz="2800" spc="-10" dirty="0">
                <a:latin typeface="Tw Cen MT"/>
                <a:cs typeface="Tw Cen MT"/>
              </a:rPr>
              <a:t>expressed </a:t>
            </a:r>
            <a:r>
              <a:rPr sz="2800" spc="-70" dirty="0">
                <a:latin typeface="Tw Cen MT"/>
                <a:cs typeface="Tw Cen MT"/>
              </a:rPr>
              <a:t>by </a:t>
            </a:r>
            <a:r>
              <a:rPr sz="2800" spc="-865" dirty="0">
                <a:latin typeface="Tw Cen MT"/>
                <a:cs typeface="Tw Cen MT"/>
              </a:rPr>
              <a:t>―a </a:t>
            </a:r>
            <a:r>
              <a:rPr sz="2800" spc="-64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COURSE </a:t>
            </a:r>
            <a:r>
              <a:rPr sz="2800" spc="-25" dirty="0">
                <a:latin typeface="Tw Cen MT"/>
                <a:cs typeface="Tw Cen MT"/>
              </a:rPr>
              <a:t>may </a:t>
            </a:r>
            <a:r>
              <a:rPr sz="2800" dirty="0">
                <a:latin typeface="Tw Cen MT"/>
                <a:cs typeface="Tw Cen MT"/>
              </a:rPr>
              <a:t>be </a:t>
            </a:r>
            <a:r>
              <a:rPr sz="2800" spc="-5" dirty="0">
                <a:latin typeface="Tw Cen MT"/>
                <a:cs typeface="Tw Cen MT"/>
              </a:rPr>
              <a:t>a prerequisite to </a:t>
            </a:r>
            <a:r>
              <a:rPr sz="2800" spc="-25" dirty="0">
                <a:latin typeface="Tw Cen MT"/>
                <a:cs typeface="Tw Cen MT"/>
              </a:rPr>
              <a:t>many </a:t>
            </a:r>
            <a:r>
              <a:rPr sz="2800" dirty="0">
                <a:latin typeface="Tw Cen MT"/>
                <a:cs typeface="Tw Cen MT"/>
              </a:rPr>
              <a:t>other  </a:t>
            </a:r>
            <a:r>
              <a:rPr sz="2800" spc="-10" dirty="0">
                <a:latin typeface="Tw Cen MT"/>
                <a:cs typeface="Tw Cen MT"/>
              </a:rPr>
              <a:t>COURSEs, </a:t>
            </a:r>
            <a:r>
              <a:rPr sz="2800" spc="-5" dirty="0">
                <a:latin typeface="Tw Cen MT"/>
                <a:cs typeface="Tw Cen MT"/>
              </a:rPr>
              <a:t>and </a:t>
            </a:r>
            <a:r>
              <a:rPr sz="2800" spc="25" dirty="0">
                <a:latin typeface="Tw Cen MT"/>
                <a:cs typeface="Tw Cen MT"/>
              </a:rPr>
              <a:t>each </a:t>
            </a:r>
            <a:r>
              <a:rPr sz="2800" dirty="0">
                <a:latin typeface="Tw Cen MT"/>
                <a:cs typeface="Tw Cen MT"/>
              </a:rPr>
              <a:t>COURSE </a:t>
            </a:r>
            <a:r>
              <a:rPr sz="2800" spc="-25" dirty="0">
                <a:latin typeface="Tw Cen MT"/>
                <a:cs typeface="Tw Cen MT"/>
              </a:rPr>
              <a:t>may </a:t>
            </a:r>
            <a:r>
              <a:rPr sz="2800" spc="-15" dirty="0">
                <a:latin typeface="Tw Cen MT"/>
                <a:cs typeface="Tw Cen MT"/>
              </a:rPr>
              <a:t>have </a:t>
            </a:r>
            <a:r>
              <a:rPr sz="2800" spc="-25" dirty="0">
                <a:latin typeface="Tw Cen MT"/>
                <a:cs typeface="Tw Cen MT"/>
              </a:rPr>
              <a:t>many </a:t>
            </a:r>
            <a:r>
              <a:rPr sz="2800" dirty="0">
                <a:latin typeface="Tw Cen MT"/>
                <a:cs typeface="Tw Cen MT"/>
              </a:rPr>
              <a:t>other  COURSEs </a:t>
            </a:r>
            <a:r>
              <a:rPr sz="2800" spc="-5" dirty="0">
                <a:latin typeface="Tw Cen MT"/>
                <a:cs typeface="Tw Cen MT"/>
              </a:rPr>
              <a:t>as </a:t>
            </a:r>
            <a:r>
              <a:rPr sz="2800" spc="-125" dirty="0">
                <a:latin typeface="Tw Cen MT"/>
                <a:cs typeface="Tw Cen MT"/>
              </a:rPr>
              <a:t>prerequisites.‖ </a:t>
            </a:r>
            <a:r>
              <a:rPr sz="2800" spc="-5" dirty="0">
                <a:latin typeface="Tw Cen MT"/>
                <a:cs typeface="Tw Cen MT"/>
              </a:rPr>
              <a:t>Those relationships </a:t>
            </a:r>
            <a:r>
              <a:rPr sz="2800" dirty="0">
                <a:latin typeface="Tw Cen MT"/>
                <a:cs typeface="Tw Cen MT"/>
              </a:rPr>
              <a:t>are  </a:t>
            </a:r>
            <a:r>
              <a:rPr sz="2800" spc="-20" dirty="0">
                <a:latin typeface="Tw Cen MT"/>
                <a:cs typeface="Tw Cen MT"/>
              </a:rPr>
              <a:t>shown </a:t>
            </a:r>
            <a:r>
              <a:rPr sz="2800" spc="-5" dirty="0">
                <a:latin typeface="Tw Cen MT"/>
                <a:cs typeface="Tw Cen MT"/>
              </a:rPr>
              <a:t>in </a:t>
            </a:r>
            <a:r>
              <a:rPr sz="2800" dirty="0">
                <a:latin typeface="Tw Cen MT"/>
                <a:cs typeface="Tw Cen MT"/>
              </a:rPr>
              <a:t>Figure</a:t>
            </a:r>
            <a:r>
              <a:rPr sz="2800" spc="1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4.17.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393"/>
            <a:ext cx="7461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Associative </a:t>
            </a:r>
            <a:r>
              <a:rPr sz="4000" spc="-5" dirty="0"/>
              <a:t>(Composite)</a:t>
            </a:r>
            <a:r>
              <a:rPr sz="4000" spc="40" dirty="0"/>
              <a:t> </a:t>
            </a:r>
            <a:r>
              <a:rPr sz="4000" spc="-10" dirty="0"/>
              <a:t>Relationships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12100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2987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</a:t>
            </a:r>
            <a:r>
              <a:rPr sz="2900" b="1" dirty="0">
                <a:latin typeface="Tw Cen MT"/>
                <a:cs typeface="Tw Cen MT"/>
              </a:rPr>
              <a:t>associative </a:t>
            </a:r>
            <a:r>
              <a:rPr sz="2900" b="1" spc="-5" dirty="0">
                <a:latin typeface="Tw Cen MT"/>
                <a:cs typeface="Tw Cen MT"/>
              </a:rPr>
              <a:t>entity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used to </a:t>
            </a:r>
            <a:r>
              <a:rPr sz="2900" spc="-5" dirty="0">
                <a:latin typeface="Tw Cen MT"/>
                <a:cs typeface="Tw Cen MT"/>
              </a:rPr>
              <a:t>implement </a:t>
            </a:r>
            <a:r>
              <a:rPr sz="2900" dirty="0">
                <a:latin typeface="Tw Cen MT"/>
                <a:cs typeface="Tw Cen MT"/>
              </a:rPr>
              <a:t>a M:N  relationship </a:t>
            </a:r>
            <a:r>
              <a:rPr sz="2900" spc="-10" dirty="0">
                <a:latin typeface="Tw Cen MT"/>
                <a:cs typeface="Tw Cen MT"/>
              </a:rPr>
              <a:t>between </a:t>
            </a:r>
            <a:r>
              <a:rPr sz="2900" spc="-25" dirty="0">
                <a:latin typeface="Tw Cen MT"/>
                <a:cs typeface="Tw Cen MT"/>
              </a:rPr>
              <a:t>two </a:t>
            </a:r>
            <a:r>
              <a:rPr sz="2900" dirty="0">
                <a:latin typeface="Tw Cen MT"/>
                <a:cs typeface="Tw Cen MT"/>
              </a:rPr>
              <a:t>or more</a:t>
            </a:r>
            <a:r>
              <a:rPr sz="2900" spc="-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entities.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This </a:t>
            </a:r>
            <a:r>
              <a:rPr sz="2900" spc="-5" dirty="0">
                <a:latin typeface="Tw Cen MT"/>
                <a:cs typeface="Tw Cen MT"/>
              </a:rPr>
              <a:t>associative </a:t>
            </a:r>
            <a:r>
              <a:rPr sz="2900" dirty="0">
                <a:latin typeface="Tw Cen MT"/>
                <a:cs typeface="Tw Cen MT"/>
              </a:rPr>
              <a:t>entity (also </a:t>
            </a:r>
            <a:r>
              <a:rPr sz="2900" spc="-15" dirty="0">
                <a:latin typeface="Tw Cen MT"/>
                <a:cs typeface="Tw Cen MT"/>
              </a:rPr>
              <a:t>known </a:t>
            </a:r>
            <a:r>
              <a:rPr sz="2900" dirty="0">
                <a:latin typeface="Tw Cen MT"/>
                <a:cs typeface="Tw Cen MT"/>
              </a:rPr>
              <a:t>as a </a:t>
            </a:r>
            <a:r>
              <a:rPr sz="2900" i="1" dirty="0">
                <a:latin typeface="Tw Cen MT"/>
                <a:cs typeface="Tw Cen MT"/>
              </a:rPr>
              <a:t>composite</a:t>
            </a:r>
            <a:r>
              <a:rPr sz="2900" i="1" spc="-114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or  </a:t>
            </a:r>
            <a:r>
              <a:rPr sz="2900" i="1" dirty="0">
                <a:latin typeface="Tw Cen MT"/>
                <a:cs typeface="Tw Cen MT"/>
              </a:rPr>
              <a:t>bridge entity</a:t>
            </a:r>
            <a:r>
              <a:rPr sz="2900" dirty="0">
                <a:latin typeface="Tw Cen MT"/>
                <a:cs typeface="Tw Cen MT"/>
              </a:rPr>
              <a:t>)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composed of the primary </a:t>
            </a:r>
            <a:r>
              <a:rPr sz="2900" spc="-45" dirty="0">
                <a:latin typeface="Tw Cen MT"/>
                <a:cs typeface="Tw Cen MT"/>
              </a:rPr>
              <a:t>keys </a:t>
            </a:r>
            <a:r>
              <a:rPr sz="2900" dirty="0">
                <a:latin typeface="Tw Cen MT"/>
                <a:cs typeface="Tw Cen MT"/>
              </a:rPr>
              <a:t>of  </a:t>
            </a:r>
            <a:r>
              <a:rPr sz="2900" spc="30" dirty="0">
                <a:latin typeface="Tw Cen MT"/>
                <a:cs typeface="Tw Cen MT"/>
              </a:rPr>
              <a:t>each </a:t>
            </a:r>
            <a:r>
              <a:rPr sz="2900" dirty="0">
                <a:latin typeface="Tw Cen MT"/>
                <a:cs typeface="Tw Cen MT"/>
              </a:rPr>
              <a:t>of the entities to be</a:t>
            </a:r>
            <a:r>
              <a:rPr sz="2900" spc="1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connected.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775" y="1801367"/>
            <a:ext cx="8153400" cy="3075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18552" y="5281421"/>
            <a:ext cx="890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5281421"/>
            <a:ext cx="6885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71880" algn="l"/>
                <a:tab pos="1562735" algn="l"/>
                <a:tab pos="2279015" algn="l"/>
                <a:tab pos="3911600" algn="l"/>
                <a:tab pos="4248150" algn="l"/>
                <a:tab pos="5016500" algn="l"/>
              </a:tabLst>
            </a:pPr>
            <a:r>
              <a:rPr sz="1800" spc="-5" dirty="0">
                <a:latin typeface="Arial"/>
                <a:cs typeface="Arial"/>
              </a:rPr>
              <a:t>Because	the	Ch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rep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ntation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rather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spac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suming,  vendors have adopted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Crow’s </a:t>
            </a:r>
            <a:r>
              <a:rPr sz="1800" dirty="0">
                <a:latin typeface="Arial"/>
                <a:cs typeface="Arial"/>
              </a:rPr>
              <a:t>Foot </a:t>
            </a:r>
            <a:r>
              <a:rPr sz="1800" spc="-5" dirty="0">
                <a:latin typeface="Arial"/>
                <a:cs typeface="Arial"/>
              </a:rPr>
              <a:t>attribute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display.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600200"/>
            <a:ext cx="58674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3733800"/>
            <a:ext cx="70866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432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Required </a:t>
            </a:r>
            <a:r>
              <a:rPr dirty="0"/>
              <a:t>and Optional</a:t>
            </a:r>
            <a:r>
              <a:rPr spc="-70" dirty="0"/>
              <a:t> </a:t>
            </a:r>
            <a:r>
              <a:rPr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48930" cy="4183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 </a:t>
            </a:r>
            <a:r>
              <a:rPr sz="2900" b="1" spc="15" dirty="0">
                <a:latin typeface="Tw Cen MT"/>
                <a:cs typeface="Tw Cen MT"/>
              </a:rPr>
              <a:t>required </a:t>
            </a:r>
            <a:r>
              <a:rPr sz="2900" b="1" dirty="0">
                <a:latin typeface="Tw Cen MT"/>
                <a:cs typeface="Tw Cen MT"/>
              </a:rPr>
              <a:t>attribute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an attribute that </a:t>
            </a:r>
            <a:r>
              <a:rPr sz="2900" spc="10" dirty="0">
                <a:latin typeface="Tw Cen MT"/>
                <a:cs typeface="Tw Cen MT"/>
              </a:rPr>
              <a:t>must </a:t>
            </a:r>
            <a:r>
              <a:rPr sz="2900" spc="-15" dirty="0">
                <a:latin typeface="Tw Cen MT"/>
                <a:cs typeface="Tw Cen MT"/>
              </a:rPr>
              <a:t>have</a:t>
            </a:r>
            <a:r>
              <a:rPr sz="2900" spc="-1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a  </a:t>
            </a:r>
            <a:r>
              <a:rPr sz="2900" spc="-10" dirty="0">
                <a:latin typeface="Tw Cen MT"/>
                <a:cs typeface="Tw Cen MT"/>
              </a:rPr>
              <a:t>value;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other </a:t>
            </a:r>
            <a:r>
              <a:rPr sz="2900" spc="-20" dirty="0">
                <a:latin typeface="Tw Cen MT"/>
                <a:cs typeface="Tw Cen MT"/>
              </a:rPr>
              <a:t>words, </a:t>
            </a:r>
            <a:r>
              <a:rPr sz="2900" spc="-5" dirty="0">
                <a:latin typeface="Tw Cen MT"/>
                <a:cs typeface="Tw Cen MT"/>
              </a:rPr>
              <a:t>it </a:t>
            </a:r>
            <a:r>
              <a:rPr sz="2900" dirty="0">
                <a:latin typeface="Tw Cen MT"/>
                <a:cs typeface="Tw Cen MT"/>
              </a:rPr>
              <a:t>cannot be </a:t>
            </a:r>
            <a:r>
              <a:rPr sz="2900" spc="-5" dirty="0">
                <a:latin typeface="Tw Cen MT"/>
                <a:cs typeface="Tw Cen MT"/>
              </a:rPr>
              <a:t>left </a:t>
            </a:r>
            <a:r>
              <a:rPr sz="2900" spc="-25" dirty="0">
                <a:latin typeface="Tw Cen MT"/>
                <a:cs typeface="Tw Cen MT"/>
              </a:rPr>
              <a:t>empty. </a:t>
            </a:r>
            <a:r>
              <a:rPr sz="2900" spc="-10" dirty="0">
                <a:latin typeface="Tw Cen MT"/>
                <a:cs typeface="Tw Cen MT"/>
              </a:rPr>
              <a:t>For  </a:t>
            </a:r>
            <a:r>
              <a:rPr sz="2900" spc="-25" dirty="0">
                <a:latin typeface="Tw Cen MT"/>
                <a:cs typeface="Tw Cen MT"/>
              </a:rPr>
              <a:t>example,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Figure 4.1, </a:t>
            </a:r>
            <a:r>
              <a:rPr sz="2900" spc="-20" dirty="0">
                <a:latin typeface="Tw Cen MT"/>
                <a:cs typeface="Tw Cen MT"/>
              </a:rPr>
              <a:t>two </a:t>
            </a:r>
            <a:r>
              <a:rPr sz="2900" dirty="0">
                <a:latin typeface="Tw Cen MT"/>
                <a:cs typeface="Tw Cen MT"/>
              </a:rPr>
              <a:t>boldfaced attributes </a:t>
            </a:r>
            <a:r>
              <a:rPr sz="2900" spc="-5" dirty="0">
                <a:latin typeface="Tw Cen MT"/>
                <a:cs typeface="Tw Cen MT"/>
              </a:rPr>
              <a:t>in  </a:t>
            </a:r>
            <a:r>
              <a:rPr sz="2900" spc="-35" dirty="0">
                <a:latin typeface="Tw Cen MT"/>
                <a:cs typeface="Tw Cen MT"/>
              </a:rPr>
              <a:t>Crow’s </a:t>
            </a:r>
            <a:r>
              <a:rPr sz="2900" spc="-5" dirty="0">
                <a:latin typeface="Tw Cen MT"/>
                <a:cs typeface="Tw Cen MT"/>
              </a:rPr>
              <a:t>Foot </a:t>
            </a:r>
            <a:r>
              <a:rPr sz="2900" dirty="0">
                <a:latin typeface="Tw Cen MT"/>
                <a:cs typeface="Tw Cen MT"/>
              </a:rPr>
              <a:t>notation </a:t>
            </a:r>
            <a:r>
              <a:rPr sz="2900" spc="-5" dirty="0">
                <a:latin typeface="Tw Cen MT"/>
                <a:cs typeface="Tw Cen MT"/>
              </a:rPr>
              <a:t>indicate </a:t>
            </a:r>
            <a:r>
              <a:rPr sz="2900" dirty="0">
                <a:latin typeface="Tw Cen MT"/>
                <a:cs typeface="Tw Cen MT"/>
              </a:rPr>
              <a:t>that a data entry will  be required since the assumption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that all students  </a:t>
            </a:r>
            <a:r>
              <a:rPr sz="2900" spc="-15" dirty="0">
                <a:latin typeface="Tw Cen MT"/>
                <a:cs typeface="Tw Cen MT"/>
              </a:rPr>
              <a:t>have </a:t>
            </a:r>
            <a:r>
              <a:rPr sz="2900" dirty="0">
                <a:latin typeface="Tw Cen MT"/>
                <a:cs typeface="Tw Cen MT"/>
              </a:rPr>
              <a:t>a last name and a first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name.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Clr>
                <a:srgbClr val="7597D9"/>
              </a:buClr>
              <a:buFont typeface="Wingdings"/>
              <a:buChar char=""/>
            </a:pPr>
            <a:endParaRPr sz="4250">
              <a:latin typeface="Times New Roman"/>
              <a:cs typeface="Times New Roman"/>
            </a:endParaRPr>
          </a:p>
          <a:p>
            <a:pPr marL="332740" marR="368935" indent="-320040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An </a:t>
            </a:r>
            <a:r>
              <a:rPr sz="2900" b="1" dirty="0">
                <a:latin typeface="Tw Cen MT"/>
                <a:cs typeface="Tw Cen MT"/>
              </a:rPr>
              <a:t>optional attribute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an attribute that does</a:t>
            </a:r>
            <a:r>
              <a:rPr sz="2900" spc="-14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not  require a </a:t>
            </a:r>
            <a:r>
              <a:rPr sz="2900" spc="-10" dirty="0">
                <a:latin typeface="Tw Cen MT"/>
                <a:cs typeface="Tw Cen MT"/>
              </a:rPr>
              <a:t>value; </a:t>
            </a:r>
            <a:r>
              <a:rPr sz="2900" spc="-15" dirty="0">
                <a:latin typeface="Tw Cen MT"/>
                <a:cs typeface="Tw Cen MT"/>
              </a:rPr>
              <a:t>therefore, </a:t>
            </a:r>
            <a:r>
              <a:rPr sz="2900" spc="-5" dirty="0">
                <a:latin typeface="Tw Cen MT"/>
                <a:cs typeface="Tw Cen MT"/>
              </a:rPr>
              <a:t>it </a:t>
            </a:r>
            <a:r>
              <a:rPr sz="2900" dirty="0">
                <a:latin typeface="Tw Cen MT"/>
                <a:cs typeface="Tw Cen MT"/>
              </a:rPr>
              <a:t>can be </a:t>
            </a:r>
            <a:r>
              <a:rPr sz="2900" spc="-5" dirty="0">
                <a:latin typeface="Tw Cen MT"/>
                <a:cs typeface="Tw Cen MT"/>
              </a:rPr>
              <a:t>left</a:t>
            </a:r>
            <a:r>
              <a:rPr sz="2900" spc="-45" dirty="0">
                <a:latin typeface="Tw Cen MT"/>
                <a:cs typeface="Tw Cen MT"/>
              </a:rPr>
              <a:t> </a:t>
            </a:r>
            <a:r>
              <a:rPr sz="2900" spc="-30" dirty="0">
                <a:latin typeface="Tw Cen MT"/>
                <a:cs typeface="Tw Cen MT"/>
              </a:rPr>
              <a:t>empty.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8821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Domains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8329"/>
            <a:ext cx="7994015" cy="52755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dirty="0">
                <a:latin typeface="Tw Cen MT"/>
                <a:cs typeface="Tw Cen MT"/>
              </a:rPr>
              <a:t>Attributes </a:t>
            </a:r>
            <a:r>
              <a:rPr sz="2400" spc="-10" dirty="0">
                <a:latin typeface="Tw Cen MT"/>
                <a:cs typeface="Tw Cen MT"/>
              </a:rPr>
              <a:t>have 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domain.</a:t>
            </a:r>
            <a:endParaRPr sz="24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dirty="0">
                <a:latin typeface="Tw Cen MT"/>
                <a:cs typeface="Tw Cen MT"/>
              </a:rPr>
              <a:t>A </a:t>
            </a:r>
            <a:r>
              <a:rPr sz="2400" b="1" dirty="0">
                <a:latin typeface="Tw Cen MT"/>
                <a:cs typeface="Tw Cen MT"/>
              </a:rPr>
              <a:t>domain </a:t>
            </a:r>
            <a:r>
              <a:rPr sz="2400" spc="-5" dirty="0">
                <a:latin typeface="Tw Cen MT"/>
                <a:cs typeface="Tw Cen MT"/>
              </a:rPr>
              <a:t>is </a:t>
            </a:r>
            <a:r>
              <a:rPr sz="2400" dirty="0">
                <a:latin typeface="Tw Cen MT"/>
                <a:cs typeface="Tw Cen MT"/>
              </a:rPr>
              <a:t>the set of possible </a:t>
            </a:r>
            <a:r>
              <a:rPr sz="2400" spc="-10" dirty="0">
                <a:latin typeface="Tw Cen MT"/>
                <a:cs typeface="Tw Cen MT"/>
              </a:rPr>
              <a:t>values </a:t>
            </a:r>
            <a:r>
              <a:rPr sz="2400" spc="-15" dirty="0">
                <a:latin typeface="Tw Cen MT"/>
                <a:cs typeface="Tw Cen MT"/>
              </a:rPr>
              <a:t>for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-10" dirty="0">
                <a:latin typeface="Tw Cen MT"/>
                <a:cs typeface="Tw Cen MT"/>
              </a:rPr>
              <a:t>given</a:t>
            </a:r>
            <a:r>
              <a:rPr sz="2400" spc="65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attribute.</a:t>
            </a:r>
            <a:endParaRPr sz="2400">
              <a:latin typeface="Tw Cen MT"/>
              <a:cs typeface="Tw Cen MT"/>
            </a:endParaRPr>
          </a:p>
          <a:p>
            <a:pPr marL="332740">
              <a:lnSpc>
                <a:spcPct val="100000"/>
              </a:lnSpc>
            </a:pPr>
            <a:r>
              <a:rPr sz="2400" spc="-10" dirty="0">
                <a:latin typeface="Tw Cen MT"/>
                <a:cs typeface="Tw Cen MT"/>
              </a:rPr>
              <a:t>For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spc="-25" dirty="0">
                <a:latin typeface="Tw Cen MT"/>
                <a:cs typeface="Tw Cen MT"/>
              </a:rPr>
              <a:t>example,</a:t>
            </a:r>
            <a:endParaRPr sz="2400">
              <a:latin typeface="Tw Cen MT"/>
              <a:cs typeface="Tw Cen MT"/>
            </a:endParaRPr>
          </a:p>
          <a:p>
            <a:pPr marL="652780" marR="280035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dirty="0">
                <a:latin typeface="Tw Cen MT"/>
                <a:cs typeface="Tw Cen MT"/>
              </a:rPr>
              <a:t>the domain </a:t>
            </a:r>
            <a:r>
              <a:rPr sz="2400" spc="-15" dirty="0">
                <a:latin typeface="Tw Cen MT"/>
                <a:cs typeface="Tw Cen MT"/>
              </a:rPr>
              <a:t>for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5" dirty="0">
                <a:latin typeface="Tw Cen MT"/>
                <a:cs typeface="Tw Cen MT"/>
              </a:rPr>
              <a:t>grade </a:t>
            </a:r>
            <a:r>
              <a:rPr sz="2400" dirty="0">
                <a:latin typeface="Tw Cen MT"/>
                <a:cs typeface="Tw Cen MT"/>
              </a:rPr>
              <a:t>point </a:t>
            </a:r>
            <a:r>
              <a:rPr sz="2400" spc="-20" dirty="0">
                <a:latin typeface="Tw Cen MT"/>
                <a:cs typeface="Tw Cen MT"/>
              </a:rPr>
              <a:t>average </a:t>
            </a:r>
            <a:r>
              <a:rPr sz="2400" spc="-40" dirty="0">
                <a:latin typeface="Tw Cen MT"/>
                <a:cs typeface="Tw Cen MT"/>
              </a:rPr>
              <a:t>(GPA) </a:t>
            </a:r>
            <a:r>
              <a:rPr sz="2400" spc="-5" dirty="0">
                <a:latin typeface="Tw Cen MT"/>
                <a:cs typeface="Tw Cen MT"/>
              </a:rPr>
              <a:t>attribute is  </a:t>
            </a:r>
            <a:r>
              <a:rPr sz="2400" dirty="0">
                <a:latin typeface="Tw Cen MT"/>
                <a:cs typeface="Tw Cen MT"/>
              </a:rPr>
              <a:t>written </a:t>
            </a:r>
            <a:r>
              <a:rPr sz="2400" spc="-5" dirty="0">
                <a:latin typeface="Tw Cen MT"/>
                <a:cs typeface="Tw Cen MT"/>
              </a:rPr>
              <a:t>(0,4).</a:t>
            </a:r>
            <a:endParaRPr sz="24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5" dirty="0">
                <a:latin typeface="Tw Cen MT"/>
                <a:cs typeface="Tw Cen MT"/>
              </a:rPr>
              <a:t>domain </a:t>
            </a:r>
            <a:r>
              <a:rPr sz="2400" spc="-15" dirty="0">
                <a:latin typeface="Tw Cen MT"/>
                <a:cs typeface="Tw Cen MT"/>
              </a:rPr>
              <a:t>for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10" dirty="0">
                <a:latin typeface="Tw Cen MT"/>
                <a:cs typeface="Tw Cen MT"/>
              </a:rPr>
              <a:t>gender </a:t>
            </a:r>
            <a:r>
              <a:rPr sz="2400" spc="-5" dirty="0">
                <a:latin typeface="Tw Cen MT"/>
                <a:cs typeface="Tw Cen MT"/>
              </a:rPr>
              <a:t>attribute </a:t>
            </a:r>
            <a:r>
              <a:rPr sz="2400" dirty="0">
                <a:latin typeface="Tw Cen MT"/>
                <a:cs typeface="Tw Cen MT"/>
              </a:rPr>
              <a:t>consists of </a:t>
            </a:r>
            <a:r>
              <a:rPr sz="2400" spc="-5" dirty="0">
                <a:latin typeface="Tw Cen MT"/>
                <a:cs typeface="Tw Cen MT"/>
              </a:rPr>
              <a:t>only</a:t>
            </a:r>
            <a:r>
              <a:rPr sz="2400" spc="90" dirty="0">
                <a:latin typeface="Tw Cen MT"/>
                <a:cs typeface="Tw Cen MT"/>
              </a:rPr>
              <a:t> </a:t>
            </a:r>
            <a:r>
              <a:rPr sz="2400" spc="-20" dirty="0">
                <a:latin typeface="Tw Cen MT"/>
                <a:cs typeface="Tw Cen MT"/>
              </a:rPr>
              <a:t>two</a:t>
            </a:r>
            <a:endParaRPr sz="2400">
              <a:latin typeface="Tw Cen MT"/>
              <a:cs typeface="Tw Cen MT"/>
            </a:endParaRPr>
          </a:p>
          <a:p>
            <a:pPr marL="652780">
              <a:lnSpc>
                <a:spcPct val="100000"/>
              </a:lnSpc>
            </a:pPr>
            <a:r>
              <a:rPr sz="2400" spc="-5" dirty="0">
                <a:latin typeface="Tw Cen MT"/>
                <a:cs typeface="Tw Cen MT"/>
              </a:rPr>
              <a:t>possibilities: </a:t>
            </a:r>
            <a:r>
              <a:rPr sz="2400" dirty="0">
                <a:latin typeface="Tw Cen MT"/>
                <a:cs typeface="Tw Cen MT"/>
              </a:rPr>
              <a:t>M or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F</a:t>
            </a:r>
            <a:endParaRPr sz="2400">
              <a:latin typeface="Tw Cen MT"/>
              <a:cs typeface="Tw Cen MT"/>
            </a:endParaRPr>
          </a:p>
          <a:p>
            <a:pPr marL="652780" marR="304165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dirty="0">
                <a:latin typeface="Tw Cen MT"/>
                <a:cs typeface="Tw Cen MT"/>
              </a:rPr>
              <a:t>The domain </a:t>
            </a:r>
            <a:r>
              <a:rPr sz="2400" spc="-15" dirty="0">
                <a:latin typeface="Tw Cen MT"/>
                <a:cs typeface="Tw Cen MT"/>
              </a:rPr>
              <a:t>for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-15" dirty="0">
                <a:latin typeface="Tw Cen MT"/>
                <a:cs typeface="Tw Cen MT"/>
              </a:rPr>
              <a:t>company’s </a:t>
            </a:r>
            <a:r>
              <a:rPr sz="2400" dirty="0">
                <a:latin typeface="Tw Cen MT"/>
                <a:cs typeface="Tw Cen MT"/>
              </a:rPr>
              <a:t>date of hire </a:t>
            </a:r>
            <a:r>
              <a:rPr sz="2400" spc="-5" dirty="0">
                <a:latin typeface="Tw Cen MT"/>
                <a:cs typeface="Tw Cen MT"/>
              </a:rPr>
              <a:t>attribute </a:t>
            </a:r>
            <a:r>
              <a:rPr sz="2400" dirty="0">
                <a:latin typeface="Tw Cen MT"/>
                <a:cs typeface="Tw Cen MT"/>
              </a:rPr>
              <a:t>consists  of all </a:t>
            </a:r>
            <a:r>
              <a:rPr sz="2400" spc="-5" dirty="0">
                <a:latin typeface="Tw Cen MT"/>
                <a:cs typeface="Tw Cen MT"/>
              </a:rPr>
              <a:t>dates </a:t>
            </a:r>
            <a:r>
              <a:rPr sz="2400" dirty="0">
                <a:latin typeface="Tw Cen MT"/>
                <a:cs typeface="Tw Cen MT"/>
              </a:rPr>
              <a:t>that fit </a:t>
            </a: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-15" dirty="0">
                <a:latin typeface="Tw Cen MT"/>
                <a:cs typeface="Tw Cen MT"/>
              </a:rPr>
              <a:t>range (for </a:t>
            </a:r>
            <a:r>
              <a:rPr sz="2400" spc="-25" dirty="0">
                <a:latin typeface="Tw Cen MT"/>
                <a:cs typeface="Tw Cen MT"/>
              </a:rPr>
              <a:t>example, </a:t>
            </a:r>
            <a:r>
              <a:rPr sz="2400" spc="-10" dirty="0">
                <a:latin typeface="Tw Cen MT"/>
                <a:cs typeface="Tw Cen MT"/>
              </a:rPr>
              <a:t>company  </a:t>
            </a:r>
            <a:r>
              <a:rPr sz="2400" spc="5" dirty="0">
                <a:latin typeface="Tw Cen MT"/>
                <a:cs typeface="Tw Cen MT"/>
              </a:rPr>
              <a:t>startup </a:t>
            </a:r>
            <a:r>
              <a:rPr sz="2400" spc="-5" dirty="0">
                <a:latin typeface="Tw Cen MT"/>
                <a:cs typeface="Tw Cen MT"/>
              </a:rPr>
              <a:t>date </a:t>
            </a:r>
            <a:r>
              <a:rPr sz="2400" dirty="0">
                <a:latin typeface="Tw Cen MT"/>
                <a:cs typeface="Tw Cen MT"/>
              </a:rPr>
              <a:t>to current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date).</a:t>
            </a:r>
            <a:endParaRPr sz="24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dirty="0">
                <a:latin typeface="Tw Cen MT"/>
                <a:cs typeface="Tw Cen MT"/>
              </a:rPr>
              <a:t>Attributes </a:t>
            </a:r>
            <a:r>
              <a:rPr sz="2400" spc="-20" dirty="0">
                <a:latin typeface="Tw Cen MT"/>
                <a:cs typeface="Tw Cen MT"/>
              </a:rPr>
              <a:t>may </a:t>
            </a:r>
            <a:r>
              <a:rPr sz="2400" dirty="0">
                <a:latin typeface="Tw Cen MT"/>
                <a:cs typeface="Tw Cen MT"/>
              </a:rPr>
              <a:t>share a domain. </a:t>
            </a:r>
            <a:r>
              <a:rPr sz="2400" spc="-5" dirty="0">
                <a:latin typeface="Tw Cen MT"/>
                <a:cs typeface="Tw Cen MT"/>
              </a:rPr>
              <a:t>For </a:t>
            </a:r>
            <a:r>
              <a:rPr sz="2400" spc="-25" dirty="0">
                <a:latin typeface="Tw Cen MT"/>
                <a:cs typeface="Tw Cen MT"/>
              </a:rPr>
              <a:t>example, </a:t>
            </a:r>
            <a:r>
              <a:rPr sz="2400" dirty="0">
                <a:latin typeface="Tw Cen MT"/>
                <a:cs typeface="Tw Cen MT"/>
              </a:rPr>
              <a:t>a STUDENT  ADDRESS and a PROFESSOR ADDRESS share the same</a:t>
            </a:r>
            <a:r>
              <a:rPr sz="2400" spc="-9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domain  of all </a:t>
            </a:r>
            <a:r>
              <a:rPr sz="2400" spc="-5" dirty="0">
                <a:latin typeface="Tw Cen MT"/>
                <a:cs typeface="Tw Cen MT"/>
              </a:rPr>
              <a:t>possible</a:t>
            </a:r>
            <a:r>
              <a:rPr sz="2400" spc="65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addresses.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3586</Words>
  <Application>Microsoft Office PowerPoint</Application>
  <PresentationFormat>On-screen Show (4:3)</PresentationFormat>
  <Paragraphs>287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Times New Roman</vt:lpstr>
      <vt:lpstr>Tw Cen MT</vt:lpstr>
      <vt:lpstr>Wingdings</vt:lpstr>
      <vt:lpstr>Wingdings 2</vt:lpstr>
      <vt:lpstr>Office Theme</vt:lpstr>
      <vt:lpstr>DATABASE MANAGEMENT SYSTEM</vt:lpstr>
      <vt:lpstr>Entity Relationship Model</vt:lpstr>
      <vt:lpstr>Example</vt:lpstr>
      <vt:lpstr>PowerPoint Presentation</vt:lpstr>
      <vt:lpstr>Entities</vt:lpstr>
      <vt:lpstr>Attributes</vt:lpstr>
      <vt:lpstr>PowerPoint Presentation</vt:lpstr>
      <vt:lpstr>Required and Optional Attributes</vt:lpstr>
      <vt:lpstr>Domains</vt:lpstr>
      <vt:lpstr>Identifiers (Primary Keys)</vt:lpstr>
      <vt:lpstr>Composite Identifiers</vt:lpstr>
      <vt:lpstr>Composite and Simple Attributes</vt:lpstr>
      <vt:lpstr>PowerPoint Presentation</vt:lpstr>
      <vt:lpstr>Single-Valued Attributes</vt:lpstr>
      <vt:lpstr>Multivalued Attributes</vt:lpstr>
      <vt:lpstr>PowerPoint Presentation</vt:lpstr>
      <vt:lpstr>Implementing Multi-valued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Derived Attributes (Computed</vt:lpstr>
      <vt:lpstr>Example</vt:lpstr>
      <vt:lpstr>PowerPoint Presentation</vt:lpstr>
      <vt:lpstr>PowerPoint Presentation</vt:lpstr>
      <vt:lpstr>PowerPoint Presentation</vt:lpstr>
      <vt:lpstr>Relationships</vt:lpstr>
      <vt:lpstr>PowerPoint Presentation</vt:lpstr>
      <vt:lpstr>Example</vt:lpstr>
      <vt:lpstr>Connectivity and Cardinality</vt:lpstr>
      <vt:lpstr>PowerPoint Presentation</vt:lpstr>
      <vt:lpstr>PowerPoint Presentation</vt:lpstr>
      <vt:lpstr>PowerPoint Presentation</vt:lpstr>
      <vt:lpstr>PowerPoint Presentation</vt:lpstr>
      <vt:lpstr>Existence Dependence</vt:lpstr>
      <vt:lpstr>PowerPoint Presentation</vt:lpstr>
      <vt:lpstr>PowerPoint Presentation</vt:lpstr>
      <vt:lpstr>PowerPoint Presentation</vt:lpstr>
      <vt:lpstr>Relationship Strength</vt:lpstr>
      <vt:lpstr>Example</vt:lpstr>
      <vt:lpstr>PowerPoint Presentation</vt:lpstr>
      <vt:lpstr>Strong (Identifying) Relationship</vt:lpstr>
      <vt:lpstr>Example</vt:lpstr>
      <vt:lpstr>PowerPoint Presentation</vt:lpstr>
      <vt:lpstr>Weak Entities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 Participation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 Degree</vt:lpstr>
      <vt:lpstr>PowerPoint Presentation</vt:lpstr>
      <vt:lpstr>Unary Relationships</vt:lpstr>
      <vt:lpstr>PowerPoint Presentation</vt:lpstr>
      <vt:lpstr>Binary Relationships</vt:lpstr>
      <vt:lpstr>PowerPoint Presentation</vt:lpstr>
      <vt:lpstr>Ternary and Higher-Degree Relationships</vt:lpstr>
      <vt:lpstr>Recursive Relationships</vt:lpstr>
      <vt:lpstr>Example</vt:lpstr>
      <vt:lpstr>Associative (Composite) Relationships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Mishal</dc:creator>
  <cp:lastModifiedBy>asma irfan</cp:lastModifiedBy>
  <cp:revision>2</cp:revision>
  <dcterms:created xsi:type="dcterms:W3CDTF">2018-10-06T17:46:05Z</dcterms:created>
  <dcterms:modified xsi:type="dcterms:W3CDTF">2018-10-08T05:31:13Z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2018-10-06T00:00:00Z</vt:filetime>
  </property>
</Properties>
</file>