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692" y="343865"/>
            <a:ext cx="776061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999" y="1526146"/>
            <a:ext cx="8382000" cy="401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782902"/>
            <a:ext cx="7677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Relational </a:t>
            </a:r>
            <a:r>
              <a:rPr sz="3600" b="1" spc="-135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3600" b="1" spc="-125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6951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80" dirty="0">
                <a:solidFill>
                  <a:srgbClr val="800040"/>
                </a:solidFill>
                <a:latin typeface="Trebuchet MS"/>
                <a:cs typeface="Trebuchet MS"/>
              </a:rPr>
              <a:t>DATABASE </a:t>
            </a:r>
            <a:r>
              <a:rPr sz="2600" b="1" spc="-40" dirty="0">
                <a:solidFill>
                  <a:srgbClr val="800040"/>
                </a:solidFill>
                <a:latin typeface="Trebuchet MS"/>
                <a:cs typeface="Trebuchet MS"/>
              </a:rPr>
              <a:t>MANAGEMENT</a:t>
            </a:r>
            <a:r>
              <a:rPr sz="2600" b="1" spc="-325" dirty="0">
                <a:solidFill>
                  <a:srgbClr val="800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800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180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Controlled</a:t>
            </a:r>
            <a:r>
              <a:rPr spc="-100" dirty="0"/>
              <a:t> </a:t>
            </a:r>
            <a:r>
              <a:rPr spc="-345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447545"/>
            <a:ext cx="876744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2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80" dirty="0">
                <a:latin typeface="Arial"/>
                <a:cs typeface="Arial"/>
              </a:rPr>
              <a:t>Controlled </a:t>
            </a:r>
            <a:r>
              <a:rPr sz="2400" spc="-100" dirty="0">
                <a:latin typeface="Arial"/>
                <a:cs typeface="Arial"/>
              </a:rPr>
              <a:t>redundancy </a:t>
            </a:r>
            <a:r>
              <a:rPr sz="2400" spc="-170" dirty="0">
                <a:latin typeface="Arial"/>
                <a:cs typeface="Arial"/>
              </a:rPr>
              <a:t>makes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relational </a:t>
            </a:r>
            <a:r>
              <a:rPr sz="2400" spc="-130" dirty="0">
                <a:latin typeface="Arial"/>
                <a:cs typeface="Arial"/>
              </a:rPr>
              <a:t>database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90" dirty="0">
                <a:latin typeface="Arial"/>
                <a:cs typeface="Arial"/>
              </a:rPr>
              <a:t>Tables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280" dirty="0">
                <a:latin typeface="Arial"/>
                <a:cs typeface="Arial"/>
              </a:rPr>
              <a:t>DB </a:t>
            </a:r>
            <a:r>
              <a:rPr sz="2400" spc="-135" dirty="0">
                <a:latin typeface="Arial"/>
                <a:cs typeface="Arial"/>
              </a:rPr>
              <a:t>share </a:t>
            </a:r>
            <a:r>
              <a:rPr sz="2400" spc="-105" dirty="0">
                <a:latin typeface="Arial"/>
                <a:cs typeface="Arial"/>
              </a:rPr>
              <a:t>common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95" dirty="0">
                <a:latin typeface="Arial"/>
                <a:cs typeface="Arial"/>
              </a:rPr>
              <a:t>enabling </a:t>
            </a:r>
            <a:r>
              <a:rPr sz="2400" spc="-60" dirty="0">
                <a:latin typeface="Arial"/>
                <a:cs typeface="Arial"/>
              </a:rPr>
              <a:t>linking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2305050"/>
            <a:ext cx="8791575" cy="4552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102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Relational</a:t>
            </a:r>
            <a:r>
              <a:rPr spc="-120" dirty="0"/>
              <a:t> </a:t>
            </a:r>
            <a:r>
              <a:rPr spc="-43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567942"/>
            <a:ext cx="8674735" cy="46145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740" marR="1299845" indent="-320040">
              <a:lnSpc>
                <a:spcPts val="3030"/>
              </a:lnSpc>
              <a:spcBef>
                <a:spcPts val="47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14" dirty="0">
                <a:latin typeface="Arial"/>
                <a:cs typeface="Arial"/>
              </a:rPr>
              <a:t>Relational </a:t>
            </a:r>
            <a:r>
              <a:rPr sz="2800" spc="-155" dirty="0">
                <a:latin typeface="Arial"/>
                <a:cs typeface="Arial"/>
              </a:rPr>
              <a:t>database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represented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65" dirty="0">
                <a:latin typeface="Arial"/>
                <a:cs typeface="Arial"/>
              </a:rPr>
              <a:t>relational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332740" marR="396240" indent="-320040">
              <a:lnSpc>
                <a:spcPct val="90000"/>
              </a:lnSpc>
              <a:spcBef>
                <a:spcPts val="66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relational </a:t>
            </a:r>
            <a:r>
              <a:rPr sz="2800" spc="-190" dirty="0">
                <a:latin typeface="Arial"/>
                <a:cs typeface="Arial"/>
              </a:rPr>
              <a:t>schema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textual </a:t>
            </a:r>
            <a:r>
              <a:rPr sz="2800" spc="-85" dirty="0">
                <a:latin typeface="Arial"/>
                <a:cs typeface="Arial"/>
              </a:rPr>
              <a:t>representation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55" dirty="0">
                <a:latin typeface="Arial"/>
                <a:cs typeface="Arial"/>
              </a:rPr>
              <a:t>database </a:t>
            </a:r>
            <a:r>
              <a:rPr sz="2800" spc="-110" dirty="0">
                <a:latin typeface="Arial"/>
                <a:cs typeface="Arial"/>
              </a:rPr>
              <a:t>tables </a:t>
            </a:r>
            <a:r>
              <a:rPr sz="2800" spc="-95" dirty="0">
                <a:latin typeface="Arial"/>
                <a:cs typeface="Arial"/>
              </a:rPr>
              <a:t>where </a:t>
            </a:r>
            <a:r>
              <a:rPr sz="2800" spc="-170" dirty="0">
                <a:latin typeface="Arial"/>
                <a:cs typeface="Arial"/>
              </a:rPr>
              <a:t>each </a:t>
            </a:r>
            <a:r>
              <a:rPr sz="2800" spc="-70" dirty="0">
                <a:latin typeface="Arial"/>
                <a:cs typeface="Arial"/>
              </a:rPr>
              <a:t>table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listed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150" dirty="0">
                <a:latin typeface="Arial"/>
                <a:cs typeface="Arial"/>
              </a:rPr>
              <a:t>name  </a:t>
            </a:r>
            <a:r>
              <a:rPr sz="2800" spc="-60" dirty="0">
                <a:latin typeface="Arial"/>
                <a:cs typeface="Arial"/>
              </a:rPr>
              <a:t>followed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list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attributes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parentheses.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The  </a:t>
            </a:r>
            <a:r>
              <a:rPr sz="2800" spc="-65" dirty="0">
                <a:latin typeface="Arial"/>
                <a:cs typeface="Arial"/>
              </a:rPr>
              <a:t>primary </a:t>
            </a:r>
            <a:r>
              <a:rPr sz="2800" spc="-180" dirty="0">
                <a:latin typeface="Arial"/>
                <a:cs typeface="Arial"/>
              </a:rPr>
              <a:t>key </a:t>
            </a:r>
            <a:r>
              <a:rPr sz="2800" spc="-45" dirty="0">
                <a:latin typeface="Arial"/>
                <a:cs typeface="Arial"/>
              </a:rPr>
              <a:t>attributes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underlined.</a:t>
            </a:r>
            <a:endParaRPr sz="2800">
              <a:latin typeface="Arial"/>
              <a:cs typeface="Arial"/>
            </a:endParaRPr>
          </a:p>
          <a:p>
            <a:pPr marL="332740">
              <a:lnSpc>
                <a:spcPts val="2955"/>
              </a:lnSpc>
            </a:pPr>
            <a:r>
              <a:rPr sz="2800" spc="-17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32740">
              <a:lnSpc>
                <a:spcPts val="1980"/>
              </a:lnSpc>
            </a:pPr>
            <a:r>
              <a:rPr sz="1800" spc="-210" dirty="0">
                <a:latin typeface="Arial"/>
                <a:cs typeface="Arial"/>
              </a:rPr>
              <a:t>VENDOR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VEND_CODE</a:t>
            </a:r>
            <a:r>
              <a:rPr sz="1800" spc="-65" dirty="0">
                <a:latin typeface="Arial"/>
                <a:cs typeface="Arial"/>
              </a:rPr>
              <a:t>, </a:t>
            </a:r>
            <a:r>
              <a:rPr sz="1800" spc="-200" dirty="0">
                <a:latin typeface="Arial"/>
                <a:cs typeface="Arial"/>
              </a:rPr>
              <a:t>VEND_CONTACT, </a:t>
            </a:r>
            <a:r>
              <a:rPr sz="1800" spc="-215" dirty="0">
                <a:latin typeface="Arial"/>
                <a:cs typeface="Arial"/>
              </a:rPr>
              <a:t>VEND_AREACODE,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VEND_PHONE)</a:t>
            </a:r>
            <a:endParaRPr sz="1800">
              <a:latin typeface="Arial"/>
              <a:cs typeface="Arial"/>
            </a:endParaRPr>
          </a:p>
          <a:p>
            <a:pPr marL="332740">
              <a:lnSpc>
                <a:spcPts val="2050"/>
              </a:lnSpc>
            </a:pPr>
            <a:r>
              <a:rPr sz="1800" spc="-240" dirty="0">
                <a:latin typeface="Arial"/>
                <a:cs typeface="Arial"/>
              </a:rPr>
              <a:t>PRODUCT </a:t>
            </a:r>
            <a:r>
              <a:rPr sz="1800" spc="-70" dirty="0">
                <a:latin typeface="Arial"/>
                <a:cs typeface="Arial"/>
              </a:rPr>
              <a:t>(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PROD_CODE</a:t>
            </a:r>
            <a:r>
              <a:rPr sz="1800" spc="-70" dirty="0">
                <a:latin typeface="Arial"/>
                <a:cs typeface="Arial"/>
              </a:rPr>
              <a:t>, </a:t>
            </a:r>
            <a:r>
              <a:rPr sz="1800" spc="-254" dirty="0">
                <a:latin typeface="Arial"/>
                <a:cs typeface="Arial"/>
              </a:rPr>
              <a:t>PROD_DESCRIPT, </a:t>
            </a:r>
            <a:r>
              <a:rPr sz="1800" spc="-235" dirty="0">
                <a:latin typeface="Arial"/>
                <a:cs typeface="Arial"/>
              </a:rPr>
              <a:t>PROD_PRICE, </a:t>
            </a:r>
            <a:r>
              <a:rPr sz="1800" spc="-160" dirty="0">
                <a:latin typeface="Arial"/>
                <a:cs typeface="Arial"/>
              </a:rPr>
              <a:t>PROD_ON_HAND,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VEND_CODE)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332740" marR="295275" indent="-320040">
              <a:lnSpc>
                <a:spcPts val="3020"/>
              </a:lnSpc>
              <a:spcBef>
                <a:spcPts val="5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link </a:t>
            </a:r>
            <a:r>
              <a:rPr sz="2800" spc="-85" dirty="0">
                <a:latin typeface="Arial"/>
                <a:cs typeface="Arial"/>
              </a:rPr>
              <a:t>between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90" dirty="0">
                <a:latin typeface="Arial"/>
                <a:cs typeface="Arial"/>
              </a:rPr>
              <a:t>PRODUCT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65" dirty="0">
                <a:latin typeface="Arial"/>
                <a:cs typeface="Arial"/>
              </a:rPr>
              <a:t>VENDOR </a:t>
            </a:r>
            <a:r>
              <a:rPr sz="2800" spc="-110" dirty="0">
                <a:latin typeface="Arial"/>
                <a:cs typeface="Arial"/>
              </a:rPr>
              <a:t>tables </a:t>
            </a:r>
            <a:r>
              <a:rPr sz="2800" spc="-180" dirty="0">
                <a:latin typeface="Arial"/>
                <a:cs typeface="Arial"/>
              </a:rPr>
              <a:t>can 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represented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relational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31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Relational</a:t>
            </a:r>
            <a:r>
              <a:rPr spc="-110" dirty="0"/>
              <a:t> </a:t>
            </a:r>
            <a:r>
              <a:rPr spc="-200" dirty="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1524000"/>
            <a:ext cx="4991100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577085"/>
            <a:ext cx="8922385" cy="5024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85140" marR="4892040" indent="-320040">
              <a:lnSpc>
                <a:spcPct val="90100"/>
              </a:lnSpc>
              <a:spcBef>
                <a:spcPts val="38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link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created </a:t>
            </a:r>
            <a:r>
              <a:rPr sz="2400" spc="-80" dirty="0">
                <a:latin typeface="Arial"/>
                <a:cs typeface="Arial"/>
              </a:rPr>
              <a:t>when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two  </a:t>
            </a:r>
            <a:r>
              <a:rPr sz="2400" spc="-90" dirty="0">
                <a:latin typeface="Arial"/>
                <a:cs typeface="Arial"/>
              </a:rPr>
              <a:t>tables </a:t>
            </a:r>
            <a:r>
              <a:rPr sz="2400" spc="-135" dirty="0">
                <a:latin typeface="Arial"/>
                <a:cs typeface="Arial"/>
              </a:rPr>
              <a:t>share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attribute 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05" dirty="0">
                <a:latin typeface="Arial"/>
                <a:cs typeface="Arial"/>
              </a:rPr>
              <a:t>common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485140" marR="5091430" indent="-320040">
              <a:lnSpc>
                <a:spcPct val="90000"/>
              </a:lnSpc>
              <a:spcBef>
                <a:spcPts val="70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primary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one  </a:t>
            </a:r>
            <a:r>
              <a:rPr sz="2400" spc="-55" dirty="0">
                <a:latin typeface="Arial"/>
                <a:cs typeface="Arial"/>
              </a:rPr>
              <a:t>table </a:t>
            </a:r>
            <a:r>
              <a:rPr sz="2400" spc="-250" dirty="0">
                <a:latin typeface="Arial"/>
                <a:cs typeface="Arial"/>
              </a:rPr>
              <a:t>(VENDOR) </a:t>
            </a:r>
            <a:r>
              <a:rPr sz="2400" spc="-135" dirty="0">
                <a:latin typeface="Arial"/>
                <a:cs typeface="Arial"/>
              </a:rPr>
              <a:t>appears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foreign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related  </a:t>
            </a:r>
            <a:r>
              <a:rPr sz="2400" spc="-55" dirty="0">
                <a:latin typeface="Arial"/>
                <a:cs typeface="Arial"/>
              </a:rPr>
              <a:t>table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4" dirty="0">
                <a:latin typeface="Arial"/>
                <a:cs typeface="Arial"/>
              </a:rPr>
              <a:t>(PRODUCT).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332740" marR="5080" indent="-320040">
              <a:lnSpc>
                <a:spcPts val="2590"/>
              </a:lnSpc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b="1" spc="-135" dirty="0">
                <a:latin typeface="Trebuchet MS"/>
                <a:cs typeface="Trebuchet MS"/>
              </a:rPr>
              <a:t>foreign </a:t>
            </a:r>
            <a:r>
              <a:rPr sz="2400" b="1" spc="-190" dirty="0">
                <a:latin typeface="Trebuchet MS"/>
                <a:cs typeface="Trebuchet MS"/>
              </a:rPr>
              <a:t>key (FK)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114" dirty="0">
                <a:latin typeface="Arial"/>
                <a:cs typeface="Arial"/>
              </a:rPr>
              <a:t>whose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90" dirty="0">
                <a:latin typeface="Arial"/>
                <a:cs typeface="Arial"/>
              </a:rPr>
              <a:t>match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primary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key 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65" dirty="0">
                <a:latin typeface="Arial"/>
                <a:cs typeface="Arial"/>
              </a:rPr>
              <a:t>related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332740" marR="111760" indent="-320040">
              <a:lnSpc>
                <a:spcPts val="2590"/>
              </a:lnSpc>
              <a:spcBef>
                <a:spcPts val="71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b="1" spc="-135" dirty="0">
                <a:latin typeface="Trebuchet MS"/>
                <a:cs typeface="Trebuchet MS"/>
              </a:rPr>
              <a:t>secondary </a:t>
            </a:r>
            <a:r>
              <a:rPr sz="2400" b="1" spc="-190" dirty="0">
                <a:latin typeface="Trebuchet MS"/>
                <a:cs typeface="Trebuchet MS"/>
              </a:rPr>
              <a:t>key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defined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strictly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95" dirty="0">
                <a:latin typeface="Arial"/>
                <a:cs typeface="Arial"/>
              </a:rPr>
              <a:t>data  </a:t>
            </a:r>
            <a:r>
              <a:rPr sz="2400" spc="-50" dirty="0">
                <a:latin typeface="Arial"/>
                <a:cs typeface="Arial"/>
              </a:rPr>
              <a:t>retrieval </a:t>
            </a:r>
            <a:r>
              <a:rPr sz="2400" spc="-114" dirty="0">
                <a:latin typeface="Arial"/>
                <a:cs typeface="Arial"/>
              </a:rPr>
              <a:t>purposes. </a:t>
            </a:r>
            <a:r>
              <a:rPr sz="2400" spc="30" dirty="0">
                <a:latin typeface="Arial"/>
                <a:cs typeface="Arial"/>
              </a:rPr>
              <a:t>It </a:t>
            </a:r>
            <a:r>
              <a:rPr sz="2400" spc="-140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25" dirty="0">
                <a:latin typeface="Arial"/>
                <a:cs typeface="Arial"/>
              </a:rPr>
              <a:t>necessarily </a:t>
            </a:r>
            <a:r>
              <a:rPr sz="2400" spc="-60" dirty="0">
                <a:latin typeface="Arial"/>
                <a:cs typeface="Arial"/>
              </a:rPr>
              <a:t>yield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-80" dirty="0">
                <a:latin typeface="Arial"/>
                <a:cs typeface="Arial"/>
              </a:rPr>
              <a:t>outcome.  </a:t>
            </a:r>
            <a:r>
              <a:rPr sz="2400" spc="-14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customer’s phone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85" dirty="0">
                <a:latin typeface="Arial"/>
                <a:cs typeface="Arial"/>
              </a:rPr>
              <a:t>could </a:t>
            </a:r>
            <a:r>
              <a:rPr sz="2400" spc="-114" dirty="0">
                <a:latin typeface="Arial"/>
                <a:cs typeface="Arial"/>
              </a:rPr>
              <a:t>easily </a:t>
            </a:r>
            <a:r>
              <a:rPr sz="2400" spc="-60" dirty="0">
                <a:latin typeface="Arial"/>
                <a:cs typeface="Arial"/>
              </a:rPr>
              <a:t>yield </a:t>
            </a:r>
            <a:r>
              <a:rPr sz="2400" spc="-125" dirty="0">
                <a:latin typeface="Arial"/>
                <a:cs typeface="Arial"/>
              </a:rPr>
              <a:t>several  </a:t>
            </a:r>
            <a:r>
              <a:rPr sz="2400" spc="-120" dirty="0">
                <a:latin typeface="Arial"/>
                <a:cs typeface="Arial"/>
              </a:rPr>
              <a:t>matches </a:t>
            </a:r>
            <a:r>
              <a:rPr sz="2400" spc="-75" dirty="0">
                <a:latin typeface="Arial"/>
                <a:cs typeface="Arial"/>
              </a:rPr>
              <a:t>where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55" dirty="0">
                <a:latin typeface="Arial"/>
                <a:cs typeface="Arial"/>
              </a:rPr>
              <a:t>family </a:t>
            </a:r>
            <a:r>
              <a:rPr sz="2400" spc="-105" dirty="0">
                <a:latin typeface="Arial"/>
                <a:cs typeface="Arial"/>
              </a:rPr>
              <a:t>lives </a:t>
            </a:r>
            <a:r>
              <a:rPr sz="2400" spc="-55" dirty="0">
                <a:latin typeface="Arial"/>
                <a:cs typeface="Arial"/>
              </a:rPr>
              <a:t>together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share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phone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7753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Relational </a:t>
            </a:r>
            <a:r>
              <a:rPr spc="-204" dirty="0"/>
              <a:t>Database </a:t>
            </a:r>
            <a:r>
              <a:rPr spc="-430" dirty="0"/>
              <a:t>Keys</a:t>
            </a:r>
            <a:r>
              <a:rPr spc="290" dirty="0"/>
              <a:t> </a:t>
            </a:r>
            <a:r>
              <a:rPr spc="-345" dirty="0"/>
              <a:t>(Review)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1667255"/>
            <a:ext cx="8918448" cy="498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400" y="1676400"/>
          <a:ext cx="8839199" cy="490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115"/>
                <a:gridCol w="6649084"/>
              </a:tblGrid>
              <a:tr h="42672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r>
                        <a:rPr sz="22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DEFINITION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165" dirty="0">
                          <a:latin typeface="Trebuchet MS"/>
                          <a:cs typeface="Trebuchet MS"/>
                        </a:rPr>
                        <a:t>Super</a:t>
                      </a:r>
                      <a:r>
                        <a:rPr sz="22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key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0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attributes) 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2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uniquely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200" spc="-85" dirty="0">
                          <a:latin typeface="Arial"/>
                          <a:cs typeface="Arial"/>
                        </a:rPr>
                        <a:t>identifies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row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4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table.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  <a:tr h="76136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114" dirty="0">
                          <a:latin typeface="Trebuchet MS"/>
                          <a:cs typeface="Trebuchet MS"/>
                        </a:rPr>
                        <a:t>Candidate</a:t>
                      </a:r>
                      <a:r>
                        <a:rPr sz="22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key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894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4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minimal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(irreducible) </a:t>
                      </a:r>
                      <a:r>
                        <a:rPr sz="2200" spc="-155" dirty="0">
                          <a:latin typeface="Arial"/>
                          <a:cs typeface="Arial"/>
                        </a:rPr>
                        <a:t>Superkey.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attribute 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Superkey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itself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Candidate</a:t>
                      </a:r>
                      <a:r>
                        <a:rPr sz="22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90" dirty="0">
                          <a:latin typeface="Arial"/>
                          <a:cs typeface="Arial"/>
                        </a:rPr>
                        <a:t>Key.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125" dirty="0"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22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key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4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candidate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key selected 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uniquely 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row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table.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Cannot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contain null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entries.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125" dirty="0">
                          <a:latin typeface="Trebuchet MS"/>
                          <a:cs typeface="Trebuchet MS"/>
                        </a:rPr>
                        <a:t>Secondary</a:t>
                      </a:r>
                      <a:r>
                        <a:rPr sz="22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key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03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0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attributes)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strictly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retrieval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purposes. </a:t>
                      </a:r>
                      <a:r>
                        <a:rPr sz="2200" spc="-22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not necessarily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yield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80" dirty="0">
                          <a:latin typeface="Arial"/>
                          <a:cs typeface="Arial"/>
                        </a:rPr>
                        <a:t>outcome.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Foreign</a:t>
                      </a:r>
                      <a:r>
                        <a:rPr sz="22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40" dirty="0">
                          <a:latin typeface="Trebuchet MS"/>
                          <a:cs typeface="Trebuchet MS"/>
                        </a:rPr>
                        <a:t>key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510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20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attributes)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200" spc="-17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 </a:t>
                      </a:r>
                      <a:r>
                        <a:rPr sz="2200" spc="-204" dirty="0">
                          <a:latin typeface="Arial"/>
                          <a:cs typeface="Arial"/>
                        </a:rPr>
                        <a:t>whose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200" spc="-24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2200" spc="-170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200" spc="-114" dirty="0">
                          <a:latin typeface="Arial"/>
                          <a:cs typeface="Arial"/>
                        </a:rPr>
                        <a:t>another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2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null.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134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Integrity</a:t>
            </a:r>
            <a:r>
              <a:rPr spc="-100" dirty="0"/>
              <a:t> </a:t>
            </a:r>
            <a:r>
              <a:rPr spc="-500" dirty="0"/>
              <a:t>Rules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3800855"/>
            <a:ext cx="8918448" cy="2369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400" y="3810000"/>
          <a:ext cx="8839199" cy="229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115"/>
                <a:gridCol w="6649084"/>
              </a:tblGrid>
              <a:tr h="3702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ENTITY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INTEGRITY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Requirement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96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unique,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part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may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null.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728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row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unique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identity,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can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properly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reference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values.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invoice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duplicate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number,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nor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null.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short,</a:t>
                      </a:r>
                      <a:r>
                        <a:rPr sz="18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invoices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uniquely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identified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their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invoice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number.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1140" y="1577085"/>
            <a:ext cx="8462010" cy="1798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marR="203835" indent="-320040">
              <a:lnSpc>
                <a:spcPts val="2590"/>
              </a:lnSpc>
              <a:spcBef>
                <a:spcPts val="42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95" dirty="0">
                <a:latin typeface="Arial"/>
                <a:cs typeface="Arial"/>
              </a:rPr>
              <a:t>Relational </a:t>
            </a:r>
            <a:r>
              <a:rPr sz="2400" spc="-130" dirty="0">
                <a:latin typeface="Arial"/>
                <a:cs typeface="Arial"/>
              </a:rPr>
              <a:t>database </a:t>
            </a:r>
            <a:r>
              <a:rPr sz="2400" spc="-30" dirty="0">
                <a:latin typeface="Arial"/>
                <a:cs typeface="Arial"/>
              </a:rPr>
              <a:t>integrity </a:t>
            </a:r>
            <a:r>
              <a:rPr sz="2400" spc="-85" dirty="0">
                <a:latin typeface="Arial"/>
                <a:cs typeface="Arial"/>
              </a:rPr>
              <a:t>rules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90" dirty="0">
                <a:latin typeface="Arial"/>
                <a:cs typeface="Arial"/>
              </a:rPr>
              <a:t>very </a:t>
            </a:r>
            <a:r>
              <a:rPr sz="2400" spc="-25" dirty="0">
                <a:latin typeface="Arial"/>
                <a:cs typeface="Arial"/>
              </a:rPr>
              <a:t>important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good  </a:t>
            </a:r>
            <a:r>
              <a:rPr sz="2400" spc="-130" dirty="0">
                <a:latin typeface="Arial"/>
                <a:cs typeface="Arial"/>
              </a:rPr>
              <a:t>database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332740" marR="5080" indent="-320040" algn="just">
              <a:lnSpc>
                <a:spcPts val="2590"/>
              </a:lnSpc>
              <a:spcBef>
                <a:spcPts val="71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740" algn="l"/>
              </a:tabLst>
            </a:pPr>
            <a:r>
              <a:rPr sz="2400" spc="-95" dirty="0">
                <a:latin typeface="Arial"/>
                <a:cs typeface="Arial"/>
              </a:rPr>
              <a:t>Many </a:t>
            </a:r>
            <a:r>
              <a:rPr sz="2400" spc="-285" dirty="0">
                <a:latin typeface="Arial"/>
                <a:cs typeface="Arial"/>
              </a:rPr>
              <a:t>RDBMSs </a:t>
            </a:r>
            <a:r>
              <a:rPr sz="2400" spc="-90" dirty="0">
                <a:latin typeface="Arial"/>
                <a:cs typeface="Arial"/>
              </a:rPr>
              <a:t>enforce </a:t>
            </a:r>
            <a:r>
              <a:rPr sz="2400" spc="-30" dirty="0">
                <a:latin typeface="Arial"/>
                <a:cs typeface="Arial"/>
              </a:rPr>
              <a:t>integrity </a:t>
            </a:r>
            <a:r>
              <a:rPr sz="2400" spc="-85" dirty="0">
                <a:latin typeface="Arial"/>
                <a:cs typeface="Arial"/>
              </a:rPr>
              <a:t>rules </a:t>
            </a:r>
            <a:r>
              <a:rPr sz="2400" spc="-75" dirty="0">
                <a:latin typeface="Arial"/>
                <a:cs typeface="Arial"/>
              </a:rPr>
              <a:t>automatically. </a:t>
            </a:r>
            <a:r>
              <a:rPr sz="2400" spc="-130" dirty="0">
                <a:latin typeface="Arial"/>
                <a:cs typeface="Arial"/>
              </a:rPr>
              <a:t>However,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105" dirty="0">
                <a:latin typeface="Arial"/>
                <a:cs typeface="Arial"/>
              </a:rPr>
              <a:t>much </a:t>
            </a:r>
            <a:r>
              <a:rPr sz="2400" spc="-114" dirty="0">
                <a:latin typeface="Arial"/>
                <a:cs typeface="Arial"/>
              </a:rPr>
              <a:t>safer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make </a:t>
            </a:r>
            <a:r>
              <a:rPr sz="2400" spc="-125" dirty="0">
                <a:latin typeface="Arial"/>
                <a:cs typeface="Arial"/>
              </a:rPr>
              <a:t>sure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65" dirty="0">
                <a:latin typeface="Arial"/>
                <a:cs typeface="Arial"/>
              </a:rPr>
              <a:t>your application </a:t>
            </a:r>
            <a:r>
              <a:rPr sz="2400" spc="-130" dirty="0">
                <a:latin typeface="Arial"/>
                <a:cs typeface="Arial"/>
              </a:rPr>
              <a:t>design </a:t>
            </a:r>
            <a:r>
              <a:rPr sz="2400" spc="-95" dirty="0">
                <a:latin typeface="Arial"/>
                <a:cs typeface="Arial"/>
              </a:rPr>
              <a:t>conforms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entity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referential </a:t>
            </a:r>
            <a:r>
              <a:rPr sz="2400" spc="-30" dirty="0">
                <a:latin typeface="Arial"/>
                <a:cs typeface="Arial"/>
              </a:rPr>
              <a:t>integrity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rules.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91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Integrity </a:t>
            </a:r>
            <a:r>
              <a:rPr spc="-500" dirty="0"/>
              <a:t>Rules</a:t>
            </a:r>
            <a:r>
              <a:rPr spc="2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1652016"/>
            <a:ext cx="8918448" cy="428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400" y="1661160"/>
          <a:ext cx="8839199" cy="442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115"/>
                <a:gridCol w="6649084"/>
              </a:tblGrid>
              <a:tr h="639445">
                <a:tc>
                  <a:txBody>
                    <a:bodyPr/>
                    <a:lstStyle/>
                    <a:p>
                      <a:pPr marL="95885" marR="801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EFE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ENTIAL 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INTEGRITY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DB9D4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Requirement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34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may have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null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entry,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part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i="1" spc="-85" dirty="0">
                          <a:latin typeface="Arial"/>
                          <a:cs typeface="Arial"/>
                        </a:rPr>
                        <a:t>’s primary </a:t>
                      </a:r>
                      <a:r>
                        <a:rPr sz="1800" i="1" spc="-175" dirty="0">
                          <a:latin typeface="Arial"/>
                          <a:cs typeface="Arial"/>
                        </a:rPr>
                        <a:t>key, </a:t>
                      </a:r>
                      <a:r>
                        <a:rPr sz="1800" i="1" spc="-5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i="1" spc="-16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i="1" spc="-110" dirty="0">
                          <a:latin typeface="Arial"/>
                          <a:cs typeface="Arial"/>
                        </a:rPr>
                        <a:t>entry </a:t>
                      </a:r>
                      <a:r>
                        <a:rPr sz="1800" i="1" spc="-8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spc="-185" dirty="0">
                          <a:latin typeface="Arial"/>
                          <a:cs typeface="Arial"/>
                        </a:rPr>
                        <a:t>matches </a:t>
                      </a:r>
                      <a:r>
                        <a:rPr sz="1800" i="1" spc="-15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i="1" spc="-85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i="1" spc="-165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i="1" spc="-135" dirty="0">
                          <a:latin typeface="Arial"/>
                          <a:cs typeface="Arial"/>
                        </a:rPr>
                        <a:t>value  </a:t>
                      </a:r>
                      <a:r>
                        <a:rPr sz="1800" i="1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related.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(Every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non-null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i="1" spc="-210" dirty="0">
                          <a:latin typeface="Arial"/>
                          <a:cs typeface="Arial"/>
                        </a:rPr>
                        <a:t>must  </a:t>
                      </a:r>
                      <a:r>
                        <a:rPr sz="1800" i="1" spc="-135" dirty="0">
                          <a:latin typeface="Arial"/>
                          <a:cs typeface="Arial"/>
                        </a:rPr>
                        <a:t>reference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i="1" spc="-100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800" i="1" spc="-85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i="1" spc="-16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14" dirty="0">
                          <a:latin typeface="Arial"/>
                          <a:cs typeface="Arial"/>
                        </a:rPr>
                        <a:t>value.)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05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corresponding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value,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impossible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entry. 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enforcement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referential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integrity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rule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makes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impossible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row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one 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whose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has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mandatory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matching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values 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table.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DBD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7899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might not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yet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representative 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(number),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impossible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sales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representative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(number).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91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Integrity </a:t>
            </a:r>
            <a:r>
              <a:rPr spc="-500" dirty="0"/>
              <a:t>Rules</a:t>
            </a:r>
            <a:r>
              <a:rPr spc="2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1638300"/>
            <a:ext cx="8908034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91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Integrity </a:t>
            </a:r>
            <a:r>
              <a:rPr spc="-500" dirty="0"/>
              <a:t>Rules</a:t>
            </a:r>
            <a:r>
              <a:rPr spc="2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461261"/>
            <a:ext cx="8537575" cy="361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440" dirty="0">
                <a:latin typeface="Arial"/>
                <a:cs typeface="Arial"/>
              </a:rPr>
              <a:t>To </a:t>
            </a:r>
            <a:r>
              <a:rPr sz="2800" spc="-90" dirty="0">
                <a:latin typeface="Arial"/>
                <a:cs typeface="Arial"/>
              </a:rPr>
              <a:t>avoid </a:t>
            </a:r>
            <a:r>
              <a:rPr sz="2800" spc="-229" dirty="0">
                <a:latin typeface="Arial"/>
                <a:cs typeface="Arial"/>
              </a:rPr>
              <a:t>nulls, </a:t>
            </a:r>
            <a:r>
              <a:rPr sz="2800" spc="-315" dirty="0">
                <a:latin typeface="Arial"/>
                <a:cs typeface="Arial"/>
              </a:rPr>
              <a:t>some </a:t>
            </a:r>
            <a:r>
              <a:rPr sz="2800" spc="-180" dirty="0">
                <a:latin typeface="Arial"/>
                <a:cs typeface="Arial"/>
              </a:rPr>
              <a:t>designers </a:t>
            </a:r>
            <a:r>
              <a:rPr sz="2800" spc="-325" dirty="0">
                <a:latin typeface="Arial"/>
                <a:cs typeface="Arial"/>
              </a:rPr>
              <a:t>use </a:t>
            </a:r>
            <a:r>
              <a:rPr sz="2800" spc="-145" dirty="0">
                <a:latin typeface="Arial"/>
                <a:cs typeface="Arial"/>
              </a:rPr>
              <a:t>special </a:t>
            </a:r>
            <a:r>
              <a:rPr sz="2800" spc="-225" dirty="0">
                <a:latin typeface="Arial"/>
                <a:cs typeface="Arial"/>
              </a:rPr>
              <a:t>codes, </a:t>
            </a:r>
            <a:r>
              <a:rPr sz="2800" spc="-250" dirty="0">
                <a:latin typeface="Arial"/>
                <a:cs typeface="Arial"/>
              </a:rPr>
              <a:t>known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800" b="1" spc="-55" dirty="0">
                <a:latin typeface="Trebuchet MS"/>
                <a:cs typeface="Trebuchet MS"/>
              </a:rPr>
              <a:t>flags</a:t>
            </a:r>
            <a:r>
              <a:rPr sz="2800" spc="-55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indicate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10" dirty="0">
                <a:latin typeface="Arial"/>
                <a:cs typeface="Arial"/>
              </a:rPr>
              <a:t>absence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15" dirty="0">
                <a:latin typeface="Arial"/>
                <a:cs typeface="Arial"/>
              </a:rPr>
              <a:t>some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332740" marR="217804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235" dirty="0">
                <a:latin typeface="Arial"/>
                <a:cs typeface="Arial"/>
              </a:rPr>
              <a:t>Using </a:t>
            </a:r>
            <a:r>
              <a:rPr sz="2800" spc="-170" dirty="0">
                <a:latin typeface="Arial"/>
                <a:cs typeface="Arial"/>
              </a:rPr>
              <a:t>Figure </a:t>
            </a:r>
            <a:r>
              <a:rPr sz="2800" spc="-65" dirty="0">
                <a:latin typeface="Arial"/>
                <a:cs typeface="Arial"/>
              </a:rPr>
              <a:t>3.4 </a:t>
            </a:r>
            <a:r>
              <a:rPr sz="2800" spc="-245" dirty="0">
                <a:latin typeface="Arial"/>
                <a:cs typeface="Arial"/>
              </a:rPr>
              <a:t>as </a:t>
            </a: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150" dirty="0">
                <a:latin typeface="Arial"/>
                <a:cs typeface="Arial"/>
              </a:rPr>
              <a:t>example,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code </a:t>
            </a:r>
            <a:r>
              <a:rPr sz="2800" spc="-15" dirty="0">
                <a:latin typeface="Arial"/>
                <a:cs typeface="Arial"/>
              </a:rPr>
              <a:t>-99 </a:t>
            </a:r>
            <a:r>
              <a:rPr sz="2800" spc="-170" dirty="0">
                <a:latin typeface="Arial"/>
                <a:cs typeface="Arial"/>
              </a:rPr>
              <a:t>could </a:t>
            </a:r>
            <a:r>
              <a:rPr sz="2800" spc="-90" dirty="0">
                <a:latin typeface="Arial"/>
                <a:cs typeface="Arial"/>
              </a:rPr>
              <a:t>be  </a:t>
            </a:r>
            <a:r>
              <a:rPr sz="2800" spc="-245" dirty="0">
                <a:latin typeface="Arial"/>
                <a:cs typeface="Arial"/>
              </a:rPr>
              <a:t>used as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305" dirty="0">
                <a:latin typeface="Arial"/>
                <a:cs typeface="Arial"/>
              </a:rPr>
              <a:t>AGENT_CODE </a:t>
            </a:r>
            <a:r>
              <a:rPr sz="2800" spc="-105" dirty="0">
                <a:latin typeface="Arial"/>
                <a:cs typeface="Arial"/>
              </a:rPr>
              <a:t>entry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fourth </a:t>
            </a:r>
            <a:r>
              <a:rPr sz="2800" spc="-155" dirty="0">
                <a:latin typeface="Arial"/>
                <a:cs typeface="Arial"/>
              </a:rPr>
              <a:t>row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395" dirty="0">
                <a:latin typeface="Arial"/>
                <a:cs typeface="Arial"/>
              </a:rPr>
              <a:t>CUSTOMER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indicate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245" dirty="0">
                <a:latin typeface="Arial"/>
                <a:cs typeface="Arial"/>
              </a:rPr>
              <a:t>customer </a:t>
            </a:r>
            <a:r>
              <a:rPr sz="2800" spc="-250" dirty="0">
                <a:latin typeface="Arial"/>
                <a:cs typeface="Arial"/>
              </a:rPr>
              <a:t>Paul </a:t>
            </a:r>
            <a:r>
              <a:rPr sz="2800" spc="-155" dirty="0">
                <a:latin typeface="Arial"/>
                <a:cs typeface="Arial"/>
              </a:rPr>
              <a:t>Olowski  </a:t>
            </a:r>
            <a:r>
              <a:rPr sz="2800" spc="-200" dirty="0">
                <a:latin typeface="Arial"/>
                <a:cs typeface="Arial"/>
              </a:rPr>
              <a:t>does </a:t>
            </a:r>
            <a:r>
              <a:rPr sz="2800" spc="-175" dirty="0">
                <a:latin typeface="Arial"/>
                <a:cs typeface="Arial"/>
              </a:rPr>
              <a:t>not </a:t>
            </a:r>
            <a:r>
              <a:rPr sz="2800" spc="-80" dirty="0">
                <a:latin typeface="Arial"/>
                <a:cs typeface="Arial"/>
              </a:rPr>
              <a:t>yet </a:t>
            </a:r>
            <a:r>
              <a:rPr sz="2800" spc="-190" dirty="0">
                <a:latin typeface="Arial"/>
                <a:cs typeface="Arial"/>
              </a:rPr>
              <a:t>have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20" dirty="0">
                <a:latin typeface="Arial"/>
                <a:cs typeface="Arial"/>
              </a:rPr>
              <a:t>agent </a:t>
            </a:r>
            <a:r>
              <a:rPr sz="2800" spc="-185" dirty="0">
                <a:latin typeface="Arial"/>
                <a:cs typeface="Arial"/>
              </a:rPr>
              <a:t>assigned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245" dirty="0">
                <a:latin typeface="Arial"/>
                <a:cs typeface="Arial"/>
              </a:rPr>
              <a:t>him.</a:t>
            </a:r>
            <a:endParaRPr sz="2800">
              <a:latin typeface="Arial"/>
              <a:cs typeface="Arial"/>
            </a:endParaRPr>
          </a:p>
          <a:p>
            <a:pPr marL="332740" marR="60833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0" dirty="0">
                <a:latin typeface="Arial"/>
                <a:cs typeface="Arial"/>
              </a:rPr>
              <a:t>If </a:t>
            </a:r>
            <a:r>
              <a:rPr sz="2800" spc="-340" dirty="0">
                <a:latin typeface="Arial"/>
                <a:cs typeface="Arial"/>
              </a:rPr>
              <a:t>such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30" dirty="0">
                <a:latin typeface="Arial"/>
                <a:cs typeface="Arial"/>
              </a:rPr>
              <a:t>flag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229" dirty="0">
                <a:latin typeface="Arial"/>
                <a:cs typeface="Arial"/>
              </a:rPr>
              <a:t>used,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315" dirty="0">
                <a:latin typeface="Arial"/>
                <a:cs typeface="Arial"/>
              </a:rPr>
              <a:t>AGENT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310" dirty="0">
                <a:latin typeface="Arial"/>
                <a:cs typeface="Arial"/>
              </a:rPr>
              <a:t>must </a:t>
            </a:r>
            <a:r>
              <a:rPr sz="2800" spc="-170" dirty="0">
                <a:latin typeface="Arial"/>
                <a:cs typeface="Arial"/>
              </a:rPr>
              <a:t>contain </a:t>
            </a:r>
            <a:r>
              <a:rPr sz="2800" spc="-15" dirty="0">
                <a:latin typeface="Arial"/>
                <a:cs typeface="Arial"/>
              </a:rPr>
              <a:t>a  </a:t>
            </a:r>
            <a:r>
              <a:rPr sz="2800" spc="-275" dirty="0">
                <a:latin typeface="Arial"/>
                <a:cs typeface="Arial"/>
              </a:rPr>
              <a:t>dummy </a:t>
            </a:r>
            <a:r>
              <a:rPr sz="2800" spc="-155" dirty="0">
                <a:latin typeface="Arial"/>
                <a:cs typeface="Arial"/>
              </a:rPr>
              <a:t>row </a:t>
            </a:r>
            <a:r>
              <a:rPr sz="2800" spc="-130" dirty="0">
                <a:latin typeface="Arial"/>
                <a:cs typeface="Arial"/>
              </a:rPr>
              <a:t>with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310" dirty="0">
                <a:latin typeface="Arial"/>
                <a:cs typeface="Arial"/>
              </a:rPr>
              <a:t>AGENT_CODE </a:t>
            </a:r>
            <a:r>
              <a:rPr sz="2800" spc="-15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3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-99.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38" y="5295152"/>
            <a:ext cx="8494036" cy="105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91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Integrity </a:t>
            </a:r>
            <a:r>
              <a:rPr spc="-500" dirty="0"/>
              <a:t>Rules</a:t>
            </a:r>
            <a:r>
              <a:rPr spc="2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613661"/>
            <a:ext cx="8268970" cy="404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1022985" indent="-320040">
              <a:lnSpc>
                <a:spcPct val="100000"/>
              </a:lnSpc>
              <a:spcBef>
                <a:spcPts val="95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10" dirty="0">
                <a:latin typeface="Arial"/>
                <a:cs typeface="Arial"/>
              </a:rPr>
              <a:t>Other </a:t>
            </a:r>
            <a:r>
              <a:rPr sz="2800" spc="-65" dirty="0">
                <a:latin typeface="Arial"/>
                <a:cs typeface="Arial"/>
              </a:rPr>
              <a:t>integrity </a:t>
            </a:r>
            <a:r>
              <a:rPr sz="2800" spc="-185" dirty="0">
                <a:latin typeface="Arial"/>
                <a:cs typeface="Arial"/>
              </a:rPr>
              <a:t>rules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225" dirty="0">
                <a:latin typeface="Arial"/>
                <a:cs typeface="Arial"/>
              </a:rPr>
              <a:t>can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35" dirty="0">
                <a:latin typeface="Arial"/>
                <a:cs typeface="Arial"/>
              </a:rPr>
              <a:t>enforced </a:t>
            </a:r>
            <a:r>
              <a:rPr sz="2800" spc="-175" dirty="0">
                <a:latin typeface="Arial"/>
                <a:cs typeface="Arial"/>
              </a:rPr>
              <a:t>in the  </a:t>
            </a:r>
            <a:r>
              <a:rPr sz="2800" spc="-75" dirty="0">
                <a:latin typeface="Arial"/>
                <a:cs typeface="Arial"/>
              </a:rPr>
              <a:t>relational </a:t>
            </a:r>
            <a:r>
              <a:rPr sz="2800" spc="-165" dirty="0">
                <a:latin typeface="Arial"/>
                <a:cs typeface="Arial"/>
              </a:rPr>
              <a:t>model </a:t>
            </a:r>
            <a:r>
              <a:rPr sz="2800" spc="-60" dirty="0">
                <a:latin typeface="Arial"/>
                <a:cs typeface="Arial"/>
              </a:rPr>
              <a:t>are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i="1" spc="-260" dirty="0">
                <a:latin typeface="Arial"/>
                <a:cs typeface="Arial"/>
              </a:rPr>
              <a:t>NOT </a:t>
            </a:r>
            <a:r>
              <a:rPr sz="2800" i="1" spc="-365" dirty="0">
                <a:latin typeface="Arial"/>
                <a:cs typeface="Arial"/>
              </a:rPr>
              <a:t>NULL </a:t>
            </a:r>
            <a:r>
              <a:rPr sz="2800" i="1" spc="-220" dirty="0">
                <a:latin typeface="Arial"/>
                <a:cs typeface="Arial"/>
              </a:rPr>
              <a:t>and </a:t>
            </a:r>
            <a:r>
              <a:rPr sz="2800" i="1" spc="-270" dirty="0">
                <a:latin typeface="Arial"/>
                <a:cs typeface="Arial"/>
              </a:rPr>
              <a:t>UNIQUE  </a:t>
            </a:r>
            <a:r>
              <a:rPr sz="2800" i="1" spc="-210" dirty="0">
                <a:latin typeface="Arial"/>
                <a:cs typeface="Arial"/>
              </a:rPr>
              <a:t>constraints.</a:t>
            </a:r>
            <a:endParaRPr sz="28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i="1" spc="-390" dirty="0">
                <a:latin typeface="Arial"/>
                <a:cs typeface="Arial"/>
              </a:rPr>
              <a:t>The </a:t>
            </a:r>
            <a:r>
              <a:rPr sz="2800" b="1" spc="-85" dirty="0">
                <a:latin typeface="Trebuchet MS"/>
                <a:cs typeface="Trebuchet MS"/>
              </a:rPr>
              <a:t>NOT </a:t>
            </a:r>
            <a:r>
              <a:rPr sz="2800" b="1" spc="-200" dirty="0">
                <a:latin typeface="Trebuchet MS"/>
                <a:cs typeface="Trebuchet MS"/>
              </a:rPr>
              <a:t>NULL </a:t>
            </a:r>
            <a:r>
              <a:rPr sz="2800" b="1" spc="-195" dirty="0">
                <a:latin typeface="Trebuchet MS"/>
                <a:cs typeface="Trebuchet MS"/>
              </a:rPr>
              <a:t>constraint </a:t>
            </a:r>
            <a:r>
              <a:rPr sz="2800" spc="-225" dirty="0">
                <a:latin typeface="Arial"/>
                <a:cs typeface="Arial"/>
              </a:rPr>
              <a:t>can </a:t>
            </a:r>
            <a:r>
              <a:rPr sz="2800" spc="-90" dirty="0">
                <a:latin typeface="Arial"/>
                <a:cs typeface="Arial"/>
              </a:rPr>
              <a:t>be placed </a:t>
            </a:r>
            <a:r>
              <a:rPr sz="2800" spc="-250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275" dirty="0">
                <a:latin typeface="Arial"/>
                <a:cs typeface="Arial"/>
              </a:rPr>
              <a:t>column </a:t>
            </a:r>
            <a:r>
              <a:rPr sz="2800" spc="-90" dirty="0">
                <a:latin typeface="Arial"/>
                <a:cs typeface="Arial"/>
              </a:rPr>
              <a:t>to  </a:t>
            </a:r>
            <a:r>
              <a:rPr sz="2800" spc="-245" dirty="0">
                <a:latin typeface="Arial"/>
                <a:cs typeface="Arial"/>
              </a:rPr>
              <a:t>ensure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110" dirty="0">
                <a:latin typeface="Arial"/>
                <a:cs typeface="Arial"/>
              </a:rPr>
              <a:t>every </a:t>
            </a:r>
            <a:r>
              <a:rPr sz="2800" spc="-155" dirty="0">
                <a:latin typeface="Arial"/>
                <a:cs typeface="Arial"/>
              </a:rPr>
              <a:t>row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275" dirty="0">
                <a:latin typeface="Arial"/>
                <a:cs typeface="Arial"/>
              </a:rPr>
              <a:t>has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value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that  </a:t>
            </a:r>
            <a:r>
              <a:rPr sz="2800" spc="-260" dirty="0">
                <a:latin typeface="Arial"/>
                <a:cs typeface="Arial"/>
              </a:rPr>
              <a:t>column.</a:t>
            </a:r>
            <a:endParaRPr sz="2800">
              <a:latin typeface="Arial"/>
              <a:cs typeface="Arial"/>
            </a:endParaRPr>
          </a:p>
          <a:p>
            <a:pPr marL="332740" marR="268605" indent="-320040">
              <a:lnSpc>
                <a:spcPct val="99700"/>
              </a:lnSpc>
              <a:spcBef>
                <a:spcPts val="72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330" dirty="0">
                <a:latin typeface="Arial"/>
                <a:cs typeface="Arial"/>
              </a:rPr>
              <a:t>The </a:t>
            </a:r>
            <a:r>
              <a:rPr sz="2800" b="1" spc="-70" dirty="0">
                <a:latin typeface="Trebuchet MS"/>
                <a:cs typeface="Trebuchet MS"/>
              </a:rPr>
              <a:t>UNIQUE </a:t>
            </a:r>
            <a:r>
              <a:rPr sz="2800" b="1" spc="-195" dirty="0">
                <a:latin typeface="Trebuchet MS"/>
                <a:cs typeface="Trebuchet MS"/>
              </a:rPr>
              <a:t>constraint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40" dirty="0">
                <a:latin typeface="Arial"/>
                <a:cs typeface="Arial"/>
              </a:rPr>
              <a:t>restriction </a:t>
            </a:r>
            <a:r>
              <a:rPr sz="2800" spc="-90" dirty="0">
                <a:latin typeface="Arial"/>
                <a:cs typeface="Arial"/>
              </a:rPr>
              <a:t>placed </a:t>
            </a:r>
            <a:r>
              <a:rPr sz="2800" spc="-250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a  </a:t>
            </a:r>
            <a:r>
              <a:rPr sz="2800" spc="-275" dirty="0">
                <a:latin typeface="Arial"/>
                <a:cs typeface="Arial"/>
              </a:rPr>
              <a:t>column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245" dirty="0">
                <a:latin typeface="Arial"/>
                <a:cs typeface="Arial"/>
              </a:rPr>
              <a:t>ensure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250" dirty="0">
                <a:latin typeface="Arial"/>
                <a:cs typeface="Arial"/>
              </a:rPr>
              <a:t>no </a:t>
            </a:r>
            <a:r>
              <a:rPr sz="2800" spc="-105" dirty="0">
                <a:latin typeface="Arial"/>
                <a:cs typeface="Arial"/>
              </a:rPr>
              <a:t>duplicate </a:t>
            </a:r>
            <a:r>
              <a:rPr sz="2800" spc="-204" dirty="0">
                <a:latin typeface="Arial"/>
                <a:cs typeface="Arial"/>
              </a:rPr>
              <a:t>values </a:t>
            </a:r>
            <a:r>
              <a:rPr sz="2800" spc="-150" dirty="0">
                <a:latin typeface="Arial"/>
                <a:cs typeface="Arial"/>
              </a:rPr>
              <a:t>exist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that  </a:t>
            </a:r>
            <a:r>
              <a:rPr sz="2800" spc="-260" dirty="0">
                <a:latin typeface="Arial"/>
                <a:cs typeface="Arial"/>
              </a:rPr>
              <a:t>column.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0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50"/>
              </a:spcBef>
            </a:pPr>
            <a:r>
              <a:rPr spc="-254" dirty="0"/>
              <a:t>In </a:t>
            </a:r>
            <a:r>
              <a:rPr spc="-210" dirty="0"/>
              <a:t>this </a:t>
            </a:r>
            <a:r>
              <a:rPr spc="-220" dirty="0"/>
              <a:t>Lecture,</a:t>
            </a:r>
            <a:r>
              <a:rPr spc="-75" dirty="0"/>
              <a:t> </a:t>
            </a:r>
            <a:r>
              <a:rPr spc="-130" dirty="0"/>
              <a:t>we…</a:t>
            </a:r>
          </a:p>
          <a:p>
            <a:pPr marL="335280" marR="5080" indent="-320040">
              <a:lnSpc>
                <a:spcPts val="3020"/>
              </a:lnSpc>
              <a:spcBef>
                <a:spcPts val="73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4645" algn="l"/>
                <a:tab pos="335280" algn="l"/>
                <a:tab pos="2352040" algn="l"/>
                <a:tab pos="3142615" algn="l"/>
                <a:tab pos="4820920" algn="l"/>
                <a:tab pos="6043295" algn="l"/>
                <a:tab pos="6662420" algn="l"/>
                <a:tab pos="7451725" algn="l"/>
              </a:tabLst>
            </a:pPr>
            <a:r>
              <a:rPr spc="-180" dirty="0"/>
              <a:t>U</a:t>
            </a:r>
            <a:r>
              <a:rPr spc="-135" dirty="0"/>
              <a:t>n</a:t>
            </a:r>
            <a:r>
              <a:rPr spc="-90" dirty="0"/>
              <a:t>de</a:t>
            </a:r>
            <a:r>
              <a:rPr spc="-100" dirty="0"/>
              <a:t>r</a:t>
            </a:r>
            <a:r>
              <a:rPr spc="-350" dirty="0"/>
              <a:t>s</a:t>
            </a:r>
            <a:r>
              <a:rPr spc="125" dirty="0"/>
              <a:t>t</a:t>
            </a:r>
            <a:r>
              <a:rPr spc="-90" dirty="0"/>
              <a:t>oo</a:t>
            </a:r>
            <a:r>
              <a:rPr spc="-85" dirty="0"/>
              <a:t>d</a:t>
            </a:r>
            <a:r>
              <a:rPr dirty="0"/>
              <a:t>	</a:t>
            </a:r>
            <a:r>
              <a:rPr spc="160" dirty="0"/>
              <a:t>t</a:t>
            </a:r>
            <a:r>
              <a:rPr spc="-135" dirty="0"/>
              <a:t>h</a:t>
            </a:r>
            <a:r>
              <a:rPr spc="-130" dirty="0"/>
              <a:t>e</a:t>
            </a:r>
            <a:r>
              <a:rPr dirty="0"/>
              <a:t>	</a:t>
            </a:r>
            <a:r>
              <a:rPr spc="10" dirty="0"/>
              <a:t>r</a:t>
            </a:r>
            <a:r>
              <a:rPr spc="-105" dirty="0"/>
              <a:t>e</a:t>
            </a:r>
            <a:r>
              <a:rPr spc="-55" dirty="0"/>
              <a:t>l</a:t>
            </a:r>
            <a:r>
              <a:rPr spc="-240" dirty="0"/>
              <a:t>a</a:t>
            </a:r>
            <a:r>
              <a:rPr spc="95" dirty="0"/>
              <a:t>t</a:t>
            </a:r>
            <a:r>
              <a:rPr spc="65" dirty="0"/>
              <a:t>i</a:t>
            </a:r>
            <a:r>
              <a:rPr spc="-114" dirty="0"/>
              <a:t>ona</a:t>
            </a:r>
            <a:r>
              <a:rPr spc="-45" dirty="0"/>
              <a:t>l</a:t>
            </a:r>
            <a:r>
              <a:rPr dirty="0"/>
              <a:t>	</a:t>
            </a:r>
            <a:r>
              <a:rPr spc="-114" dirty="0"/>
              <a:t>mod</a:t>
            </a:r>
            <a:r>
              <a:rPr spc="-110" dirty="0"/>
              <a:t>e</a:t>
            </a:r>
            <a:r>
              <a:rPr spc="20" dirty="0"/>
              <a:t>l</a:t>
            </a:r>
            <a:r>
              <a:rPr dirty="0"/>
              <a:t>	</a:t>
            </a:r>
            <a:r>
              <a:rPr spc="-265" dirty="0"/>
              <a:t>as</a:t>
            </a:r>
            <a:r>
              <a:rPr dirty="0"/>
              <a:t>	</a:t>
            </a:r>
            <a:r>
              <a:rPr spc="-35" dirty="0"/>
              <a:t>the</a:t>
            </a:r>
            <a:r>
              <a:rPr dirty="0"/>
              <a:t>	</a:t>
            </a:r>
            <a:r>
              <a:rPr spc="-85" dirty="0"/>
              <a:t>log</a:t>
            </a:r>
            <a:r>
              <a:rPr spc="-55" dirty="0"/>
              <a:t>i</a:t>
            </a:r>
            <a:r>
              <a:rPr spc="-240" dirty="0"/>
              <a:t>c</a:t>
            </a:r>
            <a:r>
              <a:rPr spc="-85" dirty="0"/>
              <a:t>al  representation </a:t>
            </a:r>
            <a:r>
              <a:rPr spc="-5" dirty="0"/>
              <a:t>of</a:t>
            </a:r>
            <a:r>
              <a:rPr spc="-195" dirty="0"/>
              <a:t> </a:t>
            </a:r>
            <a:r>
              <a:rPr spc="-110" dirty="0"/>
              <a:t>data</a:t>
            </a:r>
          </a:p>
          <a:p>
            <a:pPr marL="335280" indent="-320040">
              <a:lnSpc>
                <a:spcPct val="100000"/>
              </a:lnSpc>
              <a:spcBef>
                <a:spcPts val="32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4645" algn="l"/>
                <a:tab pos="335280" algn="l"/>
              </a:tabLst>
            </a:pPr>
            <a:r>
              <a:rPr spc="-150" dirty="0"/>
              <a:t>Explained </a:t>
            </a:r>
            <a:r>
              <a:rPr spc="-35" dirty="0"/>
              <a:t>the </a:t>
            </a:r>
            <a:r>
              <a:rPr spc="-110" dirty="0"/>
              <a:t>characteristics </a:t>
            </a:r>
            <a:r>
              <a:rPr spc="-5" dirty="0"/>
              <a:t>of </a:t>
            </a:r>
            <a:r>
              <a:rPr spc="-220" dirty="0"/>
              <a:t>a </a:t>
            </a:r>
            <a:r>
              <a:rPr spc="-60" dirty="0"/>
              <a:t>relational</a:t>
            </a:r>
            <a:r>
              <a:rPr spc="-315" dirty="0"/>
              <a:t> </a:t>
            </a:r>
            <a:r>
              <a:rPr spc="-70" dirty="0"/>
              <a:t>table</a:t>
            </a:r>
          </a:p>
          <a:p>
            <a:pPr marL="335280" marR="6985" indent="-320040">
              <a:lnSpc>
                <a:spcPts val="3020"/>
              </a:lnSpc>
              <a:spcBef>
                <a:spcPts val="74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4645" algn="l"/>
                <a:tab pos="335280" algn="l"/>
              </a:tabLst>
            </a:pPr>
            <a:r>
              <a:rPr spc="-175" dirty="0"/>
              <a:t>Covered </a:t>
            </a:r>
            <a:r>
              <a:rPr spc="-165" dirty="0"/>
              <a:t>examples </a:t>
            </a:r>
            <a:r>
              <a:rPr dirty="0"/>
              <a:t>of </a:t>
            </a:r>
            <a:r>
              <a:rPr spc="-60" dirty="0"/>
              <a:t>relational </a:t>
            </a:r>
            <a:r>
              <a:rPr spc="-185" dirty="0"/>
              <a:t>schema </a:t>
            </a:r>
            <a:r>
              <a:rPr spc="-135" dirty="0"/>
              <a:t>and </a:t>
            </a:r>
            <a:r>
              <a:rPr spc="-60" dirty="0"/>
              <a:t>relational  </a:t>
            </a:r>
            <a:r>
              <a:rPr spc="-130" dirty="0"/>
              <a:t>diagram</a:t>
            </a:r>
          </a:p>
          <a:p>
            <a:pPr marL="335280" indent="-320040">
              <a:lnSpc>
                <a:spcPct val="100000"/>
              </a:lnSpc>
              <a:spcBef>
                <a:spcPts val="33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4645" algn="l"/>
                <a:tab pos="335280" algn="l"/>
              </a:tabLst>
            </a:pPr>
            <a:r>
              <a:rPr spc="-110" dirty="0"/>
              <a:t>Understood </a:t>
            </a:r>
            <a:r>
              <a:rPr spc="-35" dirty="0"/>
              <a:t>the </a:t>
            </a:r>
            <a:r>
              <a:rPr spc="-114" dirty="0"/>
              <a:t>types </a:t>
            </a:r>
            <a:r>
              <a:rPr spc="-5" dirty="0"/>
              <a:t>of </a:t>
            </a:r>
            <a:r>
              <a:rPr spc="-220" dirty="0"/>
              <a:t>keys </a:t>
            </a:r>
            <a:r>
              <a:rPr spc="-170" dirty="0"/>
              <a:t>used </a:t>
            </a:r>
            <a:r>
              <a:rPr spc="-40" dirty="0"/>
              <a:t>in </a:t>
            </a:r>
            <a:r>
              <a:rPr spc="-60" dirty="0"/>
              <a:t>relational</a:t>
            </a:r>
            <a:r>
              <a:rPr spc="-345" dirty="0"/>
              <a:t> </a:t>
            </a:r>
            <a:r>
              <a:rPr spc="-85" dirty="0"/>
              <a:t>model</a:t>
            </a:r>
          </a:p>
          <a:p>
            <a:pPr marL="335280" marR="6985" indent="-320040">
              <a:lnSpc>
                <a:spcPts val="3030"/>
              </a:lnSpc>
              <a:spcBef>
                <a:spcPts val="73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4645" algn="l"/>
                <a:tab pos="335280" algn="l"/>
              </a:tabLst>
            </a:pPr>
            <a:r>
              <a:rPr spc="-175" dirty="0"/>
              <a:t>Covered </a:t>
            </a:r>
            <a:r>
              <a:rPr spc="-35" dirty="0"/>
              <a:t>the </a:t>
            </a:r>
            <a:r>
              <a:rPr spc="-110" dirty="0"/>
              <a:t>types </a:t>
            </a:r>
            <a:r>
              <a:rPr spc="-5" dirty="0"/>
              <a:t>of </a:t>
            </a:r>
            <a:r>
              <a:rPr spc="-35" dirty="0"/>
              <a:t>integrity </a:t>
            </a:r>
            <a:r>
              <a:rPr spc="-100" dirty="0"/>
              <a:t>rules </a:t>
            </a:r>
            <a:r>
              <a:rPr spc="-160" dirty="0"/>
              <a:t>used </a:t>
            </a:r>
            <a:r>
              <a:rPr spc="-35" dirty="0"/>
              <a:t>in </a:t>
            </a:r>
            <a:r>
              <a:rPr spc="-60" dirty="0"/>
              <a:t>relational  </a:t>
            </a:r>
            <a:r>
              <a:rPr spc="-85" dirty="0"/>
              <a:t>model </a:t>
            </a:r>
            <a:r>
              <a:rPr spc="-5" dirty="0"/>
              <a:t>that </a:t>
            </a:r>
            <a:r>
              <a:rPr spc="-130" dirty="0"/>
              <a:t>are </a:t>
            </a:r>
            <a:r>
              <a:rPr spc="-135" dirty="0"/>
              <a:t>needed </a:t>
            </a:r>
            <a:r>
              <a:rPr spc="-15" dirty="0"/>
              <a:t>for </a:t>
            </a:r>
            <a:r>
              <a:rPr spc="-220" dirty="0"/>
              <a:t>a </a:t>
            </a:r>
            <a:r>
              <a:rPr spc="-135" dirty="0"/>
              <a:t>good </a:t>
            </a:r>
            <a:r>
              <a:rPr spc="-155" dirty="0"/>
              <a:t>database</a:t>
            </a:r>
            <a:r>
              <a:rPr spc="-365" dirty="0"/>
              <a:t> </a:t>
            </a:r>
            <a:r>
              <a:rPr spc="-155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5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Obj</a:t>
            </a:r>
            <a:r>
              <a:rPr spc="-204" dirty="0"/>
              <a:t>ecti</a:t>
            </a:r>
            <a:r>
              <a:rPr spc="-355" dirty="0"/>
              <a:t>v</a:t>
            </a:r>
            <a:r>
              <a:rPr spc="-490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8797"/>
            <a:ext cx="7827645" cy="48202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1118235" indent="-320040">
              <a:lnSpc>
                <a:spcPts val="3460"/>
              </a:lnSpc>
              <a:spcBef>
                <a:spcPts val="53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25" dirty="0">
                <a:latin typeface="Arial"/>
                <a:cs typeface="Arial"/>
              </a:rPr>
              <a:t>understand </a:t>
            </a:r>
            <a:r>
              <a:rPr sz="3200" spc="-65" dirty="0">
                <a:latin typeface="Arial"/>
                <a:cs typeface="Arial"/>
              </a:rPr>
              <a:t>relational </a:t>
            </a:r>
            <a:r>
              <a:rPr sz="3200" spc="-95" dirty="0">
                <a:latin typeface="Arial"/>
                <a:cs typeface="Arial"/>
              </a:rPr>
              <a:t>model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90" dirty="0">
                <a:latin typeface="Arial"/>
                <a:cs typeface="Arial"/>
              </a:rPr>
              <a:t>representation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32740" marR="356235" indent="-320040">
              <a:lnSpc>
                <a:spcPts val="3460"/>
              </a:lnSpc>
              <a:spcBef>
                <a:spcPts val="69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25" dirty="0">
                <a:latin typeface="Arial"/>
                <a:cs typeface="Arial"/>
              </a:rPr>
              <a:t>explain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characteristics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relational  </a:t>
            </a:r>
            <a:r>
              <a:rPr sz="3200" spc="-7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332740" marR="302260" indent="-320040">
              <a:lnSpc>
                <a:spcPts val="3460"/>
              </a:lnSpc>
              <a:spcBef>
                <a:spcPts val="69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40" dirty="0">
                <a:latin typeface="Arial"/>
                <a:cs typeface="Arial"/>
              </a:rPr>
              <a:t>cover </a:t>
            </a:r>
            <a:r>
              <a:rPr sz="3200" spc="-185" dirty="0">
                <a:latin typeface="Arial"/>
                <a:cs typeface="Arial"/>
              </a:rPr>
              <a:t>examples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relational </a:t>
            </a:r>
            <a:r>
              <a:rPr sz="3200" spc="-210" dirty="0">
                <a:latin typeface="Arial"/>
                <a:cs typeface="Arial"/>
              </a:rPr>
              <a:t>schema </a:t>
            </a:r>
            <a:r>
              <a:rPr sz="3200" spc="-145" dirty="0">
                <a:latin typeface="Arial"/>
                <a:cs typeface="Arial"/>
              </a:rPr>
              <a:t>and  </a:t>
            </a:r>
            <a:r>
              <a:rPr sz="3200" spc="-65" dirty="0">
                <a:latin typeface="Arial"/>
                <a:cs typeface="Arial"/>
              </a:rPr>
              <a:t>relational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332740" marR="986790" indent="-320040">
              <a:lnSpc>
                <a:spcPts val="3460"/>
              </a:lnSpc>
              <a:spcBef>
                <a:spcPts val="70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25" dirty="0">
                <a:latin typeface="Arial"/>
                <a:cs typeface="Arial"/>
              </a:rPr>
              <a:t>understand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54" dirty="0">
                <a:latin typeface="Arial"/>
                <a:cs typeface="Arial"/>
              </a:rPr>
              <a:t>keys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65" dirty="0">
                <a:latin typeface="Arial"/>
                <a:cs typeface="Arial"/>
              </a:rPr>
              <a:t>relational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332740" marR="5080" indent="-320040">
              <a:lnSpc>
                <a:spcPts val="3460"/>
              </a:lnSpc>
              <a:spcBef>
                <a:spcPts val="69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95" dirty="0">
                <a:latin typeface="Arial"/>
                <a:cs typeface="Arial"/>
              </a:rPr>
              <a:t>go </a:t>
            </a:r>
            <a:r>
              <a:rPr sz="3200" spc="-110" dirty="0">
                <a:latin typeface="Arial"/>
                <a:cs typeface="Arial"/>
              </a:rPr>
              <a:t>over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integrity </a:t>
            </a:r>
            <a:r>
              <a:rPr sz="3200" spc="-114" dirty="0">
                <a:latin typeface="Arial"/>
                <a:cs typeface="Arial"/>
              </a:rPr>
              <a:t>rules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needed 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good </a:t>
            </a:r>
            <a:r>
              <a:rPr sz="3200" spc="-170" dirty="0">
                <a:latin typeface="Arial"/>
                <a:cs typeface="Arial"/>
              </a:rPr>
              <a:t>database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74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Logical </a:t>
            </a:r>
            <a:r>
              <a:rPr spc="-215" dirty="0"/>
              <a:t>View </a:t>
            </a:r>
            <a:r>
              <a:rPr dirty="0"/>
              <a:t>of</a:t>
            </a:r>
            <a:r>
              <a:rPr spc="395" dirty="0"/>
              <a:t> </a:t>
            </a:r>
            <a:r>
              <a:rPr spc="-14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96313"/>
            <a:ext cx="8584565" cy="480580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marR="1183640" indent="-320040">
              <a:lnSpc>
                <a:spcPts val="2810"/>
              </a:lnSpc>
              <a:spcBef>
                <a:spcPts val="45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00" dirty="0">
                <a:latin typeface="Arial"/>
                <a:cs typeface="Arial"/>
              </a:rPr>
              <a:t>Allows </a:t>
            </a:r>
            <a:r>
              <a:rPr sz="2600" spc="-130" dirty="0">
                <a:latin typeface="Arial"/>
                <a:cs typeface="Arial"/>
              </a:rPr>
              <a:t>focus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95" dirty="0">
                <a:latin typeface="Arial"/>
                <a:cs typeface="Arial"/>
              </a:rPr>
              <a:t>logical </a:t>
            </a:r>
            <a:r>
              <a:rPr sz="2600" spc="-75" dirty="0">
                <a:latin typeface="Arial"/>
                <a:cs typeface="Arial"/>
              </a:rPr>
              <a:t>representation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5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40" dirty="0">
                <a:latin typeface="Arial"/>
                <a:cs typeface="Arial"/>
              </a:rPr>
              <a:t>its  </a:t>
            </a:r>
            <a:r>
              <a:rPr sz="2600" spc="-65" dirty="0">
                <a:latin typeface="Arial"/>
                <a:cs typeface="Arial"/>
              </a:rPr>
              <a:t>relationship </a:t>
            </a:r>
            <a:r>
              <a:rPr sz="2600" spc="-45" dirty="0">
                <a:latin typeface="Arial"/>
                <a:cs typeface="Arial"/>
              </a:rPr>
              <a:t>rather </a:t>
            </a:r>
            <a:r>
              <a:rPr sz="2600" spc="-50" dirty="0">
                <a:latin typeface="Arial"/>
                <a:cs typeface="Arial"/>
              </a:rPr>
              <a:t>than </a:t>
            </a:r>
            <a:r>
              <a:rPr sz="2600" spc="-130" dirty="0">
                <a:latin typeface="Arial"/>
                <a:cs typeface="Arial"/>
              </a:rPr>
              <a:t>physical </a:t>
            </a:r>
            <a:r>
              <a:rPr sz="2600" spc="-125" dirty="0">
                <a:latin typeface="Arial"/>
                <a:cs typeface="Arial"/>
              </a:rPr>
              <a:t>storage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details.</a:t>
            </a:r>
            <a:endParaRPr sz="2600" dirty="0">
              <a:latin typeface="Arial"/>
              <a:cs typeface="Arial"/>
            </a:endParaRPr>
          </a:p>
          <a:p>
            <a:pPr marL="332740" marR="429259" indent="-320040">
              <a:lnSpc>
                <a:spcPts val="281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95" dirty="0">
                <a:latin typeface="Arial"/>
                <a:cs typeface="Arial"/>
              </a:rPr>
              <a:t>Facilitated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by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creation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relationships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based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 </a:t>
            </a:r>
            <a:r>
              <a:rPr sz="2600" spc="-95" dirty="0">
                <a:latin typeface="Arial"/>
                <a:cs typeface="Arial"/>
              </a:rPr>
              <a:t>logical </a:t>
            </a:r>
            <a:r>
              <a:rPr sz="2600" spc="-70" dirty="0">
                <a:latin typeface="Arial"/>
                <a:cs typeface="Arial"/>
              </a:rPr>
              <a:t>construct </a:t>
            </a:r>
            <a:r>
              <a:rPr sz="2600" spc="-80" dirty="0">
                <a:latin typeface="Arial"/>
                <a:cs typeface="Arial"/>
              </a:rPr>
              <a:t>known </a:t>
            </a:r>
            <a:r>
              <a:rPr sz="2600" spc="-245" dirty="0">
                <a:latin typeface="Arial"/>
                <a:cs typeface="Arial"/>
              </a:rPr>
              <a:t>as</a:t>
            </a:r>
            <a:r>
              <a:rPr sz="2600" spc="-32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“</a:t>
            </a:r>
            <a:r>
              <a:rPr sz="2600" b="1" spc="-114" dirty="0">
                <a:latin typeface="Trebuchet MS"/>
                <a:cs typeface="Trebuchet MS"/>
              </a:rPr>
              <a:t>relation</a:t>
            </a:r>
            <a:r>
              <a:rPr sz="2600" spc="-114" dirty="0">
                <a:latin typeface="Arial"/>
                <a:cs typeface="Arial"/>
              </a:rPr>
              <a:t>”.</a:t>
            </a:r>
            <a:endParaRPr sz="2600" dirty="0">
              <a:latin typeface="Arial"/>
              <a:cs typeface="Arial"/>
            </a:endParaRPr>
          </a:p>
          <a:p>
            <a:pPr marL="332740" marR="626110" indent="-320040">
              <a:lnSpc>
                <a:spcPts val="2810"/>
              </a:lnSpc>
              <a:spcBef>
                <a:spcPts val="70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05" dirty="0">
                <a:latin typeface="Arial"/>
                <a:cs typeface="Arial"/>
              </a:rPr>
              <a:t>Word </a:t>
            </a:r>
            <a:r>
              <a:rPr sz="2600" spc="-70" dirty="0">
                <a:latin typeface="Arial"/>
                <a:cs typeface="Arial"/>
              </a:rPr>
              <a:t>“</a:t>
            </a:r>
            <a:r>
              <a:rPr sz="2600" b="1" spc="-70" dirty="0">
                <a:latin typeface="Trebuchet MS"/>
                <a:cs typeface="Trebuchet MS"/>
              </a:rPr>
              <a:t>relation</a:t>
            </a:r>
            <a:r>
              <a:rPr sz="2600" spc="-70" dirty="0">
                <a:latin typeface="Arial"/>
                <a:cs typeface="Arial"/>
              </a:rPr>
              <a:t>”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65" dirty="0">
                <a:latin typeface="Arial"/>
                <a:cs typeface="Arial"/>
              </a:rPr>
              <a:t>based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mathematical </a:t>
            </a:r>
            <a:r>
              <a:rPr sz="2600" spc="-105" dirty="0">
                <a:latin typeface="Arial"/>
                <a:cs typeface="Arial"/>
              </a:rPr>
              <a:t>set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theory  </a:t>
            </a:r>
            <a:r>
              <a:rPr sz="2600" spc="-25" dirty="0">
                <a:latin typeface="Arial"/>
                <a:cs typeface="Arial"/>
              </a:rPr>
              <a:t>from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which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Codd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derived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his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model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called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85" dirty="0">
                <a:latin typeface="Arial"/>
                <a:cs typeface="Arial"/>
              </a:rPr>
              <a:t>it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45" dirty="0" smtClean="0">
                <a:latin typeface="Arial"/>
                <a:cs typeface="Arial"/>
              </a:rPr>
              <a:t>so.</a:t>
            </a:r>
            <a:endParaRPr lang="en-GB" sz="2600" spc="-145" dirty="0">
              <a:latin typeface="Arial"/>
              <a:cs typeface="Arial"/>
            </a:endParaRPr>
          </a:p>
          <a:p>
            <a:pPr marL="332740" marR="626110" indent="-320040">
              <a:lnSpc>
                <a:spcPts val="2810"/>
              </a:lnSpc>
              <a:spcBef>
                <a:spcPts val="70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229" dirty="0" smtClean="0">
                <a:latin typeface="Arial"/>
                <a:cs typeface="Arial"/>
              </a:rPr>
              <a:t>A </a:t>
            </a:r>
            <a:r>
              <a:rPr sz="2600" spc="-45" dirty="0">
                <a:latin typeface="Arial"/>
                <a:cs typeface="Arial"/>
              </a:rPr>
              <a:t>relation </a:t>
            </a:r>
            <a:r>
              <a:rPr sz="2600" spc="-105" dirty="0">
                <a:latin typeface="Arial"/>
                <a:cs typeface="Arial"/>
              </a:rPr>
              <a:t>represents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75" dirty="0">
                <a:latin typeface="Arial"/>
                <a:cs typeface="Arial"/>
              </a:rPr>
              <a:t>two-dimensional </a:t>
            </a:r>
            <a:r>
              <a:rPr sz="2600" spc="-60" dirty="0">
                <a:latin typeface="Arial"/>
                <a:cs typeface="Arial"/>
              </a:rPr>
              <a:t>table </a:t>
            </a:r>
            <a:r>
              <a:rPr sz="2600" spc="-135" dirty="0">
                <a:latin typeface="Arial"/>
                <a:cs typeface="Arial"/>
              </a:rPr>
              <a:t>composed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of  </a:t>
            </a:r>
            <a:r>
              <a:rPr lang="en-GB" sz="2600" spc="-10" dirty="0" smtClean="0">
                <a:latin typeface="Arial"/>
                <a:cs typeface="Arial"/>
              </a:rPr>
              <a:t> </a:t>
            </a:r>
            <a:r>
              <a:rPr sz="2600" spc="-105" dirty="0" smtClean="0">
                <a:latin typeface="Arial"/>
                <a:cs typeface="Arial"/>
              </a:rPr>
              <a:t>rows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columns.</a:t>
            </a:r>
            <a:endParaRPr sz="2600" dirty="0">
              <a:latin typeface="Arial"/>
              <a:cs typeface="Arial"/>
            </a:endParaRPr>
          </a:p>
          <a:p>
            <a:pPr marL="332740" marR="5080" indent="-320040">
              <a:lnSpc>
                <a:spcPts val="281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60" dirty="0">
                <a:latin typeface="Arial"/>
                <a:cs typeface="Arial"/>
              </a:rPr>
              <a:t>table </a:t>
            </a:r>
            <a:r>
              <a:rPr sz="2600" spc="-105" dirty="0">
                <a:latin typeface="Arial"/>
                <a:cs typeface="Arial"/>
              </a:rPr>
              <a:t>contains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95" dirty="0">
                <a:latin typeface="Arial"/>
                <a:cs typeface="Arial"/>
              </a:rPr>
              <a:t>group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65" dirty="0">
                <a:latin typeface="Arial"/>
                <a:cs typeface="Arial"/>
              </a:rPr>
              <a:t>related </a:t>
            </a:r>
            <a:r>
              <a:rPr sz="2600" spc="-10" dirty="0">
                <a:latin typeface="Arial"/>
                <a:cs typeface="Arial"/>
              </a:rPr>
              <a:t>entity </a:t>
            </a:r>
            <a:r>
              <a:rPr sz="2600" spc="-125" dirty="0">
                <a:latin typeface="Arial"/>
                <a:cs typeface="Arial"/>
              </a:rPr>
              <a:t>occurrences,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is, 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10" dirty="0">
                <a:latin typeface="Arial"/>
                <a:cs typeface="Arial"/>
              </a:rPr>
              <a:t>entity </a:t>
            </a:r>
            <a:r>
              <a:rPr sz="2600" spc="-95" dirty="0">
                <a:latin typeface="Arial"/>
                <a:cs typeface="Arial"/>
              </a:rPr>
              <a:t>set. 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600" spc="-155" dirty="0">
                <a:latin typeface="Arial"/>
                <a:cs typeface="Arial"/>
              </a:rPr>
              <a:t>: </a:t>
            </a:r>
            <a:r>
              <a:rPr sz="2600" spc="-340" dirty="0">
                <a:latin typeface="Arial"/>
                <a:cs typeface="Arial"/>
              </a:rPr>
              <a:t>STUDENT </a:t>
            </a:r>
            <a:r>
              <a:rPr sz="2600" spc="-60" dirty="0">
                <a:latin typeface="Arial"/>
                <a:cs typeface="Arial"/>
              </a:rPr>
              <a:t>table </a:t>
            </a:r>
            <a:r>
              <a:rPr sz="2600" spc="-105" dirty="0">
                <a:latin typeface="Arial"/>
                <a:cs typeface="Arial"/>
              </a:rPr>
              <a:t>contains </a:t>
            </a:r>
            <a:r>
              <a:rPr sz="2600" spc="-65" dirty="0">
                <a:latin typeface="Arial"/>
                <a:cs typeface="Arial"/>
              </a:rPr>
              <a:t>collection </a:t>
            </a:r>
            <a:r>
              <a:rPr sz="2600" spc="-10" dirty="0">
                <a:latin typeface="Arial"/>
                <a:cs typeface="Arial"/>
              </a:rPr>
              <a:t>of  entity </a:t>
            </a:r>
            <a:r>
              <a:rPr sz="2600" spc="-125" dirty="0">
                <a:latin typeface="Arial"/>
                <a:cs typeface="Arial"/>
              </a:rPr>
              <a:t>occurrences, </a:t>
            </a:r>
            <a:r>
              <a:rPr sz="2600" spc="-160" dirty="0">
                <a:latin typeface="Arial"/>
                <a:cs typeface="Arial"/>
              </a:rPr>
              <a:t>each </a:t>
            </a:r>
            <a:r>
              <a:rPr sz="2600" spc="-85" dirty="0">
                <a:latin typeface="Arial"/>
                <a:cs typeface="Arial"/>
              </a:rPr>
              <a:t>represent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student.</a:t>
            </a:r>
            <a:endParaRPr sz="26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3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10" dirty="0">
                <a:latin typeface="Arial"/>
                <a:cs typeface="Arial"/>
              </a:rPr>
              <a:t>Relation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65" dirty="0">
                <a:latin typeface="Arial"/>
                <a:cs typeface="Arial"/>
              </a:rPr>
              <a:t>Entity </a:t>
            </a:r>
            <a:r>
              <a:rPr sz="2600" spc="-185" dirty="0">
                <a:latin typeface="Arial"/>
                <a:cs typeface="Arial"/>
              </a:rPr>
              <a:t>Set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190" dirty="0">
                <a:latin typeface="Arial"/>
                <a:cs typeface="Arial"/>
              </a:rPr>
              <a:t>Table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130" dirty="0">
                <a:latin typeface="Arial"/>
                <a:cs typeface="Arial"/>
              </a:rPr>
              <a:t>Dataset </a:t>
            </a:r>
            <a:r>
              <a:rPr sz="2600" spc="-50" dirty="0">
                <a:latin typeface="Arial"/>
                <a:cs typeface="Arial"/>
              </a:rPr>
              <a:t>(in </a:t>
            </a:r>
            <a:r>
              <a:rPr sz="2600" spc="-240" dirty="0">
                <a:latin typeface="Arial"/>
                <a:cs typeface="Arial"/>
              </a:rPr>
              <a:t>MS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Access)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43865"/>
            <a:ext cx="8039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Characteristics </a:t>
            </a:r>
            <a:r>
              <a:rPr dirty="0"/>
              <a:t>of </a:t>
            </a:r>
            <a:r>
              <a:rPr spc="-20" dirty="0"/>
              <a:t>a </a:t>
            </a:r>
            <a:r>
              <a:rPr spc="-225" dirty="0"/>
              <a:t>Relational</a:t>
            </a:r>
            <a:r>
              <a:rPr spc="229" dirty="0"/>
              <a:t> </a:t>
            </a:r>
            <a:r>
              <a:rPr spc="-285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250" y="1609089"/>
          <a:ext cx="8686799" cy="508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/>
                <a:gridCol w="7982584"/>
              </a:tblGrid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28575">
                      <a:solidFill>
                        <a:srgbClr val="B32C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035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spc="-14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perceived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25" dirty="0">
                          <a:latin typeface="Arial"/>
                          <a:cs typeface="Arial"/>
                        </a:rPr>
                        <a:t>two-dimensional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2200" spc="-175" dirty="0">
                          <a:latin typeface="Arial"/>
                          <a:cs typeface="Arial"/>
                        </a:rPr>
                        <a:t>composed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185" dirty="0">
                          <a:latin typeface="Arial"/>
                          <a:cs typeface="Arial"/>
                        </a:rPr>
                        <a:t>rows  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29" dirty="0">
                          <a:latin typeface="Arial"/>
                          <a:cs typeface="Arial"/>
                        </a:rPr>
                        <a:t>columns.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28575">
                      <a:solidFill>
                        <a:srgbClr val="B32C16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28575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657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4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row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u="heavy" spc="-160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tuple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represents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entity </a:t>
                      </a:r>
                      <a:r>
                        <a:rPr sz="2200" spc="-170" dirty="0">
                          <a:latin typeface="Arial"/>
                          <a:cs typeface="Arial"/>
                        </a:rPr>
                        <a:t>occurrence </a:t>
                      </a:r>
                      <a:r>
                        <a:rPr sz="2200" spc="-114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set.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28575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4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200" spc="-215" dirty="0">
                          <a:latin typeface="Arial"/>
                          <a:cs typeface="Arial"/>
                        </a:rPr>
                        <a:t>column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represents an 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attribute, 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215" dirty="0">
                          <a:latin typeface="Arial"/>
                          <a:cs typeface="Arial"/>
                        </a:rPr>
                        <a:t>column has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200" spc="-120" dirty="0">
                          <a:latin typeface="Arial"/>
                          <a:cs typeface="Arial"/>
                        </a:rPr>
                        <a:t>distinct</a:t>
                      </a:r>
                      <a:r>
                        <a:rPr sz="2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85" dirty="0">
                          <a:latin typeface="Arial"/>
                          <a:cs typeface="Arial"/>
                        </a:rPr>
                        <a:t>name.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4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114" dirty="0">
                          <a:latin typeface="Arial"/>
                          <a:cs typeface="Arial"/>
                        </a:rPr>
                        <a:t>row/column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intersection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represents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200" spc="5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25" dirty="0">
                          <a:latin typeface="Arial"/>
                          <a:cs typeface="Arial"/>
                        </a:rPr>
                        <a:t>value.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215" dirty="0">
                          <a:latin typeface="Arial"/>
                          <a:cs typeface="Arial"/>
                        </a:rPr>
                        <a:t>column </a:t>
                      </a:r>
                      <a:r>
                        <a:rPr sz="2200" spc="-24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conform 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220" dirty="0">
                          <a:latin typeface="Arial"/>
                          <a:cs typeface="Arial"/>
                        </a:rPr>
                        <a:t>same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format.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4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215" dirty="0">
                          <a:latin typeface="Arial"/>
                          <a:cs typeface="Arial"/>
                        </a:rPr>
                        <a:t>column has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14" dirty="0">
                          <a:latin typeface="Arial"/>
                          <a:cs typeface="Arial"/>
                        </a:rPr>
                        <a:t>specific 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range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16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known as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u="heavy" spc="-195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attribute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u="heavy" spc="-105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domain</a:t>
                      </a:r>
                      <a:r>
                        <a:rPr sz="2200" spc="-105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26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spc="-180" dirty="0">
                          <a:latin typeface="Arial"/>
                          <a:cs typeface="Arial"/>
                        </a:rPr>
                        <a:t>rows 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200" spc="-240" dirty="0">
                          <a:latin typeface="Arial"/>
                          <a:cs typeface="Arial"/>
                        </a:rPr>
                        <a:t>columns </a:t>
                      </a:r>
                      <a:r>
                        <a:rPr sz="2200" spc="-1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immaterial 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60" dirty="0">
                          <a:latin typeface="Arial"/>
                          <a:cs typeface="Arial"/>
                        </a:rPr>
                        <a:t>DBMS.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9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24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200" spc="-24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200" spc="-15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2200" spc="-14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200" spc="-5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135" dirty="0"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attributes 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that  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uniquely </a:t>
                      </a:r>
                      <a:r>
                        <a:rPr sz="2200" spc="-85" dirty="0">
                          <a:latin typeface="Arial"/>
                          <a:cs typeface="Arial"/>
                        </a:rPr>
                        <a:t>identifies </a:t>
                      </a:r>
                      <a:r>
                        <a:rPr sz="2200" spc="-145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22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55" dirty="0">
                          <a:latin typeface="Arial"/>
                          <a:cs typeface="Arial"/>
                        </a:rPr>
                        <a:t>row.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32C16"/>
                      </a:solidFill>
                      <a:prstDash val="solid"/>
                    </a:lnL>
                    <a:lnR w="12700">
                      <a:solidFill>
                        <a:srgbClr val="B32C16"/>
                      </a:solidFill>
                      <a:prstDash val="solid"/>
                    </a:lnR>
                    <a:lnT w="12700">
                      <a:solidFill>
                        <a:srgbClr val="B32C16"/>
                      </a:solidFill>
                      <a:prstDash val="solid"/>
                    </a:lnT>
                    <a:lnB w="12700">
                      <a:solidFill>
                        <a:srgbClr val="B32C16"/>
                      </a:solidFill>
                      <a:prstDash val="solid"/>
                    </a:lnB>
                    <a:solidFill>
                      <a:srgbClr val="B32C16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664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Relational </a:t>
            </a:r>
            <a:r>
              <a:rPr spc="-285" dirty="0"/>
              <a:t>Table</a:t>
            </a:r>
            <a:r>
              <a:rPr spc="65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600154"/>
            <a:ext cx="8483600" cy="5160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050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5" dirty="0"/>
              <a:t>K</a:t>
            </a:r>
            <a:r>
              <a:rPr spc="-425" dirty="0"/>
              <a:t>e</a:t>
            </a:r>
            <a:r>
              <a:rPr spc="-365" dirty="0"/>
              <a:t>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77085"/>
            <a:ext cx="8679180" cy="44088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marR="504825" indent="-320040">
              <a:lnSpc>
                <a:spcPts val="2590"/>
              </a:lnSpc>
              <a:spcBef>
                <a:spcPts val="42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spc="-140" dirty="0">
                <a:latin typeface="Trebuchet MS"/>
                <a:cs typeface="Trebuchet MS"/>
              </a:rPr>
              <a:t>Primary </a:t>
            </a:r>
            <a:r>
              <a:rPr sz="2400" b="1" spc="-190" dirty="0">
                <a:latin typeface="Trebuchet MS"/>
                <a:cs typeface="Trebuchet MS"/>
              </a:rPr>
              <a:t>key </a:t>
            </a:r>
            <a:r>
              <a:rPr sz="2400" b="1" spc="-145" dirty="0">
                <a:latin typeface="Trebuchet MS"/>
                <a:cs typeface="Trebuchet MS"/>
              </a:rPr>
              <a:t>(PK)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40" dirty="0">
                <a:latin typeface="Arial"/>
                <a:cs typeface="Arial"/>
              </a:rPr>
              <a:t>(or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combination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attributes)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70" dirty="0">
                <a:latin typeface="Arial"/>
                <a:cs typeface="Arial"/>
              </a:rPr>
              <a:t>uniquely </a:t>
            </a:r>
            <a:r>
              <a:rPr sz="2400" spc="-50" dirty="0">
                <a:latin typeface="Arial"/>
                <a:cs typeface="Arial"/>
              </a:rPr>
              <a:t>identifies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85" dirty="0">
                <a:latin typeface="Arial"/>
                <a:cs typeface="Arial"/>
              </a:rPr>
              <a:t>row. </a:t>
            </a:r>
            <a:r>
              <a:rPr sz="2400" spc="-140" dirty="0">
                <a:latin typeface="Arial"/>
                <a:cs typeface="Arial"/>
              </a:rPr>
              <a:t>Example: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STU_NUM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9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55" dirty="0">
                <a:latin typeface="Arial"/>
                <a:cs typeface="Arial"/>
              </a:rPr>
              <a:t>table </a:t>
            </a:r>
            <a:r>
              <a:rPr sz="2400" spc="-80" dirty="0">
                <a:latin typeface="Arial"/>
                <a:cs typeface="Arial"/>
              </a:rPr>
              <a:t>must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primary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32740" marR="5080" indent="-320040">
              <a:lnSpc>
                <a:spcPts val="2590"/>
              </a:lnSpc>
              <a:spcBef>
                <a:spcPts val="73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b="1" spc="-190" dirty="0">
                <a:latin typeface="Trebuchet MS"/>
                <a:cs typeface="Trebuchet MS"/>
              </a:rPr>
              <a:t>key </a:t>
            </a:r>
            <a:r>
              <a:rPr sz="2400" spc="-130" dirty="0">
                <a:latin typeface="Arial"/>
                <a:cs typeface="Arial"/>
              </a:rPr>
              <a:t>consists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55" dirty="0">
                <a:latin typeface="Arial"/>
                <a:cs typeface="Arial"/>
              </a:rPr>
              <a:t>determine </a:t>
            </a:r>
            <a:r>
              <a:rPr sz="2400" spc="-30" dirty="0">
                <a:latin typeface="Arial"/>
                <a:cs typeface="Arial"/>
              </a:rPr>
              <a:t>other  </a:t>
            </a:r>
            <a:r>
              <a:rPr sz="2400" spc="-40" dirty="0">
                <a:latin typeface="Arial"/>
                <a:cs typeface="Arial"/>
              </a:rPr>
              <a:t>attributes. </a:t>
            </a:r>
            <a:r>
              <a:rPr sz="2400" spc="-140" dirty="0">
                <a:latin typeface="Arial"/>
                <a:cs typeface="Arial"/>
              </a:rPr>
              <a:t>Example: </a:t>
            </a:r>
            <a:r>
              <a:rPr sz="2400" spc="-90" dirty="0">
                <a:latin typeface="Arial"/>
                <a:cs typeface="Arial"/>
              </a:rPr>
              <a:t>invoice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0" dirty="0">
                <a:latin typeface="Arial"/>
                <a:cs typeface="Arial"/>
              </a:rPr>
              <a:t>identifies all </a:t>
            </a:r>
            <a:r>
              <a:rPr sz="2400" spc="-90" dirty="0">
                <a:latin typeface="Arial"/>
                <a:cs typeface="Arial"/>
              </a:rPr>
              <a:t>invoice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attributes.</a:t>
            </a:r>
            <a:endParaRPr sz="2400">
              <a:latin typeface="Arial"/>
              <a:cs typeface="Arial"/>
            </a:endParaRPr>
          </a:p>
          <a:p>
            <a:pPr marL="332740" marR="90170" indent="-320040">
              <a:lnSpc>
                <a:spcPct val="90400"/>
              </a:lnSpc>
              <a:spcBef>
                <a:spcPts val="65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90" dirty="0">
                <a:latin typeface="Arial"/>
                <a:cs typeface="Arial"/>
              </a:rPr>
              <a:t>Key’s </a:t>
            </a:r>
            <a:r>
              <a:rPr sz="2400" spc="-55" dirty="0">
                <a:latin typeface="Arial"/>
                <a:cs typeface="Arial"/>
              </a:rPr>
              <a:t>role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based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concept </a:t>
            </a:r>
            <a:r>
              <a:rPr sz="2400" spc="-75" dirty="0">
                <a:latin typeface="Arial"/>
                <a:cs typeface="Arial"/>
              </a:rPr>
              <a:t>known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b="1" spc="-130" dirty="0">
                <a:latin typeface="Trebuchet MS"/>
                <a:cs typeface="Trebuchet MS"/>
              </a:rPr>
              <a:t>determination</a:t>
            </a:r>
            <a:r>
              <a:rPr sz="2400" spc="-130" dirty="0">
                <a:latin typeface="Arial"/>
                <a:cs typeface="Arial"/>
              </a:rPr>
              <a:t>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05" dirty="0">
                <a:latin typeface="Arial"/>
                <a:cs typeface="Arial"/>
              </a:rPr>
              <a:t>is, 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100" dirty="0">
                <a:latin typeface="Arial"/>
                <a:cs typeface="Arial"/>
              </a:rPr>
              <a:t>you </a:t>
            </a:r>
            <a:r>
              <a:rPr sz="2400" spc="-75" dirty="0">
                <a:latin typeface="Arial"/>
                <a:cs typeface="Arial"/>
              </a:rPr>
              <a:t>know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135" dirty="0">
                <a:latin typeface="Arial"/>
                <a:cs typeface="Arial"/>
              </a:rPr>
              <a:t>A, </a:t>
            </a:r>
            <a:r>
              <a:rPr sz="2400" spc="-100" dirty="0">
                <a:latin typeface="Arial"/>
                <a:cs typeface="Arial"/>
              </a:rPr>
              <a:t>you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60" dirty="0">
                <a:latin typeface="Arial"/>
                <a:cs typeface="Arial"/>
              </a:rPr>
              <a:t>look </a:t>
            </a:r>
            <a:r>
              <a:rPr sz="2400" spc="-80" dirty="0">
                <a:latin typeface="Arial"/>
                <a:cs typeface="Arial"/>
              </a:rPr>
              <a:t>up </a:t>
            </a:r>
            <a:r>
              <a:rPr sz="2400" spc="-60" dirty="0">
                <a:latin typeface="Arial"/>
                <a:cs typeface="Arial"/>
              </a:rPr>
              <a:t>(determine)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180" dirty="0">
                <a:latin typeface="Arial"/>
                <a:cs typeface="Arial"/>
              </a:rPr>
              <a:t>B. </a:t>
            </a:r>
            <a:r>
              <a:rPr sz="2400" spc="-145" dirty="0">
                <a:latin typeface="Arial"/>
                <a:cs typeface="Arial"/>
              </a:rPr>
              <a:t>(A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332740" marR="962660" indent="-320040">
              <a:lnSpc>
                <a:spcPts val="2600"/>
              </a:lnSpc>
              <a:spcBef>
                <a:spcPts val="71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statement </a:t>
            </a:r>
            <a:r>
              <a:rPr sz="2400" spc="-165" dirty="0">
                <a:latin typeface="Arial"/>
                <a:cs typeface="Arial"/>
              </a:rPr>
              <a:t>“STU_NUM </a:t>
            </a:r>
            <a:r>
              <a:rPr sz="2400" spc="-80" dirty="0">
                <a:latin typeface="Arial"/>
                <a:cs typeface="Arial"/>
              </a:rPr>
              <a:t>determines </a:t>
            </a:r>
            <a:r>
              <a:rPr sz="2400" spc="-210" dirty="0">
                <a:latin typeface="Arial"/>
                <a:cs typeface="Arial"/>
              </a:rPr>
              <a:t>STU_LNAME”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5" dirty="0">
                <a:latin typeface="Arial"/>
                <a:cs typeface="Arial"/>
              </a:rPr>
              <a:t>written </a:t>
            </a:r>
            <a:r>
              <a:rPr sz="2400" spc="-160" dirty="0">
                <a:latin typeface="Arial"/>
                <a:cs typeface="Arial"/>
              </a:rPr>
              <a:t>as: </a:t>
            </a:r>
            <a:r>
              <a:rPr sz="2400" spc="-215" dirty="0">
                <a:latin typeface="Arial"/>
                <a:cs typeface="Arial"/>
              </a:rPr>
              <a:t>STU_NUM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Arial"/>
                <a:cs typeface="Arial"/>
              </a:rPr>
              <a:t>STU_LNAME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ts val="2780"/>
              </a:lnSpc>
              <a:spcBef>
                <a:spcPts val="36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fact,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STU_NUM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determines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student’s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attributes: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ts val="2300"/>
              </a:lnSpc>
            </a:pPr>
            <a:r>
              <a:rPr sz="2000" spc="-180" dirty="0">
                <a:latin typeface="Arial"/>
                <a:cs typeface="Arial"/>
              </a:rPr>
              <a:t>STU_NUM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Arial"/>
                <a:cs typeface="Arial"/>
              </a:rPr>
              <a:t>STU_LNAME, </a:t>
            </a:r>
            <a:r>
              <a:rPr sz="2000" spc="-200" dirty="0">
                <a:latin typeface="Arial"/>
                <a:cs typeface="Arial"/>
              </a:rPr>
              <a:t>STU_FNAME, </a:t>
            </a:r>
            <a:r>
              <a:rPr sz="2000" spc="-195" dirty="0">
                <a:latin typeface="Arial"/>
                <a:cs typeface="Arial"/>
              </a:rPr>
              <a:t>STU_INIT, </a:t>
            </a:r>
            <a:r>
              <a:rPr sz="2000" spc="-220" dirty="0">
                <a:latin typeface="Arial"/>
                <a:cs typeface="Arial"/>
              </a:rPr>
              <a:t>STU_DOB,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280" dirty="0">
                <a:latin typeface="Arial"/>
                <a:cs typeface="Arial"/>
              </a:rPr>
              <a:t>STU_TRANSFER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82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Keys</a:t>
            </a:r>
            <a:r>
              <a:rPr spc="-9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424685"/>
            <a:ext cx="8803640" cy="5391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marR="264160" indent="-320040">
              <a:lnSpc>
                <a:spcPts val="2590"/>
              </a:lnSpc>
              <a:spcBef>
                <a:spcPts val="42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principle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determination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definition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central  </a:t>
            </a:r>
            <a:r>
              <a:rPr sz="2400" spc="-50" dirty="0">
                <a:latin typeface="Arial"/>
                <a:cs typeface="Arial"/>
              </a:rPr>
              <a:t>relational </a:t>
            </a:r>
            <a:r>
              <a:rPr sz="2400" spc="-130" dirty="0">
                <a:latin typeface="Arial"/>
                <a:cs typeface="Arial"/>
              </a:rPr>
              <a:t>database </a:t>
            </a:r>
            <a:r>
              <a:rPr sz="2400" spc="-95" dirty="0">
                <a:latin typeface="Arial"/>
                <a:cs typeface="Arial"/>
              </a:rPr>
              <a:t>concept </a:t>
            </a:r>
            <a:r>
              <a:rPr sz="2400" spc="-75" dirty="0">
                <a:latin typeface="Arial"/>
                <a:cs typeface="Arial"/>
              </a:rPr>
              <a:t>known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50" dirty="0">
                <a:latin typeface="Arial"/>
                <a:cs typeface="Arial"/>
              </a:rPr>
              <a:t>functional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dependency.</a:t>
            </a:r>
            <a:endParaRPr sz="2400" dirty="0">
              <a:latin typeface="Arial"/>
              <a:cs typeface="Arial"/>
            </a:endParaRPr>
          </a:p>
          <a:p>
            <a:pPr marL="332740" marR="165100" indent="-320040" algn="just">
              <a:lnSpc>
                <a:spcPts val="2590"/>
              </a:lnSpc>
              <a:spcBef>
                <a:spcPts val="71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74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295" dirty="0">
                <a:latin typeface="Arial"/>
                <a:cs typeface="Arial"/>
              </a:rPr>
              <a:t>B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b="1" spc="-130" dirty="0">
                <a:latin typeface="Trebuchet MS"/>
                <a:cs typeface="Trebuchet MS"/>
              </a:rPr>
              <a:t>functionally </a:t>
            </a:r>
            <a:r>
              <a:rPr sz="2400" b="1" spc="-145" dirty="0">
                <a:latin typeface="Trebuchet MS"/>
                <a:cs typeface="Trebuchet MS"/>
              </a:rPr>
              <a:t>dependent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each 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column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determines 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</a:t>
            </a:r>
            <a:r>
              <a:rPr sz="24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 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</a:t>
            </a:r>
            <a:r>
              <a:rPr sz="24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column </a:t>
            </a:r>
            <a:r>
              <a:rPr sz="2400" spc="-180" dirty="0">
                <a:latin typeface="Arial"/>
                <a:cs typeface="Arial"/>
              </a:rPr>
              <a:t>B.  </a:t>
            </a:r>
            <a:r>
              <a:rPr sz="2400" spc="-140" dirty="0">
                <a:latin typeface="Arial"/>
                <a:cs typeface="Arial"/>
              </a:rPr>
              <a:t>Example: </a:t>
            </a:r>
            <a:r>
              <a:rPr sz="2400" spc="-300" dirty="0">
                <a:latin typeface="Arial"/>
                <a:cs typeface="Arial"/>
              </a:rPr>
              <a:t>STU_PHONE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functionally </a:t>
            </a:r>
            <a:r>
              <a:rPr sz="2400" spc="-80" dirty="0">
                <a:latin typeface="Arial"/>
                <a:cs typeface="Arial"/>
              </a:rPr>
              <a:t>dependent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STU_NUM.</a:t>
            </a:r>
            <a:endParaRPr sz="2400" dirty="0">
              <a:latin typeface="Arial"/>
              <a:cs typeface="Arial"/>
            </a:endParaRPr>
          </a:p>
          <a:p>
            <a:pPr marL="332740" marR="196215">
              <a:lnSpc>
                <a:spcPts val="2590"/>
              </a:lnSpc>
              <a:spcBef>
                <a:spcPts val="10"/>
              </a:spcBef>
            </a:pPr>
            <a:r>
              <a:rPr sz="2400" spc="-180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other </a:t>
            </a:r>
            <a:r>
              <a:rPr sz="2400" spc="-100" dirty="0">
                <a:latin typeface="Arial"/>
                <a:cs typeface="Arial"/>
              </a:rPr>
              <a:t>hand, </a:t>
            </a:r>
            <a:r>
              <a:rPr sz="2400" spc="-215" dirty="0">
                <a:latin typeface="Arial"/>
                <a:cs typeface="Arial"/>
              </a:rPr>
              <a:t>STU_NUM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0" dirty="0">
                <a:latin typeface="Arial"/>
                <a:cs typeface="Arial"/>
              </a:rPr>
              <a:t>functionally </a:t>
            </a:r>
            <a:r>
              <a:rPr sz="2400" spc="-80" dirty="0">
                <a:latin typeface="Arial"/>
                <a:cs typeface="Arial"/>
              </a:rPr>
              <a:t>dependent on  </a:t>
            </a:r>
            <a:r>
              <a:rPr sz="2400" spc="-275" dirty="0">
                <a:latin typeface="Arial"/>
                <a:cs typeface="Arial"/>
              </a:rPr>
              <a:t>STU_PHONE. </a:t>
            </a:r>
            <a:r>
              <a:rPr sz="2400" spc="-150" dirty="0">
                <a:latin typeface="Arial"/>
                <a:cs typeface="Arial"/>
              </a:rPr>
              <a:t>(Two </a:t>
            </a:r>
            <a:r>
              <a:rPr sz="2400" spc="-85" dirty="0">
                <a:latin typeface="Arial"/>
                <a:cs typeface="Arial"/>
              </a:rPr>
              <a:t>students could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roommates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35" dirty="0">
                <a:latin typeface="Arial"/>
                <a:cs typeface="Arial"/>
              </a:rPr>
              <a:t>share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phone)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spc="-125" dirty="0">
                <a:latin typeface="Trebuchet MS"/>
                <a:cs typeface="Trebuchet MS"/>
              </a:rPr>
              <a:t>Composite </a:t>
            </a:r>
            <a:r>
              <a:rPr sz="2400" b="1" spc="-190" dirty="0">
                <a:latin typeface="Trebuchet MS"/>
                <a:cs typeface="Trebuchet MS"/>
              </a:rPr>
              <a:t>key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composed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attribute.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9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50" dirty="0">
                <a:latin typeface="Arial"/>
                <a:cs typeface="Arial"/>
              </a:rPr>
              <a:t>Any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25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known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b="1" spc="-190" dirty="0">
                <a:latin typeface="Trebuchet MS"/>
                <a:cs typeface="Trebuchet MS"/>
              </a:rPr>
              <a:t>key</a:t>
            </a:r>
            <a:r>
              <a:rPr sz="2400" b="1" spc="-505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attribute</a:t>
            </a:r>
            <a:r>
              <a:rPr sz="2400" spc="-13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32740" marR="21590" indent="-320040">
              <a:lnSpc>
                <a:spcPct val="90000"/>
              </a:lnSpc>
              <a:spcBef>
                <a:spcPts val="71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300" dirty="0">
                <a:latin typeface="Arial"/>
                <a:cs typeface="Arial"/>
              </a:rPr>
              <a:t>B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functionally </a:t>
            </a:r>
            <a:r>
              <a:rPr sz="2400" spc="-80" dirty="0">
                <a:latin typeface="Arial"/>
                <a:cs typeface="Arial"/>
              </a:rPr>
              <a:t>dependent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composite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but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 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120" dirty="0">
                <a:latin typeface="Arial"/>
                <a:cs typeface="Arial"/>
              </a:rPr>
              <a:t>subset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composite </a:t>
            </a:r>
            <a:r>
              <a:rPr sz="2400" spc="-170" dirty="0">
                <a:latin typeface="Arial"/>
                <a:cs typeface="Arial"/>
              </a:rPr>
              <a:t>key,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295" dirty="0">
                <a:latin typeface="Arial"/>
                <a:cs typeface="Arial"/>
              </a:rPr>
              <a:t>B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b="1" spc="-135" dirty="0">
                <a:latin typeface="Trebuchet MS"/>
                <a:cs typeface="Trebuchet MS"/>
              </a:rPr>
              <a:t>fully  </a:t>
            </a:r>
            <a:r>
              <a:rPr sz="2400" b="1" spc="-130" dirty="0">
                <a:latin typeface="Trebuchet MS"/>
                <a:cs typeface="Trebuchet MS"/>
              </a:rPr>
              <a:t>functionally </a:t>
            </a:r>
            <a:r>
              <a:rPr sz="2400" b="1" spc="-145" dirty="0">
                <a:latin typeface="Trebuchet MS"/>
                <a:cs typeface="Trebuchet MS"/>
              </a:rPr>
              <a:t>dependent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A.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lnSpc>
                <a:spcPts val="2775"/>
              </a:lnSpc>
              <a:spcBef>
                <a:spcPts val="40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4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very </a:t>
            </a:r>
            <a:r>
              <a:rPr sz="2400" spc="-65" dirty="0">
                <a:latin typeface="Arial"/>
                <a:cs typeface="Arial"/>
              </a:rPr>
              <a:t>likely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that:</a:t>
            </a:r>
            <a:endParaRPr sz="2400" dirty="0">
              <a:latin typeface="Arial"/>
              <a:cs typeface="Arial"/>
            </a:endParaRPr>
          </a:p>
          <a:p>
            <a:pPr marL="332740">
              <a:lnSpc>
                <a:spcPts val="2135"/>
              </a:lnSpc>
            </a:pPr>
            <a:r>
              <a:rPr sz="2000" spc="-195" dirty="0">
                <a:latin typeface="Arial"/>
                <a:cs typeface="Arial"/>
              </a:rPr>
              <a:t>STU_LNAME, </a:t>
            </a:r>
            <a:r>
              <a:rPr sz="2000" spc="-200" dirty="0">
                <a:latin typeface="Arial"/>
                <a:cs typeface="Arial"/>
              </a:rPr>
              <a:t>STU_FNAME, </a:t>
            </a:r>
            <a:r>
              <a:rPr sz="2000" spc="-195" dirty="0">
                <a:latin typeface="Arial"/>
                <a:cs typeface="Arial"/>
              </a:rPr>
              <a:t>STU_INIT, </a:t>
            </a:r>
            <a:r>
              <a:rPr sz="2000" spc="-250" dirty="0">
                <a:latin typeface="Arial"/>
                <a:cs typeface="Arial"/>
              </a:rPr>
              <a:t>STU_PHONE </a:t>
            </a:r>
            <a:r>
              <a:rPr sz="2000" spc="-190" dirty="0">
                <a:latin typeface="Arial"/>
                <a:cs typeface="Arial"/>
              </a:rPr>
              <a:t>→ </a:t>
            </a:r>
            <a:r>
              <a:rPr sz="2000" spc="-254" dirty="0">
                <a:latin typeface="Arial"/>
                <a:cs typeface="Arial"/>
              </a:rPr>
              <a:t>STU_HRS,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STU_CLASS</a:t>
            </a:r>
            <a:endParaRPr sz="2000" dirty="0">
              <a:latin typeface="Arial"/>
              <a:cs typeface="Arial"/>
            </a:endParaRPr>
          </a:p>
          <a:p>
            <a:pPr marL="332740">
              <a:lnSpc>
                <a:spcPts val="2725"/>
              </a:lnSpc>
            </a:pP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260" dirty="0">
                <a:latin typeface="Arial"/>
                <a:cs typeface="Arial"/>
              </a:rPr>
              <a:t>NOT: </a:t>
            </a:r>
            <a:r>
              <a:rPr sz="2000" spc="-195" dirty="0">
                <a:latin typeface="Arial"/>
                <a:cs typeface="Arial"/>
              </a:rPr>
              <a:t>STU_LNAME, </a:t>
            </a:r>
            <a:r>
              <a:rPr sz="2000" spc="-215" dirty="0">
                <a:latin typeface="Arial"/>
                <a:cs typeface="Arial"/>
              </a:rPr>
              <a:t>STU_FNAME </a:t>
            </a:r>
            <a:r>
              <a:rPr sz="2000" spc="-185" dirty="0">
                <a:latin typeface="Arial"/>
                <a:cs typeface="Arial"/>
              </a:rPr>
              <a:t>→ </a:t>
            </a:r>
            <a:r>
              <a:rPr sz="2000" spc="-254" dirty="0">
                <a:latin typeface="Arial"/>
                <a:cs typeface="Arial"/>
              </a:rPr>
              <a:t>STU_HRS,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295" dirty="0">
                <a:latin typeface="Arial"/>
                <a:cs typeface="Arial"/>
              </a:rPr>
              <a:t>STU_CLASS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82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Keys</a:t>
            </a:r>
            <a:r>
              <a:rPr spc="-9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77085"/>
            <a:ext cx="8437880" cy="519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735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b="1" spc="-160" dirty="0">
                <a:latin typeface="Trebuchet MS"/>
                <a:cs typeface="Trebuchet MS"/>
              </a:rPr>
              <a:t>superkey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any key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70" dirty="0">
                <a:latin typeface="Arial"/>
                <a:cs typeface="Arial"/>
              </a:rPr>
              <a:t>uniquely </a:t>
            </a:r>
            <a:r>
              <a:rPr sz="2400" spc="-50" dirty="0">
                <a:latin typeface="Arial"/>
                <a:cs typeface="Arial"/>
              </a:rPr>
              <a:t>identifies </a:t>
            </a:r>
            <a:r>
              <a:rPr sz="2400" spc="-145" dirty="0">
                <a:latin typeface="Arial"/>
                <a:cs typeface="Arial"/>
              </a:rPr>
              <a:t>each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row.</a:t>
            </a:r>
            <a:endParaRPr sz="2400" dirty="0">
              <a:latin typeface="Arial"/>
              <a:cs typeface="Arial"/>
            </a:endParaRPr>
          </a:p>
          <a:p>
            <a:pPr marL="332740" marR="358140">
              <a:lnSpc>
                <a:spcPct val="90700"/>
              </a:lnSpc>
              <a:spcBef>
                <a:spcPts val="120"/>
              </a:spcBef>
            </a:pPr>
            <a:r>
              <a:rPr sz="2400" spc="-150" dirty="0">
                <a:latin typeface="Arial"/>
                <a:cs typeface="Arial"/>
              </a:rPr>
              <a:t>(The </a:t>
            </a:r>
            <a:r>
              <a:rPr sz="2400" spc="-125" dirty="0">
                <a:latin typeface="Arial"/>
                <a:cs typeface="Arial"/>
              </a:rPr>
              <a:t>superkey </a:t>
            </a:r>
            <a:r>
              <a:rPr sz="2400" spc="-50" dirty="0">
                <a:latin typeface="Arial"/>
                <a:cs typeface="Arial"/>
              </a:rPr>
              <a:t>functionally </a:t>
            </a:r>
            <a:r>
              <a:rPr sz="2400" spc="-75" dirty="0">
                <a:latin typeface="Arial"/>
                <a:cs typeface="Arial"/>
              </a:rPr>
              <a:t>determines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row’s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attributes)  </a:t>
            </a:r>
            <a:r>
              <a:rPr sz="2400" spc="-145" dirty="0">
                <a:latin typeface="Arial"/>
                <a:cs typeface="Arial"/>
              </a:rPr>
              <a:t>For </a:t>
            </a:r>
            <a:r>
              <a:rPr sz="2400" spc="-125" dirty="0">
                <a:latin typeface="Arial"/>
                <a:cs typeface="Arial"/>
              </a:rPr>
              <a:t>example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superkey </a:t>
            </a:r>
            <a:r>
              <a:rPr sz="2400" spc="-85" dirty="0">
                <a:latin typeface="Arial"/>
                <a:cs typeface="Arial"/>
              </a:rPr>
              <a:t>could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0" dirty="0">
                <a:latin typeface="Arial"/>
                <a:cs typeface="Arial"/>
              </a:rPr>
              <a:t>any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following:  </a:t>
            </a:r>
            <a:r>
              <a:rPr sz="2000" spc="-180" dirty="0">
                <a:latin typeface="Arial"/>
                <a:cs typeface="Arial"/>
              </a:rPr>
              <a:t>STU_NUM</a:t>
            </a:r>
            <a:endParaRPr sz="2000" dirty="0">
              <a:latin typeface="Arial"/>
              <a:cs typeface="Arial"/>
            </a:endParaRPr>
          </a:p>
          <a:p>
            <a:pPr marL="332740" marR="4547870">
              <a:lnSpc>
                <a:spcPts val="2160"/>
              </a:lnSpc>
              <a:spcBef>
                <a:spcPts val="35"/>
              </a:spcBef>
            </a:pPr>
            <a:r>
              <a:rPr sz="2000" spc="-165" dirty="0">
                <a:latin typeface="Arial"/>
                <a:cs typeface="Arial"/>
              </a:rPr>
              <a:t>STU_NUM, </a:t>
            </a:r>
            <a:r>
              <a:rPr sz="2000" spc="-210" dirty="0">
                <a:latin typeface="Arial"/>
                <a:cs typeface="Arial"/>
              </a:rPr>
              <a:t>STU_LNAME  </a:t>
            </a:r>
            <a:r>
              <a:rPr sz="2000" spc="-165" dirty="0">
                <a:latin typeface="Arial"/>
                <a:cs typeface="Arial"/>
              </a:rPr>
              <a:t>STU_NUM, </a:t>
            </a:r>
            <a:r>
              <a:rPr sz="2000" spc="-195" dirty="0">
                <a:latin typeface="Arial"/>
                <a:cs typeface="Arial"/>
              </a:rPr>
              <a:t>STU_LNAME,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STU_INIT</a:t>
            </a:r>
            <a:endParaRPr sz="2000" dirty="0">
              <a:latin typeface="Arial"/>
              <a:cs typeface="Arial"/>
            </a:endParaRPr>
          </a:p>
          <a:p>
            <a:pPr marL="332740" indent="-320040">
              <a:lnSpc>
                <a:spcPts val="2735"/>
              </a:lnSpc>
              <a:spcBef>
                <a:spcPts val="36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b="1" spc="-140" dirty="0">
                <a:latin typeface="Trebuchet MS"/>
                <a:cs typeface="Trebuchet MS"/>
              </a:rPr>
              <a:t>candidate </a:t>
            </a:r>
            <a:r>
              <a:rPr sz="2400" b="1" spc="-190" dirty="0">
                <a:latin typeface="Trebuchet MS"/>
                <a:cs typeface="Trebuchet MS"/>
              </a:rPr>
              <a:t>key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described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superkey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without</a:t>
            </a:r>
            <a:endParaRPr sz="2400" dirty="0">
              <a:latin typeface="Arial"/>
              <a:cs typeface="Arial"/>
            </a:endParaRPr>
          </a:p>
          <a:p>
            <a:pPr marL="332740">
              <a:lnSpc>
                <a:spcPts val="2590"/>
              </a:lnSpc>
            </a:pPr>
            <a:r>
              <a:rPr sz="2400" spc="-135" dirty="0">
                <a:latin typeface="Arial"/>
                <a:cs typeface="Arial"/>
              </a:rPr>
              <a:t>unnecessary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35" dirty="0">
                <a:latin typeface="Arial"/>
                <a:cs typeface="Arial"/>
              </a:rPr>
              <a:t>(a </a:t>
            </a:r>
            <a:r>
              <a:rPr sz="2400" spc="-55" dirty="0">
                <a:latin typeface="Arial"/>
                <a:cs typeface="Arial"/>
              </a:rPr>
              <a:t>minimal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superkey)</a:t>
            </a:r>
            <a:endParaRPr sz="2400" dirty="0">
              <a:latin typeface="Arial"/>
              <a:cs typeface="Arial"/>
            </a:endParaRPr>
          </a:p>
          <a:p>
            <a:pPr marL="332740">
              <a:lnSpc>
                <a:spcPts val="2590"/>
              </a:lnSpc>
            </a:pPr>
            <a:r>
              <a:rPr sz="2000" spc="-165" dirty="0">
                <a:latin typeface="Arial"/>
                <a:cs typeface="Arial"/>
              </a:rPr>
              <a:t>STU_NUM, </a:t>
            </a:r>
            <a:r>
              <a:rPr sz="2000" spc="-210" dirty="0">
                <a:latin typeface="Arial"/>
                <a:cs typeface="Arial"/>
              </a:rPr>
              <a:t>STU_LNAME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superkey </a:t>
            </a: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280" dirty="0">
                <a:latin typeface="Arial"/>
                <a:cs typeface="Arial"/>
              </a:rPr>
              <a:t>NOT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candidate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key</a:t>
            </a:r>
            <a:endParaRPr sz="2400" dirty="0">
              <a:latin typeface="Arial"/>
              <a:cs typeface="Arial"/>
            </a:endParaRPr>
          </a:p>
          <a:p>
            <a:pPr marL="332740">
              <a:lnSpc>
                <a:spcPts val="2735"/>
              </a:lnSpc>
            </a:pPr>
            <a:r>
              <a:rPr sz="2000" spc="-180" dirty="0">
                <a:latin typeface="Arial"/>
                <a:cs typeface="Arial"/>
              </a:rPr>
              <a:t>STU_NUM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superkey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candidate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key</a:t>
            </a:r>
            <a:endParaRPr sz="2400" dirty="0">
              <a:latin typeface="Arial"/>
              <a:cs typeface="Arial"/>
            </a:endParaRPr>
          </a:p>
          <a:p>
            <a:pPr marL="332740" marR="5080" indent="-320040">
              <a:lnSpc>
                <a:spcPts val="2600"/>
              </a:lnSpc>
              <a:spcBef>
                <a:spcPts val="73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75" dirty="0">
                <a:latin typeface="Arial"/>
                <a:cs typeface="Arial"/>
              </a:rPr>
              <a:t>student’s </a:t>
            </a:r>
            <a:r>
              <a:rPr sz="2400" spc="-155" dirty="0">
                <a:latin typeface="Arial"/>
                <a:cs typeface="Arial"/>
              </a:rPr>
              <a:t>Social </a:t>
            </a:r>
            <a:r>
              <a:rPr sz="2400" spc="-105" dirty="0">
                <a:latin typeface="Arial"/>
                <a:cs typeface="Arial"/>
              </a:rPr>
              <a:t>Security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40" dirty="0">
                <a:latin typeface="Arial"/>
                <a:cs typeface="Arial"/>
              </a:rPr>
              <a:t>(or </a:t>
            </a:r>
            <a:r>
              <a:rPr sz="2400" spc="-200" dirty="0">
                <a:latin typeface="Arial"/>
                <a:cs typeface="Arial"/>
              </a:rPr>
              <a:t>NIC) </a:t>
            </a:r>
            <a:r>
              <a:rPr sz="2400" spc="-114" dirty="0">
                <a:latin typeface="Arial"/>
                <a:cs typeface="Arial"/>
              </a:rPr>
              <a:t>had </a:t>
            </a:r>
            <a:r>
              <a:rPr sz="2400" spc="-110" dirty="0">
                <a:latin typeface="Arial"/>
                <a:cs typeface="Arial"/>
              </a:rPr>
              <a:t>been </a:t>
            </a:r>
            <a:r>
              <a:rPr sz="2400" spc="-75" dirty="0">
                <a:latin typeface="Arial"/>
                <a:cs typeface="Arial"/>
              </a:rPr>
              <a:t>included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315" dirty="0">
                <a:latin typeface="Arial"/>
                <a:cs typeface="Arial"/>
              </a:rPr>
              <a:t>STUDENT </a:t>
            </a:r>
            <a:r>
              <a:rPr sz="2400" spc="-60" dirty="0">
                <a:latin typeface="Arial"/>
                <a:cs typeface="Arial"/>
              </a:rPr>
              <a:t>table, </a:t>
            </a:r>
            <a:r>
              <a:rPr sz="2400" spc="-114" dirty="0">
                <a:latin typeface="Arial"/>
                <a:cs typeface="Arial"/>
              </a:rPr>
              <a:t>named </a:t>
            </a:r>
            <a:r>
              <a:rPr sz="2400" spc="-305" dirty="0">
                <a:latin typeface="Arial"/>
                <a:cs typeface="Arial"/>
              </a:rPr>
              <a:t>STU_SSN,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85" dirty="0">
                <a:latin typeface="Arial"/>
                <a:cs typeface="Arial"/>
              </a:rPr>
              <a:t>could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candidate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key.</a:t>
            </a:r>
            <a:endParaRPr sz="2400" dirty="0">
              <a:latin typeface="Arial"/>
              <a:cs typeface="Arial"/>
            </a:endParaRPr>
          </a:p>
          <a:p>
            <a:pPr marL="332740" marR="217170" indent="-320040">
              <a:lnSpc>
                <a:spcPts val="2590"/>
              </a:lnSpc>
              <a:spcBef>
                <a:spcPts val="69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short,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primary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key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(PK)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candidate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key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Arial"/>
                <a:cs typeface="Arial"/>
              </a:rPr>
              <a:t>chosen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-40" dirty="0">
                <a:latin typeface="Arial"/>
                <a:cs typeface="Arial"/>
              </a:rPr>
              <a:t>row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identifier.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889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Null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47545"/>
            <a:ext cx="8511540" cy="53638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2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null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all.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null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70" dirty="0">
                <a:latin typeface="Arial"/>
                <a:cs typeface="Arial"/>
              </a:rPr>
              <a:t>same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30" dirty="0">
                <a:latin typeface="Arial"/>
                <a:cs typeface="Arial"/>
              </a:rPr>
              <a:t>zero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space. </a:t>
            </a:r>
            <a:r>
              <a:rPr sz="2400" spc="-120" dirty="0">
                <a:latin typeface="Arial"/>
                <a:cs typeface="Arial"/>
              </a:rPr>
              <a:t>(zero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75" dirty="0">
                <a:latin typeface="Arial"/>
                <a:cs typeface="Arial"/>
              </a:rPr>
              <a:t>space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values)</a:t>
            </a:r>
            <a:endParaRPr sz="2400">
              <a:latin typeface="Arial"/>
              <a:cs typeface="Arial"/>
            </a:endParaRPr>
          </a:p>
          <a:p>
            <a:pPr marL="332740" marR="94615" indent="-320040">
              <a:lnSpc>
                <a:spcPts val="2590"/>
              </a:lnSpc>
              <a:spcBef>
                <a:spcPts val="740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null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created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95" dirty="0">
                <a:latin typeface="Arial"/>
                <a:cs typeface="Arial"/>
              </a:rPr>
              <a:t>you </a:t>
            </a:r>
            <a:r>
              <a:rPr sz="2400" spc="-150" dirty="0">
                <a:latin typeface="Arial"/>
                <a:cs typeface="Arial"/>
              </a:rPr>
              <a:t>press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Enter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254" dirty="0">
                <a:latin typeface="Arial"/>
                <a:cs typeface="Arial"/>
              </a:rPr>
              <a:t>Tab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move 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next </a:t>
            </a:r>
            <a:r>
              <a:rPr sz="2400" spc="-35" dirty="0">
                <a:latin typeface="Arial"/>
                <a:cs typeface="Arial"/>
              </a:rPr>
              <a:t>entry </a:t>
            </a:r>
            <a:r>
              <a:rPr sz="2400" spc="5" dirty="0">
                <a:latin typeface="Arial"/>
                <a:cs typeface="Arial"/>
              </a:rPr>
              <a:t>without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giving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10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ts val="2555"/>
              </a:lnSpc>
            </a:pPr>
            <a:r>
              <a:rPr sz="2400" spc="-120" dirty="0">
                <a:latin typeface="Arial"/>
                <a:cs typeface="Arial"/>
              </a:rPr>
              <a:t>(pressing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Spacebar </a:t>
            </a:r>
            <a:r>
              <a:rPr sz="2400" spc="-120" dirty="0">
                <a:latin typeface="Arial"/>
                <a:cs typeface="Arial"/>
              </a:rPr>
              <a:t>creates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blank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space)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9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5" dirty="0">
                <a:latin typeface="Arial"/>
                <a:cs typeface="Arial"/>
              </a:rPr>
              <a:t>Null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00" dirty="0">
                <a:latin typeface="Arial"/>
                <a:cs typeface="Arial"/>
              </a:rPr>
              <a:t>never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25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primary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  <a:p>
            <a:pPr marL="332740" marR="2045335" indent="-320040">
              <a:lnSpc>
                <a:spcPts val="2590"/>
              </a:lnSpc>
              <a:spcBef>
                <a:spcPts val="74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00" dirty="0">
                <a:latin typeface="Arial"/>
                <a:cs typeface="Arial"/>
              </a:rPr>
              <a:t>Nulls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avoided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5" dirty="0">
                <a:latin typeface="Arial"/>
                <a:cs typeface="Arial"/>
              </a:rPr>
              <a:t>other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30" dirty="0">
                <a:latin typeface="Arial"/>
                <a:cs typeface="Arial"/>
              </a:rPr>
              <a:t>too.  </a:t>
            </a:r>
            <a:r>
              <a:rPr sz="2400" spc="-135" dirty="0">
                <a:latin typeface="Arial"/>
                <a:cs typeface="Arial"/>
              </a:rPr>
              <a:t>There </a:t>
            </a:r>
            <a:r>
              <a:rPr sz="2400" spc="-85" dirty="0">
                <a:latin typeface="Arial"/>
                <a:cs typeface="Arial"/>
              </a:rPr>
              <a:t>could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exceptions,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example: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STU_INIT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7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70" dirty="0">
                <a:latin typeface="Arial"/>
                <a:cs typeface="Arial"/>
              </a:rPr>
              <a:t>improperly,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null </a:t>
            </a:r>
            <a:r>
              <a:rPr sz="2400" spc="-160" dirty="0">
                <a:latin typeface="Arial"/>
                <a:cs typeface="Arial"/>
              </a:rPr>
              <a:t>can </a:t>
            </a:r>
            <a:r>
              <a:rPr sz="2400" spc="-95" dirty="0">
                <a:latin typeface="Arial"/>
                <a:cs typeface="Arial"/>
              </a:rPr>
              <a:t>create </a:t>
            </a:r>
            <a:r>
              <a:rPr sz="2400" spc="-90" dirty="0">
                <a:latin typeface="Arial"/>
                <a:cs typeface="Arial"/>
              </a:rPr>
              <a:t>problems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could be:</a:t>
            </a:r>
            <a:endParaRPr sz="2400">
              <a:latin typeface="Arial"/>
              <a:cs typeface="Arial"/>
            </a:endParaRPr>
          </a:p>
          <a:p>
            <a:pPr marL="789940" lvl="1" indent="-45720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69047"/>
              <a:buAutoNum type="arabicPeriod"/>
              <a:tabLst>
                <a:tab pos="789940" algn="l"/>
                <a:tab pos="790575" algn="l"/>
              </a:tabLst>
            </a:pPr>
            <a:r>
              <a:rPr sz="2100" spc="-125" dirty="0">
                <a:latin typeface="Arial"/>
                <a:cs typeface="Arial"/>
              </a:rPr>
              <a:t>An </a:t>
            </a:r>
            <a:r>
              <a:rPr sz="2100" spc="-70" dirty="0">
                <a:latin typeface="Arial"/>
                <a:cs typeface="Arial"/>
              </a:rPr>
              <a:t>unknown </a:t>
            </a:r>
            <a:r>
              <a:rPr sz="2100" spc="-10" dirty="0">
                <a:latin typeface="Arial"/>
                <a:cs typeface="Arial"/>
              </a:rPr>
              <a:t>attribute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value.</a:t>
            </a:r>
            <a:endParaRPr sz="2100">
              <a:latin typeface="Arial"/>
              <a:cs typeface="Arial"/>
            </a:endParaRPr>
          </a:p>
          <a:p>
            <a:pPr marL="789940" lvl="1" indent="-45720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AutoNum type="arabicPeriod"/>
              <a:tabLst>
                <a:tab pos="789940" algn="l"/>
                <a:tab pos="790575" algn="l"/>
              </a:tabLst>
            </a:pP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65" dirty="0">
                <a:latin typeface="Arial"/>
                <a:cs typeface="Arial"/>
              </a:rPr>
              <a:t>known, </a:t>
            </a:r>
            <a:r>
              <a:rPr sz="2100" spc="-10" dirty="0">
                <a:latin typeface="Arial"/>
                <a:cs typeface="Arial"/>
              </a:rPr>
              <a:t>but </a:t>
            </a:r>
            <a:r>
              <a:rPr sz="2100" spc="-105" dirty="0">
                <a:latin typeface="Arial"/>
                <a:cs typeface="Arial"/>
              </a:rPr>
              <a:t>missing, </a:t>
            </a:r>
            <a:r>
              <a:rPr sz="2100" spc="-10" dirty="0">
                <a:latin typeface="Arial"/>
                <a:cs typeface="Arial"/>
              </a:rPr>
              <a:t>attribute</a:t>
            </a:r>
            <a:r>
              <a:rPr sz="2100" spc="-20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value.</a:t>
            </a:r>
            <a:endParaRPr sz="2100">
              <a:latin typeface="Arial"/>
              <a:cs typeface="Arial"/>
            </a:endParaRPr>
          </a:p>
          <a:p>
            <a:pPr marL="789940" lvl="1" indent="-457200">
              <a:lnSpc>
                <a:spcPct val="100000"/>
              </a:lnSpc>
              <a:spcBef>
                <a:spcPts val="345"/>
              </a:spcBef>
              <a:buClr>
                <a:srgbClr val="FD8537"/>
              </a:buClr>
              <a:buSzPct val="69047"/>
              <a:buAutoNum type="arabicPeriod"/>
              <a:tabLst>
                <a:tab pos="789940" algn="l"/>
                <a:tab pos="790575" algn="l"/>
              </a:tabLst>
            </a:pP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35" dirty="0">
                <a:latin typeface="Arial"/>
                <a:cs typeface="Arial"/>
              </a:rPr>
              <a:t>“not </a:t>
            </a:r>
            <a:r>
              <a:rPr sz="2100" spc="-55" dirty="0">
                <a:latin typeface="Arial"/>
                <a:cs typeface="Arial"/>
              </a:rPr>
              <a:t>applicable”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condition.</a:t>
            </a:r>
            <a:endParaRPr sz="2100">
              <a:latin typeface="Arial"/>
              <a:cs typeface="Arial"/>
            </a:endParaRPr>
          </a:p>
          <a:p>
            <a:pPr marL="469900" marR="181610" indent="-457200">
              <a:lnSpc>
                <a:spcPts val="2590"/>
              </a:lnSpc>
              <a:spcBef>
                <a:spcPts val="72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100" dirty="0">
                <a:latin typeface="Arial"/>
                <a:cs typeface="Arial"/>
              </a:rPr>
              <a:t>Nulls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95" dirty="0">
                <a:latin typeface="Arial"/>
                <a:cs typeface="Arial"/>
              </a:rPr>
              <a:t>create </a:t>
            </a:r>
            <a:r>
              <a:rPr sz="2400" spc="-90" dirty="0">
                <a:latin typeface="Arial"/>
                <a:cs typeface="Arial"/>
              </a:rPr>
              <a:t>problems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65" dirty="0">
                <a:latin typeface="Arial"/>
                <a:cs typeface="Arial"/>
              </a:rPr>
              <a:t>functions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295" dirty="0">
                <a:latin typeface="Arial"/>
                <a:cs typeface="Arial"/>
              </a:rPr>
              <a:t>COUNT,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AVERAGE,  </a:t>
            </a:r>
            <a:r>
              <a:rPr sz="2400" spc="-215" dirty="0">
                <a:latin typeface="Arial"/>
                <a:cs typeface="Arial"/>
              </a:rPr>
              <a:t>SUM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50" dirty="0">
                <a:latin typeface="Arial"/>
                <a:cs typeface="Arial"/>
              </a:rPr>
              <a:t>relational </a:t>
            </a:r>
            <a:r>
              <a:rPr sz="2400" spc="-90" dirty="0">
                <a:latin typeface="Arial"/>
                <a:cs typeface="Arial"/>
              </a:rPr>
              <a:t>tables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linked.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1669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Office Theme</vt:lpstr>
      <vt:lpstr>DATABASE MANAGEMENT SYSTEM</vt:lpstr>
      <vt:lpstr>Objectives</vt:lpstr>
      <vt:lpstr>Logical View of Data</vt:lpstr>
      <vt:lpstr>Characteristics of a Relational Table</vt:lpstr>
      <vt:lpstr>Relational Table Example</vt:lpstr>
      <vt:lpstr>Keys</vt:lpstr>
      <vt:lpstr>Keys (contd.)</vt:lpstr>
      <vt:lpstr>Keys (contd.)</vt:lpstr>
      <vt:lpstr>Null</vt:lpstr>
      <vt:lpstr>Controlled Redundancy</vt:lpstr>
      <vt:lpstr>Relational Schema</vt:lpstr>
      <vt:lpstr>Relational Diagram</vt:lpstr>
      <vt:lpstr>Relational Database Keys (Review)</vt:lpstr>
      <vt:lpstr>Integrity Rules</vt:lpstr>
      <vt:lpstr>Integrity Rules (contd.)</vt:lpstr>
      <vt:lpstr>Integrity Rules (contd.)</vt:lpstr>
      <vt:lpstr>Integrity Rules (contd.)</vt:lpstr>
      <vt:lpstr>Integrity Rules (contd.)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Mishal</dc:creator>
  <cp:lastModifiedBy>asma irfan</cp:lastModifiedBy>
  <cp:revision>7</cp:revision>
  <dcterms:created xsi:type="dcterms:W3CDTF">2018-09-30T16:09:43Z</dcterms:created>
  <dcterms:modified xsi:type="dcterms:W3CDTF">2018-10-02T06:47:22Z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2018-09-30T00:00:00Z</vt:filetime>
  </property>
</Properties>
</file>