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3387" y="343865"/>
            <a:ext cx="797722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371226"/>
            <a:ext cx="8187690" cy="155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1508505"/>
            <a:ext cx="6958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Redundancy </a:t>
            </a:r>
            <a:r>
              <a:rPr sz="3600" b="1" spc="-235" dirty="0">
                <a:solidFill>
                  <a:srgbClr val="FFFFFF"/>
                </a:solidFill>
                <a:latin typeface="Trebuchet MS"/>
                <a:cs typeface="Trebuchet MS"/>
              </a:rPr>
              <a:t>Revisited, </a:t>
            </a:r>
            <a:r>
              <a:rPr sz="3600" b="1" spc="-190" dirty="0">
                <a:solidFill>
                  <a:srgbClr val="FFFFFF"/>
                </a:solidFill>
                <a:latin typeface="Trebuchet MS"/>
                <a:cs typeface="Trebuchet MS"/>
              </a:rPr>
              <a:t>Indexes  </a:t>
            </a:r>
            <a:r>
              <a:rPr sz="3600" b="1" spc="-250" dirty="0">
                <a:solidFill>
                  <a:srgbClr val="FFFFFF"/>
                </a:solidFill>
                <a:latin typeface="Trebuchet MS"/>
                <a:cs typeface="Trebuchet MS"/>
              </a:rPr>
              <a:t>(Chapter</a:t>
            </a:r>
            <a:r>
              <a:rPr sz="36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00" dirty="0">
                <a:solidFill>
                  <a:srgbClr val="FFFFFF"/>
                </a:solidFill>
                <a:latin typeface="Trebuchet MS"/>
                <a:cs typeface="Trebuchet MS"/>
              </a:rPr>
              <a:t>03)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396951"/>
            <a:ext cx="4775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80" dirty="0">
                <a:solidFill>
                  <a:srgbClr val="800040"/>
                </a:solidFill>
                <a:latin typeface="Trebuchet MS"/>
                <a:cs typeface="Trebuchet MS"/>
              </a:rPr>
              <a:t>DATABASE </a:t>
            </a:r>
            <a:r>
              <a:rPr sz="2600" b="1" spc="-40" dirty="0">
                <a:solidFill>
                  <a:srgbClr val="800040"/>
                </a:solidFill>
                <a:latin typeface="Trebuchet MS"/>
                <a:cs typeface="Trebuchet MS"/>
              </a:rPr>
              <a:t>MANAGEMENT</a:t>
            </a:r>
            <a:r>
              <a:rPr sz="2600" b="1" spc="-325" dirty="0">
                <a:solidFill>
                  <a:srgbClr val="80004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800040"/>
                </a:solidFill>
                <a:latin typeface="Trebuchet MS"/>
                <a:cs typeface="Trebuchet MS"/>
              </a:rPr>
              <a:t>SYSTEM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3473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Indexes</a:t>
            </a:r>
            <a:r>
              <a:rPr spc="-9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613662"/>
            <a:ext cx="8263890" cy="480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4445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240" dirty="0">
                <a:latin typeface="Arial"/>
                <a:cs typeface="Arial"/>
              </a:rPr>
              <a:t>An </a:t>
            </a:r>
            <a:r>
              <a:rPr sz="2600" b="1" spc="-150" dirty="0">
                <a:latin typeface="Trebuchet MS"/>
                <a:cs typeface="Trebuchet MS"/>
              </a:rPr>
              <a:t>index </a:t>
            </a:r>
            <a:r>
              <a:rPr sz="2600" spc="-225" dirty="0">
                <a:latin typeface="Arial"/>
                <a:cs typeface="Arial"/>
              </a:rPr>
              <a:t>is </a:t>
            </a:r>
            <a:r>
              <a:rPr sz="2600" spc="-160" dirty="0">
                <a:latin typeface="Arial"/>
                <a:cs typeface="Arial"/>
              </a:rPr>
              <a:t>an </a:t>
            </a:r>
            <a:r>
              <a:rPr sz="2600" spc="-40" dirty="0">
                <a:latin typeface="Arial"/>
                <a:cs typeface="Arial"/>
              </a:rPr>
              <a:t>orderly </a:t>
            </a:r>
            <a:r>
              <a:rPr sz="2600" spc="-135" dirty="0">
                <a:latin typeface="Arial"/>
                <a:cs typeface="Arial"/>
              </a:rPr>
              <a:t>arrangement </a:t>
            </a:r>
            <a:r>
              <a:rPr sz="2600" spc="-225" dirty="0">
                <a:latin typeface="Arial"/>
                <a:cs typeface="Arial"/>
              </a:rPr>
              <a:t>used </a:t>
            </a:r>
            <a:r>
              <a:rPr sz="2600" spc="-85" dirty="0">
                <a:latin typeface="Arial"/>
                <a:cs typeface="Arial"/>
              </a:rPr>
              <a:t>to </a:t>
            </a:r>
            <a:r>
              <a:rPr sz="2600" spc="-55" dirty="0">
                <a:latin typeface="Arial"/>
                <a:cs typeface="Arial"/>
              </a:rPr>
              <a:t>logically </a:t>
            </a:r>
            <a:r>
              <a:rPr sz="2600" spc="-275" dirty="0">
                <a:latin typeface="Arial"/>
                <a:cs typeface="Arial"/>
              </a:rPr>
              <a:t>access  </a:t>
            </a:r>
            <a:r>
              <a:rPr sz="2600" spc="-210" dirty="0">
                <a:latin typeface="Arial"/>
                <a:cs typeface="Arial"/>
              </a:rPr>
              <a:t>rows </a:t>
            </a:r>
            <a:r>
              <a:rPr sz="2600" spc="-160" dirty="0">
                <a:latin typeface="Arial"/>
                <a:cs typeface="Arial"/>
              </a:rPr>
              <a:t>in 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table.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235" dirty="0">
                <a:latin typeface="Arial"/>
                <a:cs typeface="Arial"/>
              </a:rPr>
              <a:t>An 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225" dirty="0">
                <a:latin typeface="Arial"/>
                <a:cs typeface="Arial"/>
              </a:rPr>
              <a:t>is  </a:t>
            </a:r>
            <a:r>
              <a:rPr sz="2600" spc="-200" dirty="0">
                <a:latin typeface="Arial"/>
                <a:cs typeface="Arial"/>
              </a:rPr>
              <a:t>composed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60" dirty="0">
                <a:latin typeface="Arial"/>
                <a:cs typeface="Arial"/>
              </a:rPr>
              <a:t>an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155" dirty="0">
                <a:latin typeface="Arial"/>
                <a:cs typeface="Arial"/>
              </a:rPr>
              <a:t>key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200" dirty="0">
                <a:latin typeface="Arial"/>
                <a:cs typeface="Arial"/>
              </a:rPr>
              <a:t>set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38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pointers.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235" dirty="0">
                <a:latin typeface="Arial"/>
                <a:cs typeface="Arial"/>
              </a:rPr>
              <a:t>An 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225" dirty="0">
                <a:latin typeface="Arial"/>
                <a:cs typeface="Arial"/>
              </a:rPr>
              <a:t>is  </a:t>
            </a:r>
            <a:r>
              <a:rPr sz="2600" spc="-160" dirty="0">
                <a:latin typeface="Arial"/>
                <a:cs typeface="Arial"/>
              </a:rPr>
              <a:t>an </a:t>
            </a:r>
            <a:r>
              <a:rPr sz="2600" spc="-65" dirty="0">
                <a:latin typeface="Arial"/>
                <a:cs typeface="Arial"/>
              </a:rPr>
              <a:t>ordered </a:t>
            </a:r>
            <a:r>
              <a:rPr sz="2600" spc="-135" dirty="0">
                <a:latin typeface="Arial"/>
                <a:cs typeface="Arial"/>
              </a:rPr>
              <a:t>arrangement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225" dirty="0">
                <a:latin typeface="Arial"/>
                <a:cs typeface="Arial"/>
              </a:rPr>
              <a:t>keys  </a:t>
            </a:r>
            <a:r>
              <a:rPr sz="2600" spc="-110" dirty="0">
                <a:latin typeface="Arial"/>
                <a:cs typeface="Arial"/>
              </a:rPr>
              <a:t>and</a:t>
            </a:r>
            <a:r>
              <a:rPr sz="2600" spc="-47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pointers.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280" dirty="0">
                <a:latin typeface="Arial"/>
                <a:cs typeface="Arial"/>
              </a:rPr>
              <a:t>Each </a:t>
            </a:r>
            <a:r>
              <a:rPr sz="2600" spc="-155" dirty="0">
                <a:latin typeface="Arial"/>
                <a:cs typeface="Arial"/>
              </a:rPr>
              <a:t>key points </a:t>
            </a: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55" dirty="0">
                <a:latin typeface="Arial"/>
                <a:cs typeface="Arial"/>
              </a:rPr>
              <a:t>the </a:t>
            </a:r>
            <a:r>
              <a:rPr sz="2600" spc="-120" dirty="0">
                <a:latin typeface="Arial"/>
                <a:cs typeface="Arial"/>
              </a:rPr>
              <a:t>location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0" dirty="0">
                <a:latin typeface="Arial"/>
                <a:cs typeface="Arial"/>
              </a:rPr>
              <a:t>data </a:t>
            </a:r>
            <a:r>
              <a:rPr sz="2600" spc="-50" dirty="0">
                <a:latin typeface="Arial"/>
                <a:cs typeface="Arial"/>
              </a:rPr>
              <a:t>identified </a:t>
            </a:r>
            <a:r>
              <a:rPr sz="2600" spc="-70" dirty="0">
                <a:latin typeface="Arial"/>
                <a:cs typeface="Arial"/>
              </a:rPr>
              <a:t>by </a:t>
            </a:r>
            <a:r>
              <a:rPr sz="2600" spc="-155" dirty="0">
                <a:latin typeface="Arial"/>
                <a:cs typeface="Arial"/>
              </a:rPr>
              <a:t>the </a:t>
            </a:r>
            <a:r>
              <a:rPr sz="2600" spc="-190" dirty="0">
                <a:latin typeface="Arial"/>
                <a:cs typeface="Arial"/>
              </a:rPr>
              <a:t>key.</a:t>
            </a:r>
            <a:endParaRPr sz="2600">
              <a:latin typeface="Arial"/>
              <a:cs typeface="Arial"/>
            </a:endParaRPr>
          </a:p>
          <a:p>
            <a:pPr marL="652780" marR="434340" indent="-273685">
              <a:lnSpc>
                <a:spcPct val="100000"/>
              </a:lnSpc>
              <a:spcBef>
                <a:spcPts val="625"/>
              </a:spcBef>
            </a:pPr>
            <a:r>
              <a:rPr sz="1600" spc="310" dirty="0">
                <a:solidFill>
                  <a:srgbClr val="FD8537"/>
                </a:solidFill>
                <a:latin typeface="Arial"/>
                <a:cs typeface="Arial"/>
              </a:rPr>
              <a:t> </a:t>
            </a:r>
            <a:r>
              <a:rPr sz="2300" spc="-185" dirty="0">
                <a:latin typeface="Arial"/>
                <a:cs typeface="Arial"/>
              </a:rPr>
              <a:t>For </a:t>
            </a:r>
            <a:r>
              <a:rPr sz="2300" spc="-125" dirty="0">
                <a:latin typeface="Arial"/>
                <a:cs typeface="Arial"/>
              </a:rPr>
              <a:t>example, </a:t>
            </a:r>
            <a:r>
              <a:rPr sz="2300" spc="-190" dirty="0">
                <a:latin typeface="Arial"/>
                <a:cs typeface="Arial"/>
              </a:rPr>
              <a:t>suppose </a:t>
            </a:r>
            <a:r>
              <a:rPr sz="2300" spc="-160" dirty="0">
                <a:latin typeface="Arial"/>
                <a:cs typeface="Arial"/>
              </a:rPr>
              <a:t>you </a:t>
            </a:r>
            <a:r>
              <a:rPr sz="2300" spc="-130" dirty="0">
                <a:latin typeface="Arial"/>
                <a:cs typeface="Arial"/>
              </a:rPr>
              <a:t>want </a:t>
            </a:r>
            <a:r>
              <a:rPr sz="2300" spc="-75" dirty="0">
                <a:latin typeface="Arial"/>
                <a:cs typeface="Arial"/>
              </a:rPr>
              <a:t>to </a:t>
            </a:r>
            <a:r>
              <a:rPr sz="2300" spc="-105" dirty="0">
                <a:latin typeface="Arial"/>
                <a:cs typeface="Arial"/>
              </a:rPr>
              <a:t>look </a:t>
            </a:r>
            <a:r>
              <a:rPr sz="2300" spc="-140" dirty="0">
                <a:latin typeface="Arial"/>
                <a:cs typeface="Arial"/>
              </a:rPr>
              <a:t>up </a:t>
            </a:r>
            <a:r>
              <a:rPr sz="2300" spc="-10" dirty="0">
                <a:latin typeface="Arial"/>
                <a:cs typeface="Arial"/>
              </a:rPr>
              <a:t>all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140" dirty="0">
                <a:latin typeface="Arial"/>
                <a:cs typeface="Arial"/>
              </a:rPr>
              <a:t>the </a:t>
            </a:r>
            <a:r>
              <a:rPr sz="2300" spc="-555" dirty="0">
                <a:latin typeface="Arial"/>
                <a:cs typeface="Arial"/>
              </a:rPr>
              <a:t>paintings  </a:t>
            </a:r>
            <a:r>
              <a:rPr sz="2300" spc="-80" dirty="0">
                <a:latin typeface="Arial"/>
                <a:cs typeface="Arial"/>
              </a:rPr>
              <a:t>created </a:t>
            </a:r>
            <a:r>
              <a:rPr sz="2300" spc="-65" dirty="0">
                <a:latin typeface="Arial"/>
                <a:cs typeface="Arial"/>
              </a:rPr>
              <a:t>by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-125" dirty="0">
                <a:latin typeface="Arial"/>
                <a:cs typeface="Arial"/>
              </a:rPr>
              <a:t>given </a:t>
            </a:r>
            <a:r>
              <a:rPr sz="2300" spc="-65" dirty="0">
                <a:latin typeface="Arial"/>
                <a:cs typeface="Arial"/>
              </a:rPr>
              <a:t>painter </a:t>
            </a:r>
            <a:r>
              <a:rPr sz="2300" spc="-145" dirty="0">
                <a:latin typeface="Arial"/>
                <a:cs typeface="Arial"/>
              </a:rPr>
              <a:t>in </a:t>
            </a:r>
            <a:r>
              <a:rPr sz="2300" b="1" spc="-140" dirty="0">
                <a:latin typeface="Trebuchet MS"/>
                <a:cs typeface="Trebuchet MS"/>
              </a:rPr>
              <a:t>Figure</a:t>
            </a:r>
            <a:r>
              <a:rPr sz="2300" b="1" spc="370" dirty="0">
                <a:latin typeface="Trebuchet MS"/>
                <a:cs typeface="Trebuchet MS"/>
              </a:rPr>
              <a:t> </a:t>
            </a:r>
            <a:r>
              <a:rPr sz="2300" b="1" spc="-150" dirty="0">
                <a:latin typeface="Trebuchet MS"/>
                <a:cs typeface="Trebuchet MS"/>
              </a:rPr>
              <a:t>3.19</a:t>
            </a:r>
            <a:r>
              <a:rPr sz="2300" spc="-15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2300" spc="-85" dirty="0">
                <a:latin typeface="Arial"/>
                <a:cs typeface="Arial"/>
              </a:rPr>
              <a:t>Without </a:t>
            </a:r>
            <a:r>
              <a:rPr sz="2300" spc="-140" dirty="0">
                <a:latin typeface="Arial"/>
                <a:cs typeface="Arial"/>
              </a:rPr>
              <a:t>an </a:t>
            </a:r>
            <a:r>
              <a:rPr sz="2300" spc="-110" dirty="0">
                <a:latin typeface="Arial"/>
                <a:cs typeface="Arial"/>
              </a:rPr>
              <a:t>index, </a:t>
            </a:r>
            <a:r>
              <a:rPr sz="2300" spc="-160" dirty="0">
                <a:latin typeface="Arial"/>
                <a:cs typeface="Arial"/>
              </a:rPr>
              <a:t>you </a:t>
            </a:r>
            <a:r>
              <a:rPr sz="2300" spc="-254" dirty="0">
                <a:latin typeface="Arial"/>
                <a:cs typeface="Arial"/>
              </a:rPr>
              <a:t>must </a:t>
            </a:r>
            <a:r>
              <a:rPr sz="2300" spc="-40" dirty="0">
                <a:latin typeface="Arial"/>
                <a:cs typeface="Arial"/>
              </a:rPr>
              <a:t>read </a:t>
            </a:r>
            <a:r>
              <a:rPr sz="2300" spc="-145" dirty="0">
                <a:latin typeface="Arial"/>
                <a:cs typeface="Arial"/>
              </a:rPr>
              <a:t>each </a:t>
            </a:r>
            <a:r>
              <a:rPr sz="2300" spc="-125" dirty="0">
                <a:latin typeface="Arial"/>
                <a:cs typeface="Arial"/>
              </a:rPr>
              <a:t>row </a:t>
            </a:r>
            <a:r>
              <a:rPr sz="2300" spc="-145" dirty="0">
                <a:latin typeface="Arial"/>
                <a:cs typeface="Arial"/>
              </a:rPr>
              <a:t>in </a:t>
            </a:r>
            <a:r>
              <a:rPr sz="2300" spc="-140" dirty="0">
                <a:latin typeface="Arial"/>
                <a:cs typeface="Arial"/>
              </a:rPr>
              <a:t>the </a:t>
            </a:r>
            <a:r>
              <a:rPr sz="2300" spc="-204" dirty="0">
                <a:latin typeface="Arial"/>
                <a:cs typeface="Arial"/>
              </a:rPr>
              <a:t>PAINTING</a:t>
            </a:r>
            <a:r>
              <a:rPr sz="2300" spc="40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table</a:t>
            </a:r>
            <a:endParaRPr sz="2300">
              <a:latin typeface="Arial"/>
              <a:cs typeface="Arial"/>
            </a:endParaRPr>
          </a:p>
          <a:p>
            <a:pPr marL="652780" marR="292100">
              <a:lnSpc>
                <a:spcPct val="100000"/>
              </a:lnSpc>
              <a:spcBef>
                <a:spcPts val="5"/>
              </a:spcBef>
            </a:pPr>
            <a:r>
              <a:rPr sz="2300" spc="-95" dirty="0">
                <a:latin typeface="Arial"/>
                <a:cs typeface="Arial"/>
              </a:rPr>
              <a:t>and </a:t>
            </a:r>
            <a:r>
              <a:rPr sz="2300" spc="-215" dirty="0">
                <a:latin typeface="Arial"/>
                <a:cs typeface="Arial"/>
              </a:rPr>
              <a:t>see </a:t>
            </a:r>
            <a:r>
              <a:rPr sz="2300" spc="55" dirty="0">
                <a:latin typeface="Arial"/>
                <a:cs typeface="Arial"/>
              </a:rPr>
              <a:t>if </a:t>
            </a:r>
            <a:r>
              <a:rPr sz="2300" spc="-140" dirty="0">
                <a:latin typeface="Arial"/>
                <a:cs typeface="Arial"/>
              </a:rPr>
              <a:t>the </a:t>
            </a:r>
            <a:r>
              <a:rPr sz="2300" spc="-280" dirty="0">
                <a:latin typeface="Arial"/>
                <a:cs typeface="Arial"/>
              </a:rPr>
              <a:t>PAINTER_NUM </a:t>
            </a:r>
            <a:r>
              <a:rPr sz="2300" spc="-195" dirty="0">
                <a:latin typeface="Arial"/>
                <a:cs typeface="Arial"/>
              </a:rPr>
              <a:t>matches </a:t>
            </a:r>
            <a:r>
              <a:rPr sz="2300" spc="-140" dirty="0">
                <a:latin typeface="Arial"/>
                <a:cs typeface="Arial"/>
              </a:rPr>
              <a:t>the </a:t>
            </a:r>
            <a:r>
              <a:rPr sz="2300" spc="-120" dirty="0">
                <a:latin typeface="Arial"/>
                <a:cs typeface="Arial"/>
              </a:rPr>
              <a:t>requested </a:t>
            </a:r>
            <a:r>
              <a:rPr sz="2300" spc="-95" dirty="0">
                <a:latin typeface="Arial"/>
                <a:cs typeface="Arial"/>
              </a:rPr>
              <a:t>painter.  </a:t>
            </a:r>
            <a:r>
              <a:rPr sz="2300" spc="-175" dirty="0">
                <a:latin typeface="Arial"/>
                <a:cs typeface="Arial"/>
              </a:rPr>
              <a:t>However, </a:t>
            </a:r>
            <a:r>
              <a:rPr sz="2300" spc="55" dirty="0">
                <a:latin typeface="Arial"/>
                <a:cs typeface="Arial"/>
              </a:rPr>
              <a:t>if </a:t>
            </a:r>
            <a:r>
              <a:rPr sz="2300" spc="-160" dirty="0">
                <a:latin typeface="Arial"/>
                <a:cs typeface="Arial"/>
              </a:rPr>
              <a:t>you </a:t>
            </a:r>
            <a:r>
              <a:rPr sz="2300" spc="-100" dirty="0">
                <a:latin typeface="Arial"/>
                <a:cs typeface="Arial"/>
              </a:rPr>
              <a:t>index </a:t>
            </a:r>
            <a:r>
              <a:rPr sz="2300" spc="-140" dirty="0">
                <a:latin typeface="Arial"/>
                <a:cs typeface="Arial"/>
              </a:rPr>
              <a:t>the </a:t>
            </a:r>
            <a:r>
              <a:rPr sz="2300" spc="-345" dirty="0">
                <a:latin typeface="Arial"/>
                <a:cs typeface="Arial"/>
              </a:rPr>
              <a:t>PAINTER </a:t>
            </a:r>
            <a:r>
              <a:rPr sz="2300" spc="-35" dirty="0">
                <a:latin typeface="Arial"/>
                <a:cs typeface="Arial"/>
              </a:rPr>
              <a:t>table </a:t>
            </a:r>
            <a:r>
              <a:rPr sz="2300" spc="-100" dirty="0">
                <a:latin typeface="Arial"/>
                <a:cs typeface="Arial"/>
              </a:rPr>
              <a:t>and </a:t>
            </a:r>
            <a:r>
              <a:rPr sz="2300" spc="-260" dirty="0">
                <a:latin typeface="Arial"/>
                <a:cs typeface="Arial"/>
              </a:rPr>
              <a:t>use </a:t>
            </a:r>
            <a:r>
              <a:rPr sz="2300" spc="-140" dirty="0">
                <a:latin typeface="Arial"/>
                <a:cs typeface="Arial"/>
              </a:rPr>
              <a:t>the </a:t>
            </a:r>
            <a:r>
              <a:rPr sz="2300" spc="-100" dirty="0">
                <a:latin typeface="Arial"/>
                <a:cs typeface="Arial"/>
              </a:rPr>
              <a:t>index </a:t>
            </a:r>
            <a:r>
              <a:rPr sz="2300" spc="-140" dirty="0">
                <a:latin typeface="Arial"/>
                <a:cs typeface="Arial"/>
              </a:rPr>
              <a:t>key  </a:t>
            </a:r>
            <a:r>
              <a:rPr sz="2300" spc="-270" dirty="0">
                <a:latin typeface="Arial"/>
                <a:cs typeface="Arial"/>
              </a:rPr>
              <a:t>PAINTER_NUM, </a:t>
            </a:r>
            <a:r>
              <a:rPr sz="2300" spc="-160" dirty="0">
                <a:latin typeface="Arial"/>
                <a:cs typeface="Arial"/>
              </a:rPr>
              <a:t>you </a:t>
            </a:r>
            <a:r>
              <a:rPr sz="2300" spc="-110" dirty="0">
                <a:latin typeface="Arial"/>
                <a:cs typeface="Arial"/>
              </a:rPr>
              <a:t>merely </a:t>
            </a:r>
            <a:r>
              <a:rPr sz="2300" spc="-135" dirty="0">
                <a:latin typeface="Arial"/>
                <a:cs typeface="Arial"/>
              </a:rPr>
              <a:t>need </a:t>
            </a:r>
            <a:r>
              <a:rPr sz="2300" spc="-75" dirty="0">
                <a:latin typeface="Arial"/>
                <a:cs typeface="Arial"/>
              </a:rPr>
              <a:t>to </a:t>
            </a:r>
            <a:r>
              <a:rPr sz="2300" spc="-105" dirty="0">
                <a:latin typeface="Arial"/>
                <a:cs typeface="Arial"/>
              </a:rPr>
              <a:t>look </a:t>
            </a:r>
            <a:r>
              <a:rPr sz="2300" spc="-140" dirty="0">
                <a:latin typeface="Arial"/>
                <a:cs typeface="Arial"/>
              </a:rPr>
              <a:t>up the </a:t>
            </a:r>
            <a:r>
              <a:rPr sz="2300" spc="-35" dirty="0">
                <a:latin typeface="Arial"/>
                <a:cs typeface="Arial"/>
              </a:rPr>
              <a:t>appropriate  </a:t>
            </a:r>
            <a:r>
              <a:rPr sz="2300" spc="-280" dirty="0">
                <a:latin typeface="Arial"/>
                <a:cs typeface="Arial"/>
              </a:rPr>
              <a:t>PAINTER_NUM </a:t>
            </a:r>
            <a:r>
              <a:rPr sz="2300" spc="-145" dirty="0">
                <a:latin typeface="Arial"/>
                <a:cs typeface="Arial"/>
              </a:rPr>
              <a:t>in </a:t>
            </a:r>
            <a:r>
              <a:rPr sz="2300" spc="-140" dirty="0">
                <a:latin typeface="Arial"/>
                <a:cs typeface="Arial"/>
              </a:rPr>
              <a:t>the </a:t>
            </a:r>
            <a:r>
              <a:rPr sz="2300" spc="-100" dirty="0">
                <a:latin typeface="Arial"/>
                <a:cs typeface="Arial"/>
              </a:rPr>
              <a:t>index and </a:t>
            </a:r>
            <a:r>
              <a:rPr sz="2300" spc="-40" dirty="0">
                <a:latin typeface="Arial"/>
                <a:cs typeface="Arial"/>
              </a:rPr>
              <a:t>find </a:t>
            </a:r>
            <a:r>
              <a:rPr sz="2300" spc="-140" dirty="0">
                <a:latin typeface="Arial"/>
                <a:cs typeface="Arial"/>
              </a:rPr>
              <a:t>the </a:t>
            </a:r>
            <a:r>
              <a:rPr sz="2300" spc="-145" dirty="0">
                <a:latin typeface="Arial"/>
                <a:cs typeface="Arial"/>
              </a:rPr>
              <a:t>matching</a:t>
            </a:r>
            <a:r>
              <a:rPr sz="2300" spc="75" dirty="0">
                <a:latin typeface="Arial"/>
                <a:cs typeface="Arial"/>
              </a:rPr>
              <a:t> </a:t>
            </a:r>
            <a:r>
              <a:rPr sz="2300" spc="-125" dirty="0">
                <a:latin typeface="Arial"/>
                <a:cs typeface="Arial"/>
              </a:rPr>
              <a:t>pointers.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3473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Indexes</a:t>
            </a:r>
            <a:r>
              <a:rPr spc="-9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6720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752600"/>
            <a:ext cx="8458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3473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Indexes</a:t>
            </a:r>
            <a:r>
              <a:rPr spc="-9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3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140" dirty="0"/>
              <a:t>Conceptually, </a:t>
            </a:r>
            <a:r>
              <a:rPr spc="-150" dirty="0"/>
              <a:t>an </a:t>
            </a:r>
            <a:r>
              <a:rPr spc="-105" dirty="0"/>
              <a:t>index </a:t>
            </a:r>
            <a:r>
              <a:rPr spc="-185" dirty="0"/>
              <a:t>resembles </a:t>
            </a:r>
            <a:r>
              <a:rPr spc="-114" dirty="0"/>
              <a:t>what </a:t>
            </a:r>
            <a:r>
              <a:rPr spc="-210" dirty="0"/>
              <a:t>is </a:t>
            </a:r>
            <a:r>
              <a:rPr spc="-130" dirty="0"/>
              <a:t>given </a:t>
            </a:r>
            <a:r>
              <a:rPr spc="-150" dirty="0"/>
              <a:t>in </a:t>
            </a:r>
            <a:r>
              <a:rPr b="1" spc="-150" dirty="0">
                <a:latin typeface="Trebuchet MS"/>
                <a:cs typeface="Trebuchet MS"/>
              </a:rPr>
              <a:t>Figure</a:t>
            </a:r>
            <a:r>
              <a:rPr b="1" spc="165" dirty="0">
                <a:latin typeface="Trebuchet MS"/>
                <a:cs typeface="Trebuchet MS"/>
              </a:rPr>
              <a:t> </a:t>
            </a:r>
            <a:r>
              <a:rPr b="1" spc="-165" dirty="0">
                <a:latin typeface="Trebuchet MS"/>
                <a:cs typeface="Trebuchet MS"/>
              </a:rPr>
              <a:t>3.32</a:t>
            </a:r>
            <a:r>
              <a:rPr spc="-165" dirty="0"/>
              <a:t>.</a:t>
            </a:r>
          </a:p>
          <a:p>
            <a:pPr marL="652780" marR="5080" lvl="1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70000"/>
              <a:buChar char=""/>
              <a:tabLst>
                <a:tab pos="652780" algn="l"/>
              </a:tabLst>
            </a:pPr>
            <a:r>
              <a:rPr sz="2000" spc="-245" dirty="0">
                <a:latin typeface="Arial"/>
                <a:cs typeface="Arial"/>
              </a:rPr>
              <a:t>PAINTER_NUM </a:t>
            </a:r>
            <a:r>
              <a:rPr sz="2000" spc="-85" dirty="0">
                <a:latin typeface="Arial"/>
                <a:cs typeface="Arial"/>
              </a:rPr>
              <a:t>index </a:t>
            </a:r>
            <a:r>
              <a:rPr sz="2000" spc="-120" dirty="0">
                <a:latin typeface="Arial"/>
                <a:cs typeface="Arial"/>
              </a:rPr>
              <a:t>key </a:t>
            </a:r>
            <a:r>
              <a:rPr sz="2000" spc="-105" dirty="0">
                <a:latin typeface="Arial"/>
                <a:cs typeface="Arial"/>
              </a:rPr>
              <a:t>value </a:t>
            </a:r>
            <a:r>
              <a:rPr sz="2000" spc="-60" dirty="0">
                <a:latin typeface="Arial"/>
                <a:cs typeface="Arial"/>
              </a:rPr>
              <a:t>(123)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105" dirty="0">
                <a:latin typeface="Arial"/>
                <a:cs typeface="Arial"/>
              </a:rPr>
              <a:t>found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114" dirty="0">
                <a:latin typeface="Arial"/>
                <a:cs typeface="Arial"/>
              </a:rPr>
              <a:t>records </a:t>
            </a:r>
            <a:r>
              <a:rPr sz="2000" spc="-65" dirty="0">
                <a:latin typeface="Arial"/>
                <a:cs typeface="Arial"/>
              </a:rPr>
              <a:t>1, 2,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75" dirty="0">
                <a:latin typeface="Arial"/>
                <a:cs typeface="Arial"/>
              </a:rPr>
              <a:t>the  </a:t>
            </a:r>
            <a:r>
              <a:rPr sz="2000" spc="-180" dirty="0">
                <a:latin typeface="Arial"/>
                <a:cs typeface="Arial"/>
              </a:rPr>
              <a:t>PAINTING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Char char=""/>
              <a:tabLst>
                <a:tab pos="652780" algn="l"/>
              </a:tabLst>
            </a:pPr>
            <a:r>
              <a:rPr sz="2000" spc="-245" dirty="0">
                <a:latin typeface="Arial"/>
                <a:cs typeface="Arial"/>
              </a:rPr>
              <a:t>PAINTER_NUM </a:t>
            </a:r>
            <a:r>
              <a:rPr sz="2000" spc="-85" dirty="0">
                <a:latin typeface="Arial"/>
                <a:cs typeface="Arial"/>
              </a:rPr>
              <a:t>index </a:t>
            </a:r>
            <a:r>
              <a:rPr sz="2000" spc="-120" dirty="0">
                <a:latin typeface="Arial"/>
                <a:cs typeface="Arial"/>
              </a:rPr>
              <a:t>key </a:t>
            </a:r>
            <a:r>
              <a:rPr sz="2000" spc="-105" dirty="0">
                <a:latin typeface="Arial"/>
                <a:cs typeface="Arial"/>
              </a:rPr>
              <a:t>value </a:t>
            </a:r>
            <a:r>
              <a:rPr sz="2000" spc="-60" dirty="0">
                <a:latin typeface="Arial"/>
                <a:cs typeface="Arial"/>
              </a:rPr>
              <a:t>(126)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105" dirty="0">
                <a:latin typeface="Arial"/>
                <a:cs typeface="Arial"/>
              </a:rPr>
              <a:t>found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114" dirty="0">
                <a:latin typeface="Arial"/>
                <a:cs typeface="Arial"/>
              </a:rPr>
              <a:t>records </a:t>
            </a:r>
            <a:r>
              <a:rPr sz="2000" spc="-10" dirty="0">
                <a:latin typeface="Arial"/>
                <a:cs typeface="Arial"/>
              </a:rPr>
              <a:t>3 </a:t>
            </a:r>
            <a:r>
              <a:rPr sz="2000" spc="-85" dirty="0">
                <a:latin typeface="Arial"/>
                <a:cs typeface="Arial"/>
              </a:rPr>
              <a:t>and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2971800"/>
            <a:ext cx="7696200" cy="388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3473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Indexes</a:t>
            </a:r>
            <a:r>
              <a:rPr spc="-9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613662"/>
            <a:ext cx="8414385" cy="425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7056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155" dirty="0">
                <a:latin typeface="Arial"/>
                <a:cs typeface="Arial"/>
              </a:rPr>
              <a:t>When </a:t>
            </a:r>
            <a:r>
              <a:rPr sz="2600" spc="-175" dirty="0">
                <a:latin typeface="Arial"/>
                <a:cs typeface="Arial"/>
              </a:rPr>
              <a:t>you </a:t>
            </a:r>
            <a:r>
              <a:rPr sz="2600" spc="-80" dirty="0">
                <a:latin typeface="Arial"/>
                <a:cs typeface="Arial"/>
              </a:rPr>
              <a:t>define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95" dirty="0">
                <a:latin typeface="Arial"/>
                <a:cs typeface="Arial"/>
              </a:rPr>
              <a:t>table’s </a:t>
            </a:r>
            <a:r>
              <a:rPr sz="2600" spc="-65" dirty="0">
                <a:latin typeface="Arial"/>
                <a:cs typeface="Arial"/>
              </a:rPr>
              <a:t>primary </a:t>
            </a:r>
            <a:r>
              <a:rPr sz="2600" spc="-200" dirty="0">
                <a:latin typeface="Arial"/>
                <a:cs typeface="Arial"/>
              </a:rPr>
              <a:t>key,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335" dirty="0">
                <a:latin typeface="Arial"/>
                <a:cs typeface="Arial"/>
              </a:rPr>
              <a:t>DBMS  </a:t>
            </a:r>
            <a:r>
              <a:rPr sz="2600" spc="-95" dirty="0">
                <a:latin typeface="Arial"/>
                <a:cs typeface="Arial"/>
              </a:rPr>
              <a:t>automatically </a:t>
            </a:r>
            <a:r>
              <a:rPr sz="2600" spc="-150" dirty="0">
                <a:latin typeface="Arial"/>
                <a:cs typeface="Arial"/>
              </a:rPr>
              <a:t>creates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80" dirty="0">
                <a:latin typeface="Arial"/>
                <a:cs typeface="Arial"/>
              </a:rPr>
              <a:t>unique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225" dirty="0">
                <a:latin typeface="Arial"/>
                <a:cs typeface="Arial"/>
              </a:rPr>
              <a:t>on </a:t>
            </a:r>
            <a:r>
              <a:rPr sz="2600" spc="-155" dirty="0">
                <a:latin typeface="Arial"/>
                <a:cs typeface="Arial"/>
              </a:rPr>
              <a:t>the </a:t>
            </a:r>
            <a:r>
              <a:rPr sz="2600" spc="-65" dirty="0">
                <a:latin typeface="Arial"/>
                <a:cs typeface="Arial"/>
              </a:rPr>
              <a:t>primary </a:t>
            </a:r>
            <a:r>
              <a:rPr sz="2600" spc="-155" dirty="0">
                <a:latin typeface="Arial"/>
                <a:cs typeface="Arial"/>
              </a:rPr>
              <a:t>key  </a:t>
            </a:r>
            <a:r>
              <a:rPr sz="2600" spc="-250" dirty="0">
                <a:latin typeface="Arial"/>
                <a:cs typeface="Arial"/>
              </a:rPr>
              <a:t>column(s) </a:t>
            </a:r>
            <a:r>
              <a:rPr sz="2600" spc="-175" dirty="0">
                <a:latin typeface="Arial"/>
                <a:cs typeface="Arial"/>
              </a:rPr>
              <a:t>you</a:t>
            </a:r>
            <a:r>
              <a:rPr sz="2600" spc="-30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declared.</a:t>
            </a:r>
            <a:endParaRPr sz="2600">
              <a:latin typeface="Arial"/>
              <a:cs typeface="Arial"/>
            </a:endParaRPr>
          </a:p>
          <a:p>
            <a:pPr marL="332740" marR="76835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165" dirty="0">
                <a:latin typeface="Arial"/>
                <a:cs typeface="Arial"/>
              </a:rPr>
              <a:t>A </a:t>
            </a:r>
            <a:r>
              <a:rPr sz="2600" b="1" spc="-165" dirty="0">
                <a:latin typeface="Trebuchet MS"/>
                <a:cs typeface="Trebuchet MS"/>
              </a:rPr>
              <a:t>unique </a:t>
            </a:r>
            <a:r>
              <a:rPr sz="2600" b="1" spc="-150" dirty="0">
                <a:latin typeface="Trebuchet MS"/>
                <a:cs typeface="Trebuchet MS"/>
              </a:rPr>
              <a:t>index </a:t>
            </a:r>
            <a:r>
              <a:rPr sz="2600" spc="-225" dirty="0">
                <a:latin typeface="Arial"/>
                <a:cs typeface="Arial"/>
              </a:rPr>
              <a:t>is </a:t>
            </a:r>
            <a:r>
              <a:rPr sz="2600" spc="-160" dirty="0">
                <a:latin typeface="Arial"/>
                <a:cs typeface="Arial"/>
              </a:rPr>
              <a:t>an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160" dirty="0">
                <a:latin typeface="Arial"/>
                <a:cs typeface="Arial"/>
              </a:rPr>
              <a:t>in </a:t>
            </a:r>
            <a:r>
              <a:rPr sz="2600" spc="-195" dirty="0">
                <a:latin typeface="Arial"/>
                <a:cs typeface="Arial"/>
              </a:rPr>
              <a:t>which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155" dirty="0">
                <a:latin typeface="Arial"/>
                <a:cs typeface="Arial"/>
              </a:rPr>
              <a:t>key </a:t>
            </a:r>
            <a:r>
              <a:rPr sz="2600" spc="-204" dirty="0">
                <a:latin typeface="Arial"/>
                <a:cs typeface="Arial"/>
              </a:rPr>
              <a:t>can </a:t>
            </a:r>
            <a:r>
              <a:rPr sz="2600" spc="-170" dirty="0">
                <a:latin typeface="Arial"/>
                <a:cs typeface="Arial"/>
              </a:rPr>
              <a:t>have  </a:t>
            </a:r>
            <a:r>
              <a:rPr sz="2600" spc="-114" dirty="0">
                <a:latin typeface="Arial"/>
                <a:cs typeface="Arial"/>
              </a:rPr>
              <a:t>only </a:t>
            </a:r>
            <a:r>
              <a:rPr sz="2600" spc="-200" dirty="0">
                <a:latin typeface="Arial"/>
                <a:cs typeface="Arial"/>
              </a:rPr>
              <a:t>one </a:t>
            </a:r>
            <a:r>
              <a:rPr sz="2600" spc="-90" dirty="0">
                <a:latin typeface="Arial"/>
                <a:cs typeface="Arial"/>
              </a:rPr>
              <a:t>pointer </a:t>
            </a:r>
            <a:r>
              <a:rPr sz="2600" spc="-135" dirty="0">
                <a:latin typeface="Arial"/>
                <a:cs typeface="Arial"/>
              </a:rPr>
              <a:t>value </a:t>
            </a:r>
            <a:r>
              <a:rPr sz="2600" spc="-145" dirty="0">
                <a:latin typeface="Arial"/>
                <a:cs typeface="Arial"/>
              </a:rPr>
              <a:t>(row) </a:t>
            </a:r>
            <a:r>
              <a:rPr sz="2600" spc="-150" dirty="0">
                <a:latin typeface="Arial"/>
                <a:cs typeface="Arial"/>
              </a:rPr>
              <a:t>associated </a:t>
            </a:r>
            <a:r>
              <a:rPr sz="2600" spc="-120" dirty="0">
                <a:latin typeface="Arial"/>
                <a:cs typeface="Arial"/>
              </a:rPr>
              <a:t>with </a:t>
            </a:r>
            <a:r>
              <a:rPr sz="2600" spc="-60" dirty="0">
                <a:latin typeface="Arial"/>
                <a:cs typeface="Arial"/>
              </a:rPr>
              <a:t>it. </a:t>
            </a:r>
            <a:r>
              <a:rPr sz="2600" spc="-265" dirty="0">
                <a:latin typeface="Arial"/>
                <a:cs typeface="Arial"/>
              </a:rPr>
              <a:t>(The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165" dirty="0">
                <a:latin typeface="Arial"/>
                <a:cs typeface="Arial"/>
              </a:rPr>
              <a:t>in  </a:t>
            </a:r>
            <a:r>
              <a:rPr sz="2600" spc="-155" dirty="0">
                <a:latin typeface="Arial"/>
                <a:cs typeface="Arial"/>
              </a:rPr>
              <a:t>Figure </a:t>
            </a:r>
            <a:r>
              <a:rPr sz="2600" spc="-45" dirty="0">
                <a:latin typeface="Arial"/>
                <a:cs typeface="Arial"/>
              </a:rPr>
              <a:t>3.32 </a:t>
            </a:r>
            <a:r>
              <a:rPr sz="2600" spc="-225" dirty="0">
                <a:latin typeface="Arial"/>
                <a:cs typeface="Arial"/>
              </a:rPr>
              <a:t>is </a:t>
            </a:r>
            <a:r>
              <a:rPr sz="2600" spc="-160" dirty="0">
                <a:latin typeface="Arial"/>
                <a:cs typeface="Arial"/>
              </a:rPr>
              <a:t>not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80" dirty="0">
                <a:latin typeface="Arial"/>
                <a:cs typeface="Arial"/>
              </a:rPr>
              <a:t>unique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195" dirty="0">
                <a:latin typeface="Arial"/>
                <a:cs typeface="Arial"/>
              </a:rPr>
              <a:t>because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315" dirty="0">
                <a:latin typeface="Arial"/>
                <a:cs typeface="Arial"/>
              </a:rPr>
              <a:t>PAINTER_NUM  </a:t>
            </a:r>
            <a:r>
              <a:rPr sz="2600" spc="-250" dirty="0">
                <a:latin typeface="Arial"/>
                <a:cs typeface="Arial"/>
              </a:rPr>
              <a:t>has </a:t>
            </a:r>
            <a:r>
              <a:rPr sz="2600" spc="-110" dirty="0">
                <a:latin typeface="Arial"/>
                <a:cs typeface="Arial"/>
              </a:rPr>
              <a:t>multiple </a:t>
            </a:r>
            <a:r>
              <a:rPr sz="2600" spc="-90" dirty="0">
                <a:latin typeface="Arial"/>
                <a:cs typeface="Arial"/>
              </a:rPr>
              <a:t>pointer </a:t>
            </a:r>
            <a:r>
              <a:rPr sz="2600" spc="-185" dirty="0">
                <a:latin typeface="Arial"/>
                <a:cs typeface="Arial"/>
              </a:rPr>
              <a:t>values </a:t>
            </a:r>
            <a:r>
              <a:rPr sz="2600" spc="-150" dirty="0">
                <a:latin typeface="Arial"/>
                <a:cs typeface="Arial"/>
              </a:rPr>
              <a:t>associated </a:t>
            </a:r>
            <a:r>
              <a:rPr sz="2600" spc="-120" dirty="0">
                <a:latin typeface="Arial"/>
                <a:cs typeface="Arial"/>
              </a:rPr>
              <a:t>with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it.)</a:t>
            </a:r>
            <a:endParaRPr sz="26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422275" algn="l"/>
                <a:tab pos="422909" algn="l"/>
              </a:tabLst>
            </a:pPr>
            <a:r>
              <a:rPr sz="2600" spc="-165" dirty="0">
                <a:latin typeface="Arial"/>
                <a:cs typeface="Arial"/>
              </a:rPr>
              <a:t>A </a:t>
            </a:r>
            <a:r>
              <a:rPr sz="2600" spc="-40" dirty="0">
                <a:latin typeface="Arial"/>
                <a:cs typeface="Arial"/>
              </a:rPr>
              <a:t>table </a:t>
            </a:r>
            <a:r>
              <a:rPr sz="2600" spc="-204" dirty="0">
                <a:latin typeface="Arial"/>
                <a:cs typeface="Arial"/>
              </a:rPr>
              <a:t>can </a:t>
            </a:r>
            <a:r>
              <a:rPr sz="2600" spc="-170" dirty="0">
                <a:latin typeface="Arial"/>
                <a:cs typeface="Arial"/>
              </a:rPr>
              <a:t>have </a:t>
            </a:r>
            <a:r>
              <a:rPr sz="2600" spc="-204" dirty="0">
                <a:latin typeface="Arial"/>
                <a:cs typeface="Arial"/>
              </a:rPr>
              <a:t>many </a:t>
            </a:r>
            <a:r>
              <a:rPr sz="2600" spc="-175" dirty="0">
                <a:latin typeface="Arial"/>
                <a:cs typeface="Arial"/>
              </a:rPr>
              <a:t>indexes, </a:t>
            </a:r>
            <a:r>
              <a:rPr sz="2600" spc="-114" dirty="0">
                <a:latin typeface="Arial"/>
                <a:cs typeface="Arial"/>
              </a:rPr>
              <a:t>but </a:t>
            </a:r>
            <a:r>
              <a:rPr sz="2600" spc="-165" dirty="0">
                <a:latin typeface="Arial"/>
                <a:cs typeface="Arial"/>
              </a:rPr>
              <a:t>each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225" dirty="0">
                <a:latin typeface="Arial"/>
                <a:cs typeface="Arial"/>
              </a:rPr>
              <a:t>is </a:t>
            </a:r>
            <a:r>
              <a:rPr sz="2600" spc="-150" dirty="0">
                <a:latin typeface="Arial"/>
                <a:cs typeface="Arial"/>
              </a:rPr>
              <a:t>associated  </a:t>
            </a:r>
            <a:r>
              <a:rPr sz="2600" spc="-120" dirty="0">
                <a:latin typeface="Arial"/>
                <a:cs typeface="Arial"/>
              </a:rPr>
              <a:t>with </a:t>
            </a:r>
            <a:r>
              <a:rPr sz="2600" spc="-114" dirty="0">
                <a:latin typeface="Arial"/>
                <a:cs typeface="Arial"/>
              </a:rPr>
              <a:t>only </a:t>
            </a:r>
            <a:r>
              <a:rPr sz="2600" spc="-200" dirty="0">
                <a:latin typeface="Arial"/>
                <a:cs typeface="Arial"/>
              </a:rPr>
              <a:t>one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table.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300" dirty="0">
                <a:latin typeface="Arial"/>
                <a:cs typeface="Arial"/>
              </a:rPr>
              <a:t>The </a:t>
            </a:r>
            <a:r>
              <a:rPr sz="2600" spc="-110" dirty="0">
                <a:latin typeface="Arial"/>
                <a:cs typeface="Arial"/>
              </a:rPr>
              <a:t>index </a:t>
            </a:r>
            <a:r>
              <a:rPr sz="2600" spc="-155" dirty="0">
                <a:latin typeface="Arial"/>
                <a:cs typeface="Arial"/>
              </a:rPr>
              <a:t>key </a:t>
            </a:r>
            <a:r>
              <a:rPr sz="2600" spc="-204" dirty="0">
                <a:latin typeface="Arial"/>
                <a:cs typeface="Arial"/>
              </a:rPr>
              <a:t>can </a:t>
            </a:r>
            <a:r>
              <a:rPr sz="2600" spc="-170" dirty="0">
                <a:latin typeface="Arial"/>
                <a:cs typeface="Arial"/>
              </a:rPr>
              <a:t>have </a:t>
            </a:r>
            <a:r>
              <a:rPr sz="2600" spc="-110" dirty="0">
                <a:latin typeface="Arial"/>
                <a:cs typeface="Arial"/>
              </a:rPr>
              <a:t>multiple </a:t>
            </a:r>
            <a:r>
              <a:rPr sz="2600" spc="-100" dirty="0">
                <a:latin typeface="Arial"/>
                <a:cs typeface="Arial"/>
              </a:rPr>
              <a:t>attributes </a:t>
            </a:r>
            <a:r>
              <a:rPr sz="2600" spc="-180" dirty="0">
                <a:latin typeface="Arial"/>
                <a:cs typeface="Arial"/>
              </a:rPr>
              <a:t>(composite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index).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7516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Codd’s </a:t>
            </a:r>
            <a:r>
              <a:rPr spc="-225" dirty="0"/>
              <a:t>Relational </a:t>
            </a:r>
            <a:r>
              <a:rPr spc="-204" dirty="0"/>
              <a:t>Database</a:t>
            </a:r>
            <a:r>
              <a:rPr spc="365" dirty="0"/>
              <a:t> </a:t>
            </a:r>
            <a:r>
              <a:rPr spc="-500" dirty="0"/>
              <a:t>Rules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465833"/>
            <a:ext cx="86594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80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1985, </a:t>
            </a:r>
            <a:r>
              <a:rPr sz="2000" spc="-165" dirty="0">
                <a:latin typeface="Arial"/>
                <a:cs typeface="Arial"/>
              </a:rPr>
              <a:t>Dr. </a:t>
            </a:r>
            <a:r>
              <a:rPr sz="2000" spc="-290" dirty="0">
                <a:latin typeface="Arial"/>
                <a:cs typeface="Arial"/>
              </a:rPr>
              <a:t>E. </a:t>
            </a:r>
            <a:r>
              <a:rPr sz="2000" spc="-340" dirty="0">
                <a:latin typeface="Arial"/>
                <a:cs typeface="Arial"/>
              </a:rPr>
              <a:t>F. </a:t>
            </a:r>
            <a:r>
              <a:rPr sz="2000" spc="-90" dirty="0">
                <a:latin typeface="Arial"/>
                <a:cs typeface="Arial"/>
              </a:rPr>
              <a:t>Codd </a:t>
            </a:r>
            <a:r>
              <a:rPr sz="2000" spc="-110" dirty="0">
                <a:latin typeface="Arial"/>
                <a:cs typeface="Arial"/>
              </a:rPr>
              <a:t>published </a:t>
            </a:r>
            <a:r>
              <a:rPr sz="2000" spc="-10" dirty="0">
                <a:latin typeface="Arial"/>
                <a:cs typeface="Arial"/>
              </a:rPr>
              <a:t>12 </a:t>
            </a:r>
            <a:r>
              <a:rPr sz="2000" spc="-130" dirty="0">
                <a:latin typeface="Arial"/>
                <a:cs typeface="Arial"/>
              </a:rPr>
              <a:t>rules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60" dirty="0">
                <a:latin typeface="Arial"/>
                <a:cs typeface="Arial"/>
              </a:rPr>
              <a:t>define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relational </a:t>
            </a:r>
            <a:r>
              <a:rPr sz="2000" spc="-65" dirty="0">
                <a:latin typeface="Arial"/>
                <a:cs typeface="Arial"/>
              </a:rPr>
              <a:t>database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7597D9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95" dirty="0">
                <a:latin typeface="Arial"/>
                <a:cs typeface="Arial"/>
              </a:rPr>
              <a:t>His </a:t>
            </a:r>
            <a:r>
              <a:rPr sz="2000" spc="-155" dirty="0">
                <a:latin typeface="Arial"/>
                <a:cs typeface="Arial"/>
              </a:rPr>
              <a:t>concern: </a:t>
            </a:r>
            <a:r>
              <a:rPr sz="2000" spc="-140" dirty="0">
                <a:latin typeface="Arial"/>
                <a:cs typeface="Arial"/>
              </a:rPr>
              <a:t>vendors </a:t>
            </a:r>
            <a:r>
              <a:rPr sz="2000" spc="-95" dirty="0">
                <a:latin typeface="Arial"/>
                <a:cs typeface="Arial"/>
              </a:rPr>
              <a:t>marketing </a:t>
            </a:r>
            <a:r>
              <a:rPr sz="2000" spc="-125" dirty="0">
                <a:latin typeface="Arial"/>
                <a:cs typeface="Arial"/>
              </a:rPr>
              <a:t>products </a:t>
            </a:r>
            <a:r>
              <a:rPr sz="2000" spc="-170" dirty="0">
                <a:latin typeface="Arial"/>
                <a:cs typeface="Arial"/>
              </a:rPr>
              <a:t>as </a:t>
            </a:r>
            <a:r>
              <a:rPr sz="2000" spc="-30" dirty="0">
                <a:latin typeface="Arial"/>
                <a:cs typeface="Arial"/>
              </a:rPr>
              <a:t>“relational” </a:t>
            </a:r>
            <a:r>
              <a:rPr sz="2000" spc="-105" dirty="0">
                <a:latin typeface="Arial"/>
                <a:cs typeface="Arial"/>
              </a:rPr>
              <a:t>without </a:t>
            </a:r>
            <a:r>
              <a:rPr sz="2000" spc="-114" dirty="0">
                <a:latin typeface="Arial"/>
                <a:cs typeface="Arial"/>
              </a:rPr>
              <a:t>meeting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7597D9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245" dirty="0">
                <a:latin typeface="Arial"/>
                <a:cs typeface="Arial"/>
              </a:rPr>
              <a:t>Even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dominant </a:t>
            </a:r>
            <a:r>
              <a:rPr sz="2000" spc="-65" dirty="0">
                <a:latin typeface="Arial"/>
                <a:cs typeface="Arial"/>
              </a:rPr>
              <a:t>database </a:t>
            </a:r>
            <a:r>
              <a:rPr sz="2000" spc="-135" dirty="0">
                <a:latin typeface="Arial"/>
                <a:cs typeface="Arial"/>
              </a:rPr>
              <a:t>vendors </a:t>
            </a:r>
            <a:r>
              <a:rPr sz="2000" spc="-60" dirty="0">
                <a:latin typeface="Arial"/>
                <a:cs typeface="Arial"/>
              </a:rPr>
              <a:t>do </a:t>
            </a:r>
            <a:r>
              <a:rPr sz="2000" spc="-120" dirty="0">
                <a:latin typeface="Arial"/>
                <a:cs typeface="Arial"/>
              </a:rPr>
              <a:t>not </a:t>
            </a:r>
            <a:r>
              <a:rPr sz="2000" spc="-25" dirty="0">
                <a:latin typeface="Arial"/>
                <a:cs typeface="Arial"/>
              </a:rPr>
              <a:t>fully </a:t>
            </a:r>
            <a:r>
              <a:rPr sz="2000" spc="-95" dirty="0">
                <a:latin typeface="Arial"/>
                <a:cs typeface="Arial"/>
              </a:rPr>
              <a:t>support </a:t>
            </a:r>
            <a:r>
              <a:rPr sz="2000" spc="-5" dirty="0">
                <a:latin typeface="Arial"/>
                <a:cs typeface="Arial"/>
              </a:rPr>
              <a:t>all </a:t>
            </a:r>
            <a:r>
              <a:rPr sz="2000" spc="-10" dirty="0">
                <a:latin typeface="Arial"/>
                <a:cs typeface="Arial"/>
              </a:rPr>
              <a:t>12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rules.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2434589"/>
          <a:ext cx="8915400" cy="443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515"/>
                <a:gridCol w="2459355"/>
                <a:gridCol w="5764530"/>
              </a:tblGrid>
              <a:tr h="4699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RULE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0" dirty="0"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1.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14" dirty="0">
                          <a:latin typeface="Trebuchet MS"/>
                          <a:cs typeface="Trebuchet MS"/>
                        </a:rPr>
                        <a:t>Information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771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relational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database </a:t>
                      </a:r>
                      <a:r>
                        <a:rPr sz="2000" spc="-22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logically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represented 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column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rows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within 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tables.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</a:tr>
              <a:tr h="1005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2.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Guaranteed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Access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292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Every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guaranteed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accessible 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through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combination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name,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key  value,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column</a:t>
                      </a:r>
                      <a:r>
                        <a:rPr sz="20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name.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3.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47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Systematic </a:t>
                      </a:r>
                      <a:r>
                        <a:rPr sz="2000" b="1" spc="-185" dirty="0">
                          <a:latin typeface="Trebuchet MS"/>
                          <a:cs typeface="Trebuchet MS"/>
                        </a:rPr>
                        <a:t>Treatment  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000" b="1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0" dirty="0">
                          <a:latin typeface="Trebuchet MS"/>
                          <a:cs typeface="Trebuchet MS"/>
                        </a:rPr>
                        <a:t>Nulls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139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Nulls </a:t>
                      </a:r>
                      <a:r>
                        <a:rPr sz="2000" spc="-22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represented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treated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systematic 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way,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independent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type.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</a:tr>
              <a:tr h="12338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4.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790" marR="1625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Dynamic Online  </a:t>
                      </a:r>
                      <a:r>
                        <a:rPr sz="2000" b="1" spc="-60" dirty="0">
                          <a:latin typeface="Trebuchet MS"/>
                          <a:cs typeface="Trebuchet MS"/>
                        </a:rPr>
                        <a:t>Catalog 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Based 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on  </a:t>
                      </a:r>
                      <a:r>
                        <a:rPr sz="2000" b="1" spc="-19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2000" b="1" spc="-100" dirty="0">
                          <a:latin typeface="Trebuchet MS"/>
                          <a:cs typeface="Trebuchet MS"/>
                        </a:rPr>
                        <a:t>Relational</a:t>
                      </a:r>
                      <a:r>
                        <a:rPr sz="20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70" dirty="0">
                          <a:latin typeface="Trebuchet MS"/>
                          <a:cs typeface="Trebuchet MS"/>
                        </a:rPr>
                        <a:t>Model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8425" marR="21780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29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metadata </a:t>
                      </a:r>
                      <a:r>
                        <a:rPr sz="2000" spc="-22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stored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managed 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as 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ordinary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data,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is,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tables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database.  </a:t>
                      </a:r>
                      <a:r>
                        <a:rPr sz="2000" spc="-240" dirty="0">
                          <a:latin typeface="Arial"/>
                          <a:cs typeface="Arial"/>
                        </a:rPr>
                        <a:t>Such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000" spc="-22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available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authorized 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users 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using 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standard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database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relational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language.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8636"/>
            <a:ext cx="7516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Codd’s </a:t>
            </a:r>
            <a:r>
              <a:rPr spc="-225" dirty="0"/>
              <a:t>Relational </a:t>
            </a:r>
            <a:r>
              <a:rPr spc="-204" dirty="0"/>
              <a:t>Database</a:t>
            </a:r>
            <a:r>
              <a:rPr spc="375" dirty="0"/>
              <a:t> </a:t>
            </a:r>
            <a:r>
              <a:rPr spc="-500"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692" y="679450"/>
            <a:ext cx="1649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>
                <a:solidFill>
                  <a:srgbClr val="565F6C"/>
                </a:solidFill>
                <a:latin typeface="Arial"/>
                <a:cs typeface="Arial"/>
              </a:rPr>
              <a:t>(contd</a:t>
            </a:r>
            <a:r>
              <a:rPr sz="4400" spc="-190" dirty="0">
                <a:solidFill>
                  <a:srgbClr val="565F6C"/>
                </a:solidFill>
                <a:latin typeface="Arial"/>
                <a:cs typeface="Arial"/>
              </a:rPr>
              <a:t>.</a:t>
            </a:r>
            <a:r>
              <a:rPr sz="4400" spc="-275" dirty="0">
                <a:solidFill>
                  <a:srgbClr val="565F6C"/>
                </a:solidFill>
                <a:latin typeface="Arial"/>
                <a:cs typeface="Arial"/>
              </a:rPr>
              <a:t>)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1672589"/>
          <a:ext cx="8915400" cy="4936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515"/>
                <a:gridCol w="2459355"/>
                <a:gridCol w="5764530"/>
              </a:tblGrid>
              <a:tr h="42608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RULE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0" dirty="0"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</a:tr>
              <a:tr h="19202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5.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14" dirty="0">
                          <a:latin typeface="Trebuchet MS"/>
                          <a:cs typeface="Trebuchet MS"/>
                        </a:rPr>
                        <a:t>Comprehensive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70" dirty="0">
                          <a:latin typeface="Trebuchet MS"/>
                          <a:cs typeface="Trebuchet MS"/>
                        </a:rPr>
                        <a:t>Data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b="1" spc="-60" dirty="0">
                          <a:latin typeface="Trebuchet MS"/>
                          <a:cs typeface="Trebuchet MS"/>
                        </a:rPr>
                        <a:t>Sublanguage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1048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29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relational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database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languages. 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However,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2000" spc="-22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well-defined,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declarative 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language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data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definition,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view 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definition,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manipulation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(interactive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by 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program),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integrity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constraints,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authorization,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transaction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management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(begin, 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commit,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rollback).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</a:tr>
              <a:tr h="7004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6.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View</a:t>
                      </a:r>
                      <a:r>
                        <a:rPr sz="20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Updating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7829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view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theoretically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updatable </a:t>
                      </a:r>
                      <a:r>
                        <a:rPr sz="2000" spc="-22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updatable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through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system.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7.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14" dirty="0">
                          <a:latin typeface="Trebuchet MS"/>
                          <a:cs typeface="Trebuchet MS"/>
                        </a:rPr>
                        <a:t>High-Level</a:t>
                      </a:r>
                      <a:r>
                        <a:rPr sz="2000" b="1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40" dirty="0">
                          <a:latin typeface="Trebuchet MS"/>
                          <a:cs typeface="Trebuchet MS"/>
                        </a:rPr>
                        <a:t>Insert,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b="1" spc="-135" dirty="0">
                          <a:latin typeface="Trebuchet MS"/>
                          <a:cs typeface="Trebuchet MS"/>
                        </a:rPr>
                        <a:t>Update, </a:t>
                      </a: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0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60" dirty="0">
                          <a:latin typeface="Trebuchet MS"/>
                          <a:cs typeface="Trebuchet MS"/>
                        </a:rPr>
                        <a:t>Delete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29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database </a:t>
                      </a:r>
                      <a:r>
                        <a:rPr sz="2000" spc="-22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set-level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inserts,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updates,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2000" spc="-8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deletes.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65" dirty="0">
                          <a:latin typeface="Trebuchet MS"/>
                          <a:cs typeface="Trebuchet MS"/>
                        </a:rPr>
                        <a:t>8.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884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Physical </a:t>
                      </a:r>
                      <a:r>
                        <a:rPr sz="2000" b="1" spc="-70" dirty="0">
                          <a:latin typeface="Trebuchet MS"/>
                          <a:cs typeface="Trebuchet MS"/>
                        </a:rPr>
                        <a:t>Data  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Indepen</a:t>
                      </a:r>
                      <a:r>
                        <a:rPr sz="2000" b="1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ence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292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Application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programs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 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hoc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facilities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logically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unaffected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physical </a:t>
                      </a:r>
                      <a:r>
                        <a:rPr sz="2000" spc="-210" dirty="0">
                          <a:latin typeface="Arial"/>
                          <a:cs typeface="Arial"/>
                        </a:rPr>
                        <a:t>access 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methods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or 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storage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structures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20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changed.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8636"/>
            <a:ext cx="7516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Codd’s </a:t>
            </a:r>
            <a:r>
              <a:rPr spc="-225" dirty="0"/>
              <a:t>Relational </a:t>
            </a:r>
            <a:r>
              <a:rPr spc="-204" dirty="0"/>
              <a:t>Database</a:t>
            </a:r>
            <a:r>
              <a:rPr spc="375" dirty="0"/>
              <a:t> </a:t>
            </a:r>
            <a:r>
              <a:rPr spc="-500"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692" y="679450"/>
            <a:ext cx="1649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>
                <a:solidFill>
                  <a:srgbClr val="565F6C"/>
                </a:solidFill>
                <a:latin typeface="Arial"/>
                <a:cs typeface="Arial"/>
              </a:rPr>
              <a:t>(contd</a:t>
            </a:r>
            <a:r>
              <a:rPr sz="4400" spc="-190" dirty="0">
                <a:solidFill>
                  <a:srgbClr val="565F6C"/>
                </a:solidFill>
                <a:latin typeface="Arial"/>
                <a:cs typeface="Arial"/>
              </a:rPr>
              <a:t>.</a:t>
            </a:r>
            <a:r>
              <a:rPr sz="4400" spc="-275" dirty="0">
                <a:solidFill>
                  <a:srgbClr val="565F6C"/>
                </a:solidFill>
                <a:latin typeface="Arial"/>
                <a:cs typeface="Arial"/>
              </a:rPr>
              <a:t>)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1593850"/>
          <a:ext cx="8914130" cy="521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515"/>
                <a:gridCol w="1898650"/>
                <a:gridCol w="6323965"/>
              </a:tblGrid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RULE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18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10" dirty="0"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28575">
                      <a:solidFill>
                        <a:srgbClr val="ADB9D4"/>
                      </a:solidFill>
                      <a:prstDash val="solid"/>
                    </a:lnB>
                    <a:solidFill>
                      <a:srgbClr val="9CABCC"/>
                    </a:solidFill>
                  </a:tcPr>
                </a:tc>
              </a:tr>
              <a:tr h="118808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9.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800" b="1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Data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Independence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Application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programs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ad 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hoc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facilities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logically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unaffected 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changes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made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structures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preserve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original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table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(changing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order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95" dirty="0">
                          <a:latin typeface="Arial"/>
                          <a:cs typeface="Arial"/>
                        </a:rPr>
                        <a:t>columns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inserting  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columns).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28575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10.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475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14" dirty="0">
                          <a:latin typeface="Trebuchet MS"/>
                          <a:cs typeface="Trebuchet MS"/>
                        </a:rPr>
                        <a:t>Integrity 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epe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4337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relational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integrity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constraints 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definable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relational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language and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stored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catalog,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level.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</a:tr>
              <a:tr h="901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11.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75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14" dirty="0">
                          <a:latin typeface="Trebuchet MS"/>
                          <a:cs typeface="Trebuchet MS"/>
                        </a:rPr>
                        <a:t>Distribution 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epe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nd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3270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185" dirty="0">
                          <a:latin typeface="Arial"/>
                          <a:cs typeface="Arial"/>
                        </a:rPr>
                        <a:t>users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application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programs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unaware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unaffected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location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(distributed 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vs.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18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databases).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</a:tr>
              <a:tr h="90106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12.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Nonsubversion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2946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supports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low-level </a:t>
                      </a:r>
                      <a:r>
                        <a:rPr sz="1800" spc="-190" dirty="0">
                          <a:latin typeface="Arial"/>
                          <a:cs typeface="Arial"/>
                        </a:rPr>
                        <a:t>access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data,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there 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not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way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bypass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integrity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rules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database.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</a:tcPr>
                </a:tc>
              </a:tr>
              <a:tr h="94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25" dirty="0">
                          <a:latin typeface="Trebuchet MS"/>
                          <a:cs typeface="Trebuchet MS"/>
                        </a:rPr>
                        <a:t>Rule</a:t>
                      </a:r>
                      <a:r>
                        <a:rPr sz="18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Zero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56705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preceding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rules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 notion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order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database to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considered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relational,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relational 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facilities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exclusively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manage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database.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DB9D4"/>
                      </a:solidFill>
                      <a:prstDash val="solid"/>
                    </a:lnL>
                    <a:lnR w="12700">
                      <a:solidFill>
                        <a:srgbClr val="ADB9D4"/>
                      </a:solidFill>
                      <a:prstDash val="solid"/>
                    </a:lnR>
                    <a:lnT w="12700">
                      <a:solidFill>
                        <a:srgbClr val="ADB9D4"/>
                      </a:solidFill>
                      <a:prstDash val="solid"/>
                    </a:lnT>
                    <a:lnB w="12700">
                      <a:solidFill>
                        <a:srgbClr val="ADB9D4"/>
                      </a:solidFill>
                      <a:prstDash val="solid"/>
                    </a:lnB>
                    <a:solidFill>
                      <a:srgbClr val="ADB9D4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0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28294"/>
            <a:ext cx="8211820" cy="46869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215" dirty="0">
                <a:latin typeface="Arial"/>
                <a:cs typeface="Arial"/>
              </a:rPr>
              <a:t>In </a:t>
            </a:r>
            <a:r>
              <a:rPr sz="2400" spc="-180" dirty="0">
                <a:latin typeface="Arial"/>
                <a:cs typeface="Arial"/>
              </a:rPr>
              <a:t>this </a:t>
            </a:r>
            <a:r>
              <a:rPr sz="2400" spc="-190" dirty="0">
                <a:latin typeface="Arial"/>
                <a:cs typeface="Arial"/>
              </a:rPr>
              <a:t>Lecture, </a:t>
            </a:r>
            <a:r>
              <a:rPr sz="2400" spc="-165" dirty="0">
                <a:latin typeface="Arial"/>
                <a:cs typeface="Arial"/>
              </a:rPr>
              <a:t>we </a:t>
            </a:r>
            <a:r>
              <a:rPr sz="2400" spc="-80" dirty="0">
                <a:latin typeface="Arial"/>
                <a:cs typeface="Arial"/>
              </a:rPr>
              <a:t>learned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that…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ts val="2735"/>
              </a:lnSpc>
              <a:spcBef>
                <a:spcPts val="414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145" dirty="0">
                <a:latin typeface="Arial"/>
                <a:cs typeface="Arial"/>
              </a:rPr>
              <a:t>redundancy, </a:t>
            </a:r>
            <a:r>
              <a:rPr sz="2400" spc="60" dirty="0">
                <a:latin typeface="Arial"/>
                <a:cs typeface="Arial"/>
              </a:rPr>
              <a:t>if </a:t>
            </a:r>
            <a:r>
              <a:rPr sz="2400" spc="-145" dirty="0">
                <a:latin typeface="Arial"/>
                <a:cs typeface="Arial"/>
              </a:rPr>
              <a:t>not </a:t>
            </a:r>
            <a:r>
              <a:rPr sz="2400" spc="-110" dirty="0">
                <a:latin typeface="Arial"/>
                <a:cs typeface="Arial"/>
              </a:rPr>
              <a:t>controlled, </a:t>
            </a:r>
            <a:r>
              <a:rPr sz="2400" spc="-190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destroy </a:t>
            </a:r>
            <a:r>
              <a:rPr sz="2400" spc="-145" dirty="0">
                <a:latin typeface="Arial"/>
                <a:cs typeface="Arial"/>
              </a:rPr>
              <a:t>the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effectiveness</a:t>
            </a:r>
            <a:endParaRPr sz="2400">
              <a:latin typeface="Arial"/>
              <a:cs typeface="Arial"/>
            </a:endParaRPr>
          </a:p>
          <a:p>
            <a:pPr marL="33274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0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130" dirty="0">
                <a:latin typeface="Arial"/>
                <a:cs typeface="Arial"/>
              </a:rPr>
              <a:t>redundancy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229" dirty="0">
                <a:latin typeface="Arial"/>
                <a:cs typeface="Arial"/>
              </a:rPr>
              <a:t>sometimes </a:t>
            </a:r>
            <a:r>
              <a:rPr sz="2400" spc="-145" dirty="0">
                <a:latin typeface="Arial"/>
                <a:cs typeface="Arial"/>
              </a:rPr>
              <a:t>increased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75" dirty="0">
                <a:latin typeface="Arial"/>
                <a:cs typeface="Arial"/>
              </a:rPr>
              <a:t>meet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32740" marR="5080" indent="-320040">
              <a:lnSpc>
                <a:spcPts val="2590"/>
              </a:lnSpc>
              <a:spcBef>
                <a:spcPts val="75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2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index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orderly </a:t>
            </a:r>
            <a:r>
              <a:rPr sz="2400" spc="-125" dirty="0">
                <a:latin typeface="Arial"/>
                <a:cs typeface="Arial"/>
              </a:rPr>
              <a:t>arrangement </a:t>
            </a:r>
            <a:r>
              <a:rPr sz="2400" spc="-210" dirty="0">
                <a:latin typeface="Arial"/>
                <a:cs typeface="Arial"/>
              </a:rPr>
              <a:t>used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logically </a:t>
            </a:r>
            <a:r>
              <a:rPr sz="2400" spc="-250" dirty="0">
                <a:latin typeface="Arial"/>
                <a:cs typeface="Arial"/>
              </a:rPr>
              <a:t>access </a:t>
            </a:r>
            <a:r>
              <a:rPr sz="2400" spc="-200" dirty="0">
                <a:latin typeface="Arial"/>
                <a:cs typeface="Arial"/>
              </a:rPr>
              <a:t>rows 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7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2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index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composed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index </a:t>
            </a:r>
            <a:r>
              <a:rPr sz="2400" spc="-145" dirty="0">
                <a:latin typeface="Arial"/>
                <a:cs typeface="Arial"/>
              </a:rPr>
              <a:t>key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85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pointers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05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70" dirty="0">
                <a:latin typeface="Arial"/>
                <a:cs typeface="Arial"/>
              </a:rPr>
              <a:t>Unique </a:t>
            </a:r>
            <a:r>
              <a:rPr sz="2400" spc="-114" dirty="0">
                <a:latin typeface="Arial"/>
                <a:cs typeface="Arial"/>
              </a:rPr>
              <a:t>index, </a:t>
            </a:r>
            <a:r>
              <a:rPr sz="2400" spc="-105" dirty="0">
                <a:latin typeface="Arial"/>
                <a:cs typeface="Arial"/>
              </a:rPr>
              <a:t>index </a:t>
            </a:r>
            <a:r>
              <a:rPr sz="2400" spc="-145" dirty="0">
                <a:latin typeface="Arial"/>
                <a:cs typeface="Arial"/>
              </a:rPr>
              <a:t>key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only </a:t>
            </a:r>
            <a:r>
              <a:rPr sz="2400" spc="-185" dirty="0">
                <a:latin typeface="Arial"/>
                <a:cs typeface="Arial"/>
              </a:rPr>
              <a:t>one </a:t>
            </a:r>
            <a:r>
              <a:rPr sz="2400" spc="-85" dirty="0">
                <a:latin typeface="Arial"/>
                <a:cs typeface="Arial"/>
              </a:rPr>
              <a:t>pointer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332740" marR="153670" indent="-320040">
              <a:lnSpc>
                <a:spcPts val="2590"/>
              </a:lnSpc>
              <a:spcBef>
                <a:spcPts val="75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1985, </a:t>
            </a:r>
            <a:r>
              <a:rPr sz="2400" spc="-200" dirty="0">
                <a:latin typeface="Arial"/>
                <a:cs typeface="Arial"/>
              </a:rPr>
              <a:t>Dr. </a:t>
            </a:r>
            <a:r>
              <a:rPr sz="2400" spc="-350" dirty="0">
                <a:latin typeface="Arial"/>
                <a:cs typeface="Arial"/>
              </a:rPr>
              <a:t>E. </a:t>
            </a:r>
            <a:r>
              <a:rPr sz="2400" spc="-400" dirty="0">
                <a:latin typeface="Arial"/>
                <a:cs typeface="Arial"/>
              </a:rPr>
              <a:t>F. </a:t>
            </a:r>
            <a:r>
              <a:rPr sz="2400" spc="-110" dirty="0">
                <a:latin typeface="Arial"/>
                <a:cs typeface="Arial"/>
              </a:rPr>
              <a:t>Codd </a:t>
            </a:r>
            <a:r>
              <a:rPr sz="2400" spc="-130" dirty="0">
                <a:latin typeface="Arial"/>
                <a:cs typeface="Arial"/>
              </a:rPr>
              <a:t>published </a:t>
            </a:r>
            <a:r>
              <a:rPr sz="2400" spc="-15" dirty="0">
                <a:latin typeface="Arial"/>
                <a:cs typeface="Arial"/>
              </a:rPr>
              <a:t>12 </a:t>
            </a:r>
            <a:r>
              <a:rPr sz="2400" spc="-160" dirty="0">
                <a:latin typeface="Arial"/>
                <a:cs typeface="Arial"/>
              </a:rPr>
              <a:t>rules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define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relational  </a:t>
            </a:r>
            <a:r>
              <a:rPr sz="2400" spc="-80" dirty="0">
                <a:latin typeface="Arial"/>
                <a:cs typeface="Arial"/>
              </a:rPr>
              <a:t>database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32740" marR="361315" indent="-320040">
              <a:lnSpc>
                <a:spcPts val="2590"/>
              </a:lnSpc>
              <a:spcBef>
                <a:spcPts val="7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75" dirty="0">
                <a:latin typeface="Arial"/>
                <a:cs typeface="Arial"/>
              </a:rPr>
              <a:t>These </a:t>
            </a:r>
            <a:r>
              <a:rPr sz="2400" spc="-160" dirty="0">
                <a:latin typeface="Arial"/>
                <a:cs typeface="Arial"/>
              </a:rPr>
              <a:t>rules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80" dirty="0">
                <a:latin typeface="Arial"/>
                <a:cs typeface="Arial"/>
              </a:rPr>
              <a:t>be </a:t>
            </a:r>
            <a:r>
              <a:rPr sz="2400" spc="-210" dirty="0">
                <a:latin typeface="Arial"/>
                <a:cs typeface="Arial"/>
              </a:rPr>
              <a:t>used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validate </a:t>
            </a:r>
            <a:r>
              <a:rPr sz="2400" spc="60" dirty="0">
                <a:latin typeface="Arial"/>
                <a:cs typeface="Arial"/>
              </a:rPr>
              <a:t>if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market </a:t>
            </a:r>
            <a:r>
              <a:rPr sz="2400" spc="-310" dirty="0">
                <a:latin typeface="Arial"/>
                <a:cs typeface="Arial"/>
              </a:rPr>
              <a:t>DBMS </a:t>
            </a:r>
            <a:r>
              <a:rPr sz="2400" spc="-30" dirty="0">
                <a:latin typeface="Arial"/>
                <a:cs typeface="Arial"/>
              </a:rPr>
              <a:t>really  </a:t>
            </a:r>
            <a:r>
              <a:rPr sz="2400" spc="-220" dirty="0">
                <a:latin typeface="Arial"/>
                <a:cs typeface="Arial"/>
              </a:rPr>
              <a:t>meets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standards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Relational </a:t>
            </a:r>
            <a:r>
              <a:rPr sz="2400" spc="-310" dirty="0">
                <a:latin typeface="Arial"/>
                <a:cs typeface="Arial"/>
              </a:rPr>
              <a:t>DBMS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80" dirty="0">
                <a:latin typeface="Arial"/>
                <a:cs typeface="Arial"/>
              </a:rPr>
              <a:t>(RDBMS).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55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Obj</a:t>
            </a:r>
            <a:r>
              <a:rPr spc="-204" dirty="0"/>
              <a:t>ecti</a:t>
            </a:r>
            <a:r>
              <a:rPr spc="-355" dirty="0"/>
              <a:t>v</a:t>
            </a:r>
            <a:r>
              <a:rPr spc="-490" dirty="0"/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1610613"/>
            <a:ext cx="7791450" cy="410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55955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490" dirty="0">
                <a:latin typeface="Arial"/>
                <a:cs typeface="Arial"/>
              </a:rPr>
              <a:t>To </a:t>
            </a:r>
            <a:r>
              <a:rPr sz="3200" spc="-340" dirty="0">
                <a:latin typeface="Arial"/>
                <a:cs typeface="Arial"/>
              </a:rPr>
              <a:t>discuss </a:t>
            </a:r>
            <a:r>
              <a:rPr sz="3200" spc="-15" dirty="0">
                <a:latin typeface="Arial"/>
                <a:cs typeface="Arial"/>
              </a:rPr>
              <a:t>data </a:t>
            </a:r>
            <a:r>
              <a:rPr sz="3200" spc="-170" dirty="0">
                <a:latin typeface="Arial"/>
                <a:cs typeface="Arial"/>
              </a:rPr>
              <a:t>redundancy </a:t>
            </a:r>
            <a:r>
              <a:rPr sz="3200" spc="-195" dirty="0">
                <a:latin typeface="Arial"/>
                <a:cs typeface="Arial"/>
              </a:rPr>
              <a:t>in </a:t>
            </a:r>
            <a:r>
              <a:rPr sz="3200" spc="-220" dirty="0">
                <a:latin typeface="Arial"/>
                <a:cs typeface="Arial"/>
              </a:rPr>
              <a:t>more </a:t>
            </a:r>
            <a:r>
              <a:rPr sz="3200" spc="-40" dirty="0">
                <a:latin typeface="Arial"/>
                <a:cs typeface="Arial"/>
              </a:rPr>
              <a:t>detail  </a:t>
            </a:r>
            <a:r>
              <a:rPr sz="3200" spc="-260" dirty="0">
                <a:latin typeface="Arial"/>
                <a:cs typeface="Arial"/>
              </a:rPr>
              <a:t>using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examples</a:t>
            </a:r>
            <a:endParaRPr sz="3200" dirty="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490" dirty="0">
                <a:latin typeface="Arial"/>
                <a:cs typeface="Arial"/>
              </a:rPr>
              <a:t>To </a:t>
            </a:r>
            <a:r>
              <a:rPr sz="3200" spc="-195" dirty="0">
                <a:latin typeface="Arial"/>
                <a:cs typeface="Arial"/>
              </a:rPr>
              <a:t>understand </a:t>
            </a:r>
            <a:r>
              <a:rPr sz="3200" spc="-150" dirty="0">
                <a:latin typeface="Arial"/>
                <a:cs typeface="Arial"/>
              </a:rPr>
              <a:t>what </a:t>
            </a:r>
            <a:r>
              <a:rPr sz="3200" spc="-229" dirty="0">
                <a:latin typeface="Arial"/>
                <a:cs typeface="Arial"/>
              </a:rPr>
              <a:t>Indexes </a:t>
            </a:r>
            <a:r>
              <a:rPr sz="3200" spc="-65" dirty="0">
                <a:latin typeface="Arial"/>
                <a:cs typeface="Arial"/>
              </a:rPr>
              <a:t>are </a:t>
            </a:r>
            <a:r>
              <a:rPr sz="3200" spc="-135" dirty="0">
                <a:latin typeface="Arial"/>
                <a:cs typeface="Arial"/>
              </a:rPr>
              <a:t>and </a:t>
            </a:r>
            <a:r>
              <a:rPr sz="3200" spc="-204" dirty="0">
                <a:latin typeface="Arial"/>
                <a:cs typeface="Arial"/>
              </a:rPr>
              <a:t>why </a:t>
            </a:r>
            <a:r>
              <a:rPr sz="3200" spc="-175" dirty="0">
                <a:latin typeface="Arial"/>
                <a:cs typeface="Arial"/>
              </a:rPr>
              <a:t>they  </a:t>
            </a:r>
            <a:r>
              <a:rPr sz="3200" spc="-65" dirty="0">
                <a:latin typeface="Arial"/>
                <a:cs typeface="Arial"/>
              </a:rPr>
              <a:t>are </a:t>
            </a:r>
            <a:r>
              <a:rPr sz="3200" spc="-125" dirty="0">
                <a:latin typeface="Arial"/>
                <a:cs typeface="Arial"/>
              </a:rPr>
              <a:t>important </a:t>
            </a:r>
            <a:r>
              <a:rPr sz="3200" spc="-195" dirty="0">
                <a:latin typeface="Arial"/>
                <a:cs typeface="Arial"/>
              </a:rPr>
              <a:t>in </a:t>
            </a:r>
            <a:r>
              <a:rPr sz="3200" spc="-165" dirty="0">
                <a:latin typeface="Arial"/>
                <a:cs typeface="Arial"/>
              </a:rPr>
              <a:t>Relational</a:t>
            </a:r>
            <a:r>
              <a:rPr sz="3200" spc="30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Databases</a:t>
            </a:r>
            <a:endParaRPr sz="3200" dirty="0">
              <a:latin typeface="Arial"/>
              <a:cs typeface="Arial"/>
            </a:endParaRPr>
          </a:p>
          <a:p>
            <a:pPr marL="332740" marR="602615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490" dirty="0" smtClean="0">
                <a:latin typeface="Arial"/>
                <a:cs typeface="Arial"/>
              </a:rPr>
              <a:t>To</a:t>
            </a:r>
            <a:r>
              <a:rPr lang="en-GB" sz="3200" spc="-490" smtClean="0">
                <a:latin typeface="Arial"/>
                <a:cs typeface="Arial"/>
              </a:rPr>
              <a:t> </a:t>
            </a:r>
            <a:r>
              <a:rPr sz="3200" spc="-490" smtClean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cover the </a:t>
            </a:r>
            <a:r>
              <a:rPr sz="3200" spc="-204" dirty="0">
                <a:latin typeface="Arial"/>
                <a:cs typeface="Arial"/>
              </a:rPr>
              <a:t>rules </a:t>
            </a:r>
            <a:r>
              <a:rPr sz="3200" spc="-110" dirty="0">
                <a:latin typeface="Arial"/>
                <a:cs typeface="Arial"/>
              </a:rPr>
              <a:t>that </a:t>
            </a:r>
            <a:r>
              <a:rPr sz="3200" spc="-355" dirty="0">
                <a:latin typeface="Arial"/>
                <a:cs typeface="Arial"/>
              </a:rPr>
              <a:t>must </a:t>
            </a:r>
            <a:r>
              <a:rPr sz="3200" spc="-95" dirty="0">
                <a:latin typeface="Arial"/>
                <a:cs typeface="Arial"/>
              </a:rPr>
              <a:t>be </a:t>
            </a:r>
            <a:r>
              <a:rPr sz="3200" spc="-245" dirty="0">
                <a:latin typeface="Arial"/>
                <a:cs typeface="Arial"/>
              </a:rPr>
              <a:t>met </a:t>
            </a:r>
            <a:r>
              <a:rPr sz="3200" spc="-90" dirty="0">
                <a:latin typeface="Arial"/>
                <a:cs typeface="Arial"/>
              </a:rPr>
              <a:t>by  </a:t>
            </a:r>
            <a:r>
              <a:rPr sz="3200" spc="-160" dirty="0">
                <a:latin typeface="Arial"/>
                <a:cs typeface="Arial"/>
              </a:rPr>
              <a:t>Relational </a:t>
            </a:r>
            <a:r>
              <a:rPr sz="3200" spc="-409" dirty="0">
                <a:latin typeface="Arial"/>
                <a:cs typeface="Arial"/>
              </a:rPr>
              <a:t>DBMS </a:t>
            </a:r>
            <a:r>
              <a:rPr sz="3200" spc="-220" dirty="0">
                <a:latin typeface="Arial"/>
                <a:cs typeface="Arial"/>
              </a:rPr>
              <a:t>vendors </a:t>
            </a:r>
            <a:r>
              <a:rPr sz="3200" spc="-195" dirty="0">
                <a:latin typeface="Arial"/>
                <a:cs typeface="Arial"/>
              </a:rPr>
              <a:t>in </a:t>
            </a:r>
            <a:r>
              <a:rPr sz="3200" spc="-75" dirty="0">
                <a:latin typeface="Arial"/>
                <a:cs typeface="Arial"/>
              </a:rPr>
              <a:t>order </a:t>
            </a:r>
            <a:r>
              <a:rPr sz="3200" spc="-20" dirty="0">
                <a:latin typeface="Arial"/>
                <a:cs typeface="Arial"/>
              </a:rPr>
              <a:t>for </a:t>
            </a:r>
            <a:r>
              <a:rPr sz="3200" spc="-114" dirty="0">
                <a:latin typeface="Arial"/>
                <a:cs typeface="Arial"/>
              </a:rPr>
              <a:t>their  </a:t>
            </a:r>
            <a:r>
              <a:rPr sz="3200" spc="-150" dirty="0">
                <a:latin typeface="Arial"/>
                <a:cs typeface="Arial"/>
              </a:rPr>
              <a:t>product </a:t>
            </a:r>
            <a:r>
              <a:rPr sz="3200" spc="-100" dirty="0">
                <a:latin typeface="Arial"/>
                <a:cs typeface="Arial"/>
              </a:rPr>
              <a:t>to </a:t>
            </a:r>
            <a:r>
              <a:rPr sz="3200" spc="-95" dirty="0">
                <a:latin typeface="Arial"/>
                <a:cs typeface="Arial"/>
              </a:rPr>
              <a:t>be </a:t>
            </a:r>
            <a:r>
              <a:rPr sz="3200" spc="-185" dirty="0">
                <a:latin typeface="Arial"/>
                <a:cs typeface="Arial"/>
              </a:rPr>
              <a:t>considered </a:t>
            </a:r>
            <a:r>
              <a:rPr sz="3200" spc="-160" dirty="0">
                <a:latin typeface="Arial"/>
                <a:cs typeface="Arial"/>
              </a:rPr>
              <a:t>Relational </a:t>
            </a:r>
            <a:r>
              <a:rPr sz="3200" spc="-409" dirty="0">
                <a:latin typeface="Arial"/>
                <a:cs typeface="Arial"/>
              </a:rPr>
              <a:t>DBMS  </a:t>
            </a:r>
            <a:r>
              <a:rPr sz="3200" spc="-390" dirty="0">
                <a:latin typeface="Arial"/>
                <a:cs typeface="Arial"/>
              </a:rPr>
              <a:t>(RDBMS)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6096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Data </a:t>
            </a:r>
            <a:r>
              <a:rPr spc="-345" dirty="0"/>
              <a:t>Redundancy</a:t>
            </a:r>
            <a:r>
              <a:rPr spc="15" dirty="0"/>
              <a:t> </a:t>
            </a:r>
            <a:r>
              <a:rPr spc="-300" dirty="0"/>
              <a:t>Revisited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613662"/>
            <a:ext cx="8790940" cy="5109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204" dirty="0">
                <a:latin typeface="Arial"/>
                <a:cs typeface="Arial"/>
              </a:rPr>
              <a:t>Redundancy </a:t>
            </a:r>
            <a:r>
              <a:rPr sz="2600" spc="-125" dirty="0">
                <a:latin typeface="Arial"/>
                <a:cs typeface="Arial"/>
              </a:rPr>
              <a:t>leads </a:t>
            </a:r>
            <a:r>
              <a:rPr sz="2600" spc="-85" dirty="0">
                <a:latin typeface="Arial"/>
                <a:cs typeface="Arial"/>
              </a:rPr>
              <a:t>to </a:t>
            </a:r>
            <a:r>
              <a:rPr sz="2600" spc="-15" dirty="0">
                <a:latin typeface="Arial"/>
                <a:cs typeface="Arial"/>
              </a:rPr>
              <a:t>data </a:t>
            </a:r>
            <a:r>
              <a:rPr sz="2600" spc="-170" dirty="0">
                <a:latin typeface="Arial"/>
                <a:cs typeface="Arial"/>
              </a:rPr>
              <a:t>anomalies, </a:t>
            </a:r>
            <a:r>
              <a:rPr sz="2600" spc="-165" dirty="0">
                <a:latin typeface="Arial"/>
                <a:cs typeface="Arial"/>
              </a:rPr>
              <a:t>anomalies </a:t>
            </a:r>
            <a:r>
              <a:rPr sz="2600" spc="-204" dirty="0">
                <a:latin typeface="Arial"/>
                <a:cs typeface="Arial"/>
              </a:rPr>
              <a:t>can </a:t>
            </a:r>
            <a:r>
              <a:rPr sz="2600" spc="-120" dirty="0">
                <a:latin typeface="Arial"/>
                <a:cs typeface="Arial"/>
              </a:rPr>
              <a:t>destroy </a:t>
            </a:r>
            <a:r>
              <a:rPr sz="2600" spc="-160" dirty="0">
                <a:latin typeface="Arial"/>
                <a:cs typeface="Arial"/>
              </a:rPr>
              <a:t>the  </a:t>
            </a:r>
            <a:r>
              <a:rPr sz="2600" spc="-155" dirty="0">
                <a:latin typeface="Arial"/>
                <a:cs typeface="Arial"/>
              </a:rPr>
              <a:t>effectiveness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55" dirty="0">
                <a:latin typeface="Arial"/>
                <a:cs typeface="Arial"/>
              </a:rPr>
              <a:t>the</a:t>
            </a:r>
            <a:r>
              <a:rPr sz="2600" spc="12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database.</a:t>
            </a:r>
            <a:endParaRPr sz="2600">
              <a:latin typeface="Arial"/>
              <a:cs typeface="Arial"/>
            </a:endParaRPr>
          </a:p>
          <a:p>
            <a:pPr marL="332740" marR="751205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130" dirty="0">
                <a:latin typeface="Arial"/>
                <a:cs typeface="Arial"/>
              </a:rPr>
              <a:t>Relational </a:t>
            </a:r>
            <a:r>
              <a:rPr sz="2600" spc="-120" dirty="0">
                <a:latin typeface="Arial"/>
                <a:cs typeface="Arial"/>
              </a:rPr>
              <a:t>databases </a:t>
            </a:r>
            <a:r>
              <a:rPr sz="2600" b="1" spc="-195" dirty="0">
                <a:latin typeface="Trebuchet MS"/>
                <a:cs typeface="Trebuchet MS"/>
              </a:rPr>
              <a:t>control </a:t>
            </a:r>
            <a:r>
              <a:rPr sz="2600" b="1" spc="-114" dirty="0">
                <a:latin typeface="Trebuchet MS"/>
                <a:cs typeface="Trebuchet MS"/>
              </a:rPr>
              <a:t>data </a:t>
            </a:r>
            <a:r>
              <a:rPr sz="2600" b="1" spc="-160" dirty="0">
                <a:latin typeface="Trebuchet MS"/>
                <a:cs typeface="Trebuchet MS"/>
              </a:rPr>
              <a:t>redundancies </a:t>
            </a:r>
            <a:r>
              <a:rPr sz="2600" b="1" spc="-95" dirty="0">
                <a:latin typeface="Trebuchet MS"/>
                <a:cs typeface="Trebuchet MS"/>
              </a:rPr>
              <a:t>by </a:t>
            </a:r>
            <a:r>
              <a:rPr sz="2600" b="1" spc="-70" dirty="0">
                <a:latin typeface="Trebuchet MS"/>
                <a:cs typeface="Trebuchet MS"/>
              </a:rPr>
              <a:t>using  </a:t>
            </a:r>
            <a:r>
              <a:rPr sz="2600" b="1" spc="-160" dirty="0">
                <a:latin typeface="Trebuchet MS"/>
                <a:cs typeface="Trebuchet MS"/>
              </a:rPr>
              <a:t>common </a:t>
            </a:r>
            <a:r>
              <a:rPr sz="2600" b="1" spc="-204" dirty="0">
                <a:latin typeface="Trebuchet MS"/>
                <a:cs typeface="Trebuchet MS"/>
              </a:rPr>
              <a:t>attributes </a:t>
            </a:r>
            <a:r>
              <a:rPr sz="2600" spc="-150" dirty="0">
                <a:latin typeface="Arial"/>
                <a:cs typeface="Arial"/>
              </a:rPr>
              <a:t>shared </a:t>
            </a:r>
            <a:r>
              <a:rPr sz="2600" spc="-70" dirty="0">
                <a:latin typeface="Arial"/>
                <a:cs typeface="Arial"/>
              </a:rPr>
              <a:t>by </a:t>
            </a:r>
            <a:r>
              <a:rPr sz="2600" spc="-120" dirty="0">
                <a:latin typeface="Arial"/>
                <a:cs typeface="Arial"/>
              </a:rPr>
              <a:t>tables, </a:t>
            </a:r>
            <a:r>
              <a:rPr sz="2600" spc="-80" dirty="0">
                <a:latin typeface="Arial"/>
                <a:cs typeface="Arial"/>
              </a:rPr>
              <a:t>called </a:t>
            </a:r>
            <a:r>
              <a:rPr sz="2600" spc="-75" dirty="0">
                <a:latin typeface="Arial"/>
                <a:cs typeface="Arial"/>
              </a:rPr>
              <a:t>foreign</a:t>
            </a:r>
            <a:r>
              <a:rPr sz="2600" spc="440" dirty="0">
                <a:latin typeface="Arial"/>
                <a:cs typeface="Arial"/>
              </a:rPr>
              <a:t> </a:t>
            </a:r>
            <a:r>
              <a:rPr sz="2600" spc="-215" dirty="0">
                <a:latin typeface="Arial"/>
                <a:cs typeface="Arial"/>
              </a:rPr>
              <a:t>keys.</a:t>
            </a:r>
            <a:endParaRPr sz="2600">
              <a:latin typeface="Arial"/>
              <a:cs typeface="Arial"/>
            </a:endParaRPr>
          </a:p>
          <a:p>
            <a:pPr marL="332740" marR="13208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130" dirty="0">
                <a:latin typeface="Arial"/>
                <a:cs typeface="Arial"/>
              </a:rPr>
              <a:t>Proper </a:t>
            </a:r>
            <a:r>
              <a:rPr sz="2600" spc="-295" dirty="0">
                <a:latin typeface="Arial"/>
                <a:cs typeface="Arial"/>
              </a:rPr>
              <a:t>use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75" dirty="0">
                <a:latin typeface="Arial"/>
                <a:cs typeface="Arial"/>
              </a:rPr>
              <a:t>foreign </a:t>
            </a:r>
            <a:r>
              <a:rPr sz="2600" spc="-225" dirty="0">
                <a:latin typeface="Arial"/>
                <a:cs typeface="Arial"/>
              </a:rPr>
              <a:t>keys </a:t>
            </a:r>
            <a:r>
              <a:rPr sz="2600" i="1" spc="-235" dirty="0">
                <a:latin typeface="Arial"/>
                <a:cs typeface="Arial"/>
              </a:rPr>
              <a:t>minimizes </a:t>
            </a:r>
            <a:r>
              <a:rPr sz="2600" spc="-15" dirty="0">
                <a:latin typeface="Arial"/>
                <a:cs typeface="Arial"/>
              </a:rPr>
              <a:t>data </a:t>
            </a:r>
            <a:r>
              <a:rPr sz="2600" spc="-170" dirty="0">
                <a:latin typeface="Arial"/>
                <a:cs typeface="Arial"/>
              </a:rPr>
              <a:t>redundancies, </a:t>
            </a:r>
            <a:r>
              <a:rPr sz="2600" spc="-270" dirty="0">
                <a:latin typeface="Arial"/>
                <a:cs typeface="Arial"/>
              </a:rPr>
              <a:t>thus  </a:t>
            </a:r>
            <a:r>
              <a:rPr sz="2600" spc="-170" dirty="0">
                <a:latin typeface="Arial"/>
                <a:cs typeface="Arial"/>
              </a:rPr>
              <a:t>minimizing </a:t>
            </a:r>
            <a:r>
              <a:rPr sz="2600" spc="-215" dirty="0">
                <a:latin typeface="Arial"/>
                <a:cs typeface="Arial"/>
              </a:rPr>
              <a:t>chance </a:t>
            </a:r>
            <a:r>
              <a:rPr sz="2600" spc="-90" dirty="0">
                <a:latin typeface="Arial"/>
                <a:cs typeface="Arial"/>
              </a:rPr>
              <a:t>that </a:t>
            </a:r>
            <a:r>
              <a:rPr sz="2600" spc="-140" dirty="0">
                <a:latin typeface="Arial"/>
                <a:cs typeface="Arial"/>
              </a:rPr>
              <a:t>destructive </a:t>
            </a:r>
            <a:r>
              <a:rPr sz="2600" spc="-15" dirty="0">
                <a:latin typeface="Arial"/>
                <a:cs typeface="Arial"/>
              </a:rPr>
              <a:t>data </a:t>
            </a:r>
            <a:r>
              <a:rPr sz="2600" spc="-165" dirty="0">
                <a:latin typeface="Arial"/>
                <a:cs typeface="Arial"/>
              </a:rPr>
              <a:t>anomalies </a:t>
            </a:r>
            <a:r>
              <a:rPr sz="2600" spc="-45" dirty="0">
                <a:latin typeface="Arial"/>
                <a:cs typeface="Arial"/>
              </a:rPr>
              <a:t>will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develop.</a:t>
            </a:r>
            <a:endParaRPr sz="2600">
              <a:latin typeface="Arial"/>
              <a:cs typeface="Arial"/>
            </a:endParaRPr>
          </a:p>
          <a:p>
            <a:pPr marL="332740" marR="339090" indent="-320040" algn="just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75" dirty="0">
                <a:latin typeface="Arial"/>
                <a:cs typeface="Arial"/>
              </a:rPr>
              <a:t>you </a:t>
            </a:r>
            <a:r>
              <a:rPr sz="2600" spc="-80" dirty="0">
                <a:latin typeface="Arial"/>
                <a:cs typeface="Arial"/>
              </a:rPr>
              <a:t>delete </a:t>
            </a:r>
            <a:r>
              <a:rPr sz="2600" spc="-160" dirty="0">
                <a:latin typeface="Arial"/>
                <a:cs typeface="Arial"/>
              </a:rPr>
              <a:t>an </a:t>
            </a:r>
            <a:r>
              <a:rPr sz="2600" spc="-60" dirty="0">
                <a:latin typeface="Arial"/>
                <a:cs typeface="Arial"/>
              </a:rPr>
              <a:t>attribute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60" dirty="0">
                <a:latin typeface="Arial"/>
                <a:cs typeface="Arial"/>
              </a:rPr>
              <a:t>original </a:t>
            </a:r>
            <a:r>
              <a:rPr sz="2600" spc="-114" dirty="0">
                <a:latin typeface="Arial"/>
                <a:cs typeface="Arial"/>
              </a:rPr>
              <a:t>information </a:t>
            </a:r>
            <a:r>
              <a:rPr sz="2600" spc="-204" dirty="0">
                <a:latin typeface="Arial"/>
                <a:cs typeface="Arial"/>
              </a:rPr>
              <a:t>can </a:t>
            </a:r>
            <a:r>
              <a:rPr sz="2600" spc="-95" dirty="0">
                <a:latin typeface="Arial"/>
                <a:cs typeface="Arial"/>
              </a:rPr>
              <a:t>still  </a:t>
            </a:r>
            <a:r>
              <a:rPr sz="2600" spc="-80" dirty="0">
                <a:latin typeface="Arial"/>
                <a:cs typeface="Arial"/>
              </a:rPr>
              <a:t>be </a:t>
            </a:r>
            <a:r>
              <a:rPr sz="2600" spc="-95" dirty="0">
                <a:latin typeface="Arial"/>
                <a:cs typeface="Arial"/>
              </a:rPr>
              <a:t>generated </a:t>
            </a:r>
            <a:r>
              <a:rPr sz="2600" spc="-165" dirty="0">
                <a:latin typeface="Arial"/>
                <a:cs typeface="Arial"/>
              </a:rPr>
              <a:t>through </a:t>
            </a:r>
            <a:r>
              <a:rPr sz="2600" spc="-65" dirty="0">
                <a:latin typeface="Arial"/>
                <a:cs typeface="Arial"/>
              </a:rPr>
              <a:t>relational </a:t>
            </a:r>
            <a:r>
              <a:rPr sz="2600" spc="-60" dirty="0">
                <a:latin typeface="Arial"/>
                <a:cs typeface="Arial"/>
              </a:rPr>
              <a:t>algebra,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204" dirty="0">
                <a:latin typeface="Arial"/>
                <a:cs typeface="Arial"/>
              </a:rPr>
              <a:t>inclusion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90" dirty="0">
                <a:latin typeface="Arial"/>
                <a:cs typeface="Arial"/>
              </a:rPr>
              <a:t>that  </a:t>
            </a:r>
            <a:r>
              <a:rPr sz="2600" spc="-60" dirty="0">
                <a:latin typeface="Arial"/>
                <a:cs typeface="Arial"/>
              </a:rPr>
              <a:t>attribute </a:t>
            </a:r>
            <a:r>
              <a:rPr sz="2600" spc="-130" dirty="0">
                <a:latin typeface="Arial"/>
                <a:cs typeface="Arial"/>
              </a:rPr>
              <a:t>would </a:t>
            </a:r>
            <a:r>
              <a:rPr sz="2600" spc="-80" dirty="0">
                <a:latin typeface="Arial"/>
                <a:cs typeface="Arial"/>
              </a:rPr>
              <a:t>be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redundant.</a:t>
            </a:r>
            <a:endParaRPr sz="2600">
              <a:latin typeface="Arial"/>
              <a:cs typeface="Arial"/>
            </a:endParaRPr>
          </a:p>
          <a:p>
            <a:pPr marL="332740" marR="78994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i="1" spc="-145" dirty="0">
                <a:latin typeface="Arial"/>
                <a:cs typeface="Arial"/>
              </a:rPr>
              <a:t>Controlled </a:t>
            </a:r>
            <a:r>
              <a:rPr sz="2600" spc="-165" dirty="0">
                <a:latin typeface="Arial"/>
                <a:cs typeface="Arial"/>
              </a:rPr>
              <a:t>redundancies </a:t>
            </a:r>
            <a:r>
              <a:rPr sz="2600" spc="-55" dirty="0">
                <a:latin typeface="Arial"/>
                <a:cs typeface="Arial"/>
              </a:rPr>
              <a:t>are </a:t>
            </a:r>
            <a:r>
              <a:rPr sz="2600" spc="-95" dirty="0">
                <a:latin typeface="Arial"/>
                <a:cs typeface="Arial"/>
              </a:rPr>
              <a:t>often </a:t>
            </a:r>
            <a:r>
              <a:rPr sz="2600" spc="-135" dirty="0">
                <a:latin typeface="Arial"/>
                <a:cs typeface="Arial"/>
              </a:rPr>
              <a:t>designed </a:t>
            </a:r>
            <a:r>
              <a:rPr sz="2600" spc="-225" dirty="0">
                <a:latin typeface="Arial"/>
                <a:cs typeface="Arial"/>
              </a:rPr>
              <a:t>as </a:t>
            </a:r>
            <a:r>
              <a:rPr sz="2600" dirty="0">
                <a:latin typeface="Arial"/>
                <a:cs typeface="Arial"/>
              </a:rPr>
              <a:t>part of </a:t>
            </a:r>
            <a:r>
              <a:rPr sz="2600" spc="-160" dirty="0">
                <a:latin typeface="Arial"/>
                <a:cs typeface="Arial"/>
              </a:rPr>
              <a:t>the  </a:t>
            </a:r>
            <a:r>
              <a:rPr sz="2600" spc="-245" dirty="0">
                <a:latin typeface="Arial"/>
                <a:cs typeface="Arial"/>
              </a:rPr>
              <a:t>system </a:t>
            </a:r>
            <a:r>
              <a:rPr sz="2600" spc="-85" dirty="0">
                <a:latin typeface="Arial"/>
                <a:cs typeface="Arial"/>
              </a:rPr>
              <a:t>to </a:t>
            </a:r>
            <a:r>
              <a:rPr sz="2600" spc="-225" dirty="0">
                <a:latin typeface="Arial"/>
                <a:cs typeface="Arial"/>
              </a:rPr>
              <a:t>ensure </a:t>
            </a:r>
            <a:r>
              <a:rPr sz="2600" spc="-145" dirty="0">
                <a:latin typeface="Arial"/>
                <a:cs typeface="Arial"/>
              </a:rPr>
              <a:t>transaction </a:t>
            </a:r>
            <a:r>
              <a:rPr sz="2600" spc="-150" dirty="0">
                <a:latin typeface="Arial"/>
                <a:cs typeface="Arial"/>
              </a:rPr>
              <a:t>speed </a:t>
            </a:r>
            <a:r>
              <a:rPr sz="2600" spc="15" dirty="0">
                <a:latin typeface="Arial"/>
                <a:cs typeface="Arial"/>
              </a:rPr>
              <a:t>and/or </a:t>
            </a:r>
            <a:r>
              <a:rPr sz="2600" spc="-114" dirty="0">
                <a:latin typeface="Arial"/>
                <a:cs typeface="Arial"/>
              </a:rPr>
              <a:t>information  </a:t>
            </a:r>
            <a:r>
              <a:rPr sz="2400" spc="-155" dirty="0"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Data </a:t>
            </a:r>
            <a:r>
              <a:rPr spc="-345" dirty="0"/>
              <a:t>Redundancy </a:t>
            </a:r>
            <a:r>
              <a:rPr spc="-300" dirty="0"/>
              <a:t>Revisited</a:t>
            </a:r>
            <a:r>
              <a:rPr spc="-55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2"/>
            <a:ext cx="8237220" cy="34836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endParaRPr sz="2600" dirty="0">
              <a:latin typeface="Arial"/>
              <a:cs typeface="Arial"/>
            </a:endParaRPr>
          </a:p>
          <a:p>
            <a:pPr marL="332740" marR="210185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225" dirty="0">
                <a:latin typeface="Arial"/>
                <a:cs typeface="Arial"/>
              </a:rPr>
              <a:t>Reconcile </a:t>
            </a:r>
            <a:r>
              <a:rPr sz="2600" spc="-125" dirty="0">
                <a:latin typeface="Arial"/>
                <a:cs typeface="Arial"/>
              </a:rPr>
              <a:t>three </a:t>
            </a:r>
            <a:r>
              <a:rPr sz="2600" spc="-95" dirty="0">
                <a:latin typeface="Arial"/>
                <a:cs typeface="Arial"/>
              </a:rPr>
              <a:t>often </a:t>
            </a:r>
            <a:r>
              <a:rPr sz="2600" spc="-100" dirty="0">
                <a:latin typeface="Arial"/>
                <a:cs typeface="Arial"/>
              </a:rPr>
              <a:t>contradictory </a:t>
            </a:r>
            <a:r>
              <a:rPr sz="2600" spc="-165" dirty="0">
                <a:latin typeface="Arial"/>
                <a:cs typeface="Arial"/>
              </a:rPr>
              <a:t>requirements: </a:t>
            </a:r>
            <a:r>
              <a:rPr sz="2600" spc="-155" dirty="0">
                <a:latin typeface="Arial"/>
                <a:cs typeface="Arial"/>
              </a:rPr>
              <a:t>design  elegance, </a:t>
            </a:r>
            <a:r>
              <a:rPr sz="2600" spc="-185" dirty="0">
                <a:latin typeface="Arial"/>
                <a:cs typeface="Arial"/>
              </a:rPr>
              <a:t>processing </a:t>
            </a:r>
            <a:r>
              <a:rPr sz="2600" spc="-150" dirty="0">
                <a:latin typeface="Arial"/>
                <a:cs typeface="Arial"/>
              </a:rPr>
              <a:t>speed, </a:t>
            </a:r>
            <a:r>
              <a:rPr sz="2600" spc="-110" dirty="0">
                <a:latin typeface="Arial"/>
                <a:cs typeface="Arial"/>
              </a:rPr>
              <a:t>and </a:t>
            </a:r>
            <a:r>
              <a:rPr sz="2600" spc="-114" dirty="0">
                <a:latin typeface="Arial"/>
                <a:cs typeface="Arial"/>
              </a:rPr>
              <a:t>information</a:t>
            </a:r>
            <a:r>
              <a:rPr sz="2600" spc="470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requirements.</a:t>
            </a:r>
            <a:endParaRPr sz="2600" dirty="0">
              <a:latin typeface="Arial"/>
              <a:cs typeface="Arial"/>
            </a:endParaRPr>
          </a:p>
          <a:p>
            <a:pPr marL="332740" marR="35433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210" dirty="0">
                <a:latin typeface="Arial"/>
                <a:cs typeface="Arial"/>
              </a:rPr>
              <a:t>There </a:t>
            </a:r>
            <a:r>
              <a:rPr sz="2600" spc="-55" dirty="0">
                <a:latin typeface="Arial"/>
                <a:cs typeface="Arial"/>
              </a:rPr>
              <a:t>are </a:t>
            </a:r>
            <a:r>
              <a:rPr sz="2600" spc="-204" dirty="0">
                <a:latin typeface="Arial"/>
                <a:cs typeface="Arial"/>
              </a:rPr>
              <a:t>times </a:t>
            </a:r>
            <a:r>
              <a:rPr sz="2600" spc="-225" dirty="0">
                <a:latin typeface="Arial"/>
                <a:cs typeface="Arial"/>
              </a:rPr>
              <a:t>when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05" dirty="0">
                <a:latin typeface="Arial"/>
                <a:cs typeface="Arial"/>
              </a:rPr>
              <a:t>level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5" dirty="0">
                <a:latin typeface="Arial"/>
                <a:cs typeface="Arial"/>
              </a:rPr>
              <a:t>data </a:t>
            </a:r>
            <a:r>
              <a:rPr sz="2600" spc="-140" dirty="0">
                <a:latin typeface="Arial"/>
                <a:cs typeface="Arial"/>
              </a:rPr>
              <a:t>redundancy </a:t>
            </a:r>
            <a:r>
              <a:rPr sz="2600" spc="-285" dirty="0">
                <a:latin typeface="Arial"/>
                <a:cs typeface="Arial"/>
              </a:rPr>
              <a:t>must  </a:t>
            </a:r>
            <a:r>
              <a:rPr sz="2600" spc="-80" dirty="0">
                <a:latin typeface="Arial"/>
                <a:cs typeface="Arial"/>
              </a:rPr>
              <a:t>actually be </a:t>
            </a:r>
            <a:r>
              <a:rPr sz="2600" spc="-155" dirty="0">
                <a:latin typeface="Arial"/>
                <a:cs typeface="Arial"/>
              </a:rPr>
              <a:t>increased </a:t>
            </a:r>
            <a:r>
              <a:rPr sz="2600" spc="-85" dirty="0">
                <a:latin typeface="Arial"/>
                <a:cs typeface="Arial"/>
              </a:rPr>
              <a:t>to </a:t>
            </a:r>
            <a:r>
              <a:rPr sz="2600" spc="-200" dirty="0">
                <a:latin typeface="Arial"/>
                <a:cs typeface="Arial"/>
              </a:rPr>
              <a:t>make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80" dirty="0">
                <a:latin typeface="Arial"/>
                <a:cs typeface="Arial"/>
              </a:rPr>
              <a:t>database </a:t>
            </a:r>
            <a:r>
              <a:rPr sz="2600" spc="-170" dirty="0">
                <a:latin typeface="Arial"/>
                <a:cs typeface="Arial"/>
              </a:rPr>
              <a:t>serve </a:t>
            </a:r>
            <a:r>
              <a:rPr sz="2600" spc="-130" dirty="0">
                <a:latin typeface="Arial"/>
                <a:cs typeface="Arial"/>
              </a:rPr>
              <a:t>crucial  </a:t>
            </a:r>
            <a:r>
              <a:rPr sz="2600" spc="-114" dirty="0">
                <a:latin typeface="Arial"/>
                <a:cs typeface="Arial"/>
              </a:rPr>
              <a:t>information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purposes.</a:t>
            </a:r>
            <a:endParaRPr sz="2600" dirty="0">
              <a:latin typeface="Arial"/>
              <a:cs typeface="Arial"/>
            </a:endParaRPr>
          </a:p>
          <a:p>
            <a:pPr marL="332740" marR="196850" indent="-320040">
              <a:lnSpc>
                <a:spcPct val="100000"/>
              </a:lnSpc>
              <a:spcBef>
                <a:spcPts val="700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210" dirty="0">
                <a:latin typeface="Arial"/>
                <a:cs typeface="Arial"/>
              </a:rPr>
              <a:t>There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-150" dirty="0">
                <a:latin typeface="Arial"/>
                <a:cs typeface="Arial"/>
              </a:rPr>
              <a:t>also </a:t>
            </a:r>
            <a:r>
              <a:rPr sz="2600" spc="-204" dirty="0">
                <a:latin typeface="Arial"/>
                <a:cs typeface="Arial"/>
              </a:rPr>
              <a:t>times </a:t>
            </a:r>
            <a:r>
              <a:rPr sz="2600" spc="-225" dirty="0">
                <a:latin typeface="Arial"/>
                <a:cs typeface="Arial"/>
              </a:rPr>
              <a:t>when </a:t>
            </a:r>
            <a:r>
              <a:rPr sz="2600" spc="-10" dirty="0">
                <a:latin typeface="Arial"/>
                <a:cs typeface="Arial"/>
              </a:rPr>
              <a:t>data </a:t>
            </a:r>
            <a:r>
              <a:rPr sz="2600" spc="-165" dirty="0">
                <a:latin typeface="Arial"/>
                <a:cs typeface="Arial"/>
              </a:rPr>
              <a:t>redundancies </a:t>
            </a:r>
            <a:r>
              <a:rPr sz="2600" i="1" spc="-370" dirty="0">
                <a:latin typeface="Arial"/>
                <a:cs typeface="Arial"/>
              </a:rPr>
              <a:t>seem </a:t>
            </a: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35" dirty="0">
                <a:latin typeface="Arial"/>
                <a:cs typeface="Arial"/>
              </a:rPr>
              <a:t>exist  </a:t>
            </a:r>
            <a:r>
              <a:rPr sz="2600" spc="-85" dirty="0">
                <a:latin typeface="Arial"/>
                <a:cs typeface="Arial"/>
              </a:rPr>
              <a:t>to </a:t>
            </a:r>
            <a:r>
              <a:rPr sz="2600" spc="-125" dirty="0">
                <a:latin typeface="Arial"/>
                <a:cs typeface="Arial"/>
              </a:rPr>
              <a:t>preserve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25" dirty="0">
                <a:latin typeface="Arial"/>
                <a:cs typeface="Arial"/>
              </a:rPr>
              <a:t>historical </a:t>
            </a:r>
            <a:r>
              <a:rPr sz="2600" spc="-155" dirty="0">
                <a:latin typeface="Arial"/>
                <a:cs typeface="Arial"/>
              </a:rPr>
              <a:t>accuracy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6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data.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400" y="127952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115011"/>
            <a:ext cx="194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40" y="1331630"/>
            <a:ext cx="15748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800" b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984250"/>
          <a:ext cx="8534400" cy="570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  <a:gridCol w="1295400"/>
                <a:gridCol w="914400"/>
                <a:gridCol w="914400"/>
                <a:gridCol w="990600"/>
                <a:gridCol w="1295400"/>
                <a:gridCol w="685800"/>
              </a:tblGrid>
              <a:tr h="914400">
                <a:tc>
                  <a:txBody>
                    <a:bodyPr/>
                    <a:lstStyle/>
                    <a:p>
                      <a:pPr marL="254635" marR="142240" indent="-157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mer  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803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Customer 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940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mer  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Phone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270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oice  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 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739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  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114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Units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rcha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33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Units  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Khalid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36242734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23-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 marR="301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Feb-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2015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Colgate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Khalid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36242734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23-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 marR="301625">
                        <a:lnSpc>
                          <a:spcPct val="100000"/>
                        </a:lnSpc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Feb-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2015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Dettol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Waseem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4865778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23-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 marR="301625">
                        <a:lnSpc>
                          <a:spcPct val="100000"/>
                        </a:lnSpc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Feb-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2015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76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95" dirty="0">
                          <a:latin typeface="Arial"/>
                          <a:cs typeface="Arial"/>
                        </a:rPr>
                        <a:t>Vacuum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eaner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Waseem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4865778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24-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 marR="301625">
                        <a:lnSpc>
                          <a:spcPct val="100000"/>
                        </a:lnSpc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Feb-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2015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Colgate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Khalid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36242734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 marR="301625">
                        <a:lnSpc>
                          <a:spcPct val="100000"/>
                        </a:lnSpc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Feb-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2015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Rice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750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Data </a:t>
            </a:r>
            <a:r>
              <a:rPr spc="-345" dirty="0"/>
              <a:t>Redundancy </a:t>
            </a:r>
            <a:r>
              <a:rPr spc="-300" dirty="0"/>
              <a:t>Revisited</a:t>
            </a:r>
            <a:r>
              <a:rPr spc="-55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1066798"/>
            <a:ext cx="6400800" cy="579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Data </a:t>
            </a:r>
            <a:r>
              <a:rPr spc="-345" dirty="0"/>
              <a:t>Redundancy </a:t>
            </a:r>
            <a:r>
              <a:rPr spc="-300" dirty="0"/>
              <a:t>Revisited</a:t>
            </a:r>
            <a:r>
              <a:rPr spc="-55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528342"/>
            <a:ext cx="8253095" cy="43573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75"/>
              </a:spcBef>
              <a:buClr>
                <a:srgbClr val="7597D9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170" dirty="0">
                <a:latin typeface="Arial"/>
                <a:cs typeface="Arial"/>
              </a:rPr>
              <a:t>Consider </a:t>
            </a:r>
            <a:r>
              <a:rPr sz="2600" spc="-160" dirty="0">
                <a:latin typeface="Arial"/>
                <a:cs typeface="Arial"/>
              </a:rPr>
              <a:t>the </a:t>
            </a:r>
            <a:r>
              <a:rPr sz="2600" spc="-170" dirty="0">
                <a:latin typeface="Arial"/>
                <a:cs typeface="Arial"/>
              </a:rPr>
              <a:t>Example </a:t>
            </a:r>
            <a:r>
              <a:rPr sz="2600" spc="-160" dirty="0">
                <a:latin typeface="Arial"/>
                <a:cs typeface="Arial"/>
              </a:rPr>
              <a:t>in </a:t>
            </a:r>
            <a:r>
              <a:rPr sz="2600" spc="-155" dirty="0">
                <a:latin typeface="Arial"/>
                <a:cs typeface="Arial"/>
              </a:rPr>
              <a:t>Figure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3.30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620"/>
              </a:spcBef>
              <a:buClr>
                <a:srgbClr val="FD8537"/>
              </a:buClr>
              <a:buSzPct val="68750"/>
              <a:buChar char=""/>
              <a:tabLst>
                <a:tab pos="653415" algn="l"/>
              </a:tabLst>
            </a:pPr>
            <a:r>
              <a:rPr sz="2400" spc="-65" dirty="0">
                <a:latin typeface="Arial"/>
                <a:cs typeface="Arial"/>
              </a:rPr>
              <a:t>Why </a:t>
            </a:r>
            <a:r>
              <a:rPr sz="2400" spc="-175" dirty="0">
                <a:latin typeface="Arial"/>
                <a:cs typeface="Arial"/>
              </a:rPr>
              <a:t>does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240" dirty="0">
                <a:latin typeface="Arial"/>
                <a:cs typeface="Arial"/>
              </a:rPr>
              <a:t>same </a:t>
            </a:r>
            <a:r>
              <a:rPr sz="2400" spc="-114" dirty="0">
                <a:latin typeface="Arial"/>
                <a:cs typeface="Arial"/>
              </a:rPr>
              <a:t>product </a:t>
            </a:r>
            <a:r>
              <a:rPr sz="2400" spc="-85" dirty="0">
                <a:latin typeface="Arial"/>
                <a:cs typeface="Arial"/>
              </a:rPr>
              <a:t>price </a:t>
            </a:r>
            <a:r>
              <a:rPr sz="2400" spc="-200" dirty="0">
                <a:latin typeface="Arial"/>
                <a:cs typeface="Arial"/>
              </a:rPr>
              <a:t>occur </a:t>
            </a:r>
            <a:r>
              <a:rPr sz="2400" spc="-80" dirty="0">
                <a:latin typeface="Arial"/>
                <a:cs typeface="Arial"/>
              </a:rPr>
              <a:t>again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the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310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table?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2400" b="1" spc="-114" dirty="0">
                <a:latin typeface="Trebuchet MS"/>
                <a:cs typeface="Trebuchet MS"/>
              </a:rPr>
              <a:t>Answer: </a:t>
            </a:r>
            <a:r>
              <a:rPr sz="2400" spc="-190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keeping </a:t>
            </a:r>
            <a:r>
              <a:rPr sz="2400" spc="-145" dirty="0">
                <a:latin typeface="Arial"/>
                <a:cs typeface="Arial"/>
              </a:rPr>
              <a:t>the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history</a:t>
            </a:r>
            <a:endParaRPr sz="2400">
              <a:latin typeface="Arial"/>
              <a:cs typeface="Arial"/>
            </a:endParaRPr>
          </a:p>
          <a:p>
            <a:pPr marL="652780" marR="487045" lvl="1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15" dirty="0">
                <a:latin typeface="Arial"/>
                <a:cs typeface="Arial"/>
              </a:rPr>
              <a:t>In </a:t>
            </a:r>
            <a:r>
              <a:rPr sz="2400" spc="-310" dirty="0">
                <a:latin typeface="Arial"/>
                <a:cs typeface="Arial"/>
              </a:rPr>
              <a:t>LINE </a:t>
            </a:r>
            <a:r>
              <a:rPr sz="2400" spc="-75" dirty="0">
                <a:latin typeface="Arial"/>
                <a:cs typeface="Arial"/>
              </a:rPr>
              <a:t>table, </a:t>
            </a:r>
            <a:r>
              <a:rPr sz="2400" spc="-125" dirty="0">
                <a:latin typeface="Arial"/>
                <a:cs typeface="Arial"/>
              </a:rPr>
              <a:t>would </a:t>
            </a: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combination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65" dirty="0">
                <a:latin typeface="Arial"/>
                <a:cs typeface="Arial"/>
              </a:rPr>
              <a:t>INV_NUMBER </a:t>
            </a:r>
            <a:r>
              <a:rPr sz="2400" spc="-105" dirty="0">
                <a:latin typeface="Arial"/>
                <a:cs typeface="Arial"/>
              </a:rPr>
              <a:t>and  </a:t>
            </a:r>
            <a:r>
              <a:rPr sz="2400" spc="-280" dirty="0">
                <a:latin typeface="Arial"/>
                <a:cs typeface="Arial"/>
              </a:rPr>
              <a:t>PROD_CODE </a:t>
            </a:r>
            <a:r>
              <a:rPr sz="2400" spc="-75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sufficient </a:t>
            </a:r>
            <a:r>
              <a:rPr sz="2400" spc="-170" dirty="0">
                <a:latin typeface="Arial"/>
                <a:cs typeface="Arial"/>
              </a:rPr>
              <a:t>composite </a:t>
            </a:r>
            <a:r>
              <a:rPr sz="2400" spc="-65" dirty="0">
                <a:latin typeface="Arial"/>
                <a:cs typeface="Arial"/>
              </a:rPr>
              <a:t>primary </a:t>
            </a:r>
            <a:r>
              <a:rPr sz="2400" spc="-210" dirty="0">
                <a:latin typeface="Arial"/>
                <a:cs typeface="Arial"/>
              </a:rPr>
              <a:t>key? </a:t>
            </a:r>
            <a:r>
              <a:rPr sz="2400" spc="-10" dirty="0">
                <a:latin typeface="Arial"/>
                <a:cs typeface="Arial"/>
              </a:rPr>
              <a:t>If </a:t>
            </a:r>
            <a:r>
              <a:rPr sz="2400" spc="-195" dirty="0">
                <a:latin typeface="Arial"/>
                <a:cs typeface="Arial"/>
              </a:rPr>
              <a:t>yes  </a:t>
            </a:r>
            <a:r>
              <a:rPr sz="2400" spc="-180" dirty="0">
                <a:latin typeface="Arial"/>
                <a:cs typeface="Arial"/>
              </a:rPr>
              <a:t>then </a:t>
            </a:r>
            <a:r>
              <a:rPr sz="2400" spc="-160" dirty="0">
                <a:latin typeface="Arial"/>
                <a:cs typeface="Arial"/>
              </a:rPr>
              <a:t>why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315" dirty="0">
                <a:latin typeface="Arial"/>
                <a:cs typeface="Arial"/>
              </a:rPr>
              <a:t>LINE_NUMBER </a:t>
            </a:r>
            <a:r>
              <a:rPr sz="2400" spc="-60" dirty="0">
                <a:latin typeface="Arial"/>
                <a:cs typeface="Arial"/>
              </a:rPr>
              <a:t>attribute </a:t>
            </a:r>
            <a:r>
              <a:rPr sz="2400" spc="-220" dirty="0">
                <a:latin typeface="Arial"/>
                <a:cs typeface="Arial"/>
              </a:rPr>
              <a:t>was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used?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400" b="1" spc="-114" dirty="0">
                <a:latin typeface="Trebuchet MS"/>
                <a:cs typeface="Trebuchet MS"/>
              </a:rPr>
              <a:t>Answer:</a:t>
            </a:r>
            <a:endParaRPr sz="2400">
              <a:latin typeface="Trebuchet MS"/>
              <a:cs typeface="Trebuchet MS"/>
            </a:endParaRPr>
          </a:p>
          <a:p>
            <a:pPr marL="1111250" lvl="2" indent="-457200">
              <a:lnSpc>
                <a:spcPct val="100000"/>
              </a:lnSpc>
              <a:spcBef>
                <a:spcPts val="509"/>
              </a:spcBef>
              <a:buClr>
                <a:srgbClr val="7597D9"/>
              </a:buClr>
              <a:buSzPct val="75000"/>
              <a:buAutoNum type="arabicPeriod"/>
              <a:tabLst>
                <a:tab pos="1111250" algn="l"/>
                <a:tab pos="1111885" algn="l"/>
              </a:tabLst>
            </a:pPr>
            <a:r>
              <a:rPr sz="2200" spc="-135" dirty="0">
                <a:latin typeface="Arial"/>
                <a:cs typeface="Arial"/>
              </a:rPr>
              <a:t>Automatic </a:t>
            </a:r>
            <a:r>
              <a:rPr sz="2200" spc="-105" dirty="0">
                <a:latin typeface="Arial"/>
                <a:cs typeface="Arial"/>
              </a:rPr>
              <a:t>generation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310" dirty="0">
                <a:latin typeface="Arial"/>
                <a:cs typeface="Arial"/>
              </a:rPr>
              <a:t> </a:t>
            </a:r>
            <a:r>
              <a:rPr sz="2200" spc="-275" dirty="0">
                <a:latin typeface="Arial"/>
                <a:cs typeface="Arial"/>
              </a:rPr>
              <a:t>LINE_NUMBER.</a:t>
            </a:r>
            <a:endParaRPr sz="2200">
              <a:latin typeface="Arial"/>
              <a:cs typeface="Arial"/>
            </a:endParaRPr>
          </a:p>
          <a:p>
            <a:pPr marL="1111250" lvl="2" indent="-457200">
              <a:lnSpc>
                <a:spcPct val="100000"/>
              </a:lnSpc>
              <a:spcBef>
                <a:spcPts val="495"/>
              </a:spcBef>
              <a:buClr>
                <a:srgbClr val="7597D9"/>
              </a:buClr>
              <a:buSzPct val="75000"/>
              <a:buAutoNum type="arabicPeriod"/>
              <a:tabLst>
                <a:tab pos="1111250" algn="l"/>
                <a:tab pos="1111885" algn="l"/>
              </a:tabLst>
            </a:pPr>
            <a:r>
              <a:rPr sz="2200" spc="-120" dirty="0">
                <a:latin typeface="Arial"/>
                <a:cs typeface="Arial"/>
              </a:rPr>
              <a:t>Keeping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55" dirty="0">
                <a:latin typeface="Arial"/>
                <a:cs typeface="Arial"/>
              </a:rPr>
              <a:t>order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80" dirty="0">
                <a:latin typeface="Arial"/>
                <a:cs typeface="Arial"/>
              </a:rPr>
              <a:t>items </a:t>
            </a:r>
            <a:r>
              <a:rPr sz="2200" spc="-130" dirty="0">
                <a:latin typeface="Arial"/>
                <a:cs typeface="Arial"/>
              </a:rPr>
              <a:t>sold </a:t>
            </a:r>
            <a:r>
              <a:rPr sz="2200" spc="-140" dirty="0">
                <a:latin typeface="Arial"/>
                <a:cs typeface="Arial"/>
              </a:rPr>
              <a:t>in </a:t>
            </a:r>
            <a:r>
              <a:rPr sz="2200" spc="-135" dirty="0">
                <a:latin typeface="Arial"/>
                <a:cs typeface="Arial"/>
              </a:rPr>
              <a:t>the </a:t>
            </a:r>
            <a:r>
              <a:rPr sz="2200" spc="-220" dirty="0">
                <a:latin typeface="Arial"/>
                <a:cs typeface="Arial"/>
              </a:rPr>
              <a:t>same </a:t>
            </a:r>
            <a:r>
              <a:rPr sz="2200" spc="-55" dirty="0">
                <a:latin typeface="Arial"/>
                <a:cs typeface="Arial"/>
              </a:rPr>
              <a:t>order </a:t>
            </a:r>
            <a:r>
              <a:rPr sz="2200" spc="-190" dirty="0">
                <a:latin typeface="Arial"/>
                <a:cs typeface="Arial"/>
              </a:rPr>
              <a:t>as </a:t>
            </a:r>
            <a:r>
              <a:rPr sz="2200" spc="-80" dirty="0">
                <a:latin typeface="Arial"/>
                <a:cs typeface="Arial"/>
              </a:rPr>
              <a:t>that </a:t>
            </a:r>
            <a:r>
              <a:rPr sz="2200" spc="-195" dirty="0">
                <a:latin typeface="Arial"/>
                <a:cs typeface="Arial"/>
              </a:rPr>
              <a:t>on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11125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receipt </a:t>
            </a:r>
            <a:r>
              <a:rPr sz="2200" spc="-120" dirty="0">
                <a:latin typeface="Arial"/>
                <a:cs typeface="Arial"/>
              </a:rPr>
              <a:t>given </a:t>
            </a:r>
            <a:r>
              <a:rPr sz="2200" spc="-75" dirty="0">
                <a:latin typeface="Arial"/>
                <a:cs typeface="Arial"/>
              </a:rPr>
              <a:t>to</a:t>
            </a:r>
            <a:r>
              <a:rPr sz="2200" spc="220" dirty="0">
                <a:latin typeface="Arial"/>
                <a:cs typeface="Arial"/>
              </a:rPr>
              <a:t> </a:t>
            </a:r>
            <a:r>
              <a:rPr sz="2200" spc="-210" dirty="0">
                <a:latin typeface="Arial"/>
                <a:cs typeface="Arial"/>
              </a:rPr>
              <a:t>user.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Data </a:t>
            </a:r>
            <a:r>
              <a:rPr spc="-345" dirty="0"/>
              <a:t>Redundancy </a:t>
            </a:r>
            <a:r>
              <a:rPr spc="-300" dirty="0"/>
              <a:t>Revisited</a:t>
            </a:r>
            <a:r>
              <a:rPr spc="-555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2057400"/>
            <a:ext cx="8762999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1699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Indexes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613662"/>
            <a:ext cx="8561705" cy="525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0320" indent="-320040">
              <a:lnSpc>
                <a:spcPct val="100000"/>
              </a:lnSpc>
              <a:spcBef>
                <a:spcPts val="105"/>
              </a:spcBef>
            </a:pPr>
            <a:r>
              <a:rPr sz="2600" b="1" spc="-135" dirty="0">
                <a:latin typeface="Trebuchet MS"/>
                <a:cs typeface="Trebuchet MS"/>
              </a:rPr>
              <a:t>Example </a:t>
            </a:r>
            <a:r>
              <a:rPr sz="2600" b="1" spc="-210" dirty="0">
                <a:latin typeface="Trebuchet MS"/>
                <a:cs typeface="Trebuchet MS"/>
              </a:rPr>
              <a:t>1: </a:t>
            </a:r>
            <a:r>
              <a:rPr sz="2600" spc="-260" dirty="0">
                <a:latin typeface="Arial"/>
                <a:cs typeface="Arial"/>
              </a:rPr>
              <a:t>Does </a:t>
            </a:r>
            <a:r>
              <a:rPr sz="2600" spc="-15" dirty="0">
                <a:latin typeface="Arial"/>
                <a:cs typeface="Arial"/>
              </a:rPr>
              <a:t>it </a:t>
            </a:r>
            <a:r>
              <a:rPr sz="2600" spc="-200" dirty="0">
                <a:latin typeface="Arial"/>
                <a:cs typeface="Arial"/>
              </a:rPr>
              <a:t>make </a:t>
            </a:r>
            <a:r>
              <a:rPr sz="2600" spc="-295" dirty="0">
                <a:latin typeface="Arial"/>
                <a:cs typeface="Arial"/>
              </a:rPr>
              <a:t>sense </a:t>
            </a:r>
            <a:r>
              <a:rPr sz="2600" spc="-85" dirty="0">
                <a:latin typeface="Arial"/>
                <a:cs typeface="Arial"/>
              </a:rPr>
              <a:t>to </a:t>
            </a:r>
            <a:r>
              <a:rPr sz="2600" spc="-114" dirty="0">
                <a:latin typeface="Arial"/>
                <a:cs typeface="Arial"/>
              </a:rPr>
              <a:t>look </a:t>
            </a:r>
            <a:r>
              <a:rPr sz="2600" spc="-165" dirty="0">
                <a:latin typeface="Arial"/>
                <a:cs typeface="Arial"/>
              </a:rPr>
              <a:t>through </a:t>
            </a:r>
            <a:r>
              <a:rPr sz="2600" spc="-100" dirty="0">
                <a:latin typeface="Arial"/>
                <a:cs typeface="Arial"/>
              </a:rPr>
              <a:t>every </a:t>
            </a:r>
            <a:r>
              <a:rPr sz="2600" spc="-114" dirty="0">
                <a:latin typeface="Arial"/>
                <a:cs typeface="Arial"/>
              </a:rPr>
              <a:t>book </a:t>
            </a:r>
            <a:r>
              <a:rPr sz="2600" spc="-160" dirty="0">
                <a:latin typeface="Arial"/>
                <a:cs typeface="Arial"/>
              </a:rPr>
              <a:t>in the  </a:t>
            </a:r>
            <a:r>
              <a:rPr sz="2600" spc="-10" dirty="0">
                <a:latin typeface="Arial"/>
                <a:cs typeface="Arial"/>
              </a:rPr>
              <a:t>library </a:t>
            </a:r>
            <a:r>
              <a:rPr sz="2600" spc="-130" dirty="0">
                <a:latin typeface="Arial"/>
                <a:cs typeface="Arial"/>
              </a:rPr>
              <a:t>until </a:t>
            </a:r>
            <a:r>
              <a:rPr sz="2600" spc="-175" dirty="0">
                <a:latin typeface="Arial"/>
                <a:cs typeface="Arial"/>
              </a:rPr>
              <a:t>you </a:t>
            </a:r>
            <a:r>
              <a:rPr sz="2600" spc="-45" dirty="0">
                <a:latin typeface="Arial"/>
                <a:cs typeface="Arial"/>
              </a:rPr>
              <a:t>find </a:t>
            </a:r>
            <a:r>
              <a:rPr sz="2600" spc="-155" dirty="0">
                <a:latin typeface="Arial"/>
                <a:cs typeface="Arial"/>
              </a:rPr>
              <a:t>the </a:t>
            </a:r>
            <a:r>
              <a:rPr sz="2600" spc="-200" dirty="0">
                <a:latin typeface="Arial"/>
                <a:cs typeface="Arial"/>
              </a:rPr>
              <a:t>one </a:t>
            </a:r>
            <a:r>
              <a:rPr sz="2600" spc="-175" dirty="0">
                <a:latin typeface="Arial"/>
                <a:cs typeface="Arial"/>
              </a:rPr>
              <a:t>you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want?</a:t>
            </a:r>
            <a:endParaRPr sz="2600">
              <a:latin typeface="Arial"/>
              <a:cs typeface="Arial"/>
            </a:endParaRPr>
          </a:p>
          <a:p>
            <a:pPr marL="652780" marR="165100" indent="-273050">
              <a:lnSpc>
                <a:spcPct val="100000"/>
              </a:lnSpc>
              <a:spcBef>
                <a:spcPts val="620"/>
              </a:spcBef>
              <a:buClr>
                <a:srgbClr val="FD8537"/>
              </a:buClr>
              <a:buSzPct val="68750"/>
              <a:buChar char=""/>
              <a:tabLst>
                <a:tab pos="653415" algn="l"/>
              </a:tabLst>
            </a:pPr>
            <a:r>
              <a:rPr sz="2400" spc="55" dirty="0">
                <a:latin typeface="Arial"/>
                <a:cs typeface="Arial"/>
              </a:rPr>
              <a:t>Of </a:t>
            </a:r>
            <a:r>
              <a:rPr sz="2400" spc="-204" dirty="0">
                <a:latin typeface="Arial"/>
                <a:cs typeface="Arial"/>
              </a:rPr>
              <a:t>course </a:t>
            </a:r>
            <a:r>
              <a:rPr sz="2400" spc="-145" dirty="0">
                <a:latin typeface="Arial"/>
                <a:cs typeface="Arial"/>
              </a:rPr>
              <a:t>not, </a:t>
            </a:r>
            <a:r>
              <a:rPr sz="2400" spc="-165" dirty="0">
                <a:latin typeface="Arial"/>
                <a:cs typeface="Arial"/>
              </a:rPr>
              <a:t>you </a:t>
            </a:r>
            <a:r>
              <a:rPr sz="2400" spc="-275" dirty="0">
                <a:latin typeface="Arial"/>
                <a:cs typeface="Arial"/>
              </a:rPr>
              <a:t>use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library’s </a:t>
            </a:r>
            <a:r>
              <a:rPr sz="2400" spc="-90" dirty="0">
                <a:latin typeface="Arial"/>
                <a:cs typeface="Arial"/>
              </a:rPr>
              <a:t>catalog, </a:t>
            </a:r>
            <a:r>
              <a:rPr sz="2400" spc="-180" dirty="0">
                <a:latin typeface="Arial"/>
                <a:cs typeface="Arial"/>
              </a:rPr>
              <a:t>which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indexed </a:t>
            </a:r>
            <a:r>
              <a:rPr sz="2400" spc="-295" dirty="0">
                <a:latin typeface="Arial"/>
                <a:cs typeface="Arial"/>
              </a:rPr>
              <a:t>by  </a:t>
            </a:r>
            <a:r>
              <a:rPr sz="2400" spc="-75" dirty="0">
                <a:latin typeface="Arial"/>
                <a:cs typeface="Arial"/>
              </a:rPr>
              <a:t>title, </a:t>
            </a:r>
            <a:r>
              <a:rPr sz="2400" spc="-105" dirty="0">
                <a:latin typeface="Arial"/>
                <a:cs typeface="Arial"/>
              </a:rPr>
              <a:t>topic, and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author.</a:t>
            </a:r>
            <a:endParaRPr sz="2400">
              <a:latin typeface="Arial"/>
              <a:cs typeface="Arial"/>
            </a:endParaRPr>
          </a:p>
          <a:p>
            <a:pPr marL="652780" marR="1714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Char char=""/>
              <a:tabLst>
                <a:tab pos="653415" algn="l"/>
              </a:tabLst>
            </a:pPr>
            <a:r>
              <a:rPr sz="2400" spc="-28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index </a:t>
            </a:r>
            <a:r>
              <a:rPr sz="2400" spc="-150" dirty="0">
                <a:latin typeface="Arial"/>
                <a:cs typeface="Arial"/>
              </a:rPr>
              <a:t>(in </a:t>
            </a:r>
            <a:r>
              <a:rPr sz="2400" spc="-100" dirty="0">
                <a:latin typeface="Arial"/>
                <a:cs typeface="Arial"/>
              </a:rPr>
              <a:t>either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70" dirty="0">
                <a:latin typeface="Arial"/>
                <a:cs typeface="Arial"/>
              </a:rPr>
              <a:t>manual </a:t>
            </a:r>
            <a:r>
              <a:rPr sz="2400" spc="-70" dirty="0">
                <a:latin typeface="Arial"/>
                <a:cs typeface="Arial"/>
              </a:rPr>
              <a:t>or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60" dirty="0">
                <a:latin typeface="Arial"/>
                <a:cs typeface="Arial"/>
              </a:rPr>
              <a:t>computer </a:t>
            </a:r>
            <a:r>
              <a:rPr sz="2400" spc="-215" dirty="0">
                <a:latin typeface="Arial"/>
                <a:cs typeface="Arial"/>
              </a:rPr>
              <a:t>system) </a:t>
            </a:r>
            <a:r>
              <a:rPr sz="2400" spc="-145" dirty="0">
                <a:latin typeface="Arial"/>
                <a:cs typeface="Arial"/>
              </a:rPr>
              <a:t>points </a:t>
            </a:r>
            <a:r>
              <a:rPr sz="2400" spc="-165" dirty="0">
                <a:latin typeface="Arial"/>
                <a:cs typeface="Arial"/>
              </a:rPr>
              <a:t>you </a:t>
            </a:r>
            <a:r>
              <a:rPr sz="2400" spc="-555" dirty="0">
                <a:latin typeface="Arial"/>
                <a:cs typeface="Arial"/>
              </a:rPr>
              <a:t>to 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book’s </a:t>
            </a:r>
            <a:r>
              <a:rPr sz="2400" spc="-120" dirty="0">
                <a:latin typeface="Arial"/>
                <a:cs typeface="Arial"/>
              </a:rPr>
              <a:t>location, </a:t>
            </a:r>
            <a:r>
              <a:rPr sz="2400" spc="-110" dirty="0">
                <a:latin typeface="Arial"/>
                <a:cs typeface="Arial"/>
              </a:rPr>
              <a:t>thereby </a:t>
            </a:r>
            <a:r>
              <a:rPr sz="2400" spc="-145" dirty="0">
                <a:latin typeface="Arial"/>
                <a:cs typeface="Arial"/>
              </a:rPr>
              <a:t>making </a:t>
            </a:r>
            <a:r>
              <a:rPr sz="2400" spc="-60" dirty="0">
                <a:latin typeface="Arial"/>
                <a:cs typeface="Arial"/>
              </a:rPr>
              <a:t>retrieval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book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40" dirty="0">
                <a:latin typeface="Arial"/>
                <a:cs typeface="Arial"/>
              </a:rPr>
              <a:t>quick 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65" dirty="0">
                <a:latin typeface="Arial"/>
                <a:cs typeface="Arial"/>
              </a:rPr>
              <a:t>simple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matter.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600" b="1" spc="-135" dirty="0">
                <a:latin typeface="Trebuchet MS"/>
                <a:cs typeface="Trebuchet MS"/>
              </a:rPr>
              <a:t>Example </a:t>
            </a:r>
            <a:r>
              <a:rPr sz="2600" b="1" spc="-210" dirty="0">
                <a:latin typeface="Trebuchet MS"/>
                <a:cs typeface="Trebuchet MS"/>
              </a:rPr>
              <a:t>2: </a:t>
            </a:r>
            <a:r>
              <a:rPr sz="2600" spc="-210" dirty="0">
                <a:latin typeface="Arial"/>
                <a:cs typeface="Arial"/>
              </a:rPr>
              <a:t>Suppose </a:t>
            </a:r>
            <a:r>
              <a:rPr sz="2600" spc="-175" dirty="0">
                <a:latin typeface="Arial"/>
                <a:cs typeface="Arial"/>
              </a:rPr>
              <a:t>you </a:t>
            </a:r>
            <a:r>
              <a:rPr sz="2600" spc="-145" dirty="0">
                <a:latin typeface="Arial"/>
                <a:cs typeface="Arial"/>
              </a:rPr>
              <a:t>want </a:t>
            </a:r>
            <a:r>
              <a:rPr sz="2600" spc="-85" dirty="0">
                <a:latin typeface="Arial"/>
                <a:cs typeface="Arial"/>
              </a:rPr>
              <a:t>to </a:t>
            </a:r>
            <a:r>
              <a:rPr sz="2600" spc="-45" dirty="0">
                <a:latin typeface="Arial"/>
                <a:cs typeface="Arial"/>
              </a:rPr>
              <a:t>find </a:t>
            </a: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105" dirty="0">
                <a:latin typeface="Arial"/>
                <a:cs typeface="Arial"/>
              </a:rPr>
              <a:t>topic, </a:t>
            </a:r>
            <a:r>
              <a:rPr sz="2600" spc="-315" dirty="0">
                <a:latin typeface="Arial"/>
                <a:cs typeface="Arial"/>
              </a:rPr>
              <a:t>such </a:t>
            </a:r>
            <a:r>
              <a:rPr sz="2600" spc="-225" dirty="0">
                <a:latin typeface="Arial"/>
                <a:cs typeface="Arial"/>
              </a:rPr>
              <a:t>as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345" dirty="0">
                <a:latin typeface="Arial"/>
                <a:cs typeface="Arial"/>
              </a:rPr>
              <a:t>“ER</a:t>
            </a:r>
            <a:endParaRPr sz="2600">
              <a:latin typeface="Arial"/>
              <a:cs typeface="Arial"/>
            </a:endParaRPr>
          </a:p>
          <a:p>
            <a:pPr marL="332740" marR="44450">
              <a:lnSpc>
                <a:spcPct val="100000"/>
              </a:lnSpc>
              <a:spcBef>
                <a:spcPts val="5"/>
              </a:spcBef>
            </a:pPr>
            <a:r>
              <a:rPr sz="2600" spc="-110" dirty="0">
                <a:latin typeface="Arial"/>
                <a:cs typeface="Arial"/>
              </a:rPr>
              <a:t>model,” </a:t>
            </a:r>
            <a:r>
              <a:rPr sz="2600" spc="-160" dirty="0">
                <a:latin typeface="Arial"/>
                <a:cs typeface="Arial"/>
              </a:rPr>
              <a:t>in </a:t>
            </a:r>
            <a:r>
              <a:rPr sz="2600" spc="-190" dirty="0">
                <a:latin typeface="Arial"/>
                <a:cs typeface="Arial"/>
              </a:rPr>
              <a:t>this </a:t>
            </a:r>
            <a:r>
              <a:rPr sz="2600" spc="-120" dirty="0">
                <a:latin typeface="Arial"/>
                <a:cs typeface="Arial"/>
              </a:rPr>
              <a:t>book. </a:t>
            </a:r>
            <a:r>
              <a:rPr sz="2600" spc="-260" dirty="0">
                <a:latin typeface="Arial"/>
                <a:cs typeface="Arial"/>
              </a:rPr>
              <a:t>Does </a:t>
            </a:r>
            <a:r>
              <a:rPr sz="2600" spc="-15" dirty="0">
                <a:latin typeface="Arial"/>
                <a:cs typeface="Arial"/>
              </a:rPr>
              <a:t>it </a:t>
            </a:r>
            <a:r>
              <a:rPr sz="2600" spc="-200" dirty="0">
                <a:latin typeface="Arial"/>
                <a:cs typeface="Arial"/>
              </a:rPr>
              <a:t>make </a:t>
            </a:r>
            <a:r>
              <a:rPr sz="2600" spc="-295" dirty="0">
                <a:latin typeface="Arial"/>
                <a:cs typeface="Arial"/>
              </a:rPr>
              <a:t>sense </a:t>
            </a: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40" dirty="0">
                <a:latin typeface="Arial"/>
                <a:cs typeface="Arial"/>
              </a:rPr>
              <a:t>read </a:t>
            </a:r>
            <a:r>
              <a:rPr sz="2600" spc="-165" dirty="0">
                <a:latin typeface="Arial"/>
                <a:cs typeface="Arial"/>
              </a:rPr>
              <a:t>through </a:t>
            </a:r>
            <a:r>
              <a:rPr sz="2600" spc="-100" dirty="0">
                <a:latin typeface="Arial"/>
                <a:cs typeface="Arial"/>
              </a:rPr>
              <a:t>every  </a:t>
            </a:r>
            <a:r>
              <a:rPr sz="2600" spc="-55" dirty="0">
                <a:latin typeface="Arial"/>
                <a:cs typeface="Arial"/>
              </a:rPr>
              <a:t>page </a:t>
            </a:r>
            <a:r>
              <a:rPr sz="2600" spc="-130" dirty="0">
                <a:latin typeface="Arial"/>
                <a:cs typeface="Arial"/>
              </a:rPr>
              <a:t>until </a:t>
            </a:r>
            <a:r>
              <a:rPr sz="2600" spc="-175" dirty="0">
                <a:latin typeface="Arial"/>
                <a:cs typeface="Arial"/>
              </a:rPr>
              <a:t>you </a:t>
            </a:r>
            <a:r>
              <a:rPr sz="2600" spc="-195" dirty="0">
                <a:latin typeface="Arial"/>
                <a:cs typeface="Arial"/>
              </a:rPr>
              <a:t>stumble </a:t>
            </a:r>
            <a:r>
              <a:rPr sz="2600" spc="-229" dirty="0">
                <a:latin typeface="Arial"/>
                <a:cs typeface="Arial"/>
              </a:rPr>
              <a:t>across </a:t>
            </a:r>
            <a:r>
              <a:rPr sz="2600" spc="-160" dirty="0">
                <a:latin typeface="Arial"/>
                <a:cs typeface="Arial"/>
              </a:rPr>
              <a:t>the</a:t>
            </a:r>
            <a:r>
              <a:rPr sz="2600" spc="-395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topic?</a:t>
            </a:r>
            <a:endParaRPr sz="2600">
              <a:latin typeface="Arial"/>
              <a:cs typeface="Arial"/>
            </a:endParaRPr>
          </a:p>
          <a:p>
            <a:pPr marL="652780" marR="5080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Char char=""/>
              <a:tabLst>
                <a:tab pos="653415" algn="l"/>
              </a:tabLst>
            </a:pPr>
            <a:r>
              <a:rPr sz="2400" spc="55" dirty="0">
                <a:latin typeface="Arial"/>
                <a:cs typeface="Arial"/>
              </a:rPr>
              <a:t>Of </a:t>
            </a:r>
            <a:r>
              <a:rPr sz="2400" spc="-204" dirty="0">
                <a:latin typeface="Arial"/>
                <a:cs typeface="Arial"/>
              </a:rPr>
              <a:t>course </a:t>
            </a:r>
            <a:r>
              <a:rPr sz="2400" spc="-114" dirty="0">
                <a:latin typeface="Arial"/>
                <a:cs typeface="Arial"/>
              </a:rPr>
              <a:t>not; </a:t>
            </a:r>
            <a:r>
              <a:rPr sz="2400" spc="-15" dirty="0">
                <a:latin typeface="Arial"/>
                <a:cs typeface="Arial"/>
              </a:rPr>
              <a:t>it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280" dirty="0">
                <a:latin typeface="Arial"/>
                <a:cs typeface="Arial"/>
              </a:rPr>
              <a:t>much </a:t>
            </a:r>
            <a:r>
              <a:rPr sz="2400" spc="-145" dirty="0">
                <a:latin typeface="Arial"/>
                <a:cs typeface="Arial"/>
              </a:rPr>
              <a:t>simpler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go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book’s </a:t>
            </a:r>
            <a:r>
              <a:rPr sz="2400" spc="-114" dirty="0">
                <a:latin typeface="Arial"/>
                <a:cs typeface="Arial"/>
              </a:rPr>
              <a:t>index, look  </a:t>
            </a:r>
            <a:r>
              <a:rPr sz="2400" spc="-150" dirty="0">
                <a:latin typeface="Arial"/>
                <a:cs typeface="Arial"/>
              </a:rPr>
              <a:t>up </a:t>
            </a:r>
            <a:r>
              <a:rPr sz="2400" spc="-145" dirty="0">
                <a:latin typeface="Arial"/>
                <a:cs typeface="Arial"/>
              </a:rPr>
              <a:t>the phrase </a:t>
            </a:r>
            <a:r>
              <a:rPr sz="2400" i="1" spc="-545" dirty="0">
                <a:latin typeface="Arial"/>
                <a:cs typeface="Arial"/>
              </a:rPr>
              <a:t>ER </a:t>
            </a:r>
            <a:r>
              <a:rPr sz="2400" i="1" spc="-185" dirty="0">
                <a:latin typeface="Arial"/>
                <a:cs typeface="Arial"/>
              </a:rPr>
              <a:t>model</a:t>
            </a:r>
            <a:r>
              <a:rPr sz="2400" spc="-185" dirty="0">
                <a:latin typeface="Arial"/>
                <a:cs typeface="Arial"/>
              </a:rPr>
              <a:t>,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read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page </a:t>
            </a:r>
            <a:r>
              <a:rPr sz="2400" spc="-140" dirty="0">
                <a:latin typeface="Arial"/>
                <a:cs typeface="Arial"/>
              </a:rPr>
              <a:t>references </a:t>
            </a:r>
            <a:r>
              <a:rPr sz="2400" spc="-85" dirty="0">
                <a:latin typeface="Arial"/>
                <a:cs typeface="Arial"/>
              </a:rPr>
              <a:t>that </a:t>
            </a:r>
            <a:r>
              <a:rPr sz="2400" spc="-90" dirty="0">
                <a:latin typeface="Arial"/>
                <a:cs typeface="Arial"/>
              </a:rPr>
              <a:t>point  </a:t>
            </a:r>
            <a:r>
              <a:rPr sz="2400" spc="-165" dirty="0">
                <a:latin typeface="Arial"/>
                <a:cs typeface="Arial"/>
              </a:rPr>
              <a:t>you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appropriate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pages.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1421</Words>
  <Application>Microsoft Office PowerPoint</Application>
  <PresentationFormat>On-screen Show (4:3)</PresentationFormat>
  <Paragraphs>194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Office Theme</vt:lpstr>
      <vt:lpstr>DATABASE MANAGEMENT SYSTEM</vt:lpstr>
      <vt:lpstr>Objectives</vt:lpstr>
      <vt:lpstr>Data Redundancy Revisited</vt:lpstr>
      <vt:lpstr>Data Redundancy Revisited (contd.)</vt:lpstr>
      <vt:lpstr>Example</vt:lpstr>
      <vt:lpstr>Data Redundancy Revisited (contd.)</vt:lpstr>
      <vt:lpstr>Data Redundancy Revisited (contd.)</vt:lpstr>
      <vt:lpstr>Data Redundancy Revisited (contd.)</vt:lpstr>
      <vt:lpstr>Indexes</vt:lpstr>
      <vt:lpstr>Indexes (contd.)</vt:lpstr>
      <vt:lpstr>Indexes (contd.)</vt:lpstr>
      <vt:lpstr>Indexes (contd.)</vt:lpstr>
      <vt:lpstr>Indexes (contd.)</vt:lpstr>
      <vt:lpstr>Codd’s Relational Database Rules</vt:lpstr>
      <vt:lpstr>Codd’s Relational Database Rules</vt:lpstr>
      <vt:lpstr>Codd’s Relational Database Rules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Mishal</dc:creator>
  <cp:lastModifiedBy>asma irfan</cp:lastModifiedBy>
  <cp:revision>2</cp:revision>
  <dcterms:created xsi:type="dcterms:W3CDTF">2018-10-02T04:53:19Z</dcterms:created>
  <dcterms:modified xsi:type="dcterms:W3CDTF">2018-10-05T05:51:40Z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2018-10-02T00:00:00Z</vt:filetime>
  </property>
</Properties>
</file>