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565F6C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565F6C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565F6C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1600" y="1714500"/>
            <a:ext cx="64008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1600" y="1714500"/>
            <a:ext cx="6400800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343865"/>
            <a:ext cx="77612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565F6C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111" y="1827910"/>
            <a:ext cx="7626984" cy="193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smith@abc.c" TargetMode="External"/><Relationship Id="rId2" Type="http://schemas.openxmlformats.org/officeDocument/2006/relationships/hyperlink" Target="mailto:jdoe@abc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lee2@abc.co" TargetMode="External"/><Relationship Id="rId5" Type="http://schemas.openxmlformats.org/officeDocument/2006/relationships/hyperlink" Target="mailto:pdoe@abc.co" TargetMode="External"/><Relationship Id="rId4" Type="http://schemas.openxmlformats.org/officeDocument/2006/relationships/hyperlink" Target="mailto:alee1@abc.c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24000"/>
            <a:ext cx="9144000" cy="1143000"/>
          </a:xfrm>
          <a:custGeom>
            <a:avLst/>
            <a:gdLst/>
            <a:ahLst/>
            <a:cxnLst/>
            <a:rect l="l" t="t" r="r" b="b"/>
            <a:pathLst>
              <a:path w="9144000" h="1143000">
                <a:moveTo>
                  <a:pt x="0" y="1143000"/>
                </a:moveTo>
                <a:lnTo>
                  <a:pt x="9144000" y="1143000"/>
                </a:lnTo>
                <a:lnTo>
                  <a:pt x="914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4394" y="1782902"/>
            <a:ext cx="2767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solidFill>
                  <a:srgbClr val="FFFFFF"/>
                </a:solidFill>
                <a:latin typeface="Tw Cen MT"/>
                <a:cs typeface="Tw Cen MT"/>
              </a:rPr>
              <a:t>Normalization</a:t>
            </a:r>
            <a:endParaRPr sz="3600">
              <a:latin typeface="Tw Cen MT"/>
              <a:cs typeface="Tw Cen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397205"/>
            <a:ext cx="47758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60" dirty="0">
                <a:solidFill>
                  <a:srgbClr val="800040"/>
                </a:solidFill>
                <a:latin typeface="Calibri"/>
                <a:cs typeface="Calibri"/>
              </a:rPr>
              <a:t>DATABASE </a:t>
            </a:r>
            <a:r>
              <a:rPr sz="2600" spc="-5" dirty="0">
                <a:solidFill>
                  <a:srgbClr val="800040"/>
                </a:solidFill>
                <a:latin typeface="Calibri"/>
                <a:cs typeface="Calibri"/>
              </a:rPr>
              <a:t>MANAGEMENT</a:t>
            </a:r>
            <a:r>
              <a:rPr sz="2600" spc="-85" dirty="0">
                <a:solidFill>
                  <a:srgbClr val="800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00040"/>
                </a:solidFill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674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 </a:t>
            </a:r>
            <a:r>
              <a:rPr spc="10" dirty="0"/>
              <a:t>Normal </a:t>
            </a:r>
            <a:r>
              <a:rPr spc="-10" dirty="0"/>
              <a:t>Form</a:t>
            </a:r>
            <a:r>
              <a:rPr spc="-55" dirty="0"/>
              <a:t> </a:t>
            </a:r>
            <a:r>
              <a:rPr dirty="0"/>
              <a:t>(1NF)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601914"/>
            <a:ext cx="7997190" cy="35016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As per First </a:t>
            </a:r>
            <a:r>
              <a:rPr sz="2900" spc="10" dirty="0">
                <a:latin typeface="Tw Cen MT"/>
                <a:cs typeface="Tw Cen MT"/>
              </a:rPr>
              <a:t>Normal</a:t>
            </a:r>
            <a:r>
              <a:rPr sz="2900" spc="-50" dirty="0">
                <a:latin typeface="Tw Cen MT"/>
                <a:cs typeface="Tw Cen MT"/>
              </a:rPr>
              <a:t> </a:t>
            </a:r>
            <a:r>
              <a:rPr sz="2900" spc="5" dirty="0">
                <a:latin typeface="Tw Cen MT"/>
                <a:cs typeface="Tw Cen MT"/>
              </a:rPr>
              <a:t>Form:</a:t>
            </a:r>
            <a:endParaRPr sz="2900" dirty="0">
              <a:latin typeface="Tw Cen MT"/>
              <a:cs typeface="Tw Cen MT"/>
            </a:endParaRPr>
          </a:p>
          <a:p>
            <a:pPr marL="893444" marR="5080" lvl="1" indent="-513715" algn="just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9230"/>
              <a:buAutoNum type="arabicPeriod"/>
              <a:tabLst>
                <a:tab pos="894080" algn="l"/>
              </a:tabLst>
            </a:pPr>
            <a:r>
              <a:rPr sz="2600" dirty="0">
                <a:latin typeface="Tw Cen MT"/>
                <a:cs typeface="Tw Cen MT"/>
              </a:rPr>
              <a:t>No </a:t>
            </a:r>
            <a:r>
              <a:rPr sz="2600" spc="-20" dirty="0">
                <a:latin typeface="Tw Cen MT"/>
                <a:cs typeface="Tw Cen MT"/>
              </a:rPr>
              <a:t>two </a:t>
            </a:r>
            <a:r>
              <a:rPr sz="2600" spc="-40" dirty="0">
                <a:latin typeface="Tw Cen MT"/>
                <a:cs typeface="Tw Cen MT"/>
              </a:rPr>
              <a:t>Rows </a:t>
            </a:r>
            <a:r>
              <a:rPr sz="2600" dirty="0">
                <a:latin typeface="Tw Cen MT"/>
                <a:cs typeface="Tw Cen MT"/>
              </a:rPr>
              <a:t>of data </a:t>
            </a:r>
            <a:r>
              <a:rPr sz="2600" spc="10" dirty="0">
                <a:latin typeface="Tw Cen MT"/>
                <a:cs typeface="Tw Cen MT"/>
              </a:rPr>
              <a:t>must </a:t>
            </a:r>
            <a:r>
              <a:rPr sz="2600" spc="-5" dirty="0">
                <a:latin typeface="Tw Cen MT"/>
                <a:cs typeface="Tw Cen MT"/>
              </a:rPr>
              <a:t>contain </a:t>
            </a:r>
            <a:r>
              <a:rPr sz="2600" dirty="0">
                <a:latin typeface="Tw Cen MT"/>
                <a:cs typeface="Tw Cen MT"/>
              </a:rPr>
              <a:t>repeating </a:t>
            </a:r>
            <a:r>
              <a:rPr sz="2600" spc="-15" dirty="0">
                <a:latin typeface="Tw Cen MT"/>
                <a:cs typeface="Tw Cen MT"/>
              </a:rPr>
              <a:t>group </a:t>
            </a:r>
            <a:r>
              <a:rPr sz="2600" spc="5" dirty="0">
                <a:latin typeface="Tw Cen MT"/>
                <a:cs typeface="Tw Cen MT"/>
              </a:rPr>
              <a:t>of  </a:t>
            </a:r>
            <a:r>
              <a:rPr sz="2600" spc="-5" dirty="0">
                <a:latin typeface="Tw Cen MT"/>
                <a:cs typeface="Tw Cen MT"/>
              </a:rPr>
              <a:t>information i.e </a:t>
            </a:r>
            <a:r>
              <a:rPr sz="2600" spc="20" dirty="0">
                <a:latin typeface="Tw Cen MT"/>
                <a:cs typeface="Tw Cen MT"/>
              </a:rPr>
              <a:t>each </a:t>
            </a:r>
            <a:r>
              <a:rPr sz="2600" spc="-10" dirty="0">
                <a:latin typeface="Tw Cen MT"/>
                <a:cs typeface="Tw Cen MT"/>
              </a:rPr>
              <a:t>set </a:t>
            </a:r>
            <a:r>
              <a:rPr sz="2600" dirty="0">
                <a:latin typeface="Tw Cen MT"/>
                <a:cs typeface="Tw Cen MT"/>
              </a:rPr>
              <a:t>of column </a:t>
            </a:r>
            <a:r>
              <a:rPr sz="2600" spc="10" dirty="0">
                <a:latin typeface="Tw Cen MT"/>
                <a:cs typeface="Tw Cen MT"/>
              </a:rPr>
              <a:t>must </a:t>
            </a:r>
            <a:r>
              <a:rPr sz="2600" spc="-15" dirty="0">
                <a:latin typeface="Tw Cen MT"/>
                <a:cs typeface="Tw Cen MT"/>
              </a:rPr>
              <a:t>have </a:t>
            </a:r>
            <a:r>
              <a:rPr sz="2600" dirty="0">
                <a:latin typeface="Tw Cen MT"/>
                <a:cs typeface="Tw Cen MT"/>
              </a:rPr>
              <a:t>a </a:t>
            </a:r>
            <a:r>
              <a:rPr sz="2600" spc="-5" dirty="0">
                <a:latin typeface="Tw Cen MT"/>
                <a:cs typeface="Tw Cen MT"/>
              </a:rPr>
              <a:t>unique  </a:t>
            </a:r>
            <a:r>
              <a:rPr sz="2600" spc="-25" dirty="0">
                <a:latin typeface="Tw Cen MT"/>
                <a:cs typeface="Tw Cen MT"/>
              </a:rPr>
              <a:t>value, </a:t>
            </a:r>
            <a:r>
              <a:rPr sz="2600" spc="25" dirty="0">
                <a:latin typeface="Tw Cen MT"/>
                <a:cs typeface="Tw Cen MT"/>
              </a:rPr>
              <a:t>such </a:t>
            </a:r>
            <a:r>
              <a:rPr sz="2600" spc="-5" dirty="0">
                <a:latin typeface="Tw Cen MT"/>
                <a:cs typeface="Tw Cen MT"/>
              </a:rPr>
              <a:t>that </a:t>
            </a:r>
            <a:r>
              <a:rPr sz="2600" spc="5" dirty="0">
                <a:latin typeface="Tw Cen MT"/>
                <a:cs typeface="Tw Cen MT"/>
              </a:rPr>
              <a:t>multiple </a:t>
            </a:r>
            <a:r>
              <a:rPr sz="2600" dirty="0">
                <a:latin typeface="Tw Cen MT"/>
                <a:cs typeface="Tw Cen MT"/>
              </a:rPr>
              <a:t>columns cannot be </a:t>
            </a:r>
            <a:r>
              <a:rPr sz="2600" spc="-5" dirty="0">
                <a:latin typeface="Tw Cen MT"/>
                <a:cs typeface="Tw Cen MT"/>
              </a:rPr>
              <a:t>used </a:t>
            </a:r>
            <a:r>
              <a:rPr sz="2600" dirty="0">
                <a:latin typeface="Tw Cen MT"/>
                <a:cs typeface="Tw Cen MT"/>
              </a:rPr>
              <a:t>to  </a:t>
            </a:r>
            <a:r>
              <a:rPr sz="2600" spc="20" dirty="0">
                <a:latin typeface="Tw Cen MT"/>
                <a:cs typeface="Tw Cen MT"/>
              </a:rPr>
              <a:t>fetch </a:t>
            </a:r>
            <a:r>
              <a:rPr sz="2600" dirty="0">
                <a:latin typeface="Tw Cen MT"/>
                <a:cs typeface="Tw Cen MT"/>
              </a:rPr>
              <a:t>the same</a:t>
            </a:r>
            <a:r>
              <a:rPr sz="2600" spc="-85" dirty="0">
                <a:latin typeface="Tw Cen MT"/>
                <a:cs typeface="Tw Cen MT"/>
              </a:rPr>
              <a:t> </a:t>
            </a:r>
            <a:r>
              <a:rPr sz="2600" spc="-70" dirty="0" smtClean="0">
                <a:latin typeface="Tw Cen MT"/>
                <a:cs typeface="Tw Cen MT"/>
              </a:rPr>
              <a:t>row.</a:t>
            </a:r>
            <a:endParaRPr lang="en-US" sz="2600" dirty="0">
              <a:latin typeface="Tw Cen MT"/>
              <a:cs typeface="Tw Cen MT"/>
            </a:endParaRPr>
          </a:p>
          <a:p>
            <a:pPr marL="893444" marR="5080" lvl="1" indent="-513715" algn="just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9230"/>
              <a:buAutoNum type="arabicPeriod"/>
              <a:tabLst>
                <a:tab pos="894080" algn="l"/>
              </a:tabLst>
            </a:pPr>
            <a:r>
              <a:rPr sz="2600" spc="25" dirty="0" smtClean="0">
                <a:latin typeface="Tw Cen MT"/>
                <a:cs typeface="Tw Cen MT"/>
              </a:rPr>
              <a:t>Each </a:t>
            </a:r>
            <a:r>
              <a:rPr sz="2600" dirty="0">
                <a:latin typeface="Tw Cen MT"/>
                <a:cs typeface="Tw Cen MT"/>
              </a:rPr>
              <a:t>table should </a:t>
            </a:r>
            <a:r>
              <a:rPr sz="2600" spc="-5" dirty="0">
                <a:latin typeface="Tw Cen MT"/>
                <a:cs typeface="Tw Cen MT"/>
              </a:rPr>
              <a:t>be organized </a:t>
            </a:r>
            <a:r>
              <a:rPr sz="2600" spc="-10" dirty="0">
                <a:latin typeface="Tw Cen MT"/>
                <a:cs typeface="Tw Cen MT"/>
              </a:rPr>
              <a:t>into </a:t>
            </a:r>
            <a:r>
              <a:rPr sz="2600" spc="-40" dirty="0">
                <a:latin typeface="Tw Cen MT"/>
                <a:cs typeface="Tw Cen MT"/>
              </a:rPr>
              <a:t>rows, </a:t>
            </a:r>
            <a:r>
              <a:rPr sz="2600" spc="-5" dirty="0">
                <a:latin typeface="Tw Cen MT"/>
                <a:cs typeface="Tw Cen MT"/>
              </a:rPr>
              <a:t>and </a:t>
            </a:r>
            <a:r>
              <a:rPr sz="2600" spc="20" dirty="0">
                <a:latin typeface="Tw Cen MT"/>
                <a:cs typeface="Tw Cen MT"/>
              </a:rPr>
              <a:t>each  </a:t>
            </a:r>
            <a:r>
              <a:rPr sz="2600" spc="-45" dirty="0">
                <a:latin typeface="Tw Cen MT"/>
                <a:cs typeface="Tw Cen MT"/>
              </a:rPr>
              <a:t>row </a:t>
            </a:r>
            <a:r>
              <a:rPr sz="2600" dirty="0">
                <a:latin typeface="Tw Cen MT"/>
                <a:cs typeface="Tw Cen MT"/>
              </a:rPr>
              <a:t>should </a:t>
            </a:r>
            <a:r>
              <a:rPr sz="2600" spc="-15" dirty="0">
                <a:latin typeface="Tw Cen MT"/>
                <a:cs typeface="Tw Cen MT"/>
              </a:rPr>
              <a:t>have </a:t>
            </a:r>
            <a:r>
              <a:rPr sz="2600" dirty="0">
                <a:latin typeface="Tw Cen MT"/>
                <a:cs typeface="Tw Cen MT"/>
              </a:rPr>
              <a:t>a </a:t>
            </a:r>
            <a:r>
              <a:rPr sz="2600" b="1" i="1" spc="5" dirty="0">
                <a:latin typeface="Tw Cen MT"/>
                <a:cs typeface="Tw Cen MT"/>
              </a:rPr>
              <a:t>Primary </a:t>
            </a:r>
            <a:r>
              <a:rPr sz="2600" b="1" i="1" spc="-90" dirty="0">
                <a:latin typeface="Tw Cen MT"/>
                <a:cs typeface="Tw Cen MT"/>
              </a:rPr>
              <a:t>Key </a:t>
            </a:r>
            <a:r>
              <a:rPr sz="2600" spc="-5" dirty="0">
                <a:latin typeface="Tw Cen MT"/>
                <a:cs typeface="Tw Cen MT"/>
              </a:rPr>
              <a:t>that distinguishes it </a:t>
            </a:r>
            <a:r>
              <a:rPr sz="2600" spc="-15" dirty="0">
                <a:latin typeface="Tw Cen MT"/>
                <a:cs typeface="Tw Cen MT"/>
              </a:rPr>
              <a:t>as  </a:t>
            </a:r>
            <a:r>
              <a:rPr sz="2600" spc="-5" dirty="0">
                <a:latin typeface="Tw Cen MT"/>
                <a:cs typeface="Tw Cen MT"/>
              </a:rPr>
              <a:t>unique.</a:t>
            </a:r>
            <a:endParaRPr sz="2600" dirty="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99095" cy="232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</a:t>
            </a:r>
            <a:r>
              <a:rPr sz="2900" b="1" spc="10" dirty="0">
                <a:latin typeface="Tw Cen MT"/>
                <a:cs typeface="Tw Cen MT"/>
              </a:rPr>
              <a:t>Primary </a:t>
            </a:r>
            <a:r>
              <a:rPr sz="2900" b="1" spc="-20" dirty="0">
                <a:latin typeface="Tw Cen MT"/>
                <a:cs typeface="Tw Cen MT"/>
              </a:rPr>
              <a:t>key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usually a single column, but  sometimes more than one column can </a:t>
            </a:r>
            <a:r>
              <a:rPr sz="2900" spc="-5" dirty="0">
                <a:latin typeface="Tw Cen MT"/>
                <a:cs typeface="Tw Cen MT"/>
              </a:rPr>
              <a:t>be </a:t>
            </a:r>
            <a:r>
              <a:rPr sz="2900" dirty="0">
                <a:latin typeface="Tw Cen MT"/>
                <a:cs typeface="Tw Cen MT"/>
              </a:rPr>
              <a:t>combined  to create a single primary</a:t>
            </a:r>
            <a:r>
              <a:rPr sz="2900" spc="-100" dirty="0">
                <a:latin typeface="Tw Cen MT"/>
                <a:cs typeface="Tw Cen MT"/>
              </a:rPr>
              <a:t> </a:t>
            </a:r>
            <a:r>
              <a:rPr sz="2900" spc="-90" dirty="0">
                <a:latin typeface="Tw Cen MT"/>
                <a:cs typeface="Tw Cen MT"/>
              </a:rPr>
              <a:t>key.</a:t>
            </a:r>
            <a:endParaRPr sz="2900">
              <a:latin typeface="Tw Cen MT"/>
              <a:cs typeface="Tw Cen MT"/>
            </a:endParaRPr>
          </a:p>
          <a:p>
            <a:pPr marL="332740" marR="5080" indent="-320040" algn="just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0" dirty="0">
                <a:latin typeface="Tw Cen MT"/>
                <a:cs typeface="Tw Cen MT"/>
              </a:rPr>
              <a:t>For </a:t>
            </a:r>
            <a:r>
              <a:rPr sz="2900" spc="-15" dirty="0">
                <a:latin typeface="Tw Cen MT"/>
                <a:cs typeface="Tw Cen MT"/>
              </a:rPr>
              <a:t>example </a:t>
            </a:r>
            <a:r>
              <a:rPr sz="2900" spc="-5" dirty="0">
                <a:latin typeface="Tw Cen MT"/>
                <a:cs typeface="Tw Cen MT"/>
              </a:rPr>
              <a:t>consider </a:t>
            </a:r>
            <a:r>
              <a:rPr sz="2900" dirty="0">
                <a:latin typeface="Tw Cen MT"/>
                <a:cs typeface="Tw Cen MT"/>
              </a:rPr>
              <a:t>a table </a:t>
            </a:r>
            <a:r>
              <a:rPr sz="2900" spc="20" dirty="0">
                <a:latin typeface="Tw Cen MT"/>
                <a:cs typeface="Tw Cen MT"/>
              </a:rPr>
              <a:t>which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not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First  </a:t>
            </a:r>
            <a:r>
              <a:rPr sz="2900" spc="10" dirty="0">
                <a:latin typeface="Tw Cen MT"/>
                <a:cs typeface="Tw Cen MT"/>
              </a:rPr>
              <a:t>normal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form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313" y="126720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674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 </a:t>
            </a:r>
            <a:r>
              <a:rPr spc="10" dirty="0"/>
              <a:t>Normal </a:t>
            </a:r>
            <a:r>
              <a:rPr spc="-10" dirty="0"/>
              <a:t>Form</a:t>
            </a:r>
            <a:r>
              <a:rPr spc="-55" dirty="0"/>
              <a:t> </a:t>
            </a:r>
            <a:r>
              <a:rPr dirty="0"/>
              <a:t>(1NF)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2667000"/>
            <a:ext cx="2616200" cy="685800"/>
          </a:xfrm>
          <a:custGeom>
            <a:avLst/>
            <a:gdLst/>
            <a:ahLst/>
            <a:cxnLst/>
            <a:rect l="l" t="t" r="r" b="b"/>
            <a:pathLst>
              <a:path w="2616200" h="685800">
                <a:moveTo>
                  <a:pt x="0" y="685800"/>
                </a:moveTo>
                <a:lnTo>
                  <a:pt x="2616200" y="685800"/>
                </a:lnTo>
                <a:lnTo>
                  <a:pt x="2616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5800" y="2667000"/>
            <a:ext cx="2616200" cy="685800"/>
          </a:xfrm>
          <a:custGeom>
            <a:avLst/>
            <a:gdLst/>
            <a:ahLst/>
            <a:cxnLst/>
            <a:rect l="l" t="t" r="r" b="b"/>
            <a:pathLst>
              <a:path w="2616200" h="685800">
                <a:moveTo>
                  <a:pt x="0" y="685800"/>
                </a:moveTo>
                <a:lnTo>
                  <a:pt x="2616200" y="685800"/>
                </a:lnTo>
                <a:lnTo>
                  <a:pt x="2616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2000" y="2667000"/>
            <a:ext cx="2616200" cy="685800"/>
          </a:xfrm>
          <a:custGeom>
            <a:avLst/>
            <a:gdLst/>
            <a:ahLst/>
            <a:cxnLst/>
            <a:rect l="l" t="t" r="r" b="b"/>
            <a:pathLst>
              <a:path w="2616200" h="685800">
                <a:moveTo>
                  <a:pt x="0" y="685800"/>
                </a:moveTo>
                <a:lnTo>
                  <a:pt x="2616200" y="685800"/>
                </a:lnTo>
                <a:lnTo>
                  <a:pt x="2616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4038600"/>
            <a:ext cx="2616200" cy="685800"/>
          </a:xfrm>
          <a:custGeom>
            <a:avLst/>
            <a:gdLst/>
            <a:ahLst/>
            <a:cxnLst/>
            <a:rect l="l" t="t" r="r" b="b"/>
            <a:pathLst>
              <a:path w="2616200" h="685800">
                <a:moveTo>
                  <a:pt x="0" y="685800"/>
                </a:moveTo>
                <a:lnTo>
                  <a:pt x="2616200" y="685800"/>
                </a:lnTo>
                <a:lnTo>
                  <a:pt x="2616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5800" y="4038600"/>
            <a:ext cx="2616200" cy="685800"/>
          </a:xfrm>
          <a:custGeom>
            <a:avLst/>
            <a:gdLst/>
            <a:ahLst/>
            <a:cxnLst/>
            <a:rect l="l" t="t" r="r" b="b"/>
            <a:pathLst>
              <a:path w="2616200" h="685800">
                <a:moveTo>
                  <a:pt x="0" y="685800"/>
                </a:moveTo>
                <a:lnTo>
                  <a:pt x="2616200" y="685800"/>
                </a:lnTo>
                <a:lnTo>
                  <a:pt x="2616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42000" y="4038600"/>
            <a:ext cx="2616200" cy="685800"/>
          </a:xfrm>
          <a:custGeom>
            <a:avLst/>
            <a:gdLst/>
            <a:ahLst/>
            <a:cxnLst/>
            <a:rect l="l" t="t" r="r" b="b"/>
            <a:pathLst>
              <a:path w="2616200" h="685800">
                <a:moveTo>
                  <a:pt x="0" y="685800"/>
                </a:moveTo>
                <a:lnTo>
                  <a:pt x="2616200" y="685800"/>
                </a:lnTo>
                <a:lnTo>
                  <a:pt x="26162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04837" y="1976437"/>
          <a:ext cx="78486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0"/>
                <a:gridCol w="2616200"/>
                <a:gridCol w="2616200"/>
              </a:tblGrid>
              <a:tr h="6858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Student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Age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Subject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15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Biology,</a:t>
                      </a:r>
                      <a:r>
                        <a:rPr sz="1800" spc="-10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Ahmed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14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Sajid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17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740" y="4903165"/>
            <a:ext cx="80727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b="1" i="1" spc="-5" dirty="0">
                <a:latin typeface="Arial"/>
                <a:cs typeface="Arial"/>
              </a:rPr>
              <a:t>First Normal Form</a:t>
            </a:r>
            <a:r>
              <a:rPr sz="2400" spc="-5" dirty="0">
                <a:latin typeface="Arial"/>
                <a:cs typeface="Arial"/>
              </a:rPr>
              <a:t>, any </a:t>
            </a:r>
            <a:r>
              <a:rPr sz="2400" dirty="0">
                <a:latin typeface="Arial"/>
                <a:cs typeface="Arial"/>
              </a:rPr>
              <a:t>row must </a:t>
            </a:r>
            <a:r>
              <a:rPr sz="2400" spc="-5" dirty="0">
                <a:latin typeface="Arial"/>
                <a:cs typeface="Arial"/>
              </a:rPr>
              <a:t>not have </a:t>
            </a:r>
            <a:r>
              <a:rPr sz="2400" dirty="0">
                <a:latin typeface="Arial"/>
                <a:cs typeface="Arial"/>
              </a:rPr>
              <a:t>a column </a:t>
            </a:r>
            <a:r>
              <a:rPr sz="2400" spc="-1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which </a:t>
            </a:r>
            <a:r>
              <a:rPr sz="2400" dirty="0">
                <a:latin typeface="Arial"/>
                <a:cs typeface="Arial"/>
              </a:rPr>
              <a:t>more </a:t>
            </a:r>
            <a:r>
              <a:rPr sz="2400" spc="-5" dirty="0">
                <a:latin typeface="Arial"/>
                <a:cs typeface="Arial"/>
              </a:rPr>
              <a:t>than one value is saved, like separated with  </a:t>
            </a:r>
            <a:r>
              <a:rPr sz="2400" dirty="0">
                <a:latin typeface="Arial"/>
                <a:cs typeface="Arial"/>
              </a:rPr>
              <a:t>commas. </a:t>
            </a:r>
            <a:r>
              <a:rPr sz="2400" spc="-5" dirty="0">
                <a:latin typeface="Arial"/>
                <a:cs typeface="Arial"/>
              </a:rPr>
              <a:t>Rather than that, we must separate such data  into multiple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rows.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2407920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19">
                <a:moveTo>
                  <a:pt x="0" y="426720"/>
                </a:moveTo>
                <a:lnTo>
                  <a:pt x="2216150" y="426720"/>
                </a:lnTo>
                <a:lnTo>
                  <a:pt x="221615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1500" y="2407920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19">
                <a:moveTo>
                  <a:pt x="0" y="426720"/>
                </a:moveTo>
                <a:lnTo>
                  <a:pt x="2216150" y="426720"/>
                </a:lnTo>
                <a:lnTo>
                  <a:pt x="221615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27650" y="2407920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19">
                <a:moveTo>
                  <a:pt x="0" y="426720"/>
                </a:moveTo>
                <a:lnTo>
                  <a:pt x="2216150" y="426720"/>
                </a:lnTo>
                <a:lnTo>
                  <a:pt x="221615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350" y="3261359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19"/>
                </a:moveTo>
                <a:lnTo>
                  <a:pt x="2216150" y="426719"/>
                </a:lnTo>
                <a:lnTo>
                  <a:pt x="221615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1500" y="3261359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19"/>
                </a:moveTo>
                <a:lnTo>
                  <a:pt x="2216150" y="426719"/>
                </a:lnTo>
                <a:lnTo>
                  <a:pt x="221615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7650" y="3261359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19"/>
                </a:moveTo>
                <a:lnTo>
                  <a:pt x="2216150" y="426719"/>
                </a:lnTo>
                <a:lnTo>
                  <a:pt x="221615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90587" y="1976437"/>
          <a:ext cx="6648450" cy="2133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6150"/>
                <a:gridCol w="2216150"/>
                <a:gridCol w="2216150"/>
              </a:tblGrid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Student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Age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Subject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15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Tw Cen MT"/>
                          <a:cs typeface="Tw Cen MT"/>
                        </a:rPr>
                        <a:t>Biology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15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Ahmed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14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Sajid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17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4176141"/>
            <a:ext cx="837755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Student </a:t>
            </a:r>
            <a:r>
              <a:rPr sz="2400" b="1" spc="-40" dirty="0">
                <a:latin typeface="Arial"/>
                <a:cs typeface="Arial"/>
              </a:rPr>
              <a:t>Table </a:t>
            </a:r>
            <a:r>
              <a:rPr sz="2400" b="1" spc="-5" dirty="0">
                <a:latin typeface="Arial"/>
                <a:cs typeface="Arial"/>
              </a:rPr>
              <a:t>following 1NF </a:t>
            </a:r>
            <a:r>
              <a:rPr sz="2400" b="1" dirty="0">
                <a:latin typeface="Arial"/>
                <a:cs typeface="Arial"/>
              </a:rPr>
              <a:t>will </a:t>
            </a:r>
            <a:r>
              <a:rPr sz="2400" b="1" spc="-5" dirty="0">
                <a:latin typeface="Arial"/>
                <a:cs typeface="Arial"/>
              </a:rPr>
              <a:t>be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dirty="0">
                <a:latin typeface="Arial"/>
                <a:cs typeface="Arial"/>
              </a:rPr>
              <a:t>the First </a:t>
            </a:r>
            <a:r>
              <a:rPr sz="2400" spc="-5" dirty="0">
                <a:latin typeface="Arial"/>
                <a:cs typeface="Arial"/>
              </a:rPr>
              <a:t>Normal </a:t>
            </a:r>
            <a:r>
              <a:rPr sz="2400" dirty="0">
                <a:latin typeface="Arial"/>
                <a:cs typeface="Arial"/>
              </a:rPr>
              <a:t>Form, </a:t>
            </a:r>
            <a:r>
              <a:rPr sz="2400" spc="-5" dirty="0">
                <a:latin typeface="Arial"/>
                <a:cs typeface="Arial"/>
              </a:rPr>
              <a:t>data </a:t>
            </a:r>
            <a:r>
              <a:rPr sz="2400" dirty="0">
                <a:latin typeface="Arial"/>
                <a:cs typeface="Arial"/>
              </a:rPr>
              <a:t>redundancy increases, </a:t>
            </a:r>
            <a:r>
              <a:rPr sz="2400" spc="-20" dirty="0">
                <a:latin typeface="Arial"/>
                <a:cs typeface="Arial"/>
              </a:rPr>
              <a:t>as  </a:t>
            </a:r>
            <a:r>
              <a:rPr sz="2400" spc="-5" dirty="0">
                <a:latin typeface="Arial"/>
                <a:cs typeface="Arial"/>
              </a:rPr>
              <a:t>there will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many columns with same data in multiple rows  but each </a:t>
            </a:r>
            <a:r>
              <a:rPr sz="2400" dirty="0">
                <a:latin typeface="Arial"/>
                <a:cs typeface="Arial"/>
              </a:rPr>
              <a:t>row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whole will be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unique.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this case </a:t>
            </a:r>
            <a:r>
              <a:rPr sz="2400" dirty="0">
                <a:latin typeface="Arial"/>
                <a:cs typeface="Arial"/>
              </a:rPr>
              <a:t>(Student , </a:t>
            </a:r>
            <a:r>
              <a:rPr sz="2400" spc="-5" dirty="0">
                <a:latin typeface="Arial"/>
                <a:cs typeface="Arial"/>
              </a:rPr>
              <a:t>Subject) is a </a:t>
            </a:r>
            <a:r>
              <a:rPr sz="2400" dirty="0">
                <a:latin typeface="Arial"/>
                <a:cs typeface="Arial"/>
              </a:rPr>
              <a:t>Primary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Key.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60629"/>
            <a:ext cx="6802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Functional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Dependencies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5616" y="1610614"/>
            <a:ext cx="7921625" cy="473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5" dirty="0">
                <a:latin typeface="Arial"/>
                <a:cs typeface="Arial"/>
              </a:rPr>
              <a:t>an attribute, B, has a </a:t>
            </a:r>
            <a:r>
              <a:rPr sz="2400" b="1" i="1" spc="-5" dirty="0">
                <a:latin typeface="Arial"/>
                <a:cs typeface="Arial"/>
              </a:rPr>
              <a:t>functional dependency </a:t>
            </a:r>
            <a:r>
              <a:rPr sz="2400" spc="-10" dirty="0">
                <a:latin typeface="Arial"/>
                <a:cs typeface="Arial"/>
              </a:rPr>
              <a:t>on  </a:t>
            </a:r>
            <a:r>
              <a:rPr sz="2400" spc="-5" dirty="0">
                <a:latin typeface="Arial"/>
                <a:cs typeface="Arial"/>
              </a:rPr>
              <a:t>another attribute, A, </a:t>
            </a:r>
            <a:r>
              <a:rPr sz="2400" spc="-10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any </a:t>
            </a:r>
            <a:r>
              <a:rPr sz="2400" dirty="0">
                <a:latin typeface="Arial"/>
                <a:cs typeface="Arial"/>
              </a:rPr>
              <a:t>two records, which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same </a:t>
            </a:r>
            <a:r>
              <a:rPr sz="2400" dirty="0">
                <a:latin typeface="Arial"/>
                <a:cs typeface="Arial"/>
              </a:rPr>
              <a:t>value for </a:t>
            </a:r>
            <a:r>
              <a:rPr sz="2400" spc="-5" dirty="0">
                <a:latin typeface="Arial"/>
                <a:cs typeface="Arial"/>
              </a:rPr>
              <a:t>A, then </a:t>
            </a:r>
            <a:r>
              <a:rPr sz="2400" dirty="0">
                <a:latin typeface="Arial"/>
                <a:cs typeface="Arial"/>
              </a:rPr>
              <a:t>the values for B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these two  </a:t>
            </a:r>
            <a:r>
              <a:rPr sz="2400" spc="-5" dirty="0">
                <a:latin typeface="Arial"/>
                <a:cs typeface="Arial"/>
              </a:rPr>
              <a:t>records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5" dirty="0">
                <a:latin typeface="Arial"/>
                <a:cs typeface="Arial"/>
              </a:rPr>
              <a:t>be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same. </a:t>
            </a:r>
            <a:r>
              <a:rPr sz="2400" spc="-25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illustrate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as:</a:t>
            </a:r>
            <a:endParaRPr sz="2400">
              <a:latin typeface="Arial"/>
              <a:cs typeface="Arial"/>
            </a:endParaRPr>
          </a:p>
          <a:p>
            <a:pPr marL="683260">
              <a:lnSpc>
                <a:spcPts val="2870"/>
              </a:lnSpc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88900" marR="309245" algn="just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Example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Suppose we keep </a:t>
            </a:r>
            <a:r>
              <a:rPr sz="2400" spc="-5" dirty="0">
                <a:latin typeface="Times New Roman"/>
                <a:cs typeface="Times New Roman"/>
              </a:rPr>
              <a:t>track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employee email  </a:t>
            </a:r>
            <a:r>
              <a:rPr sz="2400" dirty="0">
                <a:latin typeface="Times New Roman"/>
                <a:cs typeface="Times New Roman"/>
              </a:rPr>
              <a:t>addresses, </a:t>
            </a:r>
            <a:r>
              <a:rPr sz="2400" spc="-5" dirty="0">
                <a:latin typeface="Times New Roman"/>
                <a:cs typeface="Times New Roman"/>
              </a:rPr>
              <a:t>and we </a:t>
            </a:r>
            <a:r>
              <a:rPr sz="2400" dirty="0">
                <a:latin typeface="Times New Roman"/>
                <a:cs typeface="Times New Roman"/>
              </a:rPr>
              <a:t>only track one </a:t>
            </a:r>
            <a:r>
              <a:rPr sz="2400" spc="-5" dirty="0">
                <a:latin typeface="Times New Roman"/>
                <a:cs typeface="Times New Roman"/>
              </a:rPr>
              <a:t>email address </a:t>
            </a:r>
            <a:r>
              <a:rPr sz="2400" dirty="0">
                <a:latin typeface="Times New Roman"/>
                <a:cs typeface="Times New Roman"/>
              </a:rPr>
              <a:t>for each  </a:t>
            </a:r>
            <a:r>
              <a:rPr sz="2400" spc="-5" dirty="0">
                <a:latin typeface="Times New Roman"/>
                <a:cs typeface="Times New Roman"/>
              </a:rPr>
              <a:t>employee. </a:t>
            </a:r>
            <a:r>
              <a:rPr sz="2400" dirty="0">
                <a:latin typeface="Times New Roman"/>
                <a:cs typeface="Times New Roman"/>
              </a:rPr>
              <a:t>Suppose each </a:t>
            </a:r>
            <a:r>
              <a:rPr sz="2400" spc="-5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identified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their  </a:t>
            </a:r>
            <a:r>
              <a:rPr sz="2400" dirty="0">
                <a:latin typeface="Times New Roman"/>
                <a:cs typeface="Times New Roman"/>
              </a:rPr>
              <a:t>unique </a:t>
            </a:r>
            <a:r>
              <a:rPr sz="2400" spc="-5" dirty="0">
                <a:latin typeface="Times New Roman"/>
                <a:cs typeface="Times New Roman"/>
              </a:rPr>
              <a:t>employee </a:t>
            </a:r>
            <a:r>
              <a:rPr sz="2400" spc="-20" dirty="0">
                <a:latin typeface="Times New Roman"/>
                <a:cs typeface="Times New Roman"/>
              </a:rPr>
              <a:t>number. </a:t>
            </a: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say there is a </a:t>
            </a:r>
            <a:r>
              <a:rPr sz="2400" spc="-5" dirty="0">
                <a:latin typeface="Times New Roman"/>
                <a:cs typeface="Times New Roman"/>
              </a:rPr>
              <a:t>functional  </a:t>
            </a:r>
            <a:r>
              <a:rPr sz="2400" dirty="0">
                <a:latin typeface="Times New Roman"/>
                <a:cs typeface="Times New Roman"/>
              </a:rPr>
              <a:t>dependency of </a:t>
            </a:r>
            <a:r>
              <a:rPr sz="2400" spc="-5" dirty="0">
                <a:latin typeface="Times New Roman"/>
                <a:cs typeface="Times New Roman"/>
              </a:rPr>
              <a:t>email </a:t>
            </a:r>
            <a:r>
              <a:rPr sz="2400" dirty="0">
                <a:latin typeface="Times New Roman"/>
                <a:cs typeface="Times New Roman"/>
              </a:rPr>
              <a:t>address on </a:t>
            </a: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003300">
              <a:lnSpc>
                <a:spcPct val="100000"/>
              </a:lnSpc>
              <a:tabLst>
                <a:tab pos="3344545" algn="l"/>
              </a:tabLst>
            </a:pPr>
            <a:r>
              <a:rPr sz="2400" spc="-5" dirty="0">
                <a:latin typeface="Times New Roman"/>
                <a:cs typeface="Times New Roman"/>
              </a:rPr>
              <a:t>employee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email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60629"/>
            <a:ext cx="6802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Functional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Dependencies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21526" y="1371662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30">
                <a:moveTo>
                  <a:pt x="0" y="11113"/>
                </a:moveTo>
                <a:lnTo>
                  <a:pt x="11111" y="11113"/>
                </a:lnTo>
                <a:lnTo>
                  <a:pt x="11111" y="0"/>
                </a:lnTo>
                <a:lnTo>
                  <a:pt x="0" y="0"/>
                </a:lnTo>
                <a:lnTo>
                  <a:pt x="0" y="11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1526" y="2660712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30">
                <a:moveTo>
                  <a:pt x="0" y="11113"/>
                </a:moveTo>
                <a:lnTo>
                  <a:pt x="11111" y="11113"/>
                </a:lnTo>
                <a:lnTo>
                  <a:pt x="11111" y="0"/>
                </a:lnTo>
                <a:lnTo>
                  <a:pt x="0" y="0"/>
                </a:lnTo>
                <a:lnTo>
                  <a:pt x="0" y="11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1526" y="2979738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30">
                <a:moveTo>
                  <a:pt x="0" y="11111"/>
                </a:moveTo>
                <a:lnTo>
                  <a:pt x="11111" y="11111"/>
                </a:lnTo>
                <a:lnTo>
                  <a:pt x="11111" y="0"/>
                </a:lnTo>
                <a:lnTo>
                  <a:pt x="0" y="0"/>
                </a:lnTo>
                <a:lnTo>
                  <a:pt x="0" y="11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2000" y="1828800"/>
            <a:ext cx="10795" cy="1905"/>
          </a:xfrm>
          <a:custGeom>
            <a:avLst/>
            <a:gdLst/>
            <a:ahLst/>
            <a:cxnLst/>
            <a:rect l="l" t="t" r="r" b="b"/>
            <a:pathLst>
              <a:path w="10795" h="1905">
                <a:moveTo>
                  <a:pt x="0" y="0"/>
                </a:moveTo>
                <a:lnTo>
                  <a:pt x="10185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000" y="1828800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30">
                <a:moveTo>
                  <a:pt x="0" y="0"/>
                </a:moveTo>
                <a:lnTo>
                  <a:pt x="1460" y="11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0" y="1828800"/>
            <a:ext cx="10795" cy="1905"/>
          </a:xfrm>
          <a:custGeom>
            <a:avLst/>
            <a:gdLst/>
            <a:ahLst/>
            <a:cxnLst/>
            <a:rect l="l" t="t" r="r" b="b"/>
            <a:pathLst>
              <a:path w="10795" h="1905">
                <a:moveTo>
                  <a:pt x="0" y="0"/>
                </a:moveTo>
                <a:lnTo>
                  <a:pt x="10185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0" y="1828800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30">
                <a:moveTo>
                  <a:pt x="0" y="0"/>
                </a:moveTo>
                <a:lnTo>
                  <a:pt x="1460" y="11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0060" y="1828800"/>
            <a:ext cx="10160" cy="1905"/>
          </a:xfrm>
          <a:custGeom>
            <a:avLst/>
            <a:gdLst/>
            <a:ahLst/>
            <a:cxnLst/>
            <a:rect l="l" t="t" r="r" b="b"/>
            <a:pathLst>
              <a:path w="10160" h="1905">
                <a:moveTo>
                  <a:pt x="0" y="0"/>
                </a:moveTo>
                <a:lnTo>
                  <a:pt x="10159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3536" y="1828800"/>
            <a:ext cx="10160" cy="1905"/>
          </a:xfrm>
          <a:custGeom>
            <a:avLst/>
            <a:gdLst/>
            <a:ahLst/>
            <a:cxnLst/>
            <a:rect l="l" t="t" r="r" b="b"/>
            <a:pathLst>
              <a:path w="10160" h="1905">
                <a:moveTo>
                  <a:pt x="0" y="0"/>
                </a:moveTo>
                <a:lnTo>
                  <a:pt x="10160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9760" y="1828800"/>
            <a:ext cx="10160" cy="1905"/>
          </a:xfrm>
          <a:custGeom>
            <a:avLst/>
            <a:gdLst/>
            <a:ahLst/>
            <a:cxnLst/>
            <a:rect l="l" t="t" r="r" b="b"/>
            <a:pathLst>
              <a:path w="10160" h="1905">
                <a:moveTo>
                  <a:pt x="0" y="0"/>
                </a:moveTo>
                <a:lnTo>
                  <a:pt x="10160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1840" y="1828800"/>
            <a:ext cx="10160" cy="1905"/>
          </a:xfrm>
          <a:custGeom>
            <a:avLst/>
            <a:gdLst/>
            <a:ahLst/>
            <a:cxnLst/>
            <a:rect l="l" t="t" r="r" b="b"/>
            <a:pathLst>
              <a:path w="10159" h="1905">
                <a:moveTo>
                  <a:pt x="0" y="0"/>
                </a:moveTo>
                <a:lnTo>
                  <a:pt x="10159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71840" y="1828800"/>
            <a:ext cx="10160" cy="1905"/>
          </a:xfrm>
          <a:custGeom>
            <a:avLst/>
            <a:gdLst/>
            <a:ahLst/>
            <a:cxnLst/>
            <a:rect l="l" t="t" r="r" b="b"/>
            <a:pathLst>
              <a:path w="10159" h="1905">
                <a:moveTo>
                  <a:pt x="0" y="0"/>
                </a:moveTo>
                <a:lnTo>
                  <a:pt x="10159" y="1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000" y="2152650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30">
                <a:moveTo>
                  <a:pt x="0" y="0"/>
                </a:moveTo>
                <a:lnTo>
                  <a:pt x="1460" y="11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17809" y="2467736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Arial"/>
                <a:cs typeface="Arial"/>
              </a:rPr>
              <a:t>o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2000" y="2476500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30">
                <a:moveTo>
                  <a:pt x="0" y="0"/>
                </a:moveTo>
                <a:lnTo>
                  <a:pt x="1460" y="11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000" y="2794000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30">
                <a:moveTo>
                  <a:pt x="0" y="0"/>
                </a:moveTo>
                <a:lnTo>
                  <a:pt x="1460" y="11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2000" y="3117850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30">
                <a:moveTo>
                  <a:pt x="0" y="0"/>
                </a:moveTo>
                <a:lnTo>
                  <a:pt x="1460" y="11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000" y="3437001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0"/>
                </a:moveTo>
                <a:lnTo>
                  <a:pt x="1460" y="11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2000" y="3760851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0"/>
                </a:moveTo>
                <a:lnTo>
                  <a:pt x="1460" y="11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2000" y="3760851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0"/>
                </a:moveTo>
                <a:lnTo>
                  <a:pt x="1460" y="11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20060" y="3760851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5" h="11429">
                <a:moveTo>
                  <a:pt x="0" y="0"/>
                </a:moveTo>
                <a:lnTo>
                  <a:pt x="1396" y="11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23536" y="3760851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0"/>
                </a:moveTo>
                <a:lnTo>
                  <a:pt x="1524" y="11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69760" y="3760851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0"/>
                </a:moveTo>
                <a:lnTo>
                  <a:pt x="1397" y="11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61111" y="1827910"/>
          <a:ext cx="7611107" cy="1927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8314"/>
                <a:gridCol w="1899919"/>
                <a:gridCol w="2046604"/>
                <a:gridCol w="1906270"/>
              </a:tblGrid>
              <a:tr h="319532">
                <a:tc>
                  <a:txBody>
                    <a:bodyPr/>
                    <a:lstStyle/>
                    <a:p>
                      <a:pPr marL="436245">
                        <a:lnSpc>
                          <a:spcPts val="2385"/>
                        </a:lnSpc>
                        <a:spcBef>
                          <a:spcPts val="30"/>
                        </a:spcBef>
                      </a:pPr>
                      <a:r>
                        <a:rPr sz="21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EmpNum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ts val="2385"/>
                        </a:lnSpc>
                        <a:spcBef>
                          <a:spcPts val="30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EmpEmail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80059">
                        <a:lnSpc>
                          <a:spcPts val="2385"/>
                        </a:lnSpc>
                        <a:spcBef>
                          <a:spcPts val="30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EmpFname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ts val="2385"/>
                        </a:lnSpc>
                        <a:spcBef>
                          <a:spcPts val="30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EmpLname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73660" algn="ctr">
                        <a:lnSpc>
                          <a:spcPts val="2390"/>
                        </a:lnSpc>
                        <a:spcBef>
                          <a:spcPts val="60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123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2390"/>
                        </a:lnSpc>
                        <a:spcBef>
                          <a:spcPts val="60"/>
                        </a:spcBef>
                      </a:pPr>
                      <a:r>
                        <a:rPr sz="2100" spc="-15" dirty="0">
                          <a:latin typeface="Arial"/>
                          <a:cs typeface="Arial"/>
                          <a:hlinkClick r:id="rId2"/>
                        </a:rPr>
                        <a:t>j</a:t>
                      </a:r>
                      <a:r>
                        <a:rPr sz="2100" dirty="0">
                          <a:latin typeface="Arial"/>
                          <a:cs typeface="Arial"/>
                          <a:hlinkClick r:id="rId2"/>
                        </a:rPr>
                        <a:t>d</a:t>
                      </a:r>
                      <a:r>
                        <a:rPr sz="2100" spc="-10" dirty="0">
                          <a:latin typeface="Arial"/>
                          <a:cs typeface="Arial"/>
                          <a:hlinkClick r:id="rId2"/>
                        </a:rPr>
                        <a:t>o</a:t>
                      </a:r>
                      <a:r>
                        <a:rPr sz="2100" dirty="0">
                          <a:latin typeface="Arial"/>
                          <a:cs typeface="Arial"/>
                          <a:hlinkClick r:id="rId2"/>
                        </a:rPr>
                        <a:t>e@abc.</a:t>
                      </a:r>
                      <a:r>
                        <a:rPr sz="2100" spc="5" dirty="0">
                          <a:latin typeface="Arial"/>
                          <a:cs typeface="Arial"/>
                          <a:hlinkClick r:id="rId2"/>
                        </a:rPr>
                        <a:t>c</a:t>
                      </a:r>
                      <a:r>
                        <a:rPr sz="2100" dirty="0">
                          <a:latin typeface="Arial"/>
                          <a:cs typeface="Arial"/>
                          <a:hlinkClick r:id="rId2"/>
                        </a:rPr>
                        <a:t>om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1210">
                        <a:lnSpc>
                          <a:spcPts val="2390"/>
                        </a:lnSpc>
                        <a:spcBef>
                          <a:spcPts val="60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John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2390"/>
                        </a:lnSpc>
                        <a:spcBef>
                          <a:spcPts val="60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Doe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73660" algn="ctr">
                        <a:lnSpc>
                          <a:spcPts val="2375"/>
                        </a:lnSpc>
                        <a:spcBef>
                          <a:spcPts val="25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456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2375"/>
                        </a:lnSpc>
                        <a:spcBef>
                          <a:spcPts val="2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  <a:hlinkClick r:id="rId3"/>
                        </a:rPr>
                        <a:t>psmith@abc.c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2375"/>
                        </a:lnSpc>
                        <a:spcBef>
                          <a:spcPts val="25"/>
                        </a:spcBef>
                        <a:tabLst>
                          <a:tab pos="766445" algn="l"/>
                        </a:tabLst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m	Peter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9130">
                        <a:lnSpc>
                          <a:spcPts val="2375"/>
                        </a:lnSpc>
                        <a:spcBef>
                          <a:spcPts val="25"/>
                        </a:spcBef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Smith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167">
                <a:tc>
                  <a:txBody>
                    <a:bodyPr/>
                    <a:lstStyle/>
                    <a:p>
                      <a:pPr marL="73660" algn="ctr">
                        <a:lnSpc>
                          <a:spcPts val="2410"/>
                        </a:lnSpc>
                        <a:spcBef>
                          <a:spcPts val="75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555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2410"/>
                        </a:lnSpc>
                        <a:spcBef>
                          <a:spcPts val="75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  <a:hlinkClick r:id="rId4"/>
                        </a:rPr>
                        <a:t>alee1@abc.co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10"/>
                        </a:lnSpc>
                        <a:spcBef>
                          <a:spcPts val="75"/>
                        </a:spcBef>
                        <a:tabLst>
                          <a:tab pos="787400" algn="l"/>
                        </a:tabLst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m	</a:t>
                      </a:r>
                      <a:r>
                        <a:rPr sz="2100" spc="-5" dirty="0">
                          <a:latin typeface="Arial"/>
                          <a:cs typeface="Arial"/>
                        </a:rPr>
                        <a:t>Alan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2410"/>
                        </a:lnSpc>
                        <a:spcBef>
                          <a:spcPts val="75"/>
                        </a:spcBef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Lee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73660" algn="ctr">
                        <a:lnSpc>
                          <a:spcPts val="2475"/>
                        </a:lnSpc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633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2475"/>
                        </a:lnSpc>
                      </a:pPr>
                      <a:r>
                        <a:rPr sz="2100" spc="-5" dirty="0">
                          <a:latin typeface="Arial"/>
                          <a:cs typeface="Arial"/>
                          <a:hlinkClick r:id="rId5"/>
                        </a:rPr>
                        <a:t>pdoe@abc.co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75"/>
                        </a:lnSpc>
                        <a:tabLst>
                          <a:tab pos="766445" algn="l"/>
                        </a:tabLst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m	Peter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2475"/>
                        </a:lnSpc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Doe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594">
                <a:tc>
                  <a:txBody>
                    <a:bodyPr/>
                    <a:lstStyle/>
                    <a:p>
                      <a:pPr marL="73660" algn="ctr">
                        <a:lnSpc>
                          <a:spcPts val="2355"/>
                        </a:lnSpc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787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2355"/>
                        </a:lnSpc>
                      </a:pPr>
                      <a:r>
                        <a:rPr sz="2100" spc="-5" dirty="0">
                          <a:latin typeface="Arial"/>
                          <a:cs typeface="Arial"/>
                          <a:hlinkClick r:id="rId6"/>
                        </a:rPr>
                        <a:t>alee2@abc.co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55"/>
                        </a:lnSpc>
                        <a:tabLst>
                          <a:tab pos="787400" algn="l"/>
                        </a:tabLst>
                      </a:pPr>
                      <a:r>
                        <a:rPr sz="2100" dirty="0">
                          <a:latin typeface="Arial"/>
                          <a:cs typeface="Arial"/>
                        </a:rPr>
                        <a:t>m	</a:t>
                      </a:r>
                      <a:r>
                        <a:rPr sz="2100" spc="-5" dirty="0">
                          <a:latin typeface="Arial"/>
                          <a:cs typeface="Arial"/>
                        </a:rPr>
                        <a:t>Alan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2355"/>
                        </a:lnSpc>
                      </a:pPr>
                      <a:r>
                        <a:rPr sz="2100" spc="-10" dirty="0">
                          <a:latin typeface="Arial"/>
                          <a:cs typeface="Arial"/>
                        </a:rPr>
                        <a:t>Lee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8371840" y="3760851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0"/>
                </a:moveTo>
                <a:lnTo>
                  <a:pt x="1396" y="11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71840" y="3760851"/>
            <a:ext cx="1905" cy="11430"/>
          </a:xfrm>
          <a:custGeom>
            <a:avLst/>
            <a:gdLst/>
            <a:ahLst/>
            <a:cxnLst/>
            <a:rect l="l" t="t" r="r" b="b"/>
            <a:pathLst>
              <a:path w="1904" h="11429">
                <a:moveTo>
                  <a:pt x="0" y="0"/>
                </a:moveTo>
                <a:lnTo>
                  <a:pt x="1396" y="11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64540" y="4341114"/>
            <a:ext cx="397764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0" marR="5080" indent="-984885">
              <a:lnSpc>
                <a:spcPct val="100000"/>
              </a:lnSpc>
              <a:spcBef>
                <a:spcPts val="100"/>
              </a:spcBef>
              <a:tabLst>
                <a:tab pos="2195195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EmpNum is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PK then 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FDs:  EmpNum	</a:t>
            </a:r>
            <a:r>
              <a:rPr sz="2000" spc="5" dirty="0">
                <a:latin typeface="Wingdings"/>
                <a:cs typeface="Wingdings"/>
              </a:rPr>
              <a:t>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EmpEmail  EmpNum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EmpFname  EmpNum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EmpLname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must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exist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60629"/>
            <a:ext cx="6802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Functional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Dependencies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3201" y="1735277"/>
            <a:ext cx="25114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EmpNum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EmpEmail  </a:t>
            </a:r>
            <a:r>
              <a:rPr sz="1800" spc="-5" dirty="0">
                <a:latin typeface="Arial"/>
                <a:cs typeface="Arial"/>
              </a:rPr>
              <a:t>EmpNum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EmpFname  </a:t>
            </a:r>
            <a:r>
              <a:rPr sz="1800" spc="-5" dirty="0">
                <a:latin typeface="Arial"/>
                <a:cs typeface="Arial"/>
              </a:rPr>
              <a:t>EmpNum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EmpLname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844" y="3532708"/>
            <a:ext cx="977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2175" y="3151759"/>
            <a:ext cx="15506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EmpEmail</a:t>
            </a:r>
            <a:endParaRPr sz="1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EmpFname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0398" y="4218813"/>
            <a:ext cx="1192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Emp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6367" y="3416934"/>
            <a:ext cx="916940" cy="323215"/>
          </a:xfrm>
          <a:custGeom>
            <a:avLst/>
            <a:gdLst/>
            <a:ahLst/>
            <a:cxnLst/>
            <a:rect l="l" t="t" r="r" b="b"/>
            <a:pathLst>
              <a:path w="916939" h="323214">
                <a:moveTo>
                  <a:pt x="842178" y="30169"/>
                </a:moveTo>
                <a:lnTo>
                  <a:pt x="0" y="310895"/>
                </a:lnTo>
                <a:lnTo>
                  <a:pt x="4063" y="322833"/>
                </a:lnTo>
                <a:lnTo>
                  <a:pt x="846197" y="42206"/>
                </a:lnTo>
                <a:lnTo>
                  <a:pt x="842178" y="30169"/>
                </a:lnTo>
                <a:close/>
              </a:path>
              <a:path w="916939" h="323214">
                <a:moveTo>
                  <a:pt x="902334" y="26162"/>
                </a:moveTo>
                <a:lnTo>
                  <a:pt x="854202" y="26162"/>
                </a:lnTo>
                <a:lnTo>
                  <a:pt x="858139" y="38226"/>
                </a:lnTo>
                <a:lnTo>
                  <a:pt x="846197" y="42206"/>
                </a:lnTo>
                <a:lnTo>
                  <a:pt x="856233" y="72262"/>
                </a:lnTo>
                <a:lnTo>
                  <a:pt x="902334" y="26162"/>
                </a:lnTo>
                <a:close/>
              </a:path>
              <a:path w="916939" h="323214">
                <a:moveTo>
                  <a:pt x="854202" y="26162"/>
                </a:moveTo>
                <a:lnTo>
                  <a:pt x="842178" y="30169"/>
                </a:lnTo>
                <a:lnTo>
                  <a:pt x="846197" y="42206"/>
                </a:lnTo>
                <a:lnTo>
                  <a:pt x="858139" y="38226"/>
                </a:lnTo>
                <a:lnTo>
                  <a:pt x="854202" y="26162"/>
                </a:lnTo>
                <a:close/>
              </a:path>
              <a:path w="916939" h="323214">
                <a:moveTo>
                  <a:pt x="832104" y="0"/>
                </a:moveTo>
                <a:lnTo>
                  <a:pt x="842178" y="30169"/>
                </a:lnTo>
                <a:lnTo>
                  <a:pt x="854202" y="26162"/>
                </a:lnTo>
                <a:lnTo>
                  <a:pt x="902334" y="26162"/>
                </a:lnTo>
                <a:lnTo>
                  <a:pt x="916432" y="12064"/>
                </a:lnTo>
                <a:lnTo>
                  <a:pt x="832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019" y="3727450"/>
            <a:ext cx="1143635" cy="115570"/>
          </a:xfrm>
          <a:custGeom>
            <a:avLst/>
            <a:gdLst/>
            <a:ahLst/>
            <a:cxnLst/>
            <a:rect l="l" t="t" r="r" b="b"/>
            <a:pathLst>
              <a:path w="1143635" h="115570">
                <a:moveTo>
                  <a:pt x="1069847" y="39497"/>
                </a:moveTo>
                <a:lnTo>
                  <a:pt x="1067729" y="71164"/>
                </a:lnTo>
                <a:lnTo>
                  <a:pt x="1080389" y="72008"/>
                </a:lnTo>
                <a:lnTo>
                  <a:pt x="1079627" y="84708"/>
                </a:lnTo>
                <a:lnTo>
                  <a:pt x="1066823" y="84708"/>
                </a:lnTo>
                <a:lnTo>
                  <a:pt x="1064768" y="115443"/>
                </a:lnTo>
                <a:lnTo>
                  <a:pt x="1138221" y="84708"/>
                </a:lnTo>
                <a:lnTo>
                  <a:pt x="1079627" y="84708"/>
                </a:lnTo>
                <a:lnTo>
                  <a:pt x="1066880" y="83858"/>
                </a:lnTo>
                <a:lnTo>
                  <a:pt x="1140252" y="83858"/>
                </a:lnTo>
                <a:lnTo>
                  <a:pt x="1143381" y="82550"/>
                </a:lnTo>
                <a:lnTo>
                  <a:pt x="1069847" y="39497"/>
                </a:lnTo>
                <a:close/>
              </a:path>
              <a:path w="1143635" h="115570">
                <a:moveTo>
                  <a:pt x="1067729" y="71164"/>
                </a:moveTo>
                <a:lnTo>
                  <a:pt x="1066880" y="83858"/>
                </a:lnTo>
                <a:lnTo>
                  <a:pt x="1079627" y="84708"/>
                </a:lnTo>
                <a:lnTo>
                  <a:pt x="1080389" y="72008"/>
                </a:lnTo>
                <a:lnTo>
                  <a:pt x="1067729" y="71164"/>
                </a:lnTo>
                <a:close/>
              </a:path>
              <a:path w="1143635" h="115570">
                <a:moveTo>
                  <a:pt x="762" y="0"/>
                </a:moveTo>
                <a:lnTo>
                  <a:pt x="0" y="12700"/>
                </a:lnTo>
                <a:lnTo>
                  <a:pt x="1066880" y="83858"/>
                </a:lnTo>
                <a:lnTo>
                  <a:pt x="1067729" y="71164"/>
                </a:lnTo>
                <a:lnTo>
                  <a:pt x="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4970" y="3728465"/>
            <a:ext cx="1070610" cy="691515"/>
          </a:xfrm>
          <a:custGeom>
            <a:avLst/>
            <a:gdLst/>
            <a:ahLst/>
            <a:cxnLst/>
            <a:rect l="l" t="t" r="r" b="b"/>
            <a:pathLst>
              <a:path w="1070610" h="691514">
                <a:moveTo>
                  <a:pt x="1002678" y="655327"/>
                </a:moveTo>
                <a:lnTo>
                  <a:pt x="985519" y="681989"/>
                </a:lnTo>
                <a:lnTo>
                  <a:pt x="1070229" y="691133"/>
                </a:lnTo>
                <a:lnTo>
                  <a:pt x="1053066" y="662177"/>
                </a:lnTo>
                <a:lnTo>
                  <a:pt x="1013332" y="662177"/>
                </a:lnTo>
                <a:lnTo>
                  <a:pt x="1002678" y="655327"/>
                </a:lnTo>
                <a:close/>
              </a:path>
              <a:path w="1070610" h="691514">
                <a:moveTo>
                  <a:pt x="1009542" y="644663"/>
                </a:moveTo>
                <a:lnTo>
                  <a:pt x="1002678" y="655327"/>
                </a:lnTo>
                <a:lnTo>
                  <a:pt x="1013332" y="662177"/>
                </a:lnTo>
                <a:lnTo>
                  <a:pt x="1020191" y="651509"/>
                </a:lnTo>
                <a:lnTo>
                  <a:pt x="1009542" y="644663"/>
                </a:lnTo>
                <a:close/>
              </a:path>
              <a:path w="1070610" h="691514">
                <a:moveTo>
                  <a:pt x="1026794" y="617854"/>
                </a:moveTo>
                <a:lnTo>
                  <a:pt x="1009542" y="644663"/>
                </a:lnTo>
                <a:lnTo>
                  <a:pt x="1020191" y="651509"/>
                </a:lnTo>
                <a:lnTo>
                  <a:pt x="1013332" y="662177"/>
                </a:lnTo>
                <a:lnTo>
                  <a:pt x="1053066" y="662177"/>
                </a:lnTo>
                <a:lnTo>
                  <a:pt x="1026794" y="617854"/>
                </a:lnTo>
                <a:close/>
              </a:path>
              <a:path w="1070610" h="691514">
                <a:moveTo>
                  <a:pt x="6858" y="0"/>
                </a:moveTo>
                <a:lnTo>
                  <a:pt x="0" y="10667"/>
                </a:lnTo>
                <a:lnTo>
                  <a:pt x="1002678" y="655327"/>
                </a:lnTo>
                <a:lnTo>
                  <a:pt x="1009542" y="644663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28687" y="5176837"/>
          <a:ext cx="66294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600200"/>
                <a:gridCol w="1752600"/>
                <a:gridCol w="1828800"/>
              </a:tblGrid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EmpNum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EmpEmail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EmpFname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EmpLname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765300" y="5715000"/>
            <a:ext cx="1568450" cy="387350"/>
          </a:xfrm>
          <a:custGeom>
            <a:avLst/>
            <a:gdLst/>
            <a:ahLst/>
            <a:cxnLst/>
            <a:rect l="l" t="t" r="r" b="b"/>
            <a:pathLst>
              <a:path w="1568450" h="387350">
                <a:moveTo>
                  <a:pt x="12700" y="0"/>
                </a:moveTo>
                <a:lnTo>
                  <a:pt x="0" y="0"/>
                </a:lnTo>
                <a:lnTo>
                  <a:pt x="0" y="384505"/>
                </a:lnTo>
                <a:lnTo>
                  <a:pt x="2793" y="387350"/>
                </a:lnTo>
                <a:lnTo>
                  <a:pt x="1533905" y="387350"/>
                </a:lnTo>
                <a:lnTo>
                  <a:pt x="1536700" y="384505"/>
                </a:lnTo>
                <a:lnTo>
                  <a:pt x="1536700" y="381000"/>
                </a:lnTo>
                <a:lnTo>
                  <a:pt x="12700" y="381000"/>
                </a:lnTo>
                <a:lnTo>
                  <a:pt x="6350" y="374650"/>
                </a:lnTo>
                <a:lnTo>
                  <a:pt x="12700" y="374650"/>
                </a:lnTo>
                <a:lnTo>
                  <a:pt x="12700" y="0"/>
                </a:lnTo>
                <a:close/>
              </a:path>
              <a:path w="1568450" h="387350">
                <a:moveTo>
                  <a:pt x="12700" y="374650"/>
                </a:moveTo>
                <a:lnTo>
                  <a:pt x="6350" y="374650"/>
                </a:lnTo>
                <a:lnTo>
                  <a:pt x="12700" y="381000"/>
                </a:lnTo>
                <a:lnTo>
                  <a:pt x="12700" y="374650"/>
                </a:lnTo>
                <a:close/>
              </a:path>
              <a:path w="1568450" h="387350">
                <a:moveTo>
                  <a:pt x="1524000" y="374650"/>
                </a:moveTo>
                <a:lnTo>
                  <a:pt x="12700" y="374650"/>
                </a:lnTo>
                <a:lnTo>
                  <a:pt x="12700" y="381000"/>
                </a:lnTo>
                <a:lnTo>
                  <a:pt x="1524000" y="381000"/>
                </a:lnTo>
                <a:lnTo>
                  <a:pt x="1524000" y="374650"/>
                </a:lnTo>
                <a:close/>
              </a:path>
              <a:path w="1568450" h="387350">
                <a:moveTo>
                  <a:pt x="1536700" y="63500"/>
                </a:moveTo>
                <a:lnTo>
                  <a:pt x="1524000" y="63500"/>
                </a:lnTo>
                <a:lnTo>
                  <a:pt x="1524000" y="381000"/>
                </a:lnTo>
                <a:lnTo>
                  <a:pt x="1530350" y="374650"/>
                </a:lnTo>
                <a:lnTo>
                  <a:pt x="1536700" y="374650"/>
                </a:lnTo>
                <a:lnTo>
                  <a:pt x="1536700" y="63500"/>
                </a:lnTo>
                <a:close/>
              </a:path>
              <a:path w="1568450" h="387350">
                <a:moveTo>
                  <a:pt x="1536700" y="374650"/>
                </a:moveTo>
                <a:lnTo>
                  <a:pt x="1530350" y="374650"/>
                </a:lnTo>
                <a:lnTo>
                  <a:pt x="1524000" y="381000"/>
                </a:lnTo>
                <a:lnTo>
                  <a:pt x="1536700" y="381000"/>
                </a:lnTo>
                <a:lnTo>
                  <a:pt x="1536700" y="374650"/>
                </a:lnTo>
                <a:close/>
              </a:path>
              <a:path w="1568450" h="387350">
                <a:moveTo>
                  <a:pt x="1530350" y="0"/>
                </a:moveTo>
                <a:lnTo>
                  <a:pt x="1492250" y="76200"/>
                </a:lnTo>
                <a:lnTo>
                  <a:pt x="1524000" y="76200"/>
                </a:lnTo>
                <a:lnTo>
                  <a:pt x="1524000" y="63500"/>
                </a:lnTo>
                <a:lnTo>
                  <a:pt x="1562100" y="63500"/>
                </a:lnTo>
                <a:lnTo>
                  <a:pt x="1530350" y="0"/>
                </a:lnTo>
                <a:close/>
              </a:path>
              <a:path w="1568450" h="387350">
                <a:moveTo>
                  <a:pt x="1562100" y="63500"/>
                </a:moveTo>
                <a:lnTo>
                  <a:pt x="1536700" y="63500"/>
                </a:lnTo>
                <a:lnTo>
                  <a:pt x="1536700" y="76200"/>
                </a:lnTo>
                <a:lnTo>
                  <a:pt x="1568450" y="76200"/>
                </a:lnTo>
                <a:lnTo>
                  <a:pt x="156210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89300" y="5715000"/>
            <a:ext cx="1568450" cy="387350"/>
          </a:xfrm>
          <a:custGeom>
            <a:avLst/>
            <a:gdLst/>
            <a:ahLst/>
            <a:cxnLst/>
            <a:rect l="l" t="t" r="r" b="b"/>
            <a:pathLst>
              <a:path w="1568450" h="387350">
                <a:moveTo>
                  <a:pt x="12700" y="0"/>
                </a:moveTo>
                <a:lnTo>
                  <a:pt x="0" y="0"/>
                </a:lnTo>
                <a:lnTo>
                  <a:pt x="0" y="384505"/>
                </a:lnTo>
                <a:lnTo>
                  <a:pt x="2794" y="387350"/>
                </a:lnTo>
                <a:lnTo>
                  <a:pt x="1533905" y="387350"/>
                </a:lnTo>
                <a:lnTo>
                  <a:pt x="1536700" y="384505"/>
                </a:lnTo>
                <a:lnTo>
                  <a:pt x="1536700" y="381000"/>
                </a:lnTo>
                <a:lnTo>
                  <a:pt x="12700" y="381000"/>
                </a:lnTo>
                <a:lnTo>
                  <a:pt x="6350" y="374650"/>
                </a:lnTo>
                <a:lnTo>
                  <a:pt x="12700" y="374650"/>
                </a:lnTo>
                <a:lnTo>
                  <a:pt x="12700" y="0"/>
                </a:lnTo>
                <a:close/>
              </a:path>
              <a:path w="1568450" h="387350">
                <a:moveTo>
                  <a:pt x="12700" y="374650"/>
                </a:moveTo>
                <a:lnTo>
                  <a:pt x="6350" y="374650"/>
                </a:lnTo>
                <a:lnTo>
                  <a:pt x="12700" y="381000"/>
                </a:lnTo>
                <a:lnTo>
                  <a:pt x="12700" y="374650"/>
                </a:lnTo>
                <a:close/>
              </a:path>
              <a:path w="1568450" h="387350">
                <a:moveTo>
                  <a:pt x="1524000" y="374650"/>
                </a:moveTo>
                <a:lnTo>
                  <a:pt x="12700" y="374650"/>
                </a:lnTo>
                <a:lnTo>
                  <a:pt x="12700" y="381000"/>
                </a:lnTo>
                <a:lnTo>
                  <a:pt x="1524000" y="381000"/>
                </a:lnTo>
                <a:lnTo>
                  <a:pt x="1524000" y="374650"/>
                </a:lnTo>
                <a:close/>
              </a:path>
              <a:path w="1568450" h="387350">
                <a:moveTo>
                  <a:pt x="1536700" y="63500"/>
                </a:moveTo>
                <a:lnTo>
                  <a:pt x="1524000" y="63500"/>
                </a:lnTo>
                <a:lnTo>
                  <a:pt x="1524000" y="381000"/>
                </a:lnTo>
                <a:lnTo>
                  <a:pt x="1530350" y="374650"/>
                </a:lnTo>
                <a:lnTo>
                  <a:pt x="1536700" y="374650"/>
                </a:lnTo>
                <a:lnTo>
                  <a:pt x="1536700" y="63500"/>
                </a:lnTo>
                <a:close/>
              </a:path>
              <a:path w="1568450" h="387350">
                <a:moveTo>
                  <a:pt x="1536700" y="374650"/>
                </a:moveTo>
                <a:lnTo>
                  <a:pt x="1530350" y="374650"/>
                </a:lnTo>
                <a:lnTo>
                  <a:pt x="1524000" y="381000"/>
                </a:lnTo>
                <a:lnTo>
                  <a:pt x="1536700" y="381000"/>
                </a:lnTo>
                <a:lnTo>
                  <a:pt x="1536700" y="374650"/>
                </a:lnTo>
                <a:close/>
              </a:path>
              <a:path w="1568450" h="387350">
                <a:moveTo>
                  <a:pt x="1530350" y="0"/>
                </a:moveTo>
                <a:lnTo>
                  <a:pt x="1492250" y="76200"/>
                </a:lnTo>
                <a:lnTo>
                  <a:pt x="1524000" y="76200"/>
                </a:lnTo>
                <a:lnTo>
                  <a:pt x="1524000" y="63500"/>
                </a:lnTo>
                <a:lnTo>
                  <a:pt x="1562100" y="63500"/>
                </a:lnTo>
                <a:lnTo>
                  <a:pt x="1530350" y="0"/>
                </a:lnTo>
                <a:close/>
              </a:path>
              <a:path w="1568450" h="387350">
                <a:moveTo>
                  <a:pt x="1562100" y="63500"/>
                </a:moveTo>
                <a:lnTo>
                  <a:pt x="1536700" y="63500"/>
                </a:lnTo>
                <a:lnTo>
                  <a:pt x="1536700" y="76200"/>
                </a:lnTo>
                <a:lnTo>
                  <a:pt x="1568450" y="76200"/>
                </a:lnTo>
                <a:lnTo>
                  <a:pt x="156210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13300" y="5715000"/>
            <a:ext cx="1568450" cy="387350"/>
          </a:xfrm>
          <a:custGeom>
            <a:avLst/>
            <a:gdLst/>
            <a:ahLst/>
            <a:cxnLst/>
            <a:rect l="l" t="t" r="r" b="b"/>
            <a:pathLst>
              <a:path w="1568450" h="387350">
                <a:moveTo>
                  <a:pt x="12700" y="0"/>
                </a:moveTo>
                <a:lnTo>
                  <a:pt x="0" y="0"/>
                </a:lnTo>
                <a:lnTo>
                  <a:pt x="0" y="384505"/>
                </a:lnTo>
                <a:lnTo>
                  <a:pt x="2794" y="387350"/>
                </a:lnTo>
                <a:lnTo>
                  <a:pt x="1533905" y="387350"/>
                </a:lnTo>
                <a:lnTo>
                  <a:pt x="1536700" y="384505"/>
                </a:lnTo>
                <a:lnTo>
                  <a:pt x="1536700" y="381000"/>
                </a:lnTo>
                <a:lnTo>
                  <a:pt x="12700" y="381000"/>
                </a:lnTo>
                <a:lnTo>
                  <a:pt x="6350" y="374650"/>
                </a:lnTo>
                <a:lnTo>
                  <a:pt x="12700" y="374650"/>
                </a:lnTo>
                <a:lnTo>
                  <a:pt x="12700" y="0"/>
                </a:lnTo>
                <a:close/>
              </a:path>
              <a:path w="1568450" h="387350">
                <a:moveTo>
                  <a:pt x="12700" y="374650"/>
                </a:moveTo>
                <a:lnTo>
                  <a:pt x="6350" y="374650"/>
                </a:lnTo>
                <a:lnTo>
                  <a:pt x="12700" y="381000"/>
                </a:lnTo>
                <a:lnTo>
                  <a:pt x="12700" y="374650"/>
                </a:lnTo>
                <a:close/>
              </a:path>
              <a:path w="1568450" h="387350">
                <a:moveTo>
                  <a:pt x="1524000" y="374650"/>
                </a:moveTo>
                <a:lnTo>
                  <a:pt x="12700" y="374650"/>
                </a:lnTo>
                <a:lnTo>
                  <a:pt x="12700" y="381000"/>
                </a:lnTo>
                <a:lnTo>
                  <a:pt x="1524000" y="381000"/>
                </a:lnTo>
                <a:lnTo>
                  <a:pt x="1524000" y="374650"/>
                </a:lnTo>
                <a:close/>
              </a:path>
              <a:path w="1568450" h="387350">
                <a:moveTo>
                  <a:pt x="1536700" y="63500"/>
                </a:moveTo>
                <a:lnTo>
                  <a:pt x="1524000" y="63500"/>
                </a:lnTo>
                <a:lnTo>
                  <a:pt x="1524000" y="381000"/>
                </a:lnTo>
                <a:lnTo>
                  <a:pt x="1530350" y="374650"/>
                </a:lnTo>
                <a:lnTo>
                  <a:pt x="1536700" y="374650"/>
                </a:lnTo>
                <a:lnTo>
                  <a:pt x="1536700" y="63500"/>
                </a:lnTo>
                <a:close/>
              </a:path>
              <a:path w="1568450" h="387350">
                <a:moveTo>
                  <a:pt x="1536700" y="374650"/>
                </a:moveTo>
                <a:lnTo>
                  <a:pt x="1530350" y="374650"/>
                </a:lnTo>
                <a:lnTo>
                  <a:pt x="1524000" y="381000"/>
                </a:lnTo>
                <a:lnTo>
                  <a:pt x="1536700" y="381000"/>
                </a:lnTo>
                <a:lnTo>
                  <a:pt x="1536700" y="374650"/>
                </a:lnTo>
                <a:close/>
              </a:path>
              <a:path w="1568450" h="387350">
                <a:moveTo>
                  <a:pt x="1530350" y="0"/>
                </a:moveTo>
                <a:lnTo>
                  <a:pt x="1492250" y="76200"/>
                </a:lnTo>
                <a:lnTo>
                  <a:pt x="1524000" y="76200"/>
                </a:lnTo>
                <a:lnTo>
                  <a:pt x="1524000" y="63500"/>
                </a:lnTo>
                <a:lnTo>
                  <a:pt x="1562100" y="63500"/>
                </a:lnTo>
                <a:lnTo>
                  <a:pt x="1530350" y="0"/>
                </a:lnTo>
                <a:close/>
              </a:path>
              <a:path w="1568450" h="387350">
                <a:moveTo>
                  <a:pt x="1562100" y="63500"/>
                </a:moveTo>
                <a:lnTo>
                  <a:pt x="1536700" y="63500"/>
                </a:lnTo>
                <a:lnTo>
                  <a:pt x="1536700" y="76200"/>
                </a:lnTo>
                <a:lnTo>
                  <a:pt x="1568450" y="76200"/>
                </a:lnTo>
                <a:lnTo>
                  <a:pt x="156210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91200" y="1828800"/>
            <a:ext cx="2514600" cy="11969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138430">
              <a:lnSpc>
                <a:spcPct val="100000"/>
              </a:lnSpc>
              <a:spcBef>
                <a:spcPts val="280"/>
              </a:spcBef>
            </a:pPr>
            <a:r>
              <a:rPr sz="2400" i="1" dirty="0">
                <a:latin typeface="Times New Roman"/>
                <a:cs typeface="Times New Roman"/>
              </a:rPr>
              <a:t>3 </a:t>
            </a:r>
            <a:r>
              <a:rPr sz="2400" i="1" spc="-10" dirty="0">
                <a:latin typeface="Times New Roman"/>
                <a:cs typeface="Times New Roman"/>
              </a:rPr>
              <a:t>different </a:t>
            </a:r>
            <a:r>
              <a:rPr sz="2400" i="1" spc="-5" dirty="0">
                <a:latin typeface="Times New Roman"/>
                <a:cs typeface="Times New Roman"/>
              </a:rPr>
              <a:t>ways  </a:t>
            </a:r>
            <a:r>
              <a:rPr sz="2400" i="1" dirty="0">
                <a:latin typeface="Times New Roman"/>
                <a:cs typeface="Times New Roman"/>
              </a:rPr>
              <a:t>you might </a:t>
            </a:r>
            <a:r>
              <a:rPr sz="2400" i="1" spc="-5" dirty="0">
                <a:latin typeface="Times New Roman"/>
                <a:cs typeface="Times New Roman"/>
              </a:rPr>
              <a:t>see  FDs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depicted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60629"/>
            <a:ext cx="3289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Determinant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70372" y="6414922"/>
            <a:ext cx="670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88888"/>
                </a:solidFill>
                <a:latin typeface="Arial"/>
                <a:cs typeface="Arial"/>
              </a:rPr>
              <a:t>91.2914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644" y="1644777"/>
            <a:ext cx="7139940" cy="252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Functional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Dependency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tabLst>
                <a:tab pos="2367280" algn="l"/>
              </a:tabLst>
            </a:pPr>
            <a:r>
              <a:rPr sz="2400" spc="-5" dirty="0">
                <a:latin typeface="Arial"/>
                <a:cs typeface="Arial"/>
              </a:rPr>
              <a:t>EmpNum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EmpEmail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Attribute on </a:t>
            </a:r>
            <a:r>
              <a:rPr sz="2400" dirty="0">
                <a:latin typeface="Arial"/>
                <a:cs typeface="Arial"/>
              </a:rPr>
              <a:t>the L.H.S </a:t>
            </a:r>
            <a:r>
              <a:rPr sz="2400" spc="-5" dirty="0">
                <a:latin typeface="Arial"/>
                <a:cs typeface="Arial"/>
              </a:rPr>
              <a:t>is known as the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Determinant</a:t>
            </a:r>
            <a:endParaRPr sz="2400">
              <a:latin typeface="Arial"/>
              <a:cs typeface="Arial"/>
            </a:endParaRPr>
          </a:p>
          <a:p>
            <a:pPr marL="812165" indent="-190500">
              <a:lnSpc>
                <a:spcPct val="100000"/>
              </a:lnSpc>
              <a:spcBef>
                <a:spcPts val="1445"/>
              </a:spcBef>
              <a:buChar char="•"/>
              <a:tabLst>
                <a:tab pos="812800" algn="l"/>
              </a:tabLst>
            </a:pPr>
            <a:r>
              <a:rPr sz="2400" spc="-5" dirty="0">
                <a:latin typeface="Arial"/>
                <a:cs typeface="Arial"/>
              </a:rPr>
              <a:t>EmpNum is a determinant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EmpEmail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43865"/>
            <a:ext cx="5250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Transitive</a:t>
            </a:r>
            <a:r>
              <a:rPr spc="-60" dirty="0"/>
              <a:t> </a:t>
            </a:r>
            <a:r>
              <a:rPr dirty="0"/>
              <a:t>dependency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44" y="1386683"/>
            <a:ext cx="7100570" cy="384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6465" marR="1303020" indent="-914400">
              <a:lnSpc>
                <a:spcPct val="147600"/>
              </a:lnSpc>
              <a:spcBef>
                <a:spcPts val="95"/>
              </a:spcBef>
            </a:pPr>
            <a:r>
              <a:rPr sz="2400" spc="-5" dirty="0">
                <a:latin typeface="Arial"/>
                <a:cs typeface="Arial"/>
              </a:rPr>
              <a:t>Consider attributes A, B, and C, and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where 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B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  <a:p>
            <a:pPr marL="12700" marR="25400">
              <a:lnSpc>
                <a:spcPct val="150000"/>
              </a:lnSpc>
              <a:tabLst>
                <a:tab pos="1672589" algn="l"/>
                <a:tab pos="3824604" algn="l"/>
                <a:tab pos="4518025" algn="l"/>
                <a:tab pos="6287770" algn="l"/>
              </a:tabLst>
            </a:pPr>
            <a:r>
              <a:rPr sz="2400" spc="-5" dirty="0">
                <a:latin typeface="Arial"/>
                <a:cs typeface="Arial"/>
              </a:rPr>
              <a:t>Fu</a:t>
            </a:r>
            <a:r>
              <a:rPr sz="2400" spc="-1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cti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nal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depen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5" dirty="0">
                <a:latin typeface="Arial"/>
                <a:cs typeface="Arial"/>
              </a:rPr>
              <a:t>ncies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b="1" i="1" spc="-55" dirty="0">
                <a:latin typeface="Arial"/>
                <a:cs typeface="Arial"/>
              </a:rPr>
              <a:t>T</a:t>
            </a:r>
            <a:r>
              <a:rPr sz="2400" b="1" i="1" spc="-5" dirty="0">
                <a:latin typeface="Arial"/>
                <a:cs typeface="Arial"/>
              </a:rPr>
              <a:t>ransit</a:t>
            </a:r>
            <a:r>
              <a:rPr sz="2400" b="1" i="1" dirty="0">
                <a:latin typeface="Arial"/>
                <a:cs typeface="Arial"/>
              </a:rPr>
              <a:t>i</a:t>
            </a:r>
            <a:r>
              <a:rPr sz="2400" b="1" i="1" spc="-20" dirty="0">
                <a:latin typeface="Arial"/>
                <a:cs typeface="Arial"/>
              </a:rPr>
              <a:t>v</a:t>
            </a:r>
            <a:r>
              <a:rPr sz="2400" b="1" i="1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ich  means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we also have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functional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dependency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4320"/>
              </a:lnSpc>
              <a:spcBef>
                <a:spcPts val="385"/>
              </a:spcBef>
              <a:tabLst>
                <a:tab pos="685800" algn="l"/>
                <a:tab pos="1381125" algn="l"/>
                <a:tab pos="2111375" algn="l"/>
                <a:tab pos="2553335" algn="l"/>
                <a:tab pos="2993390" algn="l"/>
                <a:tab pos="4658360" algn="l"/>
                <a:tab pos="6322695" algn="l"/>
                <a:tab pos="6884034" algn="l"/>
              </a:tabLst>
            </a:pPr>
            <a:r>
              <a:rPr sz="2400" spc="-50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e	say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at	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ans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tiv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ende</a:t>
            </a:r>
            <a:r>
              <a:rPr sz="2400" dirty="0">
                <a:latin typeface="Arial"/>
                <a:cs typeface="Arial"/>
              </a:rPr>
              <a:t>nt	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A  </a:t>
            </a:r>
            <a:r>
              <a:rPr sz="2400" spc="-5" dirty="0">
                <a:latin typeface="Arial"/>
                <a:cs typeface="Arial"/>
              </a:rPr>
              <a:t>through B.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43865"/>
            <a:ext cx="5250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Transitive</a:t>
            </a:r>
            <a:r>
              <a:rPr spc="-60" dirty="0"/>
              <a:t> </a:t>
            </a:r>
            <a:r>
              <a:rPr dirty="0"/>
              <a:t>dependency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1775" y="2660650"/>
            <a:ext cx="1880870" cy="393700"/>
          </a:xfrm>
          <a:custGeom>
            <a:avLst/>
            <a:gdLst/>
            <a:ahLst/>
            <a:cxnLst/>
            <a:rect l="l" t="t" r="r" b="b"/>
            <a:pathLst>
              <a:path w="1880870" h="393700">
                <a:moveTo>
                  <a:pt x="12700" y="0"/>
                </a:moveTo>
                <a:lnTo>
                  <a:pt x="0" y="0"/>
                </a:lnTo>
                <a:lnTo>
                  <a:pt x="0" y="390905"/>
                </a:lnTo>
                <a:lnTo>
                  <a:pt x="2793" y="393700"/>
                </a:lnTo>
                <a:lnTo>
                  <a:pt x="1832355" y="393700"/>
                </a:lnTo>
                <a:lnTo>
                  <a:pt x="1835150" y="390905"/>
                </a:lnTo>
                <a:lnTo>
                  <a:pt x="1835150" y="387350"/>
                </a:lnTo>
                <a:lnTo>
                  <a:pt x="12700" y="387350"/>
                </a:lnTo>
                <a:lnTo>
                  <a:pt x="6350" y="381000"/>
                </a:lnTo>
                <a:lnTo>
                  <a:pt x="12700" y="381000"/>
                </a:lnTo>
                <a:lnTo>
                  <a:pt x="12700" y="0"/>
                </a:lnTo>
                <a:close/>
              </a:path>
              <a:path w="1880870" h="393700">
                <a:moveTo>
                  <a:pt x="12700" y="381000"/>
                </a:moveTo>
                <a:lnTo>
                  <a:pt x="6350" y="381000"/>
                </a:lnTo>
                <a:lnTo>
                  <a:pt x="12700" y="387350"/>
                </a:lnTo>
                <a:lnTo>
                  <a:pt x="12700" y="381000"/>
                </a:lnTo>
                <a:close/>
              </a:path>
              <a:path w="1880870" h="393700">
                <a:moveTo>
                  <a:pt x="1822450" y="381000"/>
                </a:moveTo>
                <a:lnTo>
                  <a:pt x="12700" y="381000"/>
                </a:lnTo>
                <a:lnTo>
                  <a:pt x="12700" y="387350"/>
                </a:lnTo>
                <a:lnTo>
                  <a:pt x="1822450" y="387350"/>
                </a:lnTo>
                <a:lnTo>
                  <a:pt x="1822450" y="381000"/>
                </a:lnTo>
                <a:close/>
              </a:path>
              <a:path w="1880870" h="393700">
                <a:moveTo>
                  <a:pt x="1828800" y="25109"/>
                </a:moveTo>
                <a:lnTo>
                  <a:pt x="1822450" y="35995"/>
                </a:lnTo>
                <a:lnTo>
                  <a:pt x="1822450" y="387350"/>
                </a:lnTo>
                <a:lnTo>
                  <a:pt x="1828800" y="381000"/>
                </a:lnTo>
                <a:lnTo>
                  <a:pt x="1835150" y="381000"/>
                </a:lnTo>
                <a:lnTo>
                  <a:pt x="1835150" y="35995"/>
                </a:lnTo>
                <a:lnTo>
                  <a:pt x="1828800" y="25109"/>
                </a:lnTo>
                <a:close/>
              </a:path>
              <a:path w="1880870" h="393700">
                <a:moveTo>
                  <a:pt x="1835150" y="381000"/>
                </a:moveTo>
                <a:lnTo>
                  <a:pt x="1828800" y="381000"/>
                </a:lnTo>
                <a:lnTo>
                  <a:pt x="1822450" y="387350"/>
                </a:lnTo>
                <a:lnTo>
                  <a:pt x="1835150" y="387350"/>
                </a:lnTo>
                <a:lnTo>
                  <a:pt x="1835150" y="381000"/>
                </a:lnTo>
                <a:close/>
              </a:path>
              <a:path w="1880870" h="393700">
                <a:moveTo>
                  <a:pt x="1828800" y="0"/>
                </a:moveTo>
                <a:lnTo>
                  <a:pt x="1777111" y="88646"/>
                </a:lnTo>
                <a:lnTo>
                  <a:pt x="1778127" y="92455"/>
                </a:lnTo>
                <a:lnTo>
                  <a:pt x="1784223" y="96012"/>
                </a:lnTo>
                <a:lnTo>
                  <a:pt x="1788033" y="94996"/>
                </a:lnTo>
                <a:lnTo>
                  <a:pt x="1822450" y="35995"/>
                </a:lnTo>
                <a:lnTo>
                  <a:pt x="1822450" y="12573"/>
                </a:lnTo>
                <a:lnTo>
                  <a:pt x="1836131" y="12573"/>
                </a:lnTo>
                <a:lnTo>
                  <a:pt x="1828800" y="0"/>
                </a:lnTo>
                <a:close/>
              </a:path>
              <a:path w="1880870" h="393700">
                <a:moveTo>
                  <a:pt x="1836131" y="12573"/>
                </a:moveTo>
                <a:lnTo>
                  <a:pt x="1835150" y="12573"/>
                </a:lnTo>
                <a:lnTo>
                  <a:pt x="1835150" y="35995"/>
                </a:lnTo>
                <a:lnTo>
                  <a:pt x="1869566" y="94996"/>
                </a:lnTo>
                <a:lnTo>
                  <a:pt x="1873377" y="96012"/>
                </a:lnTo>
                <a:lnTo>
                  <a:pt x="1879473" y="92455"/>
                </a:lnTo>
                <a:lnTo>
                  <a:pt x="1880489" y="88646"/>
                </a:lnTo>
                <a:lnTo>
                  <a:pt x="1836131" y="12573"/>
                </a:lnTo>
                <a:close/>
              </a:path>
              <a:path w="1880870" h="393700">
                <a:moveTo>
                  <a:pt x="1835150" y="12573"/>
                </a:moveTo>
                <a:lnTo>
                  <a:pt x="1822450" y="12573"/>
                </a:lnTo>
                <a:lnTo>
                  <a:pt x="1822450" y="35995"/>
                </a:lnTo>
                <a:lnTo>
                  <a:pt x="1828800" y="25109"/>
                </a:lnTo>
                <a:lnTo>
                  <a:pt x="1823339" y="15748"/>
                </a:lnTo>
                <a:lnTo>
                  <a:pt x="1835150" y="15748"/>
                </a:lnTo>
                <a:lnTo>
                  <a:pt x="1835150" y="12573"/>
                </a:lnTo>
                <a:close/>
              </a:path>
              <a:path w="1880870" h="393700">
                <a:moveTo>
                  <a:pt x="1835150" y="15748"/>
                </a:moveTo>
                <a:lnTo>
                  <a:pt x="1834261" y="15748"/>
                </a:lnTo>
                <a:lnTo>
                  <a:pt x="1828800" y="25109"/>
                </a:lnTo>
                <a:lnTo>
                  <a:pt x="1835150" y="35995"/>
                </a:lnTo>
                <a:lnTo>
                  <a:pt x="1835150" y="15748"/>
                </a:lnTo>
                <a:close/>
              </a:path>
              <a:path w="1880870" h="393700">
                <a:moveTo>
                  <a:pt x="1834261" y="15748"/>
                </a:moveTo>
                <a:lnTo>
                  <a:pt x="1823339" y="15748"/>
                </a:lnTo>
                <a:lnTo>
                  <a:pt x="1828800" y="25109"/>
                </a:lnTo>
                <a:lnTo>
                  <a:pt x="1834261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5825" y="1746250"/>
            <a:ext cx="2357120" cy="393700"/>
          </a:xfrm>
          <a:custGeom>
            <a:avLst/>
            <a:gdLst/>
            <a:ahLst/>
            <a:cxnLst/>
            <a:rect l="l" t="t" r="r" b="b"/>
            <a:pathLst>
              <a:path w="2357120" h="393700">
                <a:moveTo>
                  <a:pt x="2308605" y="0"/>
                </a:moveTo>
                <a:lnTo>
                  <a:pt x="2794" y="0"/>
                </a:lnTo>
                <a:lnTo>
                  <a:pt x="0" y="2794"/>
                </a:lnTo>
                <a:lnTo>
                  <a:pt x="0" y="393700"/>
                </a:lnTo>
                <a:lnTo>
                  <a:pt x="12700" y="393700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2311400" y="6350"/>
                </a:lnTo>
                <a:lnTo>
                  <a:pt x="2311400" y="2794"/>
                </a:lnTo>
                <a:lnTo>
                  <a:pt x="2308605" y="0"/>
                </a:lnTo>
                <a:close/>
              </a:path>
              <a:path w="2357120" h="393700">
                <a:moveTo>
                  <a:pt x="2260473" y="297688"/>
                </a:moveTo>
                <a:lnTo>
                  <a:pt x="2254377" y="301244"/>
                </a:lnTo>
                <a:lnTo>
                  <a:pt x="2253360" y="305053"/>
                </a:lnTo>
                <a:lnTo>
                  <a:pt x="2305050" y="393700"/>
                </a:lnTo>
                <a:lnTo>
                  <a:pt x="2312381" y="381126"/>
                </a:lnTo>
                <a:lnTo>
                  <a:pt x="2298700" y="381126"/>
                </a:lnTo>
                <a:lnTo>
                  <a:pt x="2298700" y="357704"/>
                </a:lnTo>
                <a:lnTo>
                  <a:pt x="2264282" y="298703"/>
                </a:lnTo>
                <a:lnTo>
                  <a:pt x="2260473" y="297688"/>
                </a:lnTo>
                <a:close/>
              </a:path>
              <a:path w="2357120" h="393700">
                <a:moveTo>
                  <a:pt x="2298700" y="357704"/>
                </a:moveTo>
                <a:lnTo>
                  <a:pt x="2298700" y="381126"/>
                </a:lnTo>
                <a:lnTo>
                  <a:pt x="2311400" y="381126"/>
                </a:lnTo>
                <a:lnTo>
                  <a:pt x="2311400" y="377951"/>
                </a:lnTo>
                <a:lnTo>
                  <a:pt x="2299589" y="377951"/>
                </a:lnTo>
                <a:lnTo>
                  <a:pt x="2305050" y="368590"/>
                </a:lnTo>
                <a:lnTo>
                  <a:pt x="2298700" y="357704"/>
                </a:lnTo>
                <a:close/>
              </a:path>
              <a:path w="2357120" h="393700">
                <a:moveTo>
                  <a:pt x="2349627" y="297688"/>
                </a:moveTo>
                <a:lnTo>
                  <a:pt x="2345817" y="298703"/>
                </a:lnTo>
                <a:lnTo>
                  <a:pt x="2311400" y="357704"/>
                </a:lnTo>
                <a:lnTo>
                  <a:pt x="2311400" y="381126"/>
                </a:lnTo>
                <a:lnTo>
                  <a:pt x="2312381" y="381126"/>
                </a:lnTo>
                <a:lnTo>
                  <a:pt x="2356739" y="305053"/>
                </a:lnTo>
                <a:lnTo>
                  <a:pt x="2355723" y="301244"/>
                </a:lnTo>
                <a:lnTo>
                  <a:pt x="2349627" y="297688"/>
                </a:lnTo>
                <a:close/>
              </a:path>
              <a:path w="2357120" h="393700">
                <a:moveTo>
                  <a:pt x="2305050" y="368590"/>
                </a:moveTo>
                <a:lnTo>
                  <a:pt x="2299589" y="377951"/>
                </a:lnTo>
                <a:lnTo>
                  <a:pt x="2310510" y="377951"/>
                </a:lnTo>
                <a:lnTo>
                  <a:pt x="2305050" y="368590"/>
                </a:lnTo>
                <a:close/>
              </a:path>
              <a:path w="2357120" h="393700">
                <a:moveTo>
                  <a:pt x="2311400" y="357704"/>
                </a:moveTo>
                <a:lnTo>
                  <a:pt x="2305050" y="368590"/>
                </a:lnTo>
                <a:lnTo>
                  <a:pt x="2310510" y="377951"/>
                </a:lnTo>
                <a:lnTo>
                  <a:pt x="2311400" y="377951"/>
                </a:lnTo>
                <a:lnTo>
                  <a:pt x="2311400" y="357704"/>
                </a:lnTo>
                <a:close/>
              </a:path>
              <a:path w="2357120" h="393700">
                <a:moveTo>
                  <a:pt x="2298700" y="6350"/>
                </a:moveTo>
                <a:lnTo>
                  <a:pt x="2298700" y="357704"/>
                </a:lnTo>
                <a:lnTo>
                  <a:pt x="2305050" y="368590"/>
                </a:lnTo>
                <a:lnTo>
                  <a:pt x="2311400" y="357704"/>
                </a:lnTo>
                <a:lnTo>
                  <a:pt x="2311400" y="12700"/>
                </a:lnTo>
                <a:lnTo>
                  <a:pt x="2305050" y="12700"/>
                </a:lnTo>
                <a:lnTo>
                  <a:pt x="2298700" y="6350"/>
                </a:lnTo>
                <a:close/>
              </a:path>
              <a:path w="2357120" h="393700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2357120" h="393700">
                <a:moveTo>
                  <a:pt x="2298700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2298700" y="12700"/>
                </a:lnTo>
                <a:lnTo>
                  <a:pt x="2298700" y="6350"/>
                </a:lnTo>
                <a:close/>
              </a:path>
              <a:path w="2357120" h="393700">
                <a:moveTo>
                  <a:pt x="2311400" y="6350"/>
                </a:moveTo>
                <a:lnTo>
                  <a:pt x="2298700" y="6350"/>
                </a:lnTo>
                <a:lnTo>
                  <a:pt x="2305050" y="12700"/>
                </a:lnTo>
                <a:lnTo>
                  <a:pt x="2311400" y="12700"/>
                </a:lnTo>
                <a:lnTo>
                  <a:pt x="231140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11212" y="2128837"/>
          <a:ext cx="67818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600200"/>
                <a:gridCol w="1752600"/>
                <a:gridCol w="1981200"/>
              </a:tblGrid>
              <a:tr h="5334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EmpNum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EmpEmail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DeptNum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DeptNname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330575" y="2667000"/>
            <a:ext cx="1195070" cy="387350"/>
          </a:xfrm>
          <a:custGeom>
            <a:avLst/>
            <a:gdLst/>
            <a:ahLst/>
            <a:cxnLst/>
            <a:rect l="l" t="t" r="r" b="b"/>
            <a:pathLst>
              <a:path w="1195070" h="387350">
                <a:moveTo>
                  <a:pt x="1136650" y="374650"/>
                </a:moveTo>
                <a:lnTo>
                  <a:pt x="0" y="374650"/>
                </a:lnTo>
                <a:lnTo>
                  <a:pt x="0" y="387350"/>
                </a:lnTo>
                <a:lnTo>
                  <a:pt x="1146555" y="387350"/>
                </a:lnTo>
                <a:lnTo>
                  <a:pt x="1149350" y="384555"/>
                </a:lnTo>
                <a:lnTo>
                  <a:pt x="1149350" y="381000"/>
                </a:lnTo>
                <a:lnTo>
                  <a:pt x="1136650" y="381000"/>
                </a:lnTo>
                <a:lnTo>
                  <a:pt x="1136650" y="374650"/>
                </a:lnTo>
                <a:close/>
              </a:path>
              <a:path w="1195070" h="387350">
                <a:moveTo>
                  <a:pt x="1143000" y="25109"/>
                </a:moveTo>
                <a:lnTo>
                  <a:pt x="1136650" y="35995"/>
                </a:lnTo>
                <a:lnTo>
                  <a:pt x="1136650" y="381000"/>
                </a:lnTo>
                <a:lnTo>
                  <a:pt x="1143000" y="374650"/>
                </a:lnTo>
                <a:lnTo>
                  <a:pt x="1149350" y="374650"/>
                </a:lnTo>
                <a:lnTo>
                  <a:pt x="1149350" y="35995"/>
                </a:lnTo>
                <a:lnTo>
                  <a:pt x="1143000" y="25109"/>
                </a:lnTo>
                <a:close/>
              </a:path>
              <a:path w="1195070" h="387350">
                <a:moveTo>
                  <a:pt x="1149350" y="374650"/>
                </a:moveTo>
                <a:lnTo>
                  <a:pt x="1143000" y="374650"/>
                </a:lnTo>
                <a:lnTo>
                  <a:pt x="1136650" y="381000"/>
                </a:lnTo>
                <a:lnTo>
                  <a:pt x="1149350" y="381000"/>
                </a:lnTo>
                <a:lnTo>
                  <a:pt x="1149350" y="374650"/>
                </a:lnTo>
                <a:close/>
              </a:path>
              <a:path w="1195070" h="387350">
                <a:moveTo>
                  <a:pt x="1143000" y="0"/>
                </a:moveTo>
                <a:lnTo>
                  <a:pt x="1091311" y="88646"/>
                </a:lnTo>
                <a:lnTo>
                  <a:pt x="1092327" y="92455"/>
                </a:lnTo>
                <a:lnTo>
                  <a:pt x="1098423" y="96012"/>
                </a:lnTo>
                <a:lnTo>
                  <a:pt x="1102233" y="94996"/>
                </a:lnTo>
                <a:lnTo>
                  <a:pt x="1136650" y="35995"/>
                </a:lnTo>
                <a:lnTo>
                  <a:pt x="1136650" y="12573"/>
                </a:lnTo>
                <a:lnTo>
                  <a:pt x="1150331" y="12573"/>
                </a:lnTo>
                <a:lnTo>
                  <a:pt x="1143000" y="0"/>
                </a:lnTo>
                <a:close/>
              </a:path>
              <a:path w="1195070" h="387350">
                <a:moveTo>
                  <a:pt x="1150331" y="12573"/>
                </a:moveTo>
                <a:lnTo>
                  <a:pt x="1149350" y="12573"/>
                </a:lnTo>
                <a:lnTo>
                  <a:pt x="1149350" y="35995"/>
                </a:lnTo>
                <a:lnTo>
                  <a:pt x="1183766" y="94996"/>
                </a:lnTo>
                <a:lnTo>
                  <a:pt x="1187577" y="96012"/>
                </a:lnTo>
                <a:lnTo>
                  <a:pt x="1193673" y="92455"/>
                </a:lnTo>
                <a:lnTo>
                  <a:pt x="1194689" y="88646"/>
                </a:lnTo>
                <a:lnTo>
                  <a:pt x="1150331" y="12573"/>
                </a:lnTo>
                <a:close/>
              </a:path>
              <a:path w="1195070" h="387350">
                <a:moveTo>
                  <a:pt x="1149350" y="12573"/>
                </a:moveTo>
                <a:lnTo>
                  <a:pt x="1136650" y="12573"/>
                </a:lnTo>
                <a:lnTo>
                  <a:pt x="1136650" y="35995"/>
                </a:lnTo>
                <a:lnTo>
                  <a:pt x="1143000" y="25109"/>
                </a:lnTo>
                <a:lnTo>
                  <a:pt x="1137539" y="15748"/>
                </a:lnTo>
                <a:lnTo>
                  <a:pt x="1149350" y="15748"/>
                </a:lnTo>
                <a:lnTo>
                  <a:pt x="1149350" y="12573"/>
                </a:lnTo>
                <a:close/>
              </a:path>
              <a:path w="1195070" h="387350">
                <a:moveTo>
                  <a:pt x="1149350" y="15748"/>
                </a:moveTo>
                <a:lnTo>
                  <a:pt x="1148461" y="15748"/>
                </a:lnTo>
                <a:lnTo>
                  <a:pt x="1143000" y="25109"/>
                </a:lnTo>
                <a:lnTo>
                  <a:pt x="1149350" y="35995"/>
                </a:lnTo>
                <a:lnTo>
                  <a:pt x="1149350" y="15748"/>
                </a:lnTo>
                <a:close/>
              </a:path>
              <a:path w="1195070" h="387350">
                <a:moveTo>
                  <a:pt x="1148461" y="15748"/>
                </a:moveTo>
                <a:lnTo>
                  <a:pt x="1137539" y="15748"/>
                </a:lnTo>
                <a:lnTo>
                  <a:pt x="1143000" y="25109"/>
                </a:lnTo>
                <a:lnTo>
                  <a:pt x="1148461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42769" y="3169411"/>
            <a:ext cx="1110615" cy="734060"/>
          </a:xfrm>
          <a:custGeom>
            <a:avLst/>
            <a:gdLst/>
            <a:ahLst/>
            <a:cxnLst/>
            <a:rect l="l" t="t" r="r" b="b"/>
            <a:pathLst>
              <a:path w="1110614" h="734060">
                <a:moveTo>
                  <a:pt x="711200" y="0"/>
                </a:moveTo>
                <a:lnTo>
                  <a:pt x="155956" y="135254"/>
                </a:lnTo>
                <a:lnTo>
                  <a:pt x="277622" y="635000"/>
                </a:lnTo>
                <a:lnTo>
                  <a:pt x="0" y="702563"/>
                </a:lnTo>
                <a:lnTo>
                  <a:pt x="595883" y="733932"/>
                </a:lnTo>
                <a:lnTo>
                  <a:pt x="995195" y="499744"/>
                </a:lnTo>
                <a:lnTo>
                  <a:pt x="832993" y="499744"/>
                </a:lnTo>
                <a:lnTo>
                  <a:pt x="711200" y="0"/>
                </a:lnTo>
                <a:close/>
              </a:path>
              <a:path w="1110614" h="734060">
                <a:moveTo>
                  <a:pt x="1110615" y="432053"/>
                </a:moveTo>
                <a:lnTo>
                  <a:pt x="832993" y="499744"/>
                </a:lnTo>
                <a:lnTo>
                  <a:pt x="995195" y="499744"/>
                </a:lnTo>
                <a:lnTo>
                  <a:pt x="1110615" y="432053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2769" y="3169411"/>
            <a:ext cx="1110615" cy="734060"/>
          </a:xfrm>
          <a:custGeom>
            <a:avLst/>
            <a:gdLst/>
            <a:ahLst/>
            <a:cxnLst/>
            <a:rect l="l" t="t" r="r" b="b"/>
            <a:pathLst>
              <a:path w="1110614" h="734060">
                <a:moveTo>
                  <a:pt x="0" y="702563"/>
                </a:moveTo>
                <a:lnTo>
                  <a:pt x="277622" y="635000"/>
                </a:lnTo>
                <a:lnTo>
                  <a:pt x="155956" y="135254"/>
                </a:lnTo>
                <a:lnTo>
                  <a:pt x="711200" y="0"/>
                </a:lnTo>
                <a:lnTo>
                  <a:pt x="832993" y="499744"/>
                </a:lnTo>
                <a:lnTo>
                  <a:pt x="1110615" y="432053"/>
                </a:lnTo>
                <a:lnTo>
                  <a:pt x="595883" y="733932"/>
                </a:lnTo>
                <a:lnTo>
                  <a:pt x="0" y="7025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4489450"/>
            <a:ext cx="1880870" cy="393700"/>
          </a:xfrm>
          <a:custGeom>
            <a:avLst/>
            <a:gdLst/>
            <a:ahLst/>
            <a:cxnLst/>
            <a:rect l="l" t="t" r="r" b="b"/>
            <a:pathLst>
              <a:path w="1880870" h="393700">
                <a:moveTo>
                  <a:pt x="12700" y="0"/>
                </a:moveTo>
                <a:lnTo>
                  <a:pt x="0" y="0"/>
                </a:lnTo>
                <a:lnTo>
                  <a:pt x="0" y="390906"/>
                </a:lnTo>
                <a:lnTo>
                  <a:pt x="2793" y="393700"/>
                </a:lnTo>
                <a:lnTo>
                  <a:pt x="1832355" y="393700"/>
                </a:lnTo>
                <a:lnTo>
                  <a:pt x="1835150" y="390906"/>
                </a:lnTo>
                <a:lnTo>
                  <a:pt x="1835150" y="387350"/>
                </a:lnTo>
                <a:lnTo>
                  <a:pt x="12700" y="387350"/>
                </a:lnTo>
                <a:lnTo>
                  <a:pt x="6350" y="381000"/>
                </a:lnTo>
                <a:lnTo>
                  <a:pt x="12700" y="381000"/>
                </a:lnTo>
                <a:lnTo>
                  <a:pt x="12700" y="0"/>
                </a:lnTo>
                <a:close/>
              </a:path>
              <a:path w="1880870" h="393700">
                <a:moveTo>
                  <a:pt x="12700" y="381000"/>
                </a:moveTo>
                <a:lnTo>
                  <a:pt x="6350" y="381000"/>
                </a:lnTo>
                <a:lnTo>
                  <a:pt x="12700" y="387350"/>
                </a:lnTo>
                <a:lnTo>
                  <a:pt x="12700" y="381000"/>
                </a:lnTo>
                <a:close/>
              </a:path>
              <a:path w="1880870" h="393700">
                <a:moveTo>
                  <a:pt x="1822450" y="381000"/>
                </a:moveTo>
                <a:lnTo>
                  <a:pt x="12700" y="381000"/>
                </a:lnTo>
                <a:lnTo>
                  <a:pt x="12700" y="387350"/>
                </a:lnTo>
                <a:lnTo>
                  <a:pt x="1822450" y="387350"/>
                </a:lnTo>
                <a:lnTo>
                  <a:pt x="1822450" y="381000"/>
                </a:lnTo>
                <a:close/>
              </a:path>
              <a:path w="1880870" h="393700">
                <a:moveTo>
                  <a:pt x="1828800" y="25109"/>
                </a:moveTo>
                <a:lnTo>
                  <a:pt x="1822450" y="35995"/>
                </a:lnTo>
                <a:lnTo>
                  <a:pt x="1822450" y="387350"/>
                </a:lnTo>
                <a:lnTo>
                  <a:pt x="1828800" y="381000"/>
                </a:lnTo>
                <a:lnTo>
                  <a:pt x="1835150" y="381000"/>
                </a:lnTo>
                <a:lnTo>
                  <a:pt x="1835150" y="35995"/>
                </a:lnTo>
                <a:lnTo>
                  <a:pt x="1828800" y="25109"/>
                </a:lnTo>
                <a:close/>
              </a:path>
              <a:path w="1880870" h="393700">
                <a:moveTo>
                  <a:pt x="1835150" y="381000"/>
                </a:moveTo>
                <a:lnTo>
                  <a:pt x="1828800" y="381000"/>
                </a:lnTo>
                <a:lnTo>
                  <a:pt x="1822450" y="387350"/>
                </a:lnTo>
                <a:lnTo>
                  <a:pt x="1835150" y="387350"/>
                </a:lnTo>
                <a:lnTo>
                  <a:pt x="1835150" y="381000"/>
                </a:lnTo>
                <a:close/>
              </a:path>
              <a:path w="1880870" h="393700">
                <a:moveTo>
                  <a:pt x="1828800" y="0"/>
                </a:moveTo>
                <a:lnTo>
                  <a:pt x="1777111" y="88645"/>
                </a:lnTo>
                <a:lnTo>
                  <a:pt x="1778127" y="92456"/>
                </a:lnTo>
                <a:lnTo>
                  <a:pt x="1784223" y="96012"/>
                </a:lnTo>
                <a:lnTo>
                  <a:pt x="1788033" y="94995"/>
                </a:lnTo>
                <a:lnTo>
                  <a:pt x="1822450" y="35995"/>
                </a:lnTo>
                <a:lnTo>
                  <a:pt x="1822450" y="12573"/>
                </a:lnTo>
                <a:lnTo>
                  <a:pt x="1836131" y="12573"/>
                </a:lnTo>
                <a:lnTo>
                  <a:pt x="1828800" y="0"/>
                </a:lnTo>
                <a:close/>
              </a:path>
              <a:path w="1880870" h="393700">
                <a:moveTo>
                  <a:pt x="1836131" y="12573"/>
                </a:moveTo>
                <a:lnTo>
                  <a:pt x="1835150" y="12573"/>
                </a:lnTo>
                <a:lnTo>
                  <a:pt x="1835150" y="35995"/>
                </a:lnTo>
                <a:lnTo>
                  <a:pt x="1869566" y="94995"/>
                </a:lnTo>
                <a:lnTo>
                  <a:pt x="1873377" y="96012"/>
                </a:lnTo>
                <a:lnTo>
                  <a:pt x="1879473" y="92456"/>
                </a:lnTo>
                <a:lnTo>
                  <a:pt x="1880489" y="88645"/>
                </a:lnTo>
                <a:lnTo>
                  <a:pt x="1836131" y="12573"/>
                </a:lnTo>
                <a:close/>
              </a:path>
              <a:path w="1880870" h="393700">
                <a:moveTo>
                  <a:pt x="1835150" y="12573"/>
                </a:moveTo>
                <a:lnTo>
                  <a:pt x="1822450" y="12573"/>
                </a:lnTo>
                <a:lnTo>
                  <a:pt x="1822450" y="35995"/>
                </a:lnTo>
                <a:lnTo>
                  <a:pt x="1828800" y="25109"/>
                </a:lnTo>
                <a:lnTo>
                  <a:pt x="1823339" y="15748"/>
                </a:lnTo>
                <a:lnTo>
                  <a:pt x="1835150" y="15748"/>
                </a:lnTo>
                <a:lnTo>
                  <a:pt x="1835150" y="12573"/>
                </a:lnTo>
                <a:close/>
              </a:path>
              <a:path w="1880870" h="393700">
                <a:moveTo>
                  <a:pt x="1835150" y="15748"/>
                </a:moveTo>
                <a:lnTo>
                  <a:pt x="1834261" y="15748"/>
                </a:lnTo>
                <a:lnTo>
                  <a:pt x="1828800" y="25109"/>
                </a:lnTo>
                <a:lnTo>
                  <a:pt x="1835150" y="35995"/>
                </a:lnTo>
                <a:lnTo>
                  <a:pt x="1835150" y="15748"/>
                </a:lnTo>
                <a:close/>
              </a:path>
              <a:path w="1880870" h="393700">
                <a:moveTo>
                  <a:pt x="1834261" y="15748"/>
                </a:moveTo>
                <a:lnTo>
                  <a:pt x="1823339" y="15748"/>
                </a:lnTo>
                <a:lnTo>
                  <a:pt x="1828800" y="25109"/>
                </a:lnTo>
                <a:lnTo>
                  <a:pt x="1834261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2850" y="3575050"/>
            <a:ext cx="2357120" cy="393700"/>
          </a:xfrm>
          <a:custGeom>
            <a:avLst/>
            <a:gdLst/>
            <a:ahLst/>
            <a:cxnLst/>
            <a:rect l="l" t="t" r="r" b="b"/>
            <a:pathLst>
              <a:path w="2357120" h="393700">
                <a:moveTo>
                  <a:pt x="2308605" y="0"/>
                </a:moveTo>
                <a:lnTo>
                  <a:pt x="2794" y="0"/>
                </a:lnTo>
                <a:lnTo>
                  <a:pt x="0" y="2794"/>
                </a:lnTo>
                <a:lnTo>
                  <a:pt x="0" y="393700"/>
                </a:lnTo>
                <a:lnTo>
                  <a:pt x="12700" y="393700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2311400" y="6350"/>
                </a:lnTo>
                <a:lnTo>
                  <a:pt x="2311400" y="2794"/>
                </a:lnTo>
                <a:lnTo>
                  <a:pt x="2308605" y="0"/>
                </a:lnTo>
                <a:close/>
              </a:path>
              <a:path w="2357120" h="393700">
                <a:moveTo>
                  <a:pt x="2260473" y="297688"/>
                </a:moveTo>
                <a:lnTo>
                  <a:pt x="2254377" y="301244"/>
                </a:lnTo>
                <a:lnTo>
                  <a:pt x="2253360" y="305054"/>
                </a:lnTo>
                <a:lnTo>
                  <a:pt x="2305050" y="393700"/>
                </a:lnTo>
                <a:lnTo>
                  <a:pt x="2312381" y="381126"/>
                </a:lnTo>
                <a:lnTo>
                  <a:pt x="2298700" y="381126"/>
                </a:lnTo>
                <a:lnTo>
                  <a:pt x="2298700" y="357704"/>
                </a:lnTo>
                <a:lnTo>
                  <a:pt x="2264282" y="298704"/>
                </a:lnTo>
                <a:lnTo>
                  <a:pt x="2260473" y="297688"/>
                </a:lnTo>
                <a:close/>
              </a:path>
              <a:path w="2357120" h="393700">
                <a:moveTo>
                  <a:pt x="2298700" y="357704"/>
                </a:moveTo>
                <a:lnTo>
                  <a:pt x="2298700" y="381126"/>
                </a:lnTo>
                <a:lnTo>
                  <a:pt x="2311400" y="381126"/>
                </a:lnTo>
                <a:lnTo>
                  <a:pt x="2311400" y="377951"/>
                </a:lnTo>
                <a:lnTo>
                  <a:pt x="2299589" y="377951"/>
                </a:lnTo>
                <a:lnTo>
                  <a:pt x="2305050" y="368590"/>
                </a:lnTo>
                <a:lnTo>
                  <a:pt x="2298700" y="357704"/>
                </a:lnTo>
                <a:close/>
              </a:path>
              <a:path w="2357120" h="393700">
                <a:moveTo>
                  <a:pt x="2349627" y="297688"/>
                </a:moveTo>
                <a:lnTo>
                  <a:pt x="2345817" y="298704"/>
                </a:lnTo>
                <a:lnTo>
                  <a:pt x="2311400" y="357704"/>
                </a:lnTo>
                <a:lnTo>
                  <a:pt x="2311400" y="381126"/>
                </a:lnTo>
                <a:lnTo>
                  <a:pt x="2312381" y="381126"/>
                </a:lnTo>
                <a:lnTo>
                  <a:pt x="2356739" y="305054"/>
                </a:lnTo>
                <a:lnTo>
                  <a:pt x="2355723" y="301244"/>
                </a:lnTo>
                <a:lnTo>
                  <a:pt x="2349627" y="297688"/>
                </a:lnTo>
                <a:close/>
              </a:path>
              <a:path w="2357120" h="393700">
                <a:moveTo>
                  <a:pt x="2305050" y="368590"/>
                </a:moveTo>
                <a:lnTo>
                  <a:pt x="2299589" y="377951"/>
                </a:lnTo>
                <a:lnTo>
                  <a:pt x="2310510" y="377951"/>
                </a:lnTo>
                <a:lnTo>
                  <a:pt x="2305050" y="368590"/>
                </a:lnTo>
                <a:close/>
              </a:path>
              <a:path w="2357120" h="393700">
                <a:moveTo>
                  <a:pt x="2311400" y="357704"/>
                </a:moveTo>
                <a:lnTo>
                  <a:pt x="2305050" y="368590"/>
                </a:lnTo>
                <a:lnTo>
                  <a:pt x="2310510" y="377951"/>
                </a:lnTo>
                <a:lnTo>
                  <a:pt x="2311400" y="377951"/>
                </a:lnTo>
                <a:lnTo>
                  <a:pt x="2311400" y="357704"/>
                </a:lnTo>
                <a:close/>
              </a:path>
              <a:path w="2357120" h="393700">
                <a:moveTo>
                  <a:pt x="2298700" y="6350"/>
                </a:moveTo>
                <a:lnTo>
                  <a:pt x="2298700" y="357704"/>
                </a:lnTo>
                <a:lnTo>
                  <a:pt x="2305050" y="368590"/>
                </a:lnTo>
                <a:lnTo>
                  <a:pt x="2311400" y="357704"/>
                </a:lnTo>
                <a:lnTo>
                  <a:pt x="2311400" y="12700"/>
                </a:lnTo>
                <a:lnTo>
                  <a:pt x="2305050" y="12700"/>
                </a:lnTo>
                <a:lnTo>
                  <a:pt x="2298700" y="6350"/>
                </a:lnTo>
                <a:close/>
              </a:path>
              <a:path w="2357120" h="393700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2357120" h="393700">
                <a:moveTo>
                  <a:pt x="2298700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2298700" y="12700"/>
                </a:lnTo>
                <a:lnTo>
                  <a:pt x="2298700" y="6350"/>
                </a:lnTo>
                <a:close/>
              </a:path>
              <a:path w="2357120" h="393700">
                <a:moveTo>
                  <a:pt x="2311400" y="6350"/>
                </a:moveTo>
                <a:lnTo>
                  <a:pt x="2298700" y="6350"/>
                </a:lnTo>
                <a:lnTo>
                  <a:pt x="2305050" y="12700"/>
                </a:lnTo>
                <a:lnTo>
                  <a:pt x="2311400" y="12700"/>
                </a:lnTo>
                <a:lnTo>
                  <a:pt x="231140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38237" y="3957637"/>
          <a:ext cx="67818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600200"/>
                <a:gridCol w="1752600"/>
                <a:gridCol w="1981200"/>
              </a:tblGrid>
              <a:tr h="5334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EmpNum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EmpEmail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DeptNum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DeptNname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657600" y="4495800"/>
            <a:ext cx="1195070" cy="387350"/>
          </a:xfrm>
          <a:custGeom>
            <a:avLst/>
            <a:gdLst/>
            <a:ahLst/>
            <a:cxnLst/>
            <a:rect l="l" t="t" r="r" b="b"/>
            <a:pathLst>
              <a:path w="1195070" h="387350">
                <a:moveTo>
                  <a:pt x="1136650" y="374650"/>
                </a:moveTo>
                <a:lnTo>
                  <a:pt x="0" y="374650"/>
                </a:lnTo>
                <a:lnTo>
                  <a:pt x="0" y="387350"/>
                </a:lnTo>
                <a:lnTo>
                  <a:pt x="1146555" y="387350"/>
                </a:lnTo>
                <a:lnTo>
                  <a:pt x="1149350" y="384556"/>
                </a:lnTo>
                <a:lnTo>
                  <a:pt x="1149350" y="381000"/>
                </a:lnTo>
                <a:lnTo>
                  <a:pt x="1136650" y="381000"/>
                </a:lnTo>
                <a:lnTo>
                  <a:pt x="1136650" y="374650"/>
                </a:lnTo>
                <a:close/>
              </a:path>
              <a:path w="1195070" h="387350">
                <a:moveTo>
                  <a:pt x="1143000" y="25109"/>
                </a:moveTo>
                <a:lnTo>
                  <a:pt x="1136650" y="35995"/>
                </a:lnTo>
                <a:lnTo>
                  <a:pt x="1136650" y="381000"/>
                </a:lnTo>
                <a:lnTo>
                  <a:pt x="1143000" y="374650"/>
                </a:lnTo>
                <a:lnTo>
                  <a:pt x="1149350" y="374650"/>
                </a:lnTo>
                <a:lnTo>
                  <a:pt x="1149350" y="35995"/>
                </a:lnTo>
                <a:lnTo>
                  <a:pt x="1143000" y="25109"/>
                </a:lnTo>
                <a:close/>
              </a:path>
              <a:path w="1195070" h="387350">
                <a:moveTo>
                  <a:pt x="1149350" y="374650"/>
                </a:moveTo>
                <a:lnTo>
                  <a:pt x="1143000" y="374650"/>
                </a:lnTo>
                <a:lnTo>
                  <a:pt x="1136650" y="381000"/>
                </a:lnTo>
                <a:lnTo>
                  <a:pt x="1149350" y="381000"/>
                </a:lnTo>
                <a:lnTo>
                  <a:pt x="1149350" y="374650"/>
                </a:lnTo>
                <a:close/>
              </a:path>
              <a:path w="1195070" h="387350">
                <a:moveTo>
                  <a:pt x="1143000" y="0"/>
                </a:moveTo>
                <a:lnTo>
                  <a:pt x="1091311" y="88645"/>
                </a:lnTo>
                <a:lnTo>
                  <a:pt x="1092327" y="92456"/>
                </a:lnTo>
                <a:lnTo>
                  <a:pt x="1098423" y="96012"/>
                </a:lnTo>
                <a:lnTo>
                  <a:pt x="1102233" y="94995"/>
                </a:lnTo>
                <a:lnTo>
                  <a:pt x="1136650" y="35995"/>
                </a:lnTo>
                <a:lnTo>
                  <a:pt x="1136650" y="12573"/>
                </a:lnTo>
                <a:lnTo>
                  <a:pt x="1150331" y="12573"/>
                </a:lnTo>
                <a:lnTo>
                  <a:pt x="1143000" y="0"/>
                </a:lnTo>
                <a:close/>
              </a:path>
              <a:path w="1195070" h="387350">
                <a:moveTo>
                  <a:pt x="1150331" y="12573"/>
                </a:moveTo>
                <a:lnTo>
                  <a:pt x="1149350" y="12573"/>
                </a:lnTo>
                <a:lnTo>
                  <a:pt x="1149350" y="35995"/>
                </a:lnTo>
                <a:lnTo>
                  <a:pt x="1183766" y="94995"/>
                </a:lnTo>
                <a:lnTo>
                  <a:pt x="1187577" y="96012"/>
                </a:lnTo>
                <a:lnTo>
                  <a:pt x="1193673" y="92456"/>
                </a:lnTo>
                <a:lnTo>
                  <a:pt x="1194689" y="88645"/>
                </a:lnTo>
                <a:lnTo>
                  <a:pt x="1150331" y="12573"/>
                </a:lnTo>
                <a:close/>
              </a:path>
              <a:path w="1195070" h="387350">
                <a:moveTo>
                  <a:pt x="1149350" y="12573"/>
                </a:moveTo>
                <a:lnTo>
                  <a:pt x="1136650" y="12573"/>
                </a:lnTo>
                <a:lnTo>
                  <a:pt x="1136650" y="35995"/>
                </a:lnTo>
                <a:lnTo>
                  <a:pt x="1143000" y="25109"/>
                </a:lnTo>
                <a:lnTo>
                  <a:pt x="1137539" y="15748"/>
                </a:lnTo>
                <a:lnTo>
                  <a:pt x="1149350" y="15748"/>
                </a:lnTo>
                <a:lnTo>
                  <a:pt x="1149350" y="12573"/>
                </a:lnTo>
                <a:close/>
              </a:path>
              <a:path w="1195070" h="387350">
                <a:moveTo>
                  <a:pt x="1149350" y="15748"/>
                </a:moveTo>
                <a:lnTo>
                  <a:pt x="1148461" y="15748"/>
                </a:lnTo>
                <a:lnTo>
                  <a:pt x="1143000" y="25109"/>
                </a:lnTo>
                <a:lnTo>
                  <a:pt x="1149350" y="35995"/>
                </a:lnTo>
                <a:lnTo>
                  <a:pt x="1149350" y="15748"/>
                </a:lnTo>
                <a:close/>
              </a:path>
              <a:path w="1195070" h="387350">
                <a:moveTo>
                  <a:pt x="1148461" y="15748"/>
                </a:moveTo>
                <a:lnTo>
                  <a:pt x="1137539" y="15748"/>
                </a:lnTo>
                <a:lnTo>
                  <a:pt x="1143000" y="25109"/>
                </a:lnTo>
                <a:lnTo>
                  <a:pt x="1148461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00600" y="4495800"/>
            <a:ext cx="2109470" cy="387350"/>
          </a:xfrm>
          <a:custGeom>
            <a:avLst/>
            <a:gdLst/>
            <a:ahLst/>
            <a:cxnLst/>
            <a:rect l="l" t="t" r="r" b="b"/>
            <a:pathLst>
              <a:path w="2109470" h="387350">
                <a:moveTo>
                  <a:pt x="2051050" y="374650"/>
                </a:moveTo>
                <a:lnTo>
                  <a:pt x="0" y="374650"/>
                </a:lnTo>
                <a:lnTo>
                  <a:pt x="0" y="387350"/>
                </a:lnTo>
                <a:lnTo>
                  <a:pt x="2060955" y="387350"/>
                </a:lnTo>
                <a:lnTo>
                  <a:pt x="2063750" y="384556"/>
                </a:lnTo>
                <a:lnTo>
                  <a:pt x="2063750" y="381000"/>
                </a:lnTo>
                <a:lnTo>
                  <a:pt x="2051050" y="381000"/>
                </a:lnTo>
                <a:lnTo>
                  <a:pt x="2051050" y="374650"/>
                </a:lnTo>
                <a:close/>
              </a:path>
              <a:path w="2109470" h="387350">
                <a:moveTo>
                  <a:pt x="2057400" y="25109"/>
                </a:moveTo>
                <a:lnTo>
                  <a:pt x="2051050" y="35995"/>
                </a:lnTo>
                <a:lnTo>
                  <a:pt x="2051050" y="381000"/>
                </a:lnTo>
                <a:lnTo>
                  <a:pt x="2057400" y="374650"/>
                </a:lnTo>
                <a:lnTo>
                  <a:pt x="2063750" y="374650"/>
                </a:lnTo>
                <a:lnTo>
                  <a:pt x="2063750" y="35995"/>
                </a:lnTo>
                <a:lnTo>
                  <a:pt x="2057400" y="25109"/>
                </a:lnTo>
                <a:close/>
              </a:path>
              <a:path w="2109470" h="387350">
                <a:moveTo>
                  <a:pt x="2063750" y="374650"/>
                </a:moveTo>
                <a:lnTo>
                  <a:pt x="2057400" y="374650"/>
                </a:lnTo>
                <a:lnTo>
                  <a:pt x="2051050" y="381000"/>
                </a:lnTo>
                <a:lnTo>
                  <a:pt x="2063750" y="381000"/>
                </a:lnTo>
                <a:lnTo>
                  <a:pt x="2063750" y="374650"/>
                </a:lnTo>
                <a:close/>
              </a:path>
              <a:path w="2109470" h="387350">
                <a:moveTo>
                  <a:pt x="2057400" y="0"/>
                </a:moveTo>
                <a:lnTo>
                  <a:pt x="2005710" y="88645"/>
                </a:lnTo>
                <a:lnTo>
                  <a:pt x="2006727" y="92456"/>
                </a:lnTo>
                <a:lnTo>
                  <a:pt x="2012823" y="96012"/>
                </a:lnTo>
                <a:lnTo>
                  <a:pt x="2016632" y="94995"/>
                </a:lnTo>
                <a:lnTo>
                  <a:pt x="2051050" y="35995"/>
                </a:lnTo>
                <a:lnTo>
                  <a:pt x="2051050" y="12573"/>
                </a:lnTo>
                <a:lnTo>
                  <a:pt x="2064731" y="12573"/>
                </a:lnTo>
                <a:lnTo>
                  <a:pt x="2057400" y="0"/>
                </a:lnTo>
                <a:close/>
              </a:path>
              <a:path w="2109470" h="387350">
                <a:moveTo>
                  <a:pt x="2064731" y="12573"/>
                </a:moveTo>
                <a:lnTo>
                  <a:pt x="2063750" y="12573"/>
                </a:lnTo>
                <a:lnTo>
                  <a:pt x="2063750" y="35995"/>
                </a:lnTo>
                <a:lnTo>
                  <a:pt x="2098167" y="94995"/>
                </a:lnTo>
                <a:lnTo>
                  <a:pt x="2101977" y="96012"/>
                </a:lnTo>
                <a:lnTo>
                  <a:pt x="2108073" y="92456"/>
                </a:lnTo>
                <a:lnTo>
                  <a:pt x="2109089" y="88645"/>
                </a:lnTo>
                <a:lnTo>
                  <a:pt x="2064731" y="12573"/>
                </a:lnTo>
                <a:close/>
              </a:path>
              <a:path w="2109470" h="387350">
                <a:moveTo>
                  <a:pt x="2063750" y="12573"/>
                </a:moveTo>
                <a:lnTo>
                  <a:pt x="2051050" y="12573"/>
                </a:lnTo>
                <a:lnTo>
                  <a:pt x="2051050" y="35995"/>
                </a:lnTo>
                <a:lnTo>
                  <a:pt x="2057400" y="25109"/>
                </a:lnTo>
                <a:lnTo>
                  <a:pt x="2051939" y="15748"/>
                </a:lnTo>
                <a:lnTo>
                  <a:pt x="2063750" y="15748"/>
                </a:lnTo>
                <a:lnTo>
                  <a:pt x="2063750" y="12573"/>
                </a:lnTo>
                <a:close/>
              </a:path>
              <a:path w="2109470" h="387350">
                <a:moveTo>
                  <a:pt x="2063750" y="15748"/>
                </a:moveTo>
                <a:lnTo>
                  <a:pt x="2062860" y="15748"/>
                </a:lnTo>
                <a:lnTo>
                  <a:pt x="2057400" y="25109"/>
                </a:lnTo>
                <a:lnTo>
                  <a:pt x="2063750" y="35995"/>
                </a:lnTo>
                <a:lnTo>
                  <a:pt x="2063750" y="15748"/>
                </a:lnTo>
                <a:close/>
              </a:path>
              <a:path w="2109470" h="387350">
                <a:moveTo>
                  <a:pt x="2062860" y="15748"/>
                </a:moveTo>
                <a:lnTo>
                  <a:pt x="2051939" y="15748"/>
                </a:lnTo>
                <a:lnTo>
                  <a:pt x="2057400" y="25109"/>
                </a:lnTo>
                <a:lnTo>
                  <a:pt x="2062860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4540" y="5284419"/>
            <a:ext cx="747585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DeptName is </a:t>
            </a:r>
            <a:r>
              <a:rPr sz="2400" b="1" i="1" spc="-5" dirty="0">
                <a:latin typeface="Arial"/>
                <a:cs typeface="Arial"/>
              </a:rPr>
              <a:t>Transitively Dependent </a:t>
            </a:r>
            <a:r>
              <a:rPr sz="2400" spc="-5" dirty="0">
                <a:latin typeface="Arial"/>
                <a:cs typeface="Arial"/>
              </a:rPr>
              <a:t>on EmpNum via  DeptNum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ts val="2870"/>
              </a:lnSpc>
            </a:pPr>
            <a:r>
              <a:rPr sz="2400" spc="-5" dirty="0">
                <a:latin typeface="Arial"/>
                <a:cs typeface="Arial"/>
              </a:rPr>
              <a:t>EmpNum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DeptName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4994" y="1548129"/>
            <a:ext cx="3051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EmpNum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DeptNum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1228" y="2923159"/>
            <a:ext cx="2433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DeptNum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"/>
                <a:cs typeface="Arial"/>
              </a:rPr>
              <a:t>DeptName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6389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Normalization </a:t>
            </a:r>
            <a:r>
              <a:rPr dirty="0"/>
              <a:t>of</a:t>
            </a:r>
            <a:r>
              <a:rPr spc="190" dirty="0"/>
              <a:t> </a:t>
            </a:r>
            <a:r>
              <a:rPr spc="10" dirty="0"/>
              <a:t>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998459" cy="329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16510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Database </a:t>
            </a:r>
            <a:r>
              <a:rPr sz="2900" spc="5" dirty="0">
                <a:latin typeface="Tw Cen MT"/>
                <a:cs typeface="Tw Cen MT"/>
              </a:rPr>
              <a:t>Normalization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10" dirty="0">
                <a:latin typeface="Tw Cen MT"/>
                <a:cs typeface="Tw Cen MT"/>
              </a:rPr>
              <a:t>technique </a:t>
            </a:r>
            <a:r>
              <a:rPr sz="2900" dirty="0">
                <a:latin typeface="Tw Cen MT"/>
                <a:cs typeface="Tw Cen MT"/>
              </a:rPr>
              <a:t>of  </a:t>
            </a:r>
            <a:r>
              <a:rPr sz="2900" spc="-5" dirty="0">
                <a:latin typeface="Tw Cen MT"/>
                <a:cs typeface="Tw Cen MT"/>
              </a:rPr>
              <a:t>organizing </a:t>
            </a:r>
            <a:r>
              <a:rPr sz="2900" dirty="0">
                <a:latin typeface="Tw Cen MT"/>
                <a:cs typeface="Tw Cen MT"/>
              </a:rPr>
              <a:t>the data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</a:t>
            </a:r>
            <a:r>
              <a:rPr sz="2900" spc="-5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database.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7597D9"/>
              </a:buClr>
              <a:buFont typeface="Wingdings"/>
              <a:buChar char=""/>
            </a:pPr>
            <a:endParaRPr sz="4200">
              <a:latin typeface="Times New Roman"/>
              <a:cs typeface="Times New Roman"/>
            </a:endParaRPr>
          </a:p>
          <a:p>
            <a:pPr marL="332740" marR="5080" indent="-320040" algn="just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5" dirty="0">
                <a:latin typeface="Tw Cen MT"/>
                <a:cs typeface="Tw Cen MT"/>
              </a:rPr>
              <a:t>Normalization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 systematic </a:t>
            </a:r>
            <a:r>
              <a:rPr sz="2900" spc="5" dirty="0">
                <a:latin typeface="Tw Cen MT"/>
                <a:cs typeface="Tw Cen MT"/>
              </a:rPr>
              <a:t>approach </a:t>
            </a:r>
            <a:r>
              <a:rPr sz="2900" spc="-10" dirty="0">
                <a:latin typeface="Tw Cen MT"/>
                <a:cs typeface="Tw Cen MT"/>
              </a:rPr>
              <a:t>of  </a:t>
            </a:r>
            <a:r>
              <a:rPr sz="2900" dirty="0">
                <a:latin typeface="Tw Cen MT"/>
                <a:cs typeface="Tw Cen MT"/>
              </a:rPr>
              <a:t>decomposing tables to eliminate data redundancy  and </a:t>
            </a:r>
            <a:r>
              <a:rPr sz="2900" spc="-5" dirty="0">
                <a:latin typeface="Tw Cen MT"/>
                <a:cs typeface="Tw Cen MT"/>
              </a:rPr>
              <a:t>undesirable </a:t>
            </a:r>
            <a:r>
              <a:rPr sz="2900" dirty="0">
                <a:latin typeface="Tw Cen MT"/>
                <a:cs typeface="Tw Cen MT"/>
              </a:rPr>
              <a:t>characteristics </a:t>
            </a:r>
            <a:r>
              <a:rPr sz="2900" spc="-20" dirty="0">
                <a:latin typeface="Tw Cen MT"/>
                <a:cs typeface="Tw Cen MT"/>
              </a:rPr>
              <a:t>like </a:t>
            </a:r>
            <a:r>
              <a:rPr sz="2900" spc="5" dirty="0">
                <a:latin typeface="Tw Cen MT"/>
                <a:cs typeface="Tw Cen MT"/>
              </a:rPr>
              <a:t>Insertion,  </a:t>
            </a:r>
            <a:r>
              <a:rPr sz="2900" dirty="0">
                <a:latin typeface="Tw Cen MT"/>
                <a:cs typeface="Tw Cen MT"/>
              </a:rPr>
              <a:t>Update and Deletion</a:t>
            </a:r>
            <a:r>
              <a:rPr sz="2900" spc="-6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Anomalies.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43865"/>
            <a:ext cx="4485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Partial</a:t>
            </a:r>
            <a:r>
              <a:rPr spc="-80" dirty="0"/>
              <a:t> </a:t>
            </a:r>
            <a:r>
              <a:rPr dirty="0"/>
              <a:t>dependency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044" y="1505203"/>
            <a:ext cx="73882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latin typeface="Arial"/>
                <a:cs typeface="Arial"/>
              </a:rPr>
              <a:t>Partial Dependency </a:t>
            </a:r>
            <a:r>
              <a:rPr sz="2400" dirty="0">
                <a:latin typeface="Arial"/>
                <a:cs typeface="Arial"/>
              </a:rPr>
              <a:t>exists </a:t>
            </a:r>
            <a:r>
              <a:rPr sz="2400" spc="-5" dirty="0">
                <a:latin typeface="Arial"/>
                <a:cs typeface="Arial"/>
              </a:rPr>
              <a:t>when an attribute B </a:t>
            </a:r>
            <a:r>
              <a:rPr sz="2400" spc="-10" dirty="0">
                <a:latin typeface="Arial"/>
                <a:cs typeface="Arial"/>
              </a:rPr>
              <a:t>is  </a:t>
            </a:r>
            <a:r>
              <a:rPr sz="2400" dirty="0">
                <a:latin typeface="Arial"/>
                <a:cs typeface="Arial"/>
              </a:rPr>
              <a:t>functionally </a:t>
            </a:r>
            <a:r>
              <a:rPr sz="2400" spc="-5" dirty="0">
                <a:latin typeface="Arial"/>
                <a:cs typeface="Arial"/>
              </a:rPr>
              <a:t>dependent on an attribute A,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component of a multipart candidate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key.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85837" y="3424237"/>
          <a:ext cx="6248400" cy="46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  <a:gridCol w="1676400"/>
                <a:gridCol w="990600"/>
                <a:gridCol w="1676400"/>
              </a:tblGrid>
              <a:tr h="466725">
                <a:tc>
                  <a:txBody>
                    <a:bodyPr/>
                    <a:lstStyle/>
                    <a:p>
                      <a:pPr marL="4457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InvNum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LineNum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Qty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InvDate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575050" y="3886200"/>
            <a:ext cx="1734820" cy="539750"/>
          </a:xfrm>
          <a:custGeom>
            <a:avLst/>
            <a:gdLst/>
            <a:ahLst/>
            <a:cxnLst/>
            <a:rect l="l" t="t" r="r" b="b"/>
            <a:pathLst>
              <a:path w="1734820" h="539750">
                <a:moveTo>
                  <a:pt x="12700" y="0"/>
                </a:moveTo>
                <a:lnTo>
                  <a:pt x="0" y="0"/>
                </a:lnTo>
                <a:lnTo>
                  <a:pt x="0" y="536956"/>
                </a:lnTo>
                <a:lnTo>
                  <a:pt x="2794" y="539750"/>
                </a:lnTo>
                <a:lnTo>
                  <a:pt x="1686305" y="539750"/>
                </a:lnTo>
                <a:lnTo>
                  <a:pt x="1689100" y="536956"/>
                </a:lnTo>
                <a:lnTo>
                  <a:pt x="1689100" y="533400"/>
                </a:lnTo>
                <a:lnTo>
                  <a:pt x="12700" y="533400"/>
                </a:lnTo>
                <a:lnTo>
                  <a:pt x="6350" y="527050"/>
                </a:lnTo>
                <a:lnTo>
                  <a:pt x="12700" y="527050"/>
                </a:lnTo>
                <a:lnTo>
                  <a:pt x="12700" y="0"/>
                </a:lnTo>
                <a:close/>
              </a:path>
              <a:path w="1734820" h="539750">
                <a:moveTo>
                  <a:pt x="12700" y="527050"/>
                </a:moveTo>
                <a:lnTo>
                  <a:pt x="6350" y="527050"/>
                </a:lnTo>
                <a:lnTo>
                  <a:pt x="12700" y="533400"/>
                </a:lnTo>
                <a:lnTo>
                  <a:pt x="12700" y="527050"/>
                </a:lnTo>
                <a:close/>
              </a:path>
              <a:path w="1734820" h="539750">
                <a:moveTo>
                  <a:pt x="1676400" y="527050"/>
                </a:moveTo>
                <a:lnTo>
                  <a:pt x="12700" y="527050"/>
                </a:lnTo>
                <a:lnTo>
                  <a:pt x="12700" y="533400"/>
                </a:lnTo>
                <a:lnTo>
                  <a:pt x="1676400" y="533400"/>
                </a:lnTo>
                <a:lnTo>
                  <a:pt x="1676400" y="527050"/>
                </a:lnTo>
                <a:close/>
              </a:path>
              <a:path w="1734820" h="539750">
                <a:moveTo>
                  <a:pt x="1682750" y="25109"/>
                </a:moveTo>
                <a:lnTo>
                  <a:pt x="1676400" y="35995"/>
                </a:lnTo>
                <a:lnTo>
                  <a:pt x="1676400" y="533400"/>
                </a:lnTo>
                <a:lnTo>
                  <a:pt x="1682750" y="527050"/>
                </a:lnTo>
                <a:lnTo>
                  <a:pt x="1689100" y="527050"/>
                </a:lnTo>
                <a:lnTo>
                  <a:pt x="1689100" y="35995"/>
                </a:lnTo>
                <a:lnTo>
                  <a:pt x="1682750" y="25109"/>
                </a:lnTo>
                <a:close/>
              </a:path>
              <a:path w="1734820" h="539750">
                <a:moveTo>
                  <a:pt x="1689100" y="527050"/>
                </a:moveTo>
                <a:lnTo>
                  <a:pt x="1682750" y="527050"/>
                </a:lnTo>
                <a:lnTo>
                  <a:pt x="1676400" y="533400"/>
                </a:lnTo>
                <a:lnTo>
                  <a:pt x="1689100" y="533400"/>
                </a:lnTo>
                <a:lnTo>
                  <a:pt x="1689100" y="527050"/>
                </a:lnTo>
                <a:close/>
              </a:path>
              <a:path w="1734820" h="539750">
                <a:moveTo>
                  <a:pt x="1682750" y="0"/>
                </a:moveTo>
                <a:lnTo>
                  <a:pt x="1631061" y="88645"/>
                </a:lnTo>
                <a:lnTo>
                  <a:pt x="1632077" y="92456"/>
                </a:lnTo>
                <a:lnTo>
                  <a:pt x="1638173" y="96012"/>
                </a:lnTo>
                <a:lnTo>
                  <a:pt x="1641983" y="94995"/>
                </a:lnTo>
                <a:lnTo>
                  <a:pt x="1676400" y="35995"/>
                </a:lnTo>
                <a:lnTo>
                  <a:pt x="1676400" y="12573"/>
                </a:lnTo>
                <a:lnTo>
                  <a:pt x="1690081" y="12573"/>
                </a:lnTo>
                <a:lnTo>
                  <a:pt x="1682750" y="0"/>
                </a:lnTo>
                <a:close/>
              </a:path>
              <a:path w="1734820" h="539750">
                <a:moveTo>
                  <a:pt x="1690081" y="12573"/>
                </a:moveTo>
                <a:lnTo>
                  <a:pt x="1689100" y="12573"/>
                </a:lnTo>
                <a:lnTo>
                  <a:pt x="1689100" y="35995"/>
                </a:lnTo>
                <a:lnTo>
                  <a:pt x="1723516" y="94995"/>
                </a:lnTo>
                <a:lnTo>
                  <a:pt x="1727327" y="96012"/>
                </a:lnTo>
                <a:lnTo>
                  <a:pt x="1733423" y="92456"/>
                </a:lnTo>
                <a:lnTo>
                  <a:pt x="1734439" y="88645"/>
                </a:lnTo>
                <a:lnTo>
                  <a:pt x="1690081" y="12573"/>
                </a:lnTo>
                <a:close/>
              </a:path>
              <a:path w="1734820" h="539750">
                <a:moveTo>
                  <a:pt x="1689100" y="12573"/>
                </a:moveTo>
                <a:lnTo>
                  <a:pt x="1676400" y="12573"/>
                </a:lnTo>
                <a:lnTo>
                  <a:pt x="1676400" y="35995"/>
                </a:lnTo>
                <a:lnTo>
                  <a:pt x="1682750" y="25109"/>
                </a:lnTo>
                <a:lnTo>
                  <a:pt x="1677289" y="15748"/>
                </a:lnTo>
                <a:lnTo>
                  <a:pt x="1689100" y="15748"/>
                </a:lnTo>
                <a:lnTo>
                  <a:pt x="1689100" y="12573"/>
                </a:lnTo>
                <a:close/>
              </a:path>
              <a:path w="1734820" h="539750">
                <a:moveTo>
                  <a:pt x="1689100" y="15748"/>
                </a:moveTo>
                <a:lnTo>
                  <a:pt x="1688211" y="15748"/>
                </a:lnTo>
                <a:lnTo>
                  <a:pt x="1682750" y="25109"/>
                </a:lnTo>
                <a:lnTo>
                  <a:pt x="1689100" y="35995"/>
                </a:lnTo>
                <a:lnTo>
                  <a:pt x="1689100" y="15748"/>
                </a:lnTo>
                <a:close/>
              </a:path>
              <a:path w="1734820" h="539750">
                <a:moveTo>
                  <a:pt x="1688211" y="15748"/>
                </a:moveTo>
                <a:lnTo>
                  <a:pt x="1677289" y="15748"/>
                </a:lnTo>
                <a:lnTo>
                  <a:pt x="1682750" y="25109"/>
                </a:lnTo>
                <a:lnTo>
                  <a:pt x="1688211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8650" y="3886200"/>
            <a:ext cx="4554220" cy="539750"/>
          </a:xfrm>
          <a:custGeom>
            <a:avLst/>
            <a:gdLst/>
            <a:ahLst/>
            <a:cxnLst/>
            <a:rect l="l" t="t" r="r" b="b"/>
            <a:pathLst>
              <a:path w="4554220" h="539750">
                <a:moveTo>
                  <a:pt x="12700" y="0"/>
                </a:moveTo>
                <a:lnTo>
                  <a:pt x="0" y="0"/>
                </a:lnTo>
                <a:lnTo>
                  <a:pt x="0" y="536956"/>
                </a:lnTo>
                <a:lnTo>
                  <a:pt x="2793" y="539750"/>
                </a:lnTo>
                <a:lnTo>
                  <a:pt x="4505706" y="539750"/>
                </a:lnTo>
                <a:lnTo>
                  <a:pt x="4508500" y="536956"/>
                </a:lnTo>
                <a:lnTo>
                  <a:pt x="4508500" y="533400"/>
                </a:lnTo>
                <a:lnTo>
                  <a:pt x="12700" y="533400"/>
                </a:lnTo>
                <a:lnTo>
                  <a:pt x="6350" y="527050"/>
                </a:lnTo>
                <a:lnTo>
                  <a:pt x="12700" y="527050"/>
                </a:lnTo>
                <a:lnTo>
                  <a:pt x="12700" y="0"/>
                </a:lnTo>
                <a:close/>
              </a:path>
              <a:path w="4554220" h="539750">
                <a:moveTo>
                  <a:pt x="12700" y="527050"/>
                </a:moveTo>
                <a:lnTo>
                  <a:pt x="6350" y="527050"/>
                </a:lnTo>
                <a:lnTo>
                  <a:pt x="12700" y="533400"/>
                </a:lnTo>
                <a:lnTo>
                  <a:pt x="12700" y="527050"/>
                </a:lnTo>
                <a:close/>
              </a:path>
              <a:path w="4554220" h="539750">
                <a:moveTo>
                  <a:pt x="4495800" y="527050"/>
                </a:moveTo>
                <a:lnTo>
                  <a:pt x="12700" y="527050"/>
                </a:lnTo>
                <a:lnTo>
                  <a:pt x="12700" y="533400"/>
                </a:lnTo>
                <a:lnTo>
                  <a:pt x="4495800" y="533400"/>
                </a:lnTo>
                <a:lnTo>
                  <a:pt x="4495800" y="527050"/>
                </a:lnTo>
                <a:close/>
              </a:path>
              <a:path w="4554220" h="539750">
                <a:moveTo>
                  <a:pt x="4502150" y="25109"/>
                </a:moveTo>
                <a:lnTo>
                  <a:pt x="4495800" y="35995"/>
                </a:lnTo>
                <a:lnTo>
                  <a:pt x="4495800" y="533400"/>
                </a:lnTo>
                <a:lnTo>
                  <a:pt x="4502150" y="527050"/>
                </a:lnTo>
                <a:lnTo>
                  <a:pt x="4508500" y="527050"/>
                </a:lnTo>
                <a:lnTo>
                  <a:pt x="4508500" y="35995"/>
                </a:lnTo>
                <a:lnTo>
                  <a:pt x="4502150" y="25109"/>
                </a:lnTo>
                <a:close/>
              </a:path>
              <a:path w="4554220" h="539750">
                <a:moveTo>
                  <a:pt x="4508500" y="527050"/>
                </a:moveTo>
                <a:lnTo>
                  <a:pt x="4502150" y="527050"/>
                </a:lnTo>
                <a:lnTo>
                  <a:pt x="4495800" y="533400"/>
                </a:lnTo>
                <a:lnTo>
                  <a:pt x="4508500" y="533400"/>
                </a:lnTo>
                <a:lnTo>
                  <a:pt x="4508500" y="527050"/>
                </a:lnTo>
                <a:close/>
              </a:path>
              <a:path w="4554220" h="539750">
                <a:moveTo>
                  <a:pt x="4502150" y="0"/>
                </a:moveTo>
                <a:lnTo>
                  <a:pt x="4450461" y="88645"/>
                </a:lnTo>
                <a:lnTo>
                  <a:pt x="4451477" y="92456"/>
                </a:lnTo>
                <a:lnTo>
                  <a:pt x="4457573" y="96012"/>
                </a:lnTo>
                <a:lnTo>
                  <a:pt x="4461383" y="94995"/>
                </a:lnTo>
                <a:lnTo>
                  <a:pt x="4495800" y="35995"/>
                </a:lnTo>
                <a:lnTo>
                  <a:pt x="4495800" y="12573"/>
                </a:lnTo>
                <a:lnTo>
                  <a:pt x="4509481" y="12573"/>
                </a:lnTo>
                <a:lnTo>
                  <a:pt x="4502150" y="0"/>
                </a:lnTo>
                <a:close/>
              </a:path>
              <a:path w="4554220" h="539750">
                <a:moveTo>
                  <a:pt x="4509481" y="12573"/>
                </a:moveTo>
                <a:lnTo>
                  <a:pt x="4508500" y="12573"/>
                </a:lnTo>
                <a:lnTo>
                  <a:pt x="4508500" y="35995"/>
                </a:lnTo>
                <a:lnTo>
                  <a:pt x="4542917" y="94995"/>
                </a:lnTo>
                <a:lnTo>
                  <a:pt x="4546727" y="96012"/>
                </a:lnTo>
                <a:lnTo>
                  <a:pt x="4552823" y="92456"/>
                </a:lnTo>
                <a:lnTo>
                  <a:pt x="4553839" y="88645"/>
                </a:lnTo>
                <a:lnTo>
                  <a:pt x="4509481" y="12573"/>
                </a:lnTo>
                <a:close/>
              </a:path>
              <a:path w="4554220" h="539750">
                <a:moveTo>
                  <a:pt x="4508500" y="12573"/>
                </a:moveTo>
                <a:lnTo>
                  <a:pt x="4495800" y="12573"/>
                </a:lnTo>
                <a:lnTo>
                  <a:pt x="4495800" y="35995"/>
                </a:lnTo>
                <a:lnTo>
                  <a:pt x="4502150" y="25109"/>
                </a:lnTo>
                <a:lnTo>
                  <a:pt x="4496689" y="15748"/>
                </a:lnTo>
                <a:lnTo>
                  <a:pt x="4508500" y="15748"/>
                </a:lnTo>
                <a:lnTo>
                  <a:pt x="4508500" y="12573"/>
                </a:lnTo>
                <a:close/>
              </a:path>
              <a:path w="4554220" h="539750">
                <a:moveTo>
                  <a:pt x="4508500" y="15748"/>
                </a:moveTo>
                <a:lnTo>
                  <a:pt x="4507611" y="15748"/>
                </a:lnTo>
                <a:lnTo>
                  <a:pt x="4502150" y="25109"/>
                </a:lnTo>
                <a:lnTo>
                  <a:pt x="4508500" y="35995"/>
                </a:lnTo>
                <a:lnTo>
                  <a:pt x="4508500" y="15748"/>
                </a:lnTo>
                <a:close/>
              </a:path>
              <a:path w="4554220" h="539750">
                <a:moveTo>
                  <a:pt x="4507611" y="15748"/>
                </a:moveTo>
                <a:lnTo>
                  <a:pt x="4496689" y="15748"/>
                </a:lnTo>
                <a:lnTo>
                  <a:pt x="4502150" y="25109"/>
                </a:lnTo>
                <a:lnTo>
                  <a:pt x="4507611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1050" y="2889250"/>
            <a:ext cx="4554220" cy="539750"/>
          </a:xfrm>
          <a:custGeom>
            <a:avLst/>
            <a:gdLst/>
            <a:ahLst/>
            <a:cxnLst/>
            <a:rect l="l" t="t" r="r" b="b"/>
            <a:pathLst>
              <a:path w="4554220" h="539750">
                <a:moveTo>
                  <a:pt x="4505706" y="0"/>
                </a:moveTo>
                <a:lnTo>
                  <a:pt x="2793" y="0"/>
                </a:lnTo>
                <a:lnTo>
                  <a:pt x="0" y="2794"/>
                </a:lnTo>
                <a:lnTo>
                  <a:pt x="0" y="539750"/>
                </a:lnTo>
                <a:lnTo>
                  <a:pt x="12700" y="539750"/>
                </a:lnTo>
                <a:lnTo>
                  <a:pt x="12700" y="12700"/>
                </a:lnTo>
                <a:lnTo>
                  <a:pt x="6350" y="12700"/>
                </a:lnTo>
                <a:lnTo>
                  <a:pt x="12700" y="6350"/>
                </a:lnTo>
                <a:lnTo>
                  <a:pt x="4508500" y="6350"/>
                </a:lnTo>
                <a:lnTo>
                  <a:pt x="4508500" y="2794"/>
                </a:lnTo>
                <a:lnTo>
                  <a:pt x="4505706" y="0"/>
                </a:lnTo>
                <a:close/>
              </a:path>
              <a:path w="4554220" h="539750">
                <a:moveTo>
                  <a:pt x="4457573" y="443738"/>
                </a:moveTo>
                <a:lnTo>
                  <a:pt x="4451477" y="447294"/>
                </a:lnTo>
                <a:lnTo>
                  <a:pt x="4450461" y="451103"/>
                </a:lnTo>
                <a:lnTo>
                  <a:pt x="4502150" y="539750"/>
                </a:lnTo>
                <a:lnTo>
                  <a:pt x="4509481" y="527176"/>
                </a:lnTo>
                <a:lnTo>
                  <a:pt x="4495800" y="527176"/>
                </a:lnTo>
                <a:lnTo>
                  <a:pt x="4495800" y="503754"/>
                </a:lnTo>
                <a:lnTo>
                  <a:pt x="4461383" y="444753"/>
                </a:lnTo>
                <a:lnTo>
                  <a:pt x="4457573" y="443738"/>
                </a:lnTo>
                <a:close/>
              </a:path>
              <a:path w="4554220" h="539750">
                <a:moveTo>
                  <a:pt x="4495800" y="503754"/>
                </a:moveTo>
                <a:lnTo>
                  <a:pt x="4495800" y="527176"/>
                </a:lnTo>
                <a:lnTo>
                  <a:pt x="4508500" y="527176"/>
                </a:lnTo>
                <a:lnTo>
                  <a:pt x="4508500" y="524001"/>
                </a:lnTo>
                <a:lnTo>
                  <a:pt x="4496689" y="524001"/>
                </a:lnTo>
                <a:lnTo>
                  <a:pt x="4502150" y="514640"/>
                </a:lnTo>
                <a:lnTo>
                  <a:pt x="4495800" y="503754"/>
                </a:lnTo>
                <a:close/>
              </a:path>
              <a:path w="4554220" h="539750">
                <a:moveTo>
                  <a:pt x="4546727" y="443738"/>
                </a:moveTo>
                <a:lnTo>
                  <a:pt x="4542917" y="444753"/>
                </a:lnTo>
                <a:lnTo>
                  <a:pt x="4508500" y="503754"/>
                </a:lnTo>
                <a:lnTo>
                  <a:pt x="4508500" y="527176"/>
                </a:lnTo>
                <a:lnTo>
                  <a:pt x="4509481" y="527176"/>
                </a:lnTo>
                <a:lnTo>
                  <a:pt x="4553839" y="451103"/>
                </a:lnTo>
                <a:lnTo>
                  <a:pt x="4552823" y="447294"/>
                </a:lnTo>
                <a:lnTo>
                  <a:pt x="4546727" y="443738"/>
                </a:lnTo>
                <a:close/>
              </a:path>
              <a:path w="4554220" h="539750">
                <a:moveTo>
                  <a:pt x="4502150" y="514640"/>
                </a:moveTo>
                <a:lnTo>
                  <a:pt x="4496689" y="524001"/>
                </a:lnTo>
                <a:lnTo>
                  <a:pt x="4507610" y="524001"/>
                </a:lnTo>
                <a:lnTo>
                  <a:pt x="4502150" y="514640"/>
                </a:lnTo>
                <a:close/>
              </a:path>
              <a:path w="4554220" h="539750">
                <a:moveTo>
                  <a:pt x="4508500" y="503754"/>
                </a:moveTo>
                <a:lnTo>
                  <a:pt x="4502150" y="514640"/>
                </a:lnTo>
                <a:lnTo>
                  <a:pt x="4507610" y="524001"/>
                </a:lnTo>
                <a:lnTo>
                  <a:pt x="4508500" y="524001"/>
                </a:lnTo>
                <a:lnTo>
                  <a:pt x="4508500" y="503754"/>
                </a:lnTo>
                <a:close/>
              </a:path>
              <a:path w="4554220" h="539750">
                <a:moveTo>
                  <a:pt x="4495800" y="6350"/>
                </a:moveTo>
                <a:lnTo>
                  <a:pt x="4495800" y="503754"/>
                </a:lnTo>
                <a:lnTo>
                  <a:pt x="4502150" y="514640"/>
                </a:lnTo>
                <a:lnTo>
                  <a:pt x="4508500" y="503754"/>
                </a:lnTo>
                <a:lnTo>
                  <a:pt x="4508500" y="12700"/>
                </a:lnTo>
                <a:lnTo>
                  <a:pt x="4502150" y="12700"/>
                </a:lnTo>
                <a:lnTo>
                  <a:pt x="4495800" y="6350"/>
                </a:lnTo>
                <a:close/>
              </a:path>
              <a:path w="4554220" h="539750">
                <a:moveTo>
                  <a:pt x="12700" y="6350"/>
                </a:moveTo>
                <a:lnTo>
                  <a:pt x="6350" y="12700"/>
                </a:lnTo>
                <a:lnTo>
                  <a:pt x="12700" y="12700"/>
                </a:lnTo>
                <a:lnTo>
                  <a:pt x="12700" y="6350"/>
                </a:lnTo>
                <a:close/>
              </a:path>
              <a:path w="4554220" h="539750">
                <a:moveTo>
                  <a:pt x="4495800" y="6350"/>
                </a:moveTo>
                <a:lnTo>
                  <a:pt x="12700" y="6350"/>
                </a:lnTo>
                <a:lnTo>
                  <a:pt x="12700" y="12700"/>
                </a:lnTo>
                <a:lnTo>
                  <a:pt x="4495800" y="12700"/>
                </a:lnTo>
                <a:lnTo>
                  <a:pt x="4495800" y="6350"/>
                </a:lnTo>
                <a:close/>
              </a:path>
              <a:path w="4554220" h="539750">
                <a:moveTo>
                  <a:pt x="4508500" y="6350"/>
                </a:moveTo>
                <a:lnTo>
                  <a:pt x="4495800" y="6350"/>
                </a:lnTo>
                <a:lnTo>
                  <a:pt x="4502150" y="12700"/>
                </a:lnTo>
                <a:lnTo>
                  <a:pt x="4508500" y="12700"/>
                </a:lnTo>
                <a:lnTo>
                  <a:pt x="4508500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644" y="4674489"/>
            <a:ext cx="67779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Candidate </a:t>
            </a:r>
            <a:r>
              <a:rPr sz="2400" spc="-5" dirty="0">
                <a:latin typeface="Arial"/>
                <a:cs typeface="Arial"/>
              </a:rPr>
              <a:t>keys: {InvNum, LineNum} </a:t>
            </a:r>
            <a:r>
              <a:rPr sz="2400" dirty="0">
                <a:latin typeface="Arial"/>
                <a:cs typeface="Arial"/>
              </a:rPr>
              <a:t>InvDate</a:t>
            </a:r>
            <a:r>
              <a:rPr sz="2400" spc="4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is  </a:t>
            </a:r>
            <a:r>
              <a:rPr sz="2400" i="1" dirty="0">
                <a:latin typeface="Arial"/>
                <a:cs typeface="Arial"/>
              </a:rPr>
              <a:t>partially </a:t>
            </a:r>
            <a:r>
              <a:rPr sz="2400" i="1" spc="-5" dirty="0">
                <a:latin typeface="Arial"/>
                <a:cs typeface="Arial"/>
              </a:rPr>
              <a:t>dependent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{InvNum, LineNum} </a:t>
            </a:r>
            <a:r>
              <a:rPr sz="2400" spc="-10" dirty="0">
                <a:latin typeface="Arial"/>
                <a:cs typeface="Arial"/>
              </a:rPr>
              <a:t>as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InvNum is a determinant of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InvDate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and InvNum  is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part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of a candidate</a:t>
            </a:r>
            <a:r>
              <a:rPr sz="24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6353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Second </a:t>
            </a:r>
            <a:r>
              <a:rPr spc="15" dirty="0"/>
              <a:t>Normal </a:t>
            </a:r>
            <a:r>
              <a:rPr spc="-10" dirty="0"/>
              <a:t>Form</a:t>
            </a:r>
            <a:r>
              <a:rPr spc="-70" dirty="0"/>
              <a:t> </a:t>
            </a:r>
            <a:r>
              <a:rPr dirty="0"/>
              <a:t>(2NF)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526134"/>
            <a:ext cx="7998459" cy="51384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As per the Second </a:t>
            </a:r>
            <a:r>
              <a:rPr sz="2900" spc="10" dirty="0">
                <a:latin typeface="Tw Cen MT"/>
                <a:cs typeface="Tw Cen MT"/>
              </a:rPr>
              <a:t>Normal</a:t>
            </a:r>
            <a:r>
              <a:rPr sz="2900" spc="-60" dirty="0">
                <a:latin typeface="Tw Cen MT"/>
                <a:cs typeface="Tw Cen MT"/>
              </a:rPr>
              <a:t> </a:t>
            </a:r>
            <a:r>
              <a:rPr sz="2900" spc="5" dirty="0">
                <a:latin typeface="Tw Cen MT"/>
                <a:cs typeface="Tw Cen MT"/>
              </a:rPr>
              <a:t>Form:</a:t>
            </a:r>
            <a:endParaRPr sz="2900">
              <a:latin typeface="Tw Cen MT"/>
              <a:cs typeface="Tw Cen MT"/>
            </a:endParaRPr>
          </a:p>
          <a:p>
            <a:pPr marL="652780" marR="5715" indent="-273050">
              <a:lnSpc>
                <a:spcPct val="100000"/>
              </a:lnSpc>
              <a:spcBef>
                <a:spcPts val="615"/>
              </a:spcBef>
              <a:tabLst>
                <a:tab pos="744220" algn="l"/>
                <a:tab pos="1670685" algn="l"/>
                <a:tab pos="2439035" algn="l"/>
                <a:tab pos="3035300" algn="l"/>
                <a:tab pos="3578860" algn="l"/>
                <a:tab pos="4260850" algn="l"/>
                <a:tab pos="5267960" algn="l"/>
                <a:tab pos="7019290" algn="l"/>
                <a:tab pos="7502525" algn="l"/>
              </a:tabLst>
            </a:pPr>
            <a:r>
              <a:rPr sz="1800" spc="20" dirty="0">
                <a:solidFill>
                  <a:srgbClr val="FD8537"/>
                </a:solidFill>
                <a:latin typeface="Wingdings 2"/>
                <a:cs typeface="Wingdings 2"/>
              </a:rPr>
              <a:t></a:t>
            </a:r>
            <a:r>
              <a:rPr sz="1800" spc="20" dirty="0">
                <a:solidFill>
                  <a:srgbClr val="FD8537"/>
                </a:solidFill>
                <a:latin typeface="Times New Roman"/>
                <a:cs typeface="Times New Roman"/>
              </a:rPr>
              <a:t>		</a:t>
            </a:r>
            <a:r>
              <a:rPr sz="2600" dirty="0">
                <a:latin typeface="Tw Cen MT"/>
                <a:cs typeface="Tw Cen MT"/>
              </a:rPr>
              <a:t>T</a:t>
            </a:r>
            <a:r>
              <a:rPr sz="2600" spc="-15" dirty="0">
                <a:latin typeface="Tw Cen MT"/>
                <a:cs typeface="Tw Cen MT"/>
              </a:rPr>
              <a:t>h</a:t>
            </a:r>
            <a:r>
              <a:rPr sz="2600" dirty="0">
                <a:latin typeface="Tw Cen MT"/>
                <a:cs typeface="Tw Cen MT"/>
              </a:rPr>
              <a:t>ere	</a:t>
            </a:r>
            <a:r>
              <a:rPr sz="2600" spc="45" dirty="0">
                <a:latin typeface="Tw Cen MT"/>
                <a:cs typeface="Tw Cen MT"/>
              </a:rPr>
              <a:t>m</a:t>
            </a:r>
            <a:r>
              <a:rPr sz="2600" dirty="0">
                <a:latin typeface="Tw Cen MT"/>
                <a:cs typeface="Tw Cen MT"/>
              </a:rPr>
              <a:t>u</a:t>
            </a:r>
            <a:r>
              <a:rPr sz="2600" spc="-15" dirty="0">
                <a:latin typeface="Tw Cen MT"/>
                <a:cs typeface="Tw Cen MT"/>
              </a:rPr>
              <a:t>s</a:t>
            </a:r>
            <a:r>
              <a:rPr sz="2600" dirty="0">
                <a:latin typeface="Tw Cen MT"/>
                <a:cs typeface="Tw Cen MT"/>
              </a:rPr>
              <a:t>t	</a:t>
            </a:r>
            <a:r>
              <a:rPr sz="2600" spc="-15" dirty="0">
                <a:latin typeface="Tw Cen MT"/>
                <a:cs typeface="Tw Cen MT"/>
              </a:rPr>
              <a:t>n</a:t>
            </a:r>
            <a:r>
              <a:rPr sz="2600" dirty="0">
                <a:latin typeface="Tw Cen MT"/>
                <a:cs typeface="Tw Cen MT"/>
              </a:rPr>
              <a:t>ot	</a:t>
            </a:r>
            <a:r>
              <a:rPr sz="2600" spc="-10" dirty="0">
                <a:latin typeface="Tw Cen MT"/>
                <a:cs typeface="Tw Cen MT"/>
              </a:rPr>
              <a:t>b</a:t>
            </a:r>
            <a:r>
              <a:rPr sz="2600" dirty="0">
                <a:latin typeface="Tw Cen MT"/>
                <a:cs typeface="Tw Cen MT"/>
              </a:rPr>
              <a:t>e	a</a:t>
            </a:r>
            <a:r>
              <a:rPr sz="2600" spc="-85" dirty="0">
                <a:latin typeface="Tw Cen MT"/>
                <a:cs typeface="Tw Cen MT"/>
              </a:rPr>
              <a:t>n</a:t>
            </a:r>
            <a:r>
              <a:rPr sz="2600" dirty="0">
                <a:latin typeface="Tw Cen MT"/>
                <a:cs typeface="Tw Cen MT"/>
              </a:rPr>
              <a:t>y	</a:t>
            </a:r>
            <a:r>
              <a:rPr sz="2600" b="1" i="1" spc="-25" dirty="0">
                <a:latin typeface="Tw Cen MT"/>
                <a:cs typeface="Tw Cen MT"/>
              </a:rPr>
              <a:t>P</a:t>
            </a:r>
            <a:r>
              <a:rPr sz="2600" b="1" i="1" dirty="0">
                <a:latin typeface="Tw Cen MT"/>
                <a:cs typeface="Tw Cen MT"/>
              </a:rPr>
              <a:t>a</a:t>
            </a:r>
            <a:r>
              <a:rPr sz="2600" b="1" i="1" spc="45" dirty="0">
                <a:latin typeface="Tw Cen MT"/>
                <a:cs typeface="Tw Cen MT"/>
              </a:rPr>
              <a:t>r</a:t>
            </a:r>
            <a:r>
              <a:rPr sz="2600" b="1" i="1" spc="-15" dirty="0">
                <a:latin typeface="Tw Cen MT"/>
                <a:cs typeface="Tw Cen MT"/>
              </a:rPr>
              <a:t>t</a:t>
            </a:r>
            <a:r>
              <a:rPr sz="2600" b="1" i="1" dirty="0">
                <a:latin typeface="Tw Cen MT"/>
                <a:cs typeface="Tw Cen MT"/>
              </a:rPr>
              <a:t>ial	D</a:t>
            </a:r>
            <a:r>
              <a:rPr sz="2600" b="1" i="1" spc="5" dirty="0">
                <a:latin typeface="Tw Cen MT"/>
                <a:cs typeface="Tw Cen MT"/>
              </a:rPr>
              <a:t>e</a:t>
            </a:r>
            <a:r>
              <a:rPr sz="2600" b="1" i="1" dirty="0">
                <a:latin typeface="Tw Cen MT"/>
                <a:cs typeface="Tw Cen MT"/>
              </a:rPr>
              <a:t>pend</a:t>
            </a:r>
            <a:r>
              <a:rPr sz="2600" b="1" i="1" spc="5" dirty="0">
                <a:latin typeface="Tw Cen MT"/>
                <a:cs typeface="Tw Cen MT"/>
              </a:rPr>
              <a:t>e</a:t>
            </a:r>
            <a:r>
              <a:rPr sz="2600" b="1" i="1" spc="-10" dirty="0">
                <a:latin typeface="Tw Cen MT"/>
                <a:cs typeface="Tw Cen MT"/>
              </a:rPr>
              <a:t>n</a:t>
            </a:r>
            <a:r>
              <a:rPr sz="2600" b="1" i="1" spc="-20" dirty="0">
                <a:latin typeface="Tw Cen MT"/>
                <a:cs typeface="Tw Cen MT"/>
              </a:rPr>
              <a:t>c</a:t>
            </a:r>
            <a:r>
              <a:rPr sz="2600" b="1" i="1" dirty="0">
                <a:latin typeface="Tw Cen MT"/>
                <a:cs typeface="Tw Cen MT"/>
              </a:rPr>
              <a:t>y	</a:t>
            </a:r>
            <a:r>
              <a:rPr sz="2600" spc="5" dirty="0">
                <a:latin typeface="Tw Cen MT"/>
                <a:cs typeface="Tw Cen MT"/>
              </a:rPr>
              <a:t>o</a:t>
            </a:r>
            <a:r>
              <a:rPr sz="2600" dirty="0">
                <a:latin typeface="Tw Cen MT"/>
                <a:cs typeface="Tw Cen MT"/>
              </a:rPr>
              <a:t>f	</a:t>
            </a:r>
            <a:r>
              <a:rPr sz="2600" spc="-10" dirty="0">
                <a:latin typeface="Tw Cen MT"/>
                <a:cs typeface="Tw Cen MT"/>
              </a:rPr>
              <a:t>a</a:t>
            </a:r>
            <a:r>
              <a:rPr sz="2600" spc="-85" dirty="0">
                <a:latin typeface="Tw Cen MT"/>
                <a:cs typeface="Tw Cen MT"/>
              </a:rPr>
              <a:t>n</a:t>
            </a:r>
            <a:r>
              <a:rPr sz="2600" dirty="0">
                <a:latin typeface="Tw Cen MT"/>
                <a:cs typeface="Tw Cen MT"/>
              </a:rPr>
              <a:t>y  column of primary</a:t>
            </a:r>
            <a:r>
              <a:rPr sz="2600" spc="5" dirty="0">
                <a:latin typeface="Tw Cen MT"/>
                <a:cs typeface="Tw Cen MT"/>
              </a:rPr>
              <a:t> </a:t>
            </a:r>
            <a:r>
              <a:rPr sz="2600" spc="-75" dirty="0">
                <a:latin typeface="Tw Cen MT"/>
                <a:cs typeface="Tw Cen MT"/>
              </a:rPr>
              <a:t>key.</a:t>
            </a:r>
            <a:endParaRPr sz="2600">
              <a:latin typeface="Tw Cen MT"/>
              <a:cs typeface="Tw Cen MT"/>
            </a:endParaRPr>
          </a:p>
          <a:p>
            <a:pPr marL="332740" marR="5080" indent="-320040" algn="just">
              <a:lnSpc>
                <a:spcPct val="100000"/>
              </a:lnSpc>
              <a:spcBef>
                <a:spcPts val="68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It </a:t>
            </a:r>
            <a:r>
              <a:rPr sz="2900" dirty="0">
                <a:latin typeface="Tw Cen MT"/>
                <a:cs typeface="Tw Cen MT"/>
              </a:rPr>
              <a:t>means that </a:t>
            </a:r>
            <a:r>
              <a:rPr sz="2900" spc="-25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-5" dirty="0">
                <a:latin typeface="Tw Cen MT"/>
                <a:cs typeface="Tw Cen MT"/>
              </a:rPr>
              <a:t>table </a:t>
            </a:r>
            <a:r>
              <a:rPr sz="2900" dirty="0">
                <a:latin typeface="Tw Cen MT"/>
                <a:cs typeface="Tw Cen MT"/>
              </a:rPr>
              <a:t>that </a:t>
            </a:r>
            <a:r>
              <a:rPr sz="2900" spc="-5" dirty="0">
                <a:latin typeface="Tw Cen MT"/>
                <a:cs typeface="Tw Cen MT"/>
              </a:rPr>
              <a:t>has concatenated  </a:t>
            </a:r>
            <a:r>
              <a:rPr sz="2900" dirty="0">
                <a:latin typeface="Tw Cen MT"/>
                <a:cs typeface="Tw Cen MT"/>
              </a:rPr>
              <a:t>primary </a:t>
            </a:r>
            <a:r>
              <a:rPr sz="2900" spc="-60" dirty="0">
                <a:latin typeface="Tw Cen MT"/>
                <a:cs typeface="Tw Cen MT"/>
              </a:rPr>
              <a:t>key </a:t>
            </a:r>
            <a:r>
              <a:rPr sz="2900" dirty="0">
                <a:latin typeface="Tw Cen MT"/>
                <a:cs typeface="Tw Cen MT"/>
              </a:rPr>
              <a:t>(composite </a:t>
            </a:r>
            <a:r>
              <a:rPr sz="2900" spc="-35" dirty="0">
                <a:latin typeface="Tw Cen MT"/>
                <a:cs typeface="Tw Cen MT"/>
              </a:rPr>
              <a:t>key), </a:t>
            </a:r>
            <a:r>
              <a:rPr sz="2900" spc="30" dirty="0">
                <a:latin typeface="Tw Cen MT"/>
                <a:cs typeface="Tw Cen MT"/>
              </a:rPr>
              <a:t>each </a:t>
            </a:r>
            <a:r>
              <a:rPr sz="2900" dirty="0">
                <a:latin typeface="Tw Cen MT"/>
                <a:cs typeface="Tw Cen MT"/>
              </a:rPr>
              <a:t>column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 table that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not </a:t>
            </a:r>
            <a:r>
              <a:rPr sz="2900" spc="10" dirty="0">
                <a:latin typeface="Tw Cen MT"/>
                <a:cs typeface="Tw Cen MT"/>
              </a:rPr>
              <a:t>part </a:t>
            </a:r>
            <a:r>
              <a:rPr sz="2900" dirty="0">
                <a:latin typeface="Tw Cen MT"/>
                <a:cs typeface="Tw Cen MT"/>
              </a:rPr>
              <a:t>of the primary </a:t>
            </a:r>
            <a:r>
              <a:rPr sz="2900" spc="-60" dirty="0">
                <a:latin typeface="Tw Cen MT"/>
                <a:cs typeface="Tw Cen MT"/>
              </a:rPr>
              <a:t>key </a:t>
            </a:r>
            <a:r>
              <a:rPr sz="2900" spc="15" dirty="0">
                <a:latin typeface="Tw Cen MT"/>
                <a:cs typeface="Tw Cen MT"/>
              </a:rPr>
              <a:t>must  </a:t>
            </a:r>
            <a:r>
              <a:rPr sz="2900" dirty="0">
                <a:latin typeface="Tw Cen MT"/>
                <a:cs typeface="Tw Cen MT"/>
              </a:rPr>
              <a:t>depend upon the entire concatenated </a:t>
            </a:r>
            <a:r>
              <a:rPr sz="2900" spc="-60" dirty="0">
                <a:latin typeface="Tw Cen MT"/>
                <a:cs typeface="Tw Cen MT"/>
              </a:rPr>
              <a:t>key </a:t>
            </a:r>
            <a:r>
              <a:rPr sz="2900" spc="-25" dirty="0">
                <a:latin typeface="Tw Cen MT"/>
                <a:cs typeface="Tw Cen MT"/>
              </a:rPr>
              <a:t>for </a:t>
            </a:r>
            <a:r>
              <a:rPr sz="2900" spc="-5" dirty="0">
                <a:latin typeface="Tw Cen MT"/>
                <a:cs typeface="Tw Cen MT"/>
              </a:rPr>
              <a:t>its  </a:t>
            </a:r>
            <a:r>
              <a:rPr sz="2900" spc="-10" dirty="0">
                <a:latin typeface="Tw Cen MT"/>
                <a:cs typeface="Tw Cen MT"/>
              </a:rPr>
              <a:t>existence.</a:t>
            </a:r>
            <a:endParaRPr sz="2900">
              <a:latin typeface="Tw Cen MT"/>
              <a:cs typeface="Tw Cen MT"/>
            </a:endParaRPr>
          </a:p>
          <a:p>
            <a:pPr marL="332740" marR="5715" indent="-320040" algn="just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If </a:t>
            </a:r>
            <a:r>
              <a:rPr sz="2900" spc="-25" dirty="0">
                <a:latin typeface="Tw Cen MT"/>
                <a:cs typeface="Tw Cen MT"/>
              </a:rPr>
              <a:t>any </a:t>
            </a:r>
            <a:r>
              <a:rPr sz="2900" dirty="0">
                <a:latin typeface="Tw Cen MT"/>
                <a:cs typeface="Tw Cen MT"/>
              </a:rPr>
              <a:t>column depends only on one </a:t>
            </a:r>
            <a:r>
              <a:rPr sz="2900" spc="10" dirty="0">
                <a:latin typeface="Tw Cen MT"/>
                <a:cs typeface="Tw Cen MT"/>
              </a:rPr>
              <a:t>part </a:t>
            </a:r>
            <a:r>
              <a:rPr sz="2900" spc="-5" dirty="0">
                <a:latin typeface="Tw Cen MT"/>
                <a:cs typeface="Tw Cen MT"/>
              </a:rPr>
              <a:t>of </a:t>
            </a:r>
            <a:r>
              <a:rPr sz="2900" dirty="0">
                <a:latin typeface="Tw Cen MT"/>
                <a:cs typeface="Tw Cen MT"/>
              </a:rPr>
              <a:t>the  concatenated </a:t>
            </a:r>
            <a:r>
              <a:rPr sz="2900" spc="-60" dirty="0">
                <a:latin typeface="Tw Cen MT"/>
                <a:cs typeface="Tw Cen MT"/>
              </a:rPr>
              <a:t>key </a:t>
            </a:r>
            <a:r>
              <a:rPr sz="2900" dirty="0">
                <a:latin typeface="Tw Cen MT"/>
                <a:cs typeface="Tw Cen MT"/>
              </a:rPr>
              <a:t>(composite </a:t>
            </a:r>
            <a:r>
              <a:rPr sz="2900" spc="-35" dirty="0">
                <a:latin typeface="Tw Cen MT"/>
                <a:cs typeface="Tw Cen MT"/>
              </a:rPr>
              <a:t>key), </a:t>
            </a:r>
            <a:r>
              <a:rPr sz="2900" dirty="0">
                <a:latin typeface="Tw Cen MT"/>
                <a:cs typeface="Tw Cen MT"/>
              </a:rPr>
              <a:t>then the </a:t>
            </a:r>
            <a:r>
              <a:rPr sz="2900" spc="-5" dirty="0">
                <a:latin typeface="Tw Cen MT"/>
                <a:cs typeface="Tw Cen MT"/>
              </a:rPr>
              <a:t>table  </a:t>
            </a:r>
            <a:r>
              <a:rPr sz="2900" dirty="0">
                <a:latin typeface="Tw Cen MT"/>
                <a:cs typeface="Tw Cen MT"/>
              </a:rPr>
              <a:t>fails </a:t>
            </a:r>
            <a:r>
              <a:rPr sz="2900" b="1" spc="-5" dirty="0">
                <a:latin typeface="Tw Cen MT"/>
                <a:cs typeface="Tw Cen MT"/>
              </a:rPr>
              <a:t>Second </a:t>
            </a:r>
            <a:r>
              <a:rPr sz="2900" b="1" spc="10" dirty="0">
                <a:latin typeface="Tw Cen MT"/>
                <a:cs typeface="Tw Cen MT"/>
              </a:rPr>
              <a:t>Normal</a:t>
            </a:r>
            <a:r>
              <a:rPr sz="2900" b="1" spc="-60" dirty="0">
                <a:latin typeface="Tw Cen MT"/>
                <a:cs typeface="Tw Cen MT"/>
              </a:rPr>
              <a:t> </a:t>
            </a:r>
            <a:r>
              <a:rPr sz="2900" b="1" spc="-5" dirty="0">
                <a:latin typeface="Tw Cen MT"/>
                <a:cs typeface="Tw Cen MT"/>
              </a:rPr>
              <a:t>Form</a:t>
            </a:r>
            <a:r>
              <a:rPr sz="2900" spc="-5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2974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Table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1NF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5350" y="2941320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20"/>
                </a:moveTo>
                <a:lnTo>
                  <a:pt x="2216150" y="426720"/>
                </a:lnTo>
                <a:lnTo>
                  <a:pt x="221615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1500" y="2941320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20"/>
                </a:moveTo>
                <a:lnTo>
                  <a:pt x="2216150" y="426720"/>
                </a:lnTo>
                <a:lnTo>
                  <a:pt x="221615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7650" y="2941320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20"/>
                </a:moveTo>
                <a:lnTo>
                  <a:pt x="2216150" y="426720"/>
                </a:lnTo>
                <a:lnTo>
                  <a:pt x="221615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5350" y="3794759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19"/>
                </a:moveTo>
                <a:lnTo>
                  <a:pt x="2216150" y="426719"/>
                </a:lnTo>
                <a:lnTo>
                  <a:pt x="221615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11500" y="3794759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19"/>
                </a:moveTo>
                <a:lnTo>
                  <a:pt x="2216150" y="426719"/>
                </a:lnTo>
                <a:lnTo>
                  <a:pt x="221615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7650" y="3794759"/>
            <a:ext cx="2216150" cy="426720"/>
          </a:xfrm>
          <a:custGeom>
            <a:avLst/>
            <a:gdLst/>
            <a:ahLst/>
            <a:cxnLst/>
            <a:rect l="l" t="t" r="r" b="b"/>
            <a:pathLst>
              <a:path w="2216150" h="426720">
                <a:moveTo>
                  <a:pt x="0" y="426719"/>
                </a:moveTo>
                <a:lnTo>
                  <a:pt x="2216150" y="426719"/>
                </a:lnTo>
                <a:lnTo>
                  <a:pt x="221615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90587" y="2509837"/>
          <a:ext cx="6648450" cy="2133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6150"/>
                <a:gridCol w="2216150"/>
                <a:gridCol w="2216150"/>
              </a:tblGrid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Student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Age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Subject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15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Tw Cen MT"/>
                          <a:cs typeface="Tw Cen MT"/>
                        </a:rPr>
                        <a:t>Biology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15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Ahmed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14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Sajid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17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99730" cy="4183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6985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spc="-15" dirty="0">
                <a:latin typeface="Tw Cen MT"/>
                <a:cs typeface="Tw Cen MT"/>
              </a:rPr>
              <a:t>example </a:t>
            </a:r>
            <a:r>
              <a:rPr sz="2900" spc="-5" dirty="0">
                <a:latin typeface="Tw Cen MT"/>
                <a:cs typeface="Tw Cen MT"/>
              </a:rPr>
              <a:t>of First </a:t>
            </a:r>
            <a:r>
              <a:rPr sz="2900" spc="10" dirty="0">
                <a:latin typeface="Tw Cen MT"/>
                <a:cs typeface="Tw Cen MT"/>
              </a:rPr>
              <a:t>Normal </a:t>
            </a:r>
            <a:r>
              <a:rPr sz="2900" spc="5" dirty="0">
                <a:latin typeface="Tw Cen MT"/>
                <a:cs typeface="Tw Cen MT"/>
              </a:rPr>
              <a:t>Form, </a:t>
            </a:r>
            <a:r>
              <a:rPr sz="2900" dirty="0">
                <a:latin typeface="Tw Cen MT"/>
                <a:cs typeface="Tw Cen MT"/>
              </a:rPr>
              <a:t>there are </a:t>
            </a:r>
            <a:r>
              <a:rPr sz="2900" spc="-25" dirty="0">
                <a:latin typeface="Tw Cen MT"/>
                <a:cs typeface="Tw Cen MT"/>
              </a:rPr>
              <a:t>two  </a:t>
            </a:r>
            <a:r>
              <a:rPr sz="2900" spc="-35" dirty="0">
                <a:latin typeface="Tw Cen MT"/>
                <a:cs typeface="Tw Cen MT"/>
              </a:rPr>
              <a:t>rows </a:t>
            </a:r>
            <a:r>
              <a:rPr sz="2900" spc="-25" dirty="0">
                <a:latin typeface="Tw Cen MT"/>
                <a:cs typeface="Tw Cen MT"/>
              </a:rPr>
              <a:t>for </a:t>
            </a:r>
            <a:r>
              <a:rPr sz="2900" spc="-30" dirty="0">
                <a:latin typeface="Tw Cen MT"/>
                <a:cs typeface="Tw Cen MT"/>
              </a:rPr>
              <a:t>Waseem, </a:t>
            </a:r>
            <a:r>
              <a:rPr sz="2900" dirty="0">
                <a:latin typeface="Tw Cen MT"/>
                <a:cs typeface="Tw Cen MT"/>
              </a:rPr>
              <a:t>to </a:t>
            </a:r>
            <a:r>
              <a:rPr sz="2900" spc="-5" dirty="0">
                <a:latin typeface="Tw Cen MT"/>
                <a:cs typeface="Tw Cen MT"/>
              </a:rPr>
              <a:t>include </a:t>
            </a:r>
            <a:r>
              <a:rPr sz="2900" spc="5" dirty="0">
                <a:latin typeface="Tw Cen MT"/>
                <a:cs typeface="Tw Cen MT"/>
              </a:rPr>
              <a:t>multiple </a:t>
            </a:r>
            <a:r>
              <a:rPr sz="2900" dirty="0">
                <a:latin typeface="Tw Cen MT"/>
                <a:cs typeface="Tw Cen MT"/>
              </a:rPr>
              <a:t>subjects that  he has opted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spc="-65" dirty="0">
                <a:latin typeface="Tw Cen MT"/>
                <a:cs typeface="Tw Cen MT"/>
              </a:rPr>
              <a:t>for.</a:t>
            </a:r>
            <a:endParaRPr sz="2900">
              <a:latin typeface="Tw Cen MT"/>
              <a:cs typeface="Tw Cen MT"/>
            </a:endParaRPr>
          </a:p>
          <a:p>
            <a:pPr marL="332740" marR="5080" indent="-320040" algn="just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While this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searchable, and </a:t>
            </a:r>
            <a:r>
              <a:rPr sz="2900" spc="-20" dirty="0">
                <a:latin typeface="Tw Cen MT"/>
                <a:cs typeface="Tw Cen MT"/>
              </a:rPr>
              <a:t>follows </a:t>
            </a:r>
            <a:r>
              <a:rPr sz="2900" spc="-5" dirty="0">
                <a:latin typeface="Tw Cen MT"/>
                <a:cs typeface="Tw Cen MT"/>
              </a:rPr>
              <a:t>First </a:t>
            </a:r>
            <a:r>
              <a:rPr sz="2900" spc="10" dirty="0">
                <a:latin typeface="Tw Cen MT"/>
                <a:cs typeface="Tw Cen MT"/>
              </a:rPr>
              <a:t>normal  </a:t>
            </a:r>
            <a:r>
              <a:rPr sz="2900" dirty="0">
                <a:latin typeface="Tw Cen MT"/>
                <a:cs typeface="Tw Cen MT"/>
              </a:rPr>
              <a:t>form, but </a:t>
            </a:r>
            <a:r>
              <a:rPr sz="2900" spc="-5" dirty="0">
                <a:latin typeface="Tw Cen MT"/>
                <a:cs typeface="Tw Cen MT"/>
              </a:rPr>
              <a:t>it is </a:t>
            </a:r>
            <a:r>
              <a:rPr sz="2900" spc="5" dirty="0">
                <a:latin typeface="Tw Cen MT"/>
                <a:cs typeface="Tw Cen MT"/>
              </a:rPr>
              <a:t>an </a:t>
            </a:r>
            <a:r>
              <a:rPr sz="2900" spc="-5" dirty="0">
                <a:latin typeface="Tw Cen MT"/>
                <a:cs typeface="Tw Cen MT"/>
              </a:rPr>
              <a:t>inefficient </a:t>
            </a:r>
            <a:r>
              <a:rPr sz="2900" dirty="0">
                <a:latin typeface="Tw Cen MT"/>
                <a:cs typeface="Tw Cen MT"/>
              </a:rPr>
              <a:t>use of</a:t>
            </a:r>
            <a:r>
              <a:rPr sz="2900" spc="1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space.</a:t>
            </a:r>
            <a:endParaRPr sz="2900">
              <a:latin typeface="Tw Cen MT"/>
              <a:cs typeface="Tw Cen MT"/>
            </a:endParaRPr>
          </a:p>
          <a:p>
            <a:pPr marL="332740" marR="5715" indent="-320040" algn="just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Also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10" dirty="0">
                <a:latin typeface="Tw Cen MT"/>
                <a:cs typeface="Tw Cen MT"/>
              </a:rPr>
              <a:t>above </a:t>
            </a:r>
            <a:r>
              <a:rPr sz="2900" spc="-50" dirty="0">
                <a:latin typeface="Tw Cen MT"/>
                <a:cs typeface="Tw Cen MT"/>
              </a:rPr>
              <a:t>Table </a:t>
            </a:r>
            <a:r>
              <a:rPr sz="2900" spc="-5" dirty="0">
                <a:latin typeface="Tw Cen MT"/>
                <a:cs typeface="Tw Cen MT"/>
              </a:rPr>
              <a:t>in First </a:t>
            </a:r>
            <a:r>
              <a:rPr sz="2900" spc="10" dirty="0">
                <a:latin typeface="Tw Cen MT"/>
                <a:cs typeface="Tw Cen MT"/>
              </a:rPr>
              <a:t>Normal </a:t>
            </a:r>
            <a:r>
              <a:rPr sz="2900" spc="5" dirty="0">
                <a:latin typeface="Tw Cen MT"/>
                <a:cs typeface="Tw Cen MT"/>
              </a:rPr>
              <a:t>Form, </a:t>
            </a:r>
            <a:r>
              <a:rPr sz="2900" dirty="0">
                <a:latin typeface="Tw Cen MT"/>
                <a:cs typeface="Tw Cen MT"/>
              </a:rPr>
              <a:t>while  the candidate </a:t>
            </a:r>
            <a:r>
              <a:rPr sz="2900" spc="-60" dirty="0">
                <a:latin typeface="Tw Cen MT"/>
                <a:cs typeface="Tw Cen MT"/>
              </a:rPr>
              <a:t>key </a:t>
            </a:r>
            <a:r>
              <a:rPr sz="2900" spc="-5" dirty="0">
                <a:latin typeface="Tw Cen MT"/>
                <a:cs typeface="Tw Cen MT"/>
              </a:rPr>
              <a:t>is {</a:t>
            </a:r>
            <a:r>
              <a:rPr sz="2900" b="1" spc="-5" dirty="0">
                <a:latin typeface="Tw Cen MT"/>
                <a:cs typeface="Tw Cen MT"/>
              </a:rPr>
              <a:t>Student</a:t>
            </a:r>
            <a:r>
              <a:rPr sz="2900" spc="-5" dirty="0">
                <a:latin typeface="Tw Cen MT"/>
                <a:cs typeface="Tw Cen MT"/>
              </a:rPr>
              <a:t>, </a:t>
            </a:r>
            <a:r>
              <a:rPr sz="2900" b="1" spc="-5" dirty="0">
                <a:latin typeface="Tw Cen MT"/>
                <a:cs typeface="Tw Cen MT"/>
              </a:rPr>
              <a:t>Subject</a:t>
            </a:r>
            <a:r>
              <a:rPr sz="2900" spc="-5" dirty="0">
                <a:latin typeface="Tw Cen MT"/>
                <a:cs typeface="Tw Cen MT"/>
              </a:rPr>
              <a:t>}, </a:t>
            </a:r>
            <a:r>
              <a:rPr sz="2900" b="1" dirty="0">
                <a:latin typeface="Tw Cen MT"/>
                <a:cs typeface="Tw Cen MT"/>
              </a:rPr>
              <a:t>Age </a:t>
            </a:r>
            <a:r>
              <a:rPr sz="2900" spc="-10" dirty="0">
                <a:latin typeface="Tw Cen MT"/>
                <a:cs typeface="Tw Cen MT"/>
              </a:rPr>
              <a:t>of  </a:t>
            </a:r>
            <a:r>
              <a:rPr sz="2900" dirty="0">
                <a:latin typeface="Tw Cen MT"/>
                <a:cs typeface="Tw Cen MT"/>
              </a:rPr>
              <a:t>Student </a:t>
            </a:r>
            <a:r>
              <a:rPr sz="2900" spc="-5" dirty="0">
                <a:latin typeface="Tw Cen MT"/>
                <a:cs typeface="Tw Cen MT"/>
              </a:rPr>
              <a:t>only </a:t>
            </a:r>
            <a:r>
              <a:rPr sz="2900" dirty="0">
                <a:latin typeface="Tw Cen MT"/>
                <a:cs typeface="Tw Cen MT"/>
              </a:rPr>
              <a:t>depends on Student column, </a:t>
            </a:r>
            <a:r>
              <a:rPr sz="2900" spc="25" dirty="0">
                <a:latin typeface="Tw Cen MT"/>
                <a:cs typeface="Tw Cen MT"/>
              </a:rPr>
              <a:t>which </a:t>
            </a:r>
            <a:r>
              <a:rPr sz="2900" spc="-5" dirty="0">
                <a:latin typeface="Tw Cen MT"/>
                <a:cs typeface="Tw Cen MT"/>
              </a:rPr>
              <a:t>is  </a:t>
            </a:r>
            <a:r>
              <a:rPr sz="2900" dirty="0">
                <a:latin typeface="Tw Cen MT"/>
                <a:cs typeface="Tw Cen MT"/>
              </a:rPr>
              <a:t>incorrect as per Second </a:t>
            </a:r>
            <a:r>
              <a:rPr sz="2900" spc="10" dirty="0">
                <a:latin typeface="Tw Cen MT"/>
                <a:cs typeface="Tw Cen MT"/>
              </a:rPr>
              <a:t>Normal</a:t>
            </a:r>
            <a:r>
              <a:rPr sz="2900" spc="-105" dirty="0">
                <a:latin typeface="Tw Cen MT"/>
                <a:cs typeface="Tw Cen MT"/>
              </a:rPr>
              <a:t> </a:t>
            </a:r>
            <a:r>
              <a:rPr sz="2900" spc="5" dirty="0">
                <a:latin typeface="Tw Cen MT"/>
                <a:cs typeface="Tw Cen MT"/>
              </a:rPr>
              <a:t>Form.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98459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14" dirty="0">
                <a:latin typeface="Tw Cen MT"/>
                <a:cs typeface="Tw Cen MT"/>
              </a:rPr>
              <a:t>To </a:t>
            </a:r>
            <a:r>
              <a:rPr sz="2900" spc="5" dirty="0">
                <a:latin typeface="Tw Cen MT"/>
                <a:cs typeface="Tw Cen MT"/>
              </a:rPr>
              <a:t>achieve </a:t>
            </a:r>
            <a:r>
              <a:rPr sz="2900" dirty="0">
                <a:latin typeface="Tw Cen MT"/>
                <a:cs typeface="Tw Cen MT"/>
              </a:rPr>
              <a:t>Second </a:t>
            </a:r>
            <a:r>
              <a:rPr sz="2900" spc="10" dirty="0">
                <a:latin typeface="Tw Cen MT"/>
                <a:cs typeface="Tw Cen MT"/>
              </a:rPr>
              <a:t>Normal </a:t>
            </a:r>
            <a:r>
              <a:rPr sz="2900" dirty="0">
                <a:latin typeface="Tw Cen MT"/>
                <a:cs typeface="Tw Cen MT"/>
              </a:rPr>
              <a:t>Form, </a:t>
            </a:r>
            <a:r>
              <a:rPr sz="2900" spc="-5" dirty="0">
                <a:latin typeface="Tw Cen MT"/>
                <a:cs typeface="Tw Cen MT"/>
              </a:rPr>
              <a:t>it </a:t>
            </a:r>
            <a:r>
              <a:rPr sz="2900" spc="-10" dirty="0">
                <a:latin typeface="Tw Cen MT"/>
                <a:cs typeface="Tw Cen MT"/>
              </a:rPr>
              <a:t>would </a:t>
            </a:r>
            <a:r>
              <a:rPr sz="2900" spc="-5" dirty="0">
                <a:latin typeface="Tw Cen MT"/>
                <a:cs typeface="Tw Cen MT"/>
              </a:rPr>
              <a:t>be </a:t>
            </a:r>
            <a:r>
              <a:rPr sz="2900" dirty="0">
                <a:latin typeface="Tw Cen MT"/>
                <a:cs typeface="Tw Cen MT"/>
              </a:rPr>
              <a:t>helpful  to split out the subjects </a:t>
            </a:r>
            <a:r>
              <a:rPr sz="2900" spc="-5" dirty="0">
                <a:latin typeface="Tw Cen MT"/>
                <a:cs typeface="Tw Cen MT"/>
              </a:rPr>
              <a:t>into </a:t>
            </a:r>
            <a:r>
              <a:rPr sz="2900" spc="5" dirty="0">
                <a:latin typeface="Tw Cen MT"/>
                <a:cs typeface="Tw Cen MT"/>
              </a:rPr>
              <a:t>an </a:t>
            </a:r>
            <a:r>
              <a:rPr sz="2900" spc="-5" dirty="0">
                <a:latin typeface="Tw Cen MT"/>
                <a:cs typeface="Tw Cen MT"/>
              </a:rPr>
              <a:t>independent </a:t>
            </a:r>
            <a:r>
              <a:rPr sz="2900" spc="-20" dirty="0">
                <a:latin typeface="Tw Cen MT"/>
                <a:cs typeface="Tw Cen MT"/>
              </a:rPr>
              <a:t>table,  </a:t>
            </a:r>
            <a:r>
              <a:rPr sz="2900" dirty="0">
                <a:latin typeface="Tw Cen MT"/>
                <a:cs typeface="Tw Cen MT"/>
              </a:rPr>
              <a:t>and </a:t>
            </a:r>
            <a:r>
              <a:rPr sz="2900" spc="15" dirty="0">
                <a:latin typeface="Tw Cen MT"/>
                <a:cs typeface="Tw Cen MT"/>
              </a:rPr>
              <a:t>match </a:t>
            </a:r>
            <a:r>
              <a:rPr sz="2900" dirty="0">
                <a:latin typeface="Tw Cen MT"/>
                <a:cs typeface="Tw Cen MT"/>
              </a:rPr>
              <a:t>them up </a:t>
            </a:r>
            <a:r>
              <a:rPr sz="2900" spc="-5" dirty="0">
                <a:latin typeface="Tw Cen MT"/>
                <a:cs typeface="Tw Cen MT"/>
              </a:rPr>
              <a:t>using </a:t>
            </a:r>
            <a:r>
              <a:rPr sz="2900" dirty="0">
                <a:latin typeface="Tw Cen MT"/>
                <a:cs typeface="Tw Cen MT"/>
              </a:rPr>
              <a:t>the student names </a:t>
            </a:r>
            <a:r>
              <a:rPr sz="2900" spc="5" dirty="0">
                <a:latin typeface="Tw Cen MT"/>
                <a:cs typeface="Tw Cen MT"/>
              </a:rPr>
              <a:t>as  </a:t>
            </a:r>
            <a:r>
              <a:rPr sz="2900" spc="-5" dirty="0">
                <a:latin typeface="Tw Cen MT"/>
                <a:cs typeface="Tw Cen MT"/>
              </a:rPr>
              <a:t>foreign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spc="-40" dirty="0">
                <a:latin typeface="Tw Cen MT"/>
                <a:cs typeface="Tw Cen MT"/>
              </a:rPr>
              <a:t>keys.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3314700"/>
            <a:ext cx="3505200" cy="647700"/>
          </a:xfrm>
          <a:custGeom>
            <a:avLst/>
            <a:gdLst/>
            <a:ahLst/>
            <a:cxnLst/>
            <a:rect l="l" t="t" r="r" b="b"/>
            <a:pathLst>
              <a:path w="3505200" h="647700">
                <a:moveTo>
                  <a:pt x="0" y="647700"/>
                </a:moveTo>
                <a:lnTo>
                  <a:pt x="3505200" y="647700"/>
                </a:lnTo>
                <a:lnTo>
                  <a:pt x="35052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3314700"/>
            <a:ext cx="3505200" cy="647700"/>
          </a:xfrm>
          <a:custGeom>
            <a:avLst/>
            <a:gdLst/>
            <a:ahLst/>
            <a:cxnLst/>
            <a:rect l="l" t="t" r="r" b="b"/>
            <a:pathLst>
              <a:path w="3505200" h="647700">
                <a:moveTo>
                  <a:pt x="0" y="647700"/>
                </a:moveTo>
                <a:lnTo>
                  <a:pt x="3505200" y="647700"/>
                </a:lnTo>
                <a:lnTo>
                  <a:pt x="35052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4610100"/>
            <a:ext cx="3505200" cy="647700"/>
          </a:xfrm>
          <a:custGeom>
            <a:avLst/>
            <a:gdLst/>
            <a:ahLst/>
            <a:cxnLst/>
            <a:rect l="l" t="t" r="r" b="b"/>
            <a:pathLst>
              <a:path w="3505200" h="647700">
                <a:moveTo>
                  <a:pt x="0" y="647700"/>
                </a:moveTo>
                <a:lnTo>
                  <a:pt x="3505200" y="647700"/>
                </a:lnTo>
                <a:lnTo>
                  <a:pt x="35052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4610100"/>
            <a:ext cx="3505200" cy="647700"/>
          </a:xfrm>
          <a:custGeom>
            <a:avLst/>
            <a:gdLst/>
            <a:ahLst/>
            <a:cxnLst/>
            <a:rect l="l" t="t" r="r" b="b"/>
            <a:pathLst>
              <a:path w="3505200" h="647700">
                <a:moveTo>
                  <a:pt x="0" y="647700"/>
                </a:moveTo>
                <a:lnTo>
                  <a:pt x="3505200" y="647700"/>
                </a:lnTo>
                <a:lnTo>
                  <a:pt x="350520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62037" y="2662237"/>
          <a:ext cx="70104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  <a:gridCol w="3505200"/>
              </a:tblGrid>
              <a:tr h="6477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Student</a:t>
                      </a:r>
                      <a:r>
                        <a:rPr sz="1800" b="1" spc="-3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b="1" dirty="0">
                          <a:latin typeface="Tw Cen MT"/>
                          <a:cs typeface="Tw Cen MT"/>
                        </a:rPr>
                        <a:t>(PK)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Age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15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Ahmed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14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Sajid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17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45844" y="1855978"/>
            <a:ext cx="455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New STUDENT table </a:t>
            </a:r>
            <a:r>
              <a:rPr sz="1800" dirty="0">
                <a:solidFill>
                  <a:srgbClr val="000000"/>
                </a:solidFill>
                <a:latin typeface="Arial"/>
                <a:cs typeface="Arial"/>
              </a:rPr>
              <a:t>following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2NF </a:t>
            </a:r>
            <a:r>
              <a:rPr sz="1800" spc="5" dirty="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sz="18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5666943"/>
            <a:ext cx="7385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Student </a:t>
            </a:r>
            <a:r>
              <a:rPr sz="1800" spc="-40" dirty="0">
                <a:latin typeface="Arial"/>
                <a:cs typeface="Arial"/>
              </a:rPr>
              <a:t>Table,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Primary </a:t>
            </a:r>
            <a:r>
              <a:rPr sz="1800" dirty="0">
                <a:latin typeface="Arial"/>
                <a:cs typeface="Arial"/>
              </a:rPr>
              <a:t>key </a:t>
            </a:r>
            <a:r>
              <a:rPr sz="1800" spc="-10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b="1" dirty="0">
                <a:latin typeface="Arial"/>
                <a:cs typeface="Arial"/>
              </a:rPr>
              <a:t>Student </a:t>
            </a:r>
            <a:r>
              <a:rPr sz="1800" spc="-5" dirty="0">
                <a:latin typeface="Arial"/>
                <a:cs typeface="Arial"/>
              </a:rPr>
              <a:t>column, because all  other column i.e </a:t>
            </a:r>
            <a:r>
              <a:rPr sz="1800" b="1" spc="-20" dirty="0">
                <a:latin typeface="Arial"/>
                <a:cs typeface="Arial"/>
              </a:rPr>
              <a:t>Age </a:t>
            </a:r>
            <a:r>
              <a:rPr sz="1800" spc="-5" dirty="0">
                <a:latin typeface="Arial"/>
                <a:cs typeface="Arial"/>
              </a:rPr>
              <a:t>is dependent on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2895600"/>
            <a:ext cx="3581400" cy="533400"/>
          </a:xfrm>
          <a:custGeom>
            <a:avLst/>
            <a:gdLst/>
            <a:ahLst/>
            <a:cxnLst/>
            <a:rect l="l" t="t" r="r" b="b"/>
            <a:pathLst>
              <a:path w="3581400" h="533400">
                <a:moveTo>
                  <a:pt x="0" y="533400"/>
                </a:moveTo>
                <a:lnTo>
                  <a:pt x="3581400" y="533400"/>
                </a:lnTo>
                <a:lnTo>
                  <a:pt x="3581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48200" y="2895600"/>
            <a:ext cx="3581400" cy="533400"/>
          </a:xfrm>
          <a:custGeom>
            <a:avLst/>
            <a:gdLst/>
            <a:ahLst/>
            <a:cxnLst/>
            <a:rect l="l" t="t" r="r" b="b"/>
            <a:pathLst>
              <a:path w="3581400" h="533400">
                <a:moveTo>
                  <a:pt x="0" y="533400"/>
                </a:moveTo>
                <a:lnTo>
                  <a:pt x="3581400" y="533400"/>
                </a:lnTo>
                <a:lnTo>
                  <a:pt x="3581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3962400"/>
            <a:ext cx="3581400" cy="533400"/>
          </a:xfrm>
          <a:custGeom>
            <a:avLst/>
            <a:gdLst/>
            <a:ahLst/>
            <a:cxnLst/>
            <a:rect l="l" t="t" r="r" b="b"/>
            <a:pathLst>
              <a:path w="3581400" h="533400">
                <a:moveTo>
                  <a:pt x="0" y="533400"/>
                </a:moveTo>
                <a:lnTo>
                  <a:pt x="3581400" y="533400"/>
                </a:lnTo>
                <a:lnTo>
                  <a:pt x="3581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3962400"/>
            <a:ext cx="3581400" cy="533400"/>
          </a:xfrm>
          <a:custGeom>
            <a:avLst/>
            <a:gdLst/>
            <a:ahLst/>
            <a:cxnLst/>
            <a:rect l="l" t="t" r="r" b="b"/>
            <a:pathLst>
              <a:path w="3581400" h="533400">
                <a:moveTo>
                  <a:pt x="0" y="533400"/>
                </a:moveTo>
                <a:lnTo>
                  <a:pt x="3581400" y="533400"/>
                </a:lnTo>
                <a:lnTo>
                  <a:pt x="3581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62037" y="2357437"/>
          <a:ext cx="7162800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  <a:gridCol w="3581400"/>
              </a:tblGrid>
              <a:tr h="5334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Student</a:t>
                      </a:r>
                      <a:r>
                        <a:rPr sz="1800" b="1" spc="-3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b="1" dirty="0">
                          <a:latin typeface="Tw Cen MT"/>
                          <a:cs typeface="Tw Cen MT"/>
                        </a:rPr>
                        <a:t>(FK)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Subject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5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Tw Cen MT"/>
                          <a:cs typeface="Tw Cen MT"/>
                        </a:rPr>
                        <a:t>Biology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Ahmed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Sajid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644" y="1791715"/>
            <a:ext cx="5341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New SUBJECT </a:t>
            </a:r>
            <a:r>
              <a:rPr sz="1800" b="1" spc="-25" dirty="0">
                <a:latin typeface="Arial"/>
                <a:cs typeface="Arial"/>
              </a:rPr>
              <a:t>Table, </a:t>
            </a:r>
            <a:r>
              <a:rPr sz="1800" b="1" spc="-5" dirty="0">
                <a:latin typeface="Arial"/>
                <a:cs typeface="Arial"/>
              </a:rPr>
              <a:t>introduced for 2NF </a:t>
            </a:r>
            <a:r>
              <a:rPr sz="1800" b="1" spc="5" dirty="0">
                <a:latin typeface="Arial"/>
                <a:cs typeface="Arial"/>
              </a:rPr>
              <a:t>will </a:t>
            </a:r>
            <a:r>
              <a:rPr sz="1800" b="1" spc="-5" dirty="0">
                <a:latin typeface="Arial"/>
                <a:cs typeface="Arial"/>
              </a:rPr>
              <a:t>be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99095" cy="3741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90" dirty="0">
                <a:latin typeface="Tw Cen MT"/>
                <a:cs typeface="Tw Cen MT"/>
              </a:rPr>
              <a:t>Now, </a:t>
            </a:r>
            <a:r>
              <a:rPr sz="2900" dirty="0">
                <a:latin typeface="Tw Cen MT"/>
                <a:cs typeface="Tw Cen MT"/>
              </a:rPr>
              <a:t>both the </a:t>
            </a:r>
            <a:r>
              <a:rPr sz="2900" spc="-10" dirty="0">
                <a:latin typeface="Tw Cen MT"/>
                <a:cs typeface="Tw Cen MT"/>
              </a:rPr>
              <a:t>above </a:t>
            </a:r>
            <a:r>
              <a:rPr sz="2900" dirty="0">
                <a:latin typeface="Tw Cen MT"/>
                <a:cs typeface="Tw Cen MT"/>
              </a:rPr>
              <a:t>tables qualifies </a:t>
            </a:r>
            <a:r>
              <a:rPr sz="2900" spc="-25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Second  </a:t>
            </a:r>
            <a:r>
              <a:rPr sz="2900" spc="10" dirty="0">
                <a:latin typeface="Tw Cen MT"/>
                <a:cs typeface="Tw Cen MT"/>
              </a:rPr>
              <a:t>Normal </a:t>
            </a:r>
            <a:r>
              <a:rPr sz="2900" spc="5" dirty="0">
                <a:latin typeface="Tw Cen MT"/>
                <a:cs typeface="Tw Cen MT"/>
              </a:rPr>
              <a:t>Form </a:t>
            </a:r>
            <a:r>
              <a:rPr sz="2900" dirty="0">
                <a:latin typeface="Tw Cen MT"/>
                <a:cs typeface="Tw Cen MT"/>
              </a:rPr>
              <a:t>and will </a:t>
            </a:r>
            <a:r>
              <a:rPr sz="2900" spc="-10" dirty="0">
                <a:latin typeface="Tw Cen MT"/>
                <a:cs typeface="Tw Cen MT"/>
              </a:rPr>
              <a:t>never </a:t>
            </a:r>
            <a:r>
              <a:rPr sz="2900" dirty="0">
                <a:latin typeface="Tw Cen MT"/>
                <a:cs typeface="Tw Cen MT"/>
              </a:rPr>
              <a:t>suffer </a:t>
            </a:r>
            <a:r>
              <a:rPr sz="2900" spc="-15" dirty="0">
                <a:latin typeface="Tw Cen MT"/>
                <a:cs typeface="Tw Cen MT"/>
              </a:rPr>
              <a:t>from </a:t>
            </a:r>
            <a:r>
              <a:rPr sz="2900" dirty="0">
                <a:latin typeface="Tw Cen MT"/>
                <a:cs typeface="Tw Cen MT"/>
              </a:rPr>
              <a:t>Update  </a:t>
            </a:r>
            <a:r>
              <a:rPr sz="2900" spc="-5" dirty="0">
                <a:latin typeface="Tw Cen MT"/>
                <a:cs typeface="Tw Cen MT"/>
              </a:rPr>
              <a:t>Anomalies.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buClr>
                <a:srgbClr val="7597D9"/>
              </a:buClr>
              <a:buFont typeface="Wingdings"/>
              <a:buChar char=""/>
            </a:pPr>
            <a:endParaRPr sz="4250">
              <a:latin typeface="Times New Roman"/>
              <a:cs typeface="Times New Roman"/>
            </a:endParaRPr>
          </a:p>
          <a:p>
            <a:pPr marL="332740" marR="5715" indent="-320040" algn="just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Although there are a </a:t>
            </a:r>
            <a:r>
              <a:rPr sz="2900" spc="-20" dirty="0">
                <a:latin typeface="Tw Cen MT"/>
                <a:cs typeface="Tw Cen MT"/>
              </a:rPr>
              <a:t>few </a:t>
            </a:r>
            <a:r>
              <a:rPr sz="2900" spc="-15" dirty="0">
                <a:latin typeface="Tw Cen MT"/>
                <a:cs typeface="Tw Cen MT"/>
              </a:rPr>
              <a:t>complex </a:t>
            </a:r>
            <a:r>
              <a:rPr sz="2900" spc="-5" dirty="0">
                <a:latin typeface="Tw Cen MT"/>
                <a:cs typeface="Tw Cen MT"/>
              </a:rPr>
              <a:t>cases in </a:t>
            </a:r>
            <a:r>
              <a:rPr sz="2900" spc="20" dirty="0">
                <a:latin typeface="Tw Cen MT"/>
                <a:cs typeface="Tw Cen MT"/>
              </a:rPr>
              <a:t>which  </a:t>
            </a:r>
            <a:r>
              <a:rPr sz="2900" dirty="0">
                <a:latin typeface="Tw Cen MT"/>
                <a:cs typeface="Tw Cen MT"/>
              </a:rPr>
              <a:t>table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Second </a:t>
            </a:r>
            <a:r>
              <a:rPr sz="2900" spc="5" dirty="0">
                <a:latin typeface="Tw Cen MT"/>
                <a:cs typeface="Tw Cen MT"/>
              </a:rPr>
              <a:t>Normal Form </a:t>
            </a:r>
            <a:r>
              <a:rPr sz="2900" dirty="0">
                <a:latin typeface="Tw Cen MT"/>
                <a:cs typeface="Tw Cen MT"/>
              </a:rPr>
              <a:t>suffers </a:t>
            </a:r>
            <a:r>
              <a:rPr sz="2900" spc="-5" dirty="0">
                <a:latin typeface="Tw Cen MT"/>
                <a:cs typeface="Tw Cen MT"/>
              </a:rPr>
              <a:t>Update  Anomalies, </a:t>
            </a:r>
            <a:r>
              <a:rPr sz="2900" dirty="0">
                <a:latin typeface="Tw Cen MT"/>
                <a:cs typeface="Tw Cen MT"/>
              </a:rPr>
              <a:t>and to handle those scenarios </a:t>
            </a:r>
            <a:r>
              <a:rPr sz="2900" spc="-5" dirty="0">
                <a:latin typeface="Tw Cen MT"/>
                <a:cs typeface="Tw Cen MT"/>
              </a:rPr>
              <a:t>Third  </a:t>
            </a:r>
            <a:r>
              <a:rPr sz="2900" spc="10" dirty="0">
                <a:latin typeface="Tw Cen MT"/>
                <a:cs typeface="Tw Cen MT"/>
              </a:rPr>
              <a:t>Normal Form </a:t>
            </a:r>
            <a:r>
              <a:rPr sz="2900" spc="-5" dirty="0">
                <a:latin typeface="Tw Cen MT"/>
                <a:cs typeface="Tw Cen MT"/>
              </a:rPr>
              <a:t>is</a:t>
            </a:r>
            <a:r>
              <a:rPr sz="2900" spc="-6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there.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882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Third </a:t>
            </a:r>
            <a:r>
              <a:rPr spc="15" dirty="0"/>
              <a:t>Normal </a:t>
            </a:r>
            <a:r>
              <a:rPr spc="-10" dirty="0"/>
              <a:t>Form</a:t>
            </a:r>
            <a:r>
              <a:rPr spc="-105" dirty="0"/>
              <a:t> </a:t>
            </a:r>
            <a:r>
              <a:rPr dirty="0"/>
              <a:t>(3NF)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526134"/>
            <a:ext cx="7999730" cy="36302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dirty="0">
                <a:latin typeface="Tw Cen MT"/>
                <a:cs typeface="Tw Cen MT"/>
              </a:rPr>
              <a:t>Third </a:t>
            </a:r>
            <a:r>
              <a:rPr sz="2900" b="1" spc="10" dirty="0">
                <a:latin typeface="Tw Cen MT"/>
                <a:cs typeface="Tw Cen MT"/>
              </a:rPr>
              <a:t>Normal </a:t>
            </a:r>
            <a:r>
              <a:rPr sz="2900" b="1" spc="-10" dirty="0">
                <a:latin typeface="Tw Cen MT"/>
                <a:cs typeface="Tw Cen MT"/>
              </a:rPr>
              <a:t>Form </a:t>
            </a:r>
            <a:r>
              <a:rPr sz="2900" dirty="0">
                <a:latin typeface="Tw Cen MT"/>
                <a:cs typeface="Tw Cen MT"/>
              </a:rPr>
              <a:t>applies</a:t>
            </a:r>
            <a:r>
              <a:rPr sz="2900" spc="-5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that:</a:t>
            </a:r>
            <a:endParaRPr sz="2900">
              <a:latin typeface="Tw Cen MT"/>
              <a:cs typeface="Tw Cen MT"/>
            </a:endParaRPr>
          </a:p>
          <a:p>
            <a:pPr marL="652780" marR="5080" indent="-273050" algn="just">
              <a:lnSpc>
                <a:spcPct val="100000"/>
              </a:lnSpc>
              <a:spcBef>
                <a:spcPts val="615"/>
              </a:spcBef>
            </a:pPr>
            <a:r>
              <a:rPr sz="1800" spc="20" dirty="0">
                <a:solidFill>
                  <a:srgbClr val="FD8537"/>
                </a:solidFill>
                <a:latin typeface="Wingdings 2"/>
                <a:cs typeface="Wingdings 2"/>
              </a:rPr>
              <a:t></a:t>
            </a:r>
            <a:r>
              <a:rPr sz="1800" spc="20" dirty="0">
                <a:solidFill>
                  <a:srgbClr val="FD8537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w Cen MT"/>
                <a:cs typeface="Tw Cen MT"/>
              </a:rPr>
              <a:t>Every </a:t>
            </a:r>
            <a:r>
              <a:rPr sz="2600" spc="-5" dirty="0">
                <a:latin typeface="Tw Cen MT"/>
                <a:cs typeface="Tw Cen MT"/>
              </a:rPr>
              <a:t>non-prime </a:t>
            </a:r>
            <a:r>
              <a:rPr sz="2600" dirty="0">
                <a:latin typeface="Tw Cen MT"/>
                <a:cs typeface="Tw Cen MT"/>
              </a:rPr>
              <a:t>attribute </a:t>
            </a:r>
            <a:r>
              <a:rPr sz="2600" spc="5" dirty="0">
                <a:latin typeface="Tw Cen MT"/>
                <a:cs typeface="Tw Cen MT"/>
              </a:rPr>
              <a:t>of </a:t>
            </a:r>
            <a:r>
              <a:rPr sz="2600" dirty="0">
                <a:latin typeface="Tw Cen MT"/>
                <a:cs typeface="Tw Cen MT"/>
              </a:rPr>
              <a:t>table </a:t>
            </a:r>
            <a:r>
              <a:rPr sz="2600" spc="10" dirty="0">
                <a:latin typeface="Tw Cen MT"/>
                <a:cs typeface="Tw Cen MT"/>
              </a:rPr>
              <a:t>must </a:t>
            </a:r>
            <a:r>
              <a:rPr sz="2600" spc="-5" dirty="0">
                <a:latin typeface="Tw Cen MT"/>
                <a:cs typeface="Tw Cen MT"/>
              </a:rPr>
              <a:t>be </a:t>
            </a:r>
            <a:r>
              <a:rPr sz="2600" dirty="0">
                <a:latin typeface="Tw Cen MT"/>
                <a:cs typeface="Tw Cen MT"/>
              </a:rPr>
              <a:t>dependent  on primary </a:t>
            </a:r>
            <a:r>
              <a:rPr sz="2600" spc="-85" dirty="0">
                <a:latin typeface="Tw Cen MT"/>
                <a:cs typeface="Tw Cen MT"/>
              </a:rPr>
              <a:t>key, </a:t>
            </a:r>
            <a:r>
              <a:rPr sz="2600" dirty="0">
                <a:latin typeface="Tw Cen MT"/>
                <a:cs typeface="Tw Cen MT"/>
              </a:rPr>
              <a:t>or </a:t>
            </a:r>
            <a:r>
              <a:rPr sz="2600" spc="-30" dirty="0">
                <a:latin typeface="Tw Cen MT"/>
                <a:cs typeface="Tw Cen MT"/>
              </a:rPr>
              <a:t>we </a:t>
            </a:r>
            <a:r>
              <a:rPr sz="2600" dirty="0">
                <a:latin typeface="Tw Cen MT"/>
                <a:cs typeface="Tw Cen MT"/>
              </a:rPr>
              <a:t>can </a:t>
            </a:r>
            <a:r>
              <a:rPr sz="2600" spc="-20" dirty="0">
                <a:latin typeface="Tw Cen MT"/>
                <a:cs typeface="Tw Cen MT"/>
              </a:rPr>
              <a:t>say </a:t>
            </a:r>
            <a:r>
              <a:rPr sz="2600" spc="-5" dirty="0">
                <a:latin typeface="Tw Cen MT"/>
                <a:cs typeface="Tw Cen MT"/>
              </a:rPr>
              <a:t>that, there should not </a:t>
            </a:r>
            <a:r>
              <a:rPr sz="2600" spc="-10" dirty="0">
                <a:latin typeface="Tw Cen MT"/>
                <a:cs typeface="Tw Cen MT"/>
              </a:rPr>
              <a:t>be  </a:t>
            </a:r>
            <a:r>
              <a:rPr sz="2600" spc="-5" dirty="0">
                <a:latin typeface="Tw Cen MT"/>
                <a:cs typeface="Tw Cen MT"/>
              </a:rPr>
              <a:t>the case that </a:t>
            </a:r>
            <a:r>
              <a:rPr sz="2600" dirty="0">
                <a:latin typeface="Tw Cen MT"/>
                <a:cs typeface="Tw Cen MT"/>
              </a:rPr>
              <a:t>a </a:t>
            </a:r>
            <a:r>
              <a:rPr sz="2600" spc="-5" dirty="0">
                <a:latin typeface="Tw Cen MT"/>
                <a:cs typeface="Tw Cen MT"/>
              </a:rPr>
              <a:t>non-prime attribute </a:t>
            </a:r>
            <a:r>
              <a:rPr sz="2600" dirty="0">
                <a:latin typeface="Tw Cen MT"/>
                <a:cs typeface="Tw Cen MT"/>
              </a:rPr>
              <a:t>is </a:t>
            </a:r>
            <a:r>
              <a:rPr sz="2600" spc="5" dirty="0">
                <a:latin typeface="Tw Cen MT"/>
                <a:cs typeface="Tw Cen MT"/>
              </a:rPr>
              <a:t>determined </a:t>
            </a:r>
            <a:r>
              <a:rPr sz="2600" spc="-140" dirty="0">
                <a:latin typeface="Tw Cen MT"/>
                <a:cs typeface="Tw Cen MT"/>
              </a:rPr>
              <a:t>by  </a:t>
            </a:r>
            <a:r>
              <a:rPr sz="2600" dirty="0">
                <a:latin typeface="Tw Cen MT"/>
                <a:cs typeface="Tw Cen MT"/>
              </a:rPr>
              <a:t>another non-prime</a:t>
            </a:r>
            <a:r>
              <a:rPr sz="2600" spc="-85" dirty="0">
                <a:latin typeface="Tw Cen MT"/>
                <a:cs typeface="Tw Cen MT"/>
              </a:rPr>
              <a:t> </a:t>
            </a:r>
            <a:r>
              <a:rPr sz="2600" spc="-5" dirty="0">
                <a:latin typeface="Tw Cen MT"/>
                <a:cs typeface="Tw Cen MT"/>
              </a:rPr>
              <a:t>attribute.</a:t>
            </a:r>
            <a:endParaRPr sz="2600">
              <a:latin typeface="Tw Cen MT"/>
              <a:cs typeface="Tw Cen MT"/>
            </a:endParaRPr>
          </a:p>
          <a:p>
            <a:pPr marL="332740" marR="5715" indent="-320040" algn="just">
              <a:lnSpc>
                <a:spcPct val="100000"/>
              </a:lnSpc>
              <a:spcBef>
                <a:spcPts val="68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So this </a:t>
            </a:r>
            <a:r>
              <a:rPr sz="2900" b="1" spc="-10" dirty="0">
                <a:latin typeface="Tw Cen MT"/>
                <a:cs typeface="Tw Cen MT"/>
              </a:rPr>
              <a:t>Transitive </a:t>
            </a:r>
            <a:r>
              <a:rPr sz="2900" b="1" spc="-5" dirty="0">
                <a:latin typeface="Tw Cen MT"/>
                <a:cs typeface="Tw Cen MT"/>
              </a:rPr>
              <a:t>Functional </a:t>
            </a:r>
            <a:r>
              <a:rPr sz="2900" b="1" dirty="0">
                <a:latin typeface="Tw Cen MT"/>
                <a:cs typeface="Tw Cen MT"/>
              </a:rPr>
              <a:t>Dependency </a:t>
            </a:r>
            <a:r>
              <a:rPr sz="2900" dirty="0">
                <a:latin typeface="Tw Cen MT"/>
                <a:cs typeface="Tw Cen MT"/>
              </a:rPr>
              <a:t>should  be </a:t>
            </a:r>
            <a:r>
              <a:rPr sz="2900" spc="-10" dirty="0">
                <a:latin typeface="Tw Cen MT"/>
                <a:cs typeface="Tw Cen MT"/>
              </a:rPr>
              <a:t>removed </a:t>
            </a:r>
            <a:r>
              <a:rPr sz="2900" spc="-15" dirty="0">
                <a:latin typeface="Tw Cen MT"/>
                <a:cs typeface="Tw Cen MT"/>
              </a:rPr>
              <a:t>from </a:t>
            </a:r>
            <a:r>
              <a:rPr sz="2900" dirty="0">
                <a:latin typeface="Tw Cen MT"/>
                <a:cs typeface="Tw Cen MT"/>
              </a:rPr>
              <a:t>the table and also the table </a:t>
            </a:r>
            <a:r>
              <a:rPr sz="2900" spc="15" dirty="0">
                <a:latin typeface="Tw Cen MT"/>
                <a:cs typeface="Tw Cen MT"/>
              </a:rPr>
              <a:t>must  </a:t>
            </a:r>
            <a:r>
              <a:rPr sz="2900" spc="5" dirty="0">
                <a:latin typeface="Tw Cen MT"/>
                <a:cs typeface="Tw Cen MT"/>
              </a:rPr>
              <a:t>be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b="1" spc="-5" dirty="0">
                <a:latin typeface="Tw Cen MT"/>
                <a:cs typeface="Tw Cen MT"/>
              </a:rPr>
              <a:t>Second </a:t>
            </a:r>
            <a:r>
              <a:rPr sz="2900" b="1" spc="10" dirty="0">
                <a:latin typeface="Tw Cen MT"/>
                <a:cs typeface="Tw Cen MT"/>
              </a:rPr>
              <a:t>Normal</a:t>
            </a:r>
            <a:r>
              <a:rPr sz="2900" b="1" spc="-55" dirty="0">
                <a:latin typeface="Tw Cen MT"/>
                <a:cs typeface="Tw Cen MT"/>
              </a:rPr>
              <a:t> </a:t>
            </a:r>
            <a:r>
              <a:rPr sz="2900" b="1" spc="5" dirty="0">
                <a:latin typeface="Tw Cen MT"/>
                <a:cs typeface="Tw Cen MT"/>
              </a:rPr>
              <a:t>form</a:t>
            </a:r>
            <a:r>
              <a:rPr sz="2900" spc="5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835353"/>
            <a:ext cx="784352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  <a:tab pos="470534" algn="l"/>
                <a:tab pos="879475" algn="l"/>
                <a:tab pos="1687195" algn="l"/>
                <a:tab pos="2590165" algn="l"/>
                <a:tab pos="3862704" algn="l"/>
                <a:tab pos="4237990" algn="l"/>
                <a:tab pos="5441950" algn="l"/>
                <a:tab pos="6134100" algn="l"/>
                <a:tab pos="6711315" algn="l"/>
              </a:tabLst>
            </a:pPr>
            <a:r>
              <a:rPr sz="2400" dirty="0">
                <a:latin typeface="Arial"/>
                <a:cs typeface="Arial"/>
              </a:rPr>
              <a:t>In	EMP	table,	</a:t>
            </a:r>
            <a:r>
              <a:rPr sz="2400" b="1" i="1" dirty="0">
                <a:latin typeface="Arial"/>
                <a:cs typeface="Arial"/>
              </a:rPr>
              <a:t>E</a:t>
            </a:r>
            <a:r>
              <a:rPr sz="2400" b="1" i="1" spc="-15" dirty="0">
                <a:latin typeface="Arial"/>
                <a:cs typeface="Arial"/>
              </a:rPr>
              <a:t>M</a:t>
            </a:r>
            <a:r>
              <a:rPr sz="2400" b="1" i="1" dirty="0">
                <a:latin typeface="Arial"/>
                <a:cs typeface="Arial"/>
              </a:rPr>
              <a:t>PNO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	Pr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ry	ke</a:t>
            </a:r>
            <a:r>
              <a:rPr sz="2400" spc="-18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2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ut	</a:t>
            </a:r>
            <a:r>
              <a:rPr sz="2400" b="1" i="1" dirty="0">
                <a:latin typeface="Arial"/>
                <a:cs typeface="Arial"/>
              </a:rPr>
              <a:t>D</a:t>
            </a:r>
            <a:r>
              <a:rPr sz="2400" b="1" i="1" spc="-10" dirty="0">
                <a:latin typeface="Arial"/>
                <a:cs typeface="Arial"/>
              </a:rPr>
              <a:t>N</a:t>
            </a:r>
            <a:r>
              <a:rPr sz="2400" b="1" i="1" spc="15" dirty="0">
                <a:latin typeface="Arial"/>
                <a:cs typeface="Arial"/>
              </a:rPr>
              <a:t>A</a:t>
            </a:r>
            <a:r>
              <a:rPr sz="2400" b="1" i="1" spc="-20" dirty="0">
                <a:latin typeface="Arial"/>
                <a:cs typeface="Arial"/>
              </a:rPr>
              <a:t>M</a:t>
            </a:r>
            <a:r>
              <a:rPr sz="2400" b="1" i="1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i="1" dirty="0">
                <a:latin typeface="Arial"/>
                <a:cs typeface="Arial"/>
              </a:rPr>
              <a:t>LOC </a:t>
            </a:r>
            <a:r>
              <a:rPr sz="2400" spc="-5" dirty="0">
                <a:latin typeface="Arial"/>
                <a:cs typeface="Arial"/>
              </a:rPr>
              <a:t>depends upon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DEPTNO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 marR="6350" indent="-457200" algn="just">
              <a:lnSpc>
                <a:spcPct val="100000"/>
              </a:lnSpc>
              <a:buChar char="•"/>
              <a:tabLst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The dependency </a:t>
            </a:r>
            <a:r>
              <a:rPr sz="2400" dirty="0">
                <a:latin typeface="Arial"/>
                <a:cs typeface="Arial"/>
              </a:rPr>
              <a:t>between </a:t>
            </a:r>
            <a:r>
              <a:rPr sz="2400" b="1" i="1" dirty="0">
                <a:latin typeface="Arial"/>
                <a:cs typeface="Arial"/>
              </a:rPr>
              <a:t>DEPTNO </a:t>
            </a:r>
            <a:r>
              <a:rPr sz="2400" spc="-5" dirty="0">
                <a:latin typeface="Arial"/>
                <a:cs typeface="Arial"/>
              </a:rPr>
              <a:t>and other fields </a:t>
            </a:r>
            <a:r>
              <a:rPr sz="2400" spc="-10" dirty="0">
                <a:latin typeface="Arial"/>
                <a:cs typeface="Arial"/>
              </a:rPr>
              <a:t>is  </a:t>
            </a:r>
            <a:r>
              <a:rPr sz="2400" spc="-5" dirty="0">
                <a:latin typeface="Arial"/>
                <a:cs typeface="Arial"/>
              </a:rPr>
              <a:t>called </a:t>
            </a:r>
            <a:r>
              <a:rPr sz="2400" b="1" i="1" spc="-10" dirty="0">
                <a:latin typeface="Arial"/>
                <a:cs typeface="Arial"/>
              </a:rPr>
              <a:t>Transitive</a:t>
            </a:r>
            <a:r>
              <a:rPr sz="2400" b="1" i="1" spc="35" dirty="0">
                <a:latin typeface="Arial"/>
                <a:cs typeface="Arial"/>
              </a:rPr>
              <a:t> </a:t>
            </a:r>
            <a:r>
              <a:rPr sz="2400" b="1" i="1" spc="-15" dirty="0">
                <a:latin typeface="Arial"/>
                <a:cs typeface="Arial"/>
              </a:rPr>
              <a:t>Dependency.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Hence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apply </a:t>
            </a:r>
            <a:r>
              <a:rPr sz="2400" b="1" spc="-5" dirty="0">
                <a:latin typeface="Arial"/>
                <a:cs typeface="Arial"/>
              </a:rPr>
              <a:t>3NF</a:t>
            </a:r>
            <a:r>
              <a:rPr sz="2400" spc="-5" dirty="0">
                <a:latin typeface="Arial"/>
                <a:cs typeface="Arial"/>
              </a:rPr>
              <a:t>, we need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move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i="1" spc="-5" dirty="0">
                <a:latin typeface="Arial"/>
                <a:cs typeface="Arial"/>
              </a:rPr>
              <a:t>DNAME 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i="1" dirty="0">
                <a:latin typeface="Arial"/>
                <a:cs typeface="Arial"/>
              </a:rPr>
              <a:t>LOC </a:t>
            </a:r>
            <a:r>
              <a:rPr sz="2400" spc="-5" dirty="0">
                <a:latin typeface="Arial"/>
                <a:cs typeface="Arial"/>
              </a:rPr>
              <a:t>to a new table, with </a:t>
            </a:r>
            <a:r>
              <a:rPr sz="2400" b="1" i="1" spc="-5" dirty="0">
                <a:latin typeface="Arial"/>
                <a:cs typeface="Arial"/>
              </a:rPr>
              <a:t>DEPTNO </a:t>
            </a:r>
            <a:r>
              <a:rPr sz="2400" spc="-5" dirty="0">
                <a:latin typeface="Arial"/>
                <a:cs typeface="Arial"/>
              </a:rPr>
              <a:t>as primary  </a:t>
            </a:r>
            <a:r>
              <a:rPr sz="2400" spc="-50" dirty="0">
                <a:latin typeface="Arial"/>
                <a:cs typeface="Arial"/>
              </a:rPr>
              <a:t>key.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2441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EMP</a:t>
            </a:r>
            <a:r>
              <a:rPr spc="-70" dirty="0"/>
              <a:t> </a:t>
            </a:r>
            <a:r>
              <a:rPr spc="-25" dirty="0"/>
              <a:t>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99730" cy="259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It is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5" dirty="0">
                <a:latin typeface="Tw Cen MT"/>
                <a:cs typeface="Tw Cen MT"/>
              </a:rPr>
              <a:t>multi-step </a:t>
            </a:r>
            <a:r>
              <a:rPr sz="2900" spc="-10" dirty="0">
                <a:latin typeface="Tw Cen MT"/>
                <a:cs typeface="Tw Cen MT"/>
              </a:rPr>
              <a:t>process </a:t>
            </a:r>
            <a:r>
              <a:rPr sz="2900" dirty="0">
                <a:latin typeface="Tw Cen MT"/>
                <a:cs typeface="Tw Cen MT"/>
              </a:rPr>
              <a:t>that puts data </a:t>
            </a:r>
            <a:r>
              <a:rPr sz="2900" spc="-5" dirty="0">
                <a:latin typeface="Tw Cen MT"/>
                <a:cs typeface="Tw Cen MT"/>
              </a:rPr>
              <a:t>into </a:t>
            </a:r>
            <a:r>
              <a:rPr sz="2900" dirty="0">
                <a:latin typeface="Tw Cen MT"/>
                <a:cs typeface="Tw Cen MT"/>
              </a:rPr>
              <a:t>tabular  form </a:t>
            </a:r>
            <a:r>
              <a:rPr sz="2900" spc="-70" dirty="0">
                <a:latin typeface="Tw Cen MT"/>
                <a:cs typeface="Tw Cen MT"/>
              </a:rPr>
              <a:t>by </a:t>
            </a:r>
            <a:r>
              <a:rPr sz="2900" dirty="0">
                <a:latin typeface="Tw Cen MT"/>
                <a:cs typeface="Tw Cen MT"/>
              </a:rPr>
              <a:t>removing duplicated data </a:t>
            </a:r>
            <a:r>
              <a:rPr sz="2900" spc="-15" dirty="0">
                <a:latin typeface="Tw Cen MT"/>
                <a:cs typeface="Tw Cen MT"/>
              </a:rPr>
              <a:t>from </a:t>
            </a:r>
            <a:r>
              <a:rPr sz="2900" dirty="0">
                <a:latin typeface="Tw Cen MT"/>
                <a:cs typeface="Tw Cen MT"/>
              </a:rPr>
              <a:t>the relation  </a:t>
            </a:r>
            <a:r>
              <a:rPr sz="2900" spc="-5" dirty="0">
                <a:latin typeface="Tw Cen MT"/>
                <a:cs typeface="Tw Cen MT"/>
              </a:rPr>
              <a:t>tables.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7597D9"/>
              </a:buClr>
              <a:buFont typeface="Wingdings"/>
              <a:buChar char=""/>
            </a:pPr>
            <a:endParaRPr sz="2450">
              <a:latin typeface="Times New Roman"/>
              <a:cs typeface="Times New Roman"/>
            </a:endParaRPr>
          </a:p>
          <a:p>
            <a:pPr marL="332740" marR="8890" indent="-320040" algn="just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Ensuring data dependencies </a:t>
            </a:r>
            <a:r>
              <a:rPr sz="2900" spc="-15" dirty="0">
                <a:latin typeface="Tw Cen MT"/>
                <a:cs typeface="Tw Cen MT"/>
              </a:rPr>
              <a:t>make </a:t>
            </a:r>
            <a:r>
              <a:rPr sz="2900" dirty="0">
                <a:latin typeface="Tw Cen MT"/>
                <a:cs typeface="Tw Cen MT"/>
              </a:rPr>
              <a:t>sense </a:t>
            </a:r>
            <a:r>
              <a:rPr sz="2900" spc="-5" dirty="0">
                <a:latin typeface="Tw Cen MT"/>
                <a:cs typeface="Tw Cen MT"/>
              </a:rPr>
              <a:t>i.e </a:t>
            </a:r>
            <a:r>
              <a:rPr sz="2900" dirty="0">
                <a:latin typeface="Tw Cen MT"/>
                <a:cs typeface="Tw Cen MT"/>
              </a:rPr>
              <a:t>data </a:t>
            </a:r>
            <a:r>
              <a:rPr sz="2900" spc="-5" dirty="0">
                <a:latin typeface="Tw Cen MT"/>
                <a:cs typeface="Tw Cen MT"/>
              </a:rPr>
              <a:t>is  logically</a:t>
            </a:r>
            <a:r>
              <a:rPr sz="2900" spc="-2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stored.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760334" cy="1856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 </a:t>
            </a:r>
            <a:r>
              <a:rPr sz="2900" spc="-10" dirty="0">
                <a:latin typeface="Tw Cen MT"/>
                <a:cs typeface="Tw Cen MT"/>
              </a:rPr>
              <a:t>advantage </a:t>
            </a:r>
            <a:r>
              <a:rPr sz="2900" dirty="0">
                <a:latin typeface="Tw Cen MT"/>
                <a:cs typeface="Tw Cen MT"/>
              </a:rPr>
              <a:t>of removing </a:t>
            </a:r>
            <a:r>
              <a:rPr sz="2900" spc="-10" dirty="0">
                <a:latin typeface="Tw Cen MT"/>
                <a:cs typeface="Tw Cen MT"/>
              </a:rPr>
              <a:t>transitive </a:t>
            </a:r>
            <a:r>
              <a:rPr sz="2900" spc="5" dirty="0">
                <a:latin typeface="Tw Cen MT"/>
                <a:cs typeface="Tw Cen MT"/>
              </a:rPr>
              <a:t>dependency  </a:t>
            </a:r>
            <a:r>
              <a:rPr sz="2900" spc="-20" dirty="0">
                <a:latin typeface="Tw Cen MT"/>
                <a:cs typeface="Tw Cen MT"/>
              </a:rPr>
              <a:t>is,</a:t>
            </a:r>
            <a:endParaRPr sz="2900">
              <a:latin typeface="Tw Cen MT"/>
              <a:cs typeface="Tw Cen MT"/>
            </a:endParaRPr>
          </a:p>
          <a:p>
            <a:pPr marL="893444" lvl="1" indent="-513715">
              <a:lnSpc>
                <a:spcPct val="100000"/>
              </a:lnSpc>
              <a:spcBef>
                <a:spcPts val="610"/>
              </a:spcBef>
              <a:buClr>
                <a:srgbClr val="FD8537"/>
              </a:buClr>
              <a:buSzPct val="69230"/>
              <a:buAutoNum type="arabicPeriod"/>
              <a:tabLst>
                <a:tab pos="893444" algn="l"/>
                <a:tab pos="894080" algn="l"/>
              </a:tabLst>
            </a:pPr>
            <a:r>
              <a:rPr sz="2600" dirty="0">
                <a:latin typeface="Tw Cen MT"/>
                <a:cs typeface="Tw Cen MT"/>
              </a:rPr>
              <a:t>Amount of data duplication </a:t>
            </a:r>
            <a:r>
              <a:rPr sz="2600" spc="-5" dirty="0">
                <a:latin typeface="Tw Cen MT"/>
                <a:cs typeface="Tw Cen MT"/>
              </a:rPr>
              <a:t>is</a:t>
            </a:r>
            <a:r>
              <a:rPr sz="2600" spc="-1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reduced.</a:t>
            </a:r>
            <a:endParaRPr sz="2600">
              <a:latin typeface="Tw Cen MT"/>
              <a:cs typeface="Tw Cen MT"/>
            </a:endParaRPr>
          </a:p>
          <a:p>
            <a:pPr marL="893444" lvl="1" indent="-51371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AutoNum type="arabicPeriod"/>
              <a:tabLst>
                <a:tab pos="893444" algn="l"/>
                <a:tab pos="894080" algn="l"/>
              </a:tabLst>
            </a:pPr>
            <a:r>
              <a:rPr sz="2600" dirty="0">
                <a:latin typeface="Tw Cen MT"/>
                <a:cs typeface="Tw Cen MT"/>
              </a:rPr>
              <a:t>Data integrity</a:t>
            </a:r>
            <a:r>
              <a:rPr sz="2600" spc="-40" dirty="0">
                <a:latin typeface="Tw Cen MT"/>
                <a:cs typeface="Tw Cen MT"/>
              </a:rPr>
              <a:t> </a:t>
            </a:r>
            <a:r>
              <a:rPr sz="2600" spc="5" dirty="0">
                <a:latin typeface="Tw Cen MT"/>
                <a:cs typeface="Tw Cen MT"/>
              </a:rPr>
              <a:t>achieved.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1301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BCNF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997825" cy="285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715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25" dirty="0">
                <a:latin typeface="Tw Cen MT"/>
                <a:cs typeface="Tw Cen MT"/>
              </a:rPr>
              <a:t>Boyce </a:t>
            </a:r>
            <a:r>
              <a:rPr sz="2900" b="1" dirty="0">
                <a:latin typeface="Tw Cen MT"/>
                <a:cs typeface="Tw Cen MT"/>
              </a:rPr>
              <a:t>Codd </a:t>
            </a:r>
            <a:r>
              <a:rPr sz="2900" b="1" spc="10" dirty="0">
                <a:latin typeface="Tw Cen MT"/>
                <a:cs typeface="Tw Cen MT"/>
              </a:rPr>
              <a:t>Normal </a:t>
            </a:r>
            <a:r>
              <a:rPr sz="2900" b="1" spc="-10" dirty="0">
                <a:latin typeface="Tw Cen MT"/>
                <a:cs typeface="Tw Cen MT"/>
              </a:rPr>
              <a:t>Form </a:t>
            </a:r>
            <a:r>
              <a:rPr sz="2900" spc="-10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 higher </a:t>
            </a:r>
            <a:r>
              <a:rPr sz="2900" spc="-10" dirty="0">
                <a:latin typeface="Tw Cen MT"/>
                <a:cs typeface="Tw Cen MT"/>
              </a:rPr>
              <a:t>version </a:t>
            </a:r>
            <a:r>
              <a:rPr sz="2900" spc="-5" dirty="0">
                <a:latin typeface="Tw Cen MT"/>
                <a:cs typeface="Tw Cen MT"/>
              </a:rPr>
              <a:t>of </a:t>
            </a:r>
            <a:r>
              <a:rPr sz="2900" dirty="0">
                <a:latin typeface="Tw Cen MT"/>
                <a:cs typeface="Tw Cen MT"/>
              </a:rPr>
              <a:t>the  Third </a:t>
            </a:r>
            <a:r>
              <a:rPr sz="2900" spc="10" dirty="0">
                <a:latin typeface="Tw Cen MT"/>
                <a:cs typeface="Tw Cen MT"/>
              </a:rPr>
              <a:t>Normal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form.</a:t>
            </a:r>
            <a:endParaRPr sz="2900">
              <a:latin typeface="Tw Cen MT"/>
              <a:cs typeface="Tw Cen MT"/>
            </a:endParaRPr>
          </a:p>
          <a:p>
            <a:pPr marL="332740" marR="6985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This form deals with </a:t>
            </a:r>
            <a:r>
              <a:rPr sz="2900" spc="5" dirty="0">
                <a:latin typeface="Tw Cen MT"/>
                <a:cs typeface="Tw Cen MT"/>
              </a:rPr>
              <a:t>certain </a:t>
            </a:r>
            <a:r>
              <a:rPr sz="2900" dirty="0">
                <a:latin typeface="Tw Cen MT"/>
                <a:cs typeface="Tw Cen MT"/>
              </a:rPr>
              <a:t>type </a:t>
            </a:r>
            <a:r>
              <a:rPr sz="2900" spc="-5" dirty="0">
                <a:latin typeface="Tw Cen MT"/>
                <a:cs typeface="Tw Cen MT"/>
              </a:rPr>
              <a:t>of </a:t>
            </a:r>
            <a:r>
              <a:rPr sz="2900" dirty="0">
                <a:latin typeface="Tw Cen MT"/>
                <a:cs typeface="Tw Cen MT"/>
              </a:rPr>
              <a:t>anomaly that </a:t>
            </a:r>
            <a:r>
              <a:rPr sz="2900" spc="-15" dirty="0">
                <a:latin typeface="Tw Cen MT"/>
                <a:cs typeface="Tw Cen MT"/>
              </a:rPr>
              <a:t>is  </a:t>
            </a:r>
            <a:r>
              <a:rPr sz="2900" dirty="0">
                <a:latin typeface="Tw Cen MT"/>
                <a:cs typeface="Tw Cen MT"/>
              </a:rPr>
              <a:t>not handled </a:t>
            </a:r>
            <a:r>
              <a:rPr sz="2900" spc="-70" dirty="0">
                <a:latin typeface="Tw Cen MT"/>
                <a:cs typeface="Tw Cen MT"/>
              </a:rPr>
              <a:t>by</a:t>
            </a:r>
            <a:r>
              <a:rPr sz="2900" spc="-40" dirty="0">
                <a:latin typeface="Tw Cen MT"/>
                <a:cs typeface="Tw Cen MT"/>
              </a:rPr>
              <a:t> </a:t>
            </a:r>
            <a:r>
              <a:rPr sz="2900" spc="-75" dirty="0">
                <a:latin typeface="Tw Cen MT"/>
                <a:cs typeface="Tw Cen MT"/>
              </a:rPr>
              <a:t>3NF.</a:t>
            </a:r>
            <a:endParaRPr sz="29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  <a:tab pos="876935" algn="l"/>
                <a:tab pos="1807845" algn="l"/>
                <a:tab pos="2902585" algn="l"/>
                <a:tab pos="4030345" algn="l"/>
                <a:tab pos="5045710" algn="l"/>
                <a:tab pos="5814060" algn="l"/>
                <a:tab pos="6838315" algn="l"/>
              </a:tabLst>
            </a:pPr>
            <a:r>
              <a:rPr sz="2900" dirty="0">
                <a:latin typeface="Tw Cen MT"/>
                <a:cs typeface="Tw Cen MT"/>
              </a:rPr>
              <a:t>A	3</a:t>
            </a:r>
            <a:r>
              <a:rPr sz="2900" spc="-5" dirty="0">
                <a:latin typeface="Tw Cen MT"/>
                <a:cs typeface="Tw Cen MT"/>
              </a:rPr>
              <a:t>N</a:t>
            </a:r>
            <a:r>
              <a:rPr sz="2900" dirty="0">
                <a:latin typeface="Tw Cen MT"/>
                <a:cs typeface="Tw Cen MT"/>
              </a:rPr>
              <a:t>F	table	whi</a:t>
            </a:r>
            <a:r>
              <a:rPr sz="2900" spc="110" dirty="0">
                <a:latin typeface="Tw Cen MT"/>
                <a:cs typeface="Tw Cen MT"/>
              </a:rPr>
              <a:t>c</a:t>
            </a:r>
            <a:r>
              <a:rPr sz="2900" dirty="0">
                <a:latin typeface="Tw Cen MT"/>
                <a:cs typeface="Tw Cen MT"/>
              </a:rPr>
              <a:t>h	does	not	ha</a:t>
            </a:r>
            <a:r>
              <a:rPr sz="2900" spc="-65" dirty="0">
                <a:latin typeface="Tw Cen MT"/>
                <a:cs typeface="Tw Cen MT"/>
              </a:rPr>
              <a:t>v</a:t>
            </a:r>
            <a:r>
              <a:rPr sz="2900" dirty="0">
                <a:latin typeface="Tw Cen MT"/>
                <a:cs typeface="Tw Cen MT"/>
              </a:rPr>
              <a:t>e	</a:t>
            </a:r>
            <a:r>
              <a:rPr sz="2900" spc="50" dirty="0">
                <a:latin typeface="Tw Cen MT"/>
                <a:cs typeface="Tw Cen MT"/>
              </a:rPr>
              <a:t>m</a:t>
            </a:r>
            <a:r>
              <a:rPr sz="2900" dirty="0">
                <a:latin typeface="Tw Cen MT"/>
                <a:cs typeface="Tw Cen MT"/>
              </a:rPr>
              <a:t>ulti</a:t>
            </a:r>
            <a:r>
              <a:rPr sz="2900" spc="5" dirty="0">
                <a:latin typeface="Tw Cen MT"/>
                <a:cs typeface="Tw Cen MT"/>
              </a:rPr>
              <a:t>p</a:t>
            </a:r>
            <a:r>
              <a:rPr sz="2900" spc="-5" dirty="0">
                <a:latin typeface="Tw Cen MT"/>
                <a:cs typeface="Tw Cen MT"/>
              </a:rPr>
              <a:t>le  </a:t>
            </a:r>
            <a:r>
              <a:rPr sz="2900" dirty="0">
                <a:latin typeface="Tw Cen MT"/>
                <a:cs typeface="Tw Cen MT"/>
              </a:rPr>
              <a:t>overlapping candidate </a:t>
            </a:r>
            <a:r>
              <a:rPr sz="2900" spc="-45" dirty="0">
                <a:latin typeface="Tw Cen MT"/>
                <a:cs typeface="Tw Cen MT"/>
              </a:rPr>
              <a:t>keys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said to be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spc="-60" dirty="0">
                <a:latin typeface="Tw Cen MT"/>
                <a:cs typeface="Tw Cen MT"/>
              </a:rPr>
              <a:t>BCNF.</a:t>
            </a:r>
            <a:r>
              <a:rPr sz="2900" spc="-6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: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6709"/>
            <a:ext cx="7871459" cy="464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909955" indent="-320040">
              <a:lnSpc>
                <a:spcPct val="100000"/>
              </a:lnSpc>
              <a:spcBef>
                <a:spcPts val="1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-10" dirty="0">
                <a:latin typeface="Tw Cen MT"/>
                <a:cs typeface="Tw Cen MT"/>
              </a:rPr>
              <a:t>For </a:t>
            </a:r>
            <a:r>
              <a:rPr sz="2400" dirty="0">
                <a:latin typeface="Tw Cen MT"/>
                <a:cs typeface="Tw Cen MT"/>
              </a:rPr>
              <a:t>a </a:t>
            </a:r>
            <a:r>
              <a:rPr sz="2400" spc="-5" dirty="0">
                <a:latin typeface="Tw Cen MT"/>
                <a:cs typeface="Tw Cen MT"/>
              </a:rPr>
              <a:t>table </a:t>
            </a:r>
            <a:r>
              <a:rPr sz="2400" dirty="0">
                <a:latin typeface="Tw Cen MT"/>
                <a:cs typeface="Tw Cen MT"/>
              </a:rPr>
              <a:t>to be </a:t>
            </a:r>
            <a:r>
              <a:rPr sz="2400" spc="-5" dirty="0">
                <a:latin typeface="Tw Cen MT"/>
                <a:cs typeface="Tw Cen MT"/>
              </a:rPr>
              <a:t>in </a:t>
            </a:r>
            <a:r>
              <a:rPr sz="2400" spc="-50" dirty="0">
                <a:latin typeface="Tw Cen MT"/>
                <a:cs typeface="Tw Cen MT"/>
              </a:rPr>
              <a:t>BCNF, </a:t>
            </a:r>
            <a:r>
              <a:rPr sz="2400" spc="-15" dirty="0">
                <a:latin typeface="Tw Cen MT"/>
                <a:cs typeface="Tw Cen MT"/>
              </a:rPr>
              <a:t>following </a:t>
            </a:r>
            <a:r>
              <a:rPr sz="2400" dirty="0">
                <a:latin typeface="Tw Cen MT"/>
                <a:cs typeface="Tw Cen MT"/>
              </a:rPr>
              <a:t>conditions </a:t>
            </a:r>
            <a:r>
              <a:rPr sz="2400" spc="10" dirty="0">
                <a:latin typeface="Tw Cen MT"/>
                <a:cs typeface="Tw Cen MT"/>
              </a:rPr>
              <a:t>must </a:t>
            </a:r>
            <a:r>
              <a:rPr sz="2400" dirty="0">
                <a:latin typeface="Tw Cen MT"/>
                <a:cs typeface="Tw Cen MT"/>
              </a:rPr>
              <a:t>be  satisfied:</a:t>
            </a:r>
            <a:endParaRPr sz="2400">
              <a:latin typeface="Tw Cen MT"/>
              <a:cs typeface="Tw Cen MT"/>
            </a:endParaRPr>
          </a:p>
          <a:p>
            <a:pPr marL="893444" lvl="1" indent="-51371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AutoNum type="arabicPeriod"/>
              <a:tabLst>
                <a:tab pos="893444" algn="l"/>
                <a:tab pos="894080" algn="l"/>
              </a:tabLst>
            </a:pPr>
            <a:r>
              <a:rPr sz="2400" dirty="0">
                <a:latin typeface="Tw Cen MT"/>
                <a:cs typeface="Tw Cen MT"/>
              </a:rPr>
              <a:t>R(relation) </a:t>
            </a:r>
            <a:r>
              <a:rPr sz="2400" spc="10" dirty="0">
                <a:latin typeface="Tw Cen MT"/>
                <a:cs typeface="Tw Cen MT"/>
              </a:rPr>
              <a:t>must </a:t>
            </a:r>
            <a:r>
              <a:rPr sz="2400" spc="-5" dirty="0">
                <a:latin typeface="Tw Cen MT"/>
                <a:cs typeface="Tw Cen MT"/>
              </a:rPr>
              <a:t>be in </a:t>
            </a:r>
            <a:r>
              <a:rPr sz="2400" dirty="0">
                <a:latin typeface="Tw Cen MT"/>
                <a:cs typeface="Tw Cen MT"/>
              </a:rPr>
              <a:t>3rd </a:t>
            </a:r>
            <a:r>
              <a:rPr sz="2400" spc="5" dirty="0">
                <a:latin typeface="Tw Cen MT"/>
                <a:cs typeface="Tw Cen MT"/>
              </a:rPr>
              <a:t>Normal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spc="5" dirty="0">
                <a:latin typeface="Tw Cen MT"/>
                <a:cs typeface="Tw Cen MT"/>
              </a:rPr>
              <a:t>Form</a:t>
            </a:r>
            <a:endParaRPr sz="2400">
              <a:latin typeface="Tw Cen MT"/>
              <a:cs typeface="Tw Cen MT"/>
            </a:endParaRPr>
          </a:p>
          <a:p>
            <a:pPr marL="893444" marR="5080" lvl="1" indent="-513715">
              <a:lnSpc>
                <a:spcPts val="2870"/>
              </a:lnSpc>
              <a:spcBef>
                <a:spcPts val="720"/>
              </a:spcBef>
              <a:buClr>
                <a:srgbClr val="FD8537"/>
              </a:buClr>
              <a:buSzPct val="68750"/>
              <a:buAutoNum type="arabicPeriod"/>
              <a:tabLst>
                <a:tab pos="893444" algn="l"/>
                <a:tab pos="894080" algn="l"/>
              </a:tabLst>
            </a:pPr>
            <a:r>
              <a:rPr sz="2400" spc="-10" dirty="0">
                <a:latin typeface="Tw Cen MT"/>
                <a:cs typeface="Tw Cen MT"/>
              </a:rPr>
              <a:t>For </a:t>
            </a:r>
            <a:r>
              <a:rPr sz="2400" spc="20" dirty="0">
                <a:latin typeface="Tw Cen MT"/>
                <a:cs typeface="Tw Cen MT"/>
              </a:rPr>
              <a:t>each </a:t>
            </a:r>
            <a:r>
              <a:rPr sz="2400" dirty="0">
                <a:latin typeface="Tw Cen MT"/>
                <a:cs typeface="Tw Cen MT"/>
              </a:rPr>
              <a:t>Functional Dependency ( X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w Cen MT"/>
                <a:cs typeface="Tw Cen MT"/>
              </a:rPr>
              <a:t>Y ), X should be a  super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spc="-70" dirty="0">
                <a:latin typeface="Tw Cen MT"/>
                <a:cs typeface="Tw Cen MT"/>
              </a:rPr>
              <a:t>Key.</a:t>
            </a:r>
            <a:endParaRPr sz="2400">
              <a:latin typeface="Tw Cen MT"/>
              <a:cs typeface="Tw Cen MT"/>
            </a:endParaRPr>
          </a:p>
          <a:p>
            <a:pPr marL="332740" marR="327660" indent="-320040">
              <a:lnSpc>
                <a:spcPct val="100000"/>
              </a:lnSpc>
              <a:spcBef>
                <a:spcPts val="600"/>
              </a:spcBef>
              <a:buClr>
                <a:srgbClr val="7597D9"/>
              </a:buClr>
              <a:buSzPct val="60416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400" spc="-5" dirty="0">
                <a:latin typeface="Tw Cen MT"/>
                <a:cs typeface="Tw Cen MT"/>
              </a:rPr>
              <a:t>Consider </a:t>
            </a:r>
            <a:r>
              <a:rPr sz="2400" dirty="0">
                <a:latin typeface="Tw Cen MT"/>
                <a:cs typeface="Tw Cen MT"/>
              </a:rPr>
              <a:t>the </a:t>
            </a:r>
            <a:r>
              <a:rPr sz="2400" spc="-15" dirty="0">
                <a:latin typeface="Tw Cen MT"/>
                <a:cs typeface="Tw Cen MT"/>
              </a:rPr>
              <a:t>following </a:t>
            </a:r>
            <a:r>
              <a:rPr sz="2400" spc="-5" dirty="0">
                <a:latin typeface="Tw Cen MT"/>
                <a:cs typeface="Tw Cen MT"/>
              </a:rPr>
              <a:t>relationship </a:t>
            </a:r>
            <a:r>
              <a:rPr sz="2400" spc="-15" dirty="0">
                <a:latin typeface="Tw Cen MT"/>
                <a:cs typeface="Tw Cen MT"/>
              </a:rPr>
              <a:t>R(A,B,C,D) </a:t>
            </a:r>
            <a:r>
              <a:rPr sz="2400" dirty="0">
                <a:latin typeface="Tw Cen MT"/>
                <a:cs typeface="Tw Cen MT"/>
              </a:rPr>
              <a:t>and </a:t>
            </a:r>
            <a:r>
              <a:rPr sz="2400" spc="-15" dirty="0">
                <a:latin typeface="Tw Cen MT"/>
                <a:cs typeface="Tw Cen MT"/>
              </a:rPr>
              <a:t>following  </a:t>
            </a:r>
            <a:r>
              <a:rPr sz="2400" spc="-5" dirty="0">
                <a:latin typeface="Tw Cen MT"/>
                <a:cs typeface="Tw Cen MT"/>
              </a:rPr>
              <a:t>relationships:</a:t>
            </a:r>
            <a:endParaRPr sz="2400">
              <a:latin typeface="Tw Cen MT"/>
              <a:cs typeface="Tw Cen MT"/>
            </a:endParaRPr>
          </a:p>
          <a:p>
            <a:pPr marL="927100" marR="5763260">
              <a:lnSpc>
                <a:spcPct val="124300"/>
              </a:lnSpc>
              <a:spcBef>
                <a:spcPts val="20"/>
              </a:spcBef>
            </a:pPr>
            <a:r>
              <a:rPr sz="2400" dirty="0">
                <a:latin typeface="Tw Cen MT"/>
                <a:cs typeface="Tw Cen MT"/>
              </a:rPr>
              <a:t>A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w Cen MT"/>
                <a:cs typeface="Tw Cen MT"/>
              </a:rPr>
              <a:t>BCD  BC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w Cen MT"/>
                <a:cs typeface="Tw Cen MT"/>
              </a:rPr>
              <a:t>AD</a:t>
            </a:r>
            <a:endParaRPr sz="2400">
              <a:latin typeface="Tw Cen MT"/>
              <a:cs typeface="Tw Cen MT"/>
            </a:endParaRPr>
          </a:p>
          <a:p>
            <a:pPr marL="927100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latin typeface="Tw Cen MT"/>
                <a:cs typeface="Tw Cen MT"/>
              </a:rPr>
              <a:t>D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w Cen MT"/>
                <a:cs typeface="Tw Cen MT"/>
              </a:rPr>
              <a:t>B</a:t>
            </a:r>
            <a:endParaRPr sz="24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-10" dirty="0">
                <a:latin typeface="Tw Cen MT"/>
                <a:cs typeface="Tw Cen MT"/>
              </a:rPr>
              <a:t>Above </a:t>
            </a:r>
            <a:r>
              <a:rPr sz="2400" spc="-5" dirty="0">
                <a:latin typeface="Tw Cen MT"/>
                <a:cs typeface="Tw Cen MT"/>
              </a:rPr>
              <a:t>relationship is </a:t>
            </a:r>
            <a:r>
              <a:rPr sz="2400" spc="-15" dirty="0">
                <a:latin typeface="Tw Cen MT"/>
                <a:cs typeface="Tw Cen MT"/>
              </a:rPr>
              <a:t>already </a:t>
            </a:r>
            <a:r>
              <a:rPr sz="2400" spc="-5" dirty="0">
                <a:latin typeface="Tw Cen MT"/>
                <a:cs typeface="Tw Cen MT"/>
              </a:rPr>
              <a:t>in </a:t>
            </a:r>
            <a:r>
              <a:rPr sz="2400" spc="-65" dirty="0">
                <a:latin typeface="Tw Cen MT"/>
                <a:cs typeface="Tw Cen MT"/>
              </a:rPr>
              <a:t>3NF. </a:t>
            </a:r>
            <a:r>
              <a:rPr sz="2400" spc="-35" dirty="0">
                <a:latin typeface="Tw Cen MT"/>
                <a:cs typeface="Tw Cen MT"/>
              </a:rPr>
              <a:t>Keys </a:t>
            </a:r>
            <a:r>
              <a:rPr sz="2400" dirty="0">
                <a:latin typeface="Tw Cen MT"/>
                <a:cs typeface="Tw Cen MT"/>
              </a:rPr>
              <a:t>are A &amp;</a:t>
            </a:r>
            <a:r>
              <a:rPr sz="2400" spc="13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BC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3662"/>
            <a:ext cx="7997825" cy="453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7620" indent="-320040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0" dirty="0">
                <a:latin typeface="Tw Cen MT"/>
                <a:cs typeface="Tw Cen MT"/>
              </a:rPr>
              <a:t>Hence,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functional </a:t>
            </a:r>
            <a:r>
              <a:rPr sz="2900" spc="-15" dirty="0">
                <a:latin typeface="Tw Cen MT"/>
                <a:cs typeface="Tw Cen MT"/>
              </a:rPr>
              <a:t>dependency,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dirty="0">
                <a:latin typeface="Wingdings"/>
                <a:cs typeface="Wingdings"/>
              </a:rPr>
              <a:t>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Tw Cen MT"/>
                <a:cs typeface="Tw Cen MT"/>
              </a:rPr>
              <a:t>BCD,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-15" dirty="0">
                <a:latin typeface="Tw Cen MT"/>
                <a:cs typeface="Tw Cen MT"/>
              </a:rPr>
              <a:t>is  </a:t>
            </a:r>
            <a:r>
              <a:rPr sz="2900" dirty="0">
                <a:latin typeface="Tw Cen MT"/>
                <a:cs typeface="Tw Cen MT"/>
              </a:rPr>
              <a:t>the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spc="-30" dirty="0">
                <a:latin typeface="Tw Cen MT"/>
                <a:cs typeface="Tw Cen MT"/>
              </a:rPr>
              <a:t>superkey.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the second </a:t>
            </a:r>
            <a:r>
              <a:rPr sz="2900" spc="-5" dirty="0">
                <a:latin typeface="Tw Cen MT"/>
                <a:cs typeface="Tw Cen MT"/>
              </a:rPr>
              <a:t>relation, </a:t>
            </a:r>
            <a:r>
              <a:rPr sz="2900" dirty="0">
                <a:latin typeface="Tw Cen MT"/>
                <a:cs typeface="Tw Cen MT"/>
              </a:rPr>
              <a:t>BC </a:t>
            </a:r>
            <a:r>
              <a:rPr sz="2900" dirty="0">
                <a:latin typeface="Wingdings"/>
                <a:cs typeface="Wingdings"/>
              </a:rPr>
              <a:t>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55" dirty="0">
                <a:latin typeface="Tw Cen MT"/>
                <a:cs typeface="Tw Cen MT"/>
              </a:rPr>
              <a:t>AD, </a:t>
            </a:r>
            <a:r>
              <a:rPr sz="2900" dirty="0">
                <a:latin typeface="Tw Cen MT"/>
                <a:cs typeface="Tw Cen MT"/>
              </a:rPr>
              <a:t>BC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also a</a:t>
            </a:r>
            <a:r>
              <a:rPr sz="2900" spc="45" dirty="0">
                <a:latin typeface="Tw Cen MT"/>
                <a:cs typeface="Tw Cen MT"/>
              </a:rPr>
              <a:t> </a:t>
            </a:r>
            <a:r>
              <a:rPr sz="2900" spc="-90" dirty="0">
                <a:latin typeface="Tw Cen MT"/>
                <a:cs typeface="Tw Cen MT"/>
              </a:rPr>
              <a:t>key.</a:t>
            </a:r>
            <a:endParaRPr sz="29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But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D </a:t>
            </a:r>
            <a:r>
              <a:rPr sz="2900" dirty="0">
                <a:latin typeface="Wingdings"/>
                <a:cs typeface="Wingdings"/>
              </a:rPr>
              <a:t>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75" dirty="0">
                <a:latin typeface="Tw Cen MT"/>
                <a:cs typeface="Tw Cen MT"/>
              </a:rPr>
              <a:t>B, </a:t>
            </a:r>
            <a:r>
              <a:rPr sz="2900" dirty="0">
                <a:latin typeface="Tw Cen MT"/>
                <a:cs typeface="Tw Cen MT"/>
              </a:rPr>
              <a:t>D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not a</a:t>
            </a:r>
            <a:r>
              <a:rPr sz="2900" spc="105" dirty="0">
                <a:latin typeface="Tw Cen MT"/>
                <a:cs typeface="Tw Cen MT"/>
              </a:rPr>
              <a:t> </a:t>
            </a:r>
            <a:r>
              <a:rPr sz="2900" spc="-90" dirty="0">
                <a:latin typeface="Tw Cen MT"/>
                <a:cs typeface="Tw Cen MT"/>
              </a:rPr>
              <a:t>key.</a:t>
            </a:r>
            <a:endParaRPr sz="2900">
              <a:latin typeface="Tw Cen MT"/>
              <a:cs typeface="Tw Cen MT"/>
            </a:endParaRPr>
          </a:p>
          <a:p>
            <a:pPr marL="332740" marR="5080" indent="-320040">
              <a:lnSpc>
                <a:spcPct val="100000"/>
              </a:lnSpc>
              <a:spcBef>
                <a:spcPts val="68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0" dirty="0">
                <a:latin typeface="Tw Cen MT"/>
                <a:cs typeface="Tw Cen MT"/>
              </a:rPr>
              <a:t>Hence, </a:t>
            </a:r>
            <a:r>
              <a:rPr sz="2900" spc="-35" dirty="0">
                <a:latin typeface="Tw Cen MT"/>
                <a:cs typeface="Tw Cen MT"/>
              </a:rPr>
              <a:t>we </a:t>
            </a:r>
            <a:r>
              <a:rPr sz="2900" dirty="0">
                <a:latin typeface="Tw Cen MT"/>
                <a:cs typeface="Tw Cen MT"/>
              </a:rPr>
              <a:t>can </a:t>
            </a:r>
            <a:r>
              <a:rPr sz="2900" spc="-5" dirty="0">
                <a:latin typeface="Tw Cen MT"/>
                <a:cs typeface="Tw Cen MT"/>
              </a:rPr>
              <a:t>break </a:t>
            </a:r>
            <a:r>
              <a:rPr sz="2900" dirty="0">
                <a:latin typeface="Tw Cen MT"/>
                <a:cs typeface="Tw Cen MT"/>
              </a:rPr>
              <a:t>our relationship R, </a:t>
            </a:r>
            <a:r>
              <a:rPr sz="2900" spc="-5" dirty="0">
                <a:latin typeface="Tw Cen MT"/>
                <a:cs typeface="Tw Cen MT"/>
              </a:rPr>
              <a:t>into </a:t>
            </a:r>
            <a:r>
              <a:rPr sz="2900" dirty="0">
                <a:latin typeface="Tw Cen MT"/>
                <a:cs typeface="Tw Cen MT"/>
              </a:rPr>
              <a:t>R1 and  R2.</a:t>
            </a:r>
            <a:endParaRPr sz="2900">
              <a:latin typeface="Tw Cen MT"/>
              <a:cs typeface="Tw Cen MT"/>
            </a:endParaRPr>
          </a:p>
          <a:p>
            <a:pPr marR="1014730" algn="ctr">
              <a:lnSpc>
                <a:spcPct val="100000"/>
              </a:lnSpc>
              <a:spcBef>
                <a:spcPts val="695"/>
              </a:spcBef>
            </a:pPr>
            <a:r>
              <a:rPr sz="2900" spc="-15" dirty="0">
                <a:latin typeface="Tw Cen MT"/>
                <a:cs typeface="Tw Cen MT"/>
              </a:rPr>
              <a:t>R(A,B,C,D)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</a:pPr>
            <a:endParaRPr sz="42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4585335" algn="l"/>
              </a:tabLst>
            </a:pPr>
            <a:r>
              <a:rPr sz="2900" spc="-20" dirty="0">
                <a:latin typeface="Tw Cen MT"/>
                <a:cs typeface="Tw Cen MT"/>
              </a:rPr>
              <a:t>R1(A,D,C)	</a:t>
            </a:r>
            <a:r>
              <a:rPr sz="2900" spc="-25" dirty="0">
                <a:latin typeface="Tw Cen MT"/>
                <a:cs typeface="Tw Cen MT"/>
              </a:rPr>
              <a:t>R2(D,B)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741" y="126720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0" y="5105400"/>
            <a:ext cx="1524000" cy="609600"/>
          </a:xfrm>
          <a:custGeom>
            <a:avLst/>
            <a:gdLst/>
            <a:ahLst/>
            <a:cxnLst/>
            <a:rect l="l" t="t" r="r" b="b"/>
            <a:pathLst>
              <a:path w="1524000" h="609600">
                <a:moveTo>
                  <a:pt x="1524000" y="0"/>
                </a:moveTo>
                <a:lnTo>
                  <a:pt x="0" y="609600"/>
                </a:lnTo>
              </a:path>
            </a:pathLst>
          </a:custGeom>
          <a:ln w="9999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105400"/>
            <a:ext cx="1295400" cy="609600"/>
          </a:xfrm>
          <a:custGeom>
            <a:avLst/>
            <a:gdLst/>
            <a:ahLst/>
            <a:cxnLst/>
            <a:rect l="l" t="t" r="r" b="b"/>
            <a:pathLst>
              <a:path w="1295400" h="609600">
                <a:moveTo>
                  <a:pt x="0" y="0"/>
                </a:moveTo>
                <a:lnTo>
                  <a:pt x="1295400" y="609600"/>
                </a:lnTo>
              </a:path>
            </a:pathLst>
          </a:custGeom>
          <a:ln w="9999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0"/>
            <a:ext cx="844647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93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905000"/>
            <a:ext cx="60198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734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656924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87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772400" cy="472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7800" y="685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44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297134"/>
              </p:ext>
            </p:extLst>
          </p:nvPr>
        </p:nvGraphicFramePr>
        <p:xfrm>
          <a:off x="1143000" y="1752600"/>
          <a:ext cx="6483508" cy="1249680"/>
        </p:xfrm>
        <a:graphic>
          <a:graphicData uri="http://schemas.openxmlformats.org/drawingml/2006/table">
            <a:tbl>
              <a:tblPr/>
              <a:tblGrid>
                <a:gridCol w="1426372"/>
                <a:gridCol w="1620877"/>
                <a:gridCol w="1815382"/>
                <a:gridCol w="1620877"/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n-US" b="1" u="sng" dirty="0" smtClean="0">
                          <a:effectLst/>
                        </a:rPr>
                        <a:t>Project </a:t>
                      </a:r>
                      <a:r>
                        <a:rPr lang="en-US" b="1" u="sng" dirty="0">
                          <a:effectLst/>
                        </a:rPr>
                        <a:t>Code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>
                          <a:effectLst/>
                        </a:rPr>
                        <a:t>Project Title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>
                          <a:effectLst/>
                        </a:rPr>
                        <a:t>Project Manager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>
                          <a:effectLst/>
                        </a:rPr>
                        <a:t>Project Budget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PC010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Pensions System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effectLst/>
                        </a:rPr>
                        <a:t>M Phillips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24500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PC045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Salaries System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H Martin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17400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PC064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HR System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>
                          <a:effectLst/>
                        </a:rPr>
                        <a:t>K Lewis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effectLst/>
                        </a:rPr>
                        <a:t>12250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27602"/>
              </p:ext>
            </p:extLst>
          </p:nvPr>
        </p:nvGraphicFramePr>
        <p:xfrm>
          <a:off x="1371600" y="3352804"/>
          <a:ext cx="5486400" cy="3047991"/>
        </p:xfrm>
        <a:graphic>
          <a:graphicData uri="http://schemas.openxmlformats.org/drawingml/2006/table">
            <a:tbl>
              <a:tblPr/>
              <a:tblGrid>
                <a:gridCol w="822960"/>
                <a:gridCol w="877824"/>
                <a:gridCol w="987552"/>
                <a:gridCol w="987552"/>
                <a:gridCol w="1042416"/>
                <a:gridCol w="768096"/>
              </a:tblGrid>
              <a:tr h="481921">
                <a:tc>
                  <a:txBody>
                    <a:bodyPr/>
                    <a:lstStyle/>
                    <a:p>
                      <a:pPr algn="ctr" rtl="0"/>
                      <a:r>
                        <a:rPr lang="en-US" sz="900" b="1" u="sng" dirty="0">
                          <a:effectLst/>
                        </a:rPr>
                        <a:t>Project Code</a:t>
                      </a:r>
                      <a:endParaRPr lang="en-US" sz="900" dirty="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 b="1" u="sng">
                          <a:effectLst/>
                        </a:rPr>
                        <a:t>Employee No.</a:t>
                      </a:r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 b="1" dirty="0">
                          <a:effectLst/>
                        </a:rPr>
                        <a:t>Employee Name</a:t>
                      </a:r>
                      <a:endParaRPr lang="en-US" sz="900" dirty="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 b="1">
                          <a:effectLst/>
                        </a:rPr>
                        <a:t>Department No.</a:t>
                      </a:r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 b="1">
                          <a:effectLst/>
                        </a:rPr>
                        <a:t>Department Name</a:t>
                      </a:r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 b="1">
                          <a:effectLst/>
                        </a:rPr>
                        <a:t>Hourly Rate</a:t>
                      </a:r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56607"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PC010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S10001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A Smith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L004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IT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22.00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7"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PC010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S10030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 Jones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L023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Pensions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18.50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7"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PC010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S21010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P Lewis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L004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IT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21.00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7"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PC045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S10010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B Jones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L004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IT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21.75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7"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PC045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S10001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A Smith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L004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IT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18.00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7"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PC045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S31002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T Gilbert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L028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Database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25.50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7"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PC045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S13210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W Richards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L008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Salary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17.00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7"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PC064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S31002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T Gilbert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L028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Database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23.25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7"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PC064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S21010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P Lewis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L004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IT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17.50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607"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PC064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S10034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B James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L009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HR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 dirty="0">
                          <a:effectLst/>
                        </a:rPr>
                        <a:t>16.50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91390" y="411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457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24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37308"/>
              </p:ext>
            </p:extLst>
          </p:nvPr>
        </p:nvGraphicFramePr>
        <p:xfrm>
          <a:off x="1143000" y="1752600"/>
          <a:ext cx="5029201" cy="1524000"/>
        </p:xfrm>
        <a:graphic>
          <a:graphicData uri="http://schemas.openxmlformats.org/drawingml/2006/table">
            <a:tbl>
              <a:tblPr/>
              <a:tblGrid>
                <a:gridCol w="1140715"/>
                <a:gridCol w="1728216"/>
                <a:gridCol w="1056132"/>
                <a:gridCol w="1104138"/>
              </a:tblGrid>
              <a:tr h="528066">
                <a:tc>
                  <a:txBody>
                    <a:bodyPr/>
                    <a:lstStyle/>
                    <a:p>
                      <a:pPr algn="l" rtl="0"/>
                      <a:r>
                        <a:rPr lang="en-US" b="1" u="sng">
                          <a:effectLst/>
                        </a:rPr>
                        <a:t>Project</a:t>
                      </a:r>
                      <a:br>
                        <a:rPr lang="en-US" b="1" u="sng">
                          <a:effectLst/>
                        </a:rPr>
                      </a:br>
                      <a:r>
                        <a:rPr lang="en-US" b="1" u="sng">
                          <a:effectLst/>
                        </a:rPr>
                        <a:t>Code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Project Title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Project</a:t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Manager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Project</a:t>
                      </a:r>
                      <a:br>
                        <a:rPr lang="en-US" b="1">
                          <a:effectLst/>
                        </a:rPr>
                      </a:br>
                      <a:r>
                        <a:rPr lang="en-US" b="1">
                          <a:effectLst/>
                        </a:rPr>
                        <a:t>Budget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81178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PC010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Pensions System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M Phillips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24500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178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PC045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Salaries System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H Martin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17400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178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PC064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HR System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K Lewis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effectLst/>
                        </a:rPr>
                        <a:t>12250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51946"/>
              </p:ext>
            </p:extLst>
          </p:nvPr>
        </p:nvGraphicFramePr>
        <p:xfrm>
          <a:off x="1371600" y="3429000"/>
          <a:ext cx="5334000" cy="2743199"/>
        </p:xfrm>
        <a:graphic>
          <a:graphicData uri="http://schemas.openxmlformats.org/drawingml/2006/table">
            <a:tbl>
              <a:tblPr/>
              <a:tblGrid>
                <a:gridCol w="533400"/>
                <a:gridCol w="693420"/>
                <a:gridCol w="533400"/>
                <a:gridCol w="160020"/>
                <a:gridCol w="693420"/>
                <a:gridCol w="906780"/>
                <a:gridCol w="906780"/>
                <a:gridCol w="906780"/>
              </a:tblGrid>
              <a:tr h="433729">
                <a:tc>
                  <a:txBody>
                    <a:bodyPr/>
                    <a:lstStyle/>
                    <a:p>
                      <a:pPr algn="l" rtl="0"/>
                      <a:r>
                        <a:rPr lang="en-US" sz="900" b="1" u="sng" dirty="0">
                          <a:effectLst/>
                        </a:rPr>
                        <a:t>Project</a:t>
                      </a:r>
                      <a:br>
                        <a:rPr lang="en-US" sz="900" b="1" u="sng" dirty="0">
                          <a:effectLst/>
                        </a:rPr>
                      </a:br>
                      <a:r>
                        <a:rPr lang="en-US" sz="900" b="1" u="sng" dirty="0">
                          <a:effectLst/>
                        </a:rPr>
                        <a:t>Code</a:t>
                      </a:r>
                      <a:endParaRPr lang="en-US" sz="900" dirty="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1">
                          <a:effectLst/>
                        </a:rPr>
                        <a:t>Employee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No.</a:t>
                      </a:r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1">
                          <a:effectLst/>
                        </a:rPr>
                        <a:t>Hourly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Rate</a:t>
                      </a:r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1">
                          <a:effectLst/>
                        </a:rPr>
                        <a:t>Employee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No.</a:t>
                      </a:r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1">
                          <a:effectLst/>
                        </a:rPr>
                        <a:t>Employee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Name</a:t>
                      </a:r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1">
                          <a:effectLst/>
                        </a:rPr>
                        <a:t>Department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No.</a:t>
                      </a:r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1">
                          <a:effectLst/>
                        </a:rPr>
                        <a:t>Department</a:t>
                      </a:r>
                      <a:br>
                        <a:rPr lang="en-US" sz="900" b="1">
                          <a:effectLst/>
                        </a:rPr>
                      </a:br>
                      <a:r>
                        <a:rPr lang="en-US" sz="900" b="1">
                          <a:effectLst/>
                        </a:rPr>
                        <a:t>Name</a:t>
                      </a:r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30947"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PC010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S10001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22.00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S10001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A Smith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L004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IT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47"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PC010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S10030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18.50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S10030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dirty="0">
                          <a:effectLst/>
                        </a:rPr>
                        <a:t>L Jones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L023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Pensions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47"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PC010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S21010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21.00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S21010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P Lewis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L004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IT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47"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PC045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S10010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21.75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S10010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B Jones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L004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IT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47"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PC045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S10001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18.00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S31002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T Gilbert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L028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Database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47"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PC045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S31002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25.50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S13210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W Richards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L008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Salary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47"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PC045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S13210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17.00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S10034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B James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L009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HR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47"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PC064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S31002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23.25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47"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PC064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S21010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17.50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947"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PC064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>
                          <a:effectLst/>
                        </a:rPr>
                        <a:t>S10034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900">
                          <a:effectLst/>
                        </a:rPr>
                        <a:t>16.50</a:t>
                      </a: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90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900" dirty="0">
                        <a:effectLst/>
                      </a:endParaRPr>
                    </a:p>
                  </a:txBody>
                  <a:tcPr marL="9942" marR="9942" marT="9942" marB="9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53189" y="3733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685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2NF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1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52920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Uses of</a:t>
            </a:r>
            <a:r>
              <a:rPr spc="225" dirty="0"/>
              <a:t> </a:t>
            </a:r>
            <a:r>
              <a:rPr spc="15" dirty="0"/>
              <a:t>Normalization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526134"/>
            <a:ext cx="7997190" cy="23698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5" dirty="0">
                <a:latin typeface="Tw Cen MT"/>
                <a:cs typeface="Tw Cen MT"/>
              </a:rPr>
              <a:t>Normalization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used </a:t>
            </a:r>
            <a:r>
              <a:rPr sz="2900" spc="-20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mainly three</a:t>
            </a:r>
            <a:r>
              <a:rPr sz="2900" spc="-5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purposes,</a:t>
            </a:r>
            <a:endParaRPr sz="2900">
              <a:latin typeface="Tw Cen MT"/>
              <a:cs typeface="Tw Cen MT"/>
            </a:endParaRPr>
          </a:p>
          <a:p>
            <a:pPr marL="847725" lvl="1" indent="-514984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9230"/>
              <a:buAutoNum type="arabicPeriod"/>
              <a:tabLst>
                <a:tab pos="847725" algn="l"/>
                <a:tab pos="848360" algn="l"/>
              </a:tabLst>
            </a:pPr>
            <a:r>
              <a:rPr sz="2600" dirty="0">
                <a:latin typeface="Tw Cen MT"/>
                <a:cs typeface="Tw Cen MT"/>
              </a:rPr>
              <a:t>Eliminating Database</a:t>
            </a:r>
            <a:r>
              <a:rPr sz="2600" spc="-7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Anomalies.</a:t>
            </a:r>
            <a:endParaRPr sz="2600">
              <a:latin typeface="Tw Cen MT"/>
              <a:cs typeface="Tw Cen MT"/>
            </a:endParaRPr>
          </a:p>
          <a:p>
            <a:pPr marL="847725" lvl="1" indent="-514984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AutoNum type="arabicPeriod"/>
              <a:tabLst>
                <a:tab pos="847725" algn="l"/>
                <a:tab pos="848360" algn="l"/>
              </a:tabLst>
            </a:pPr>
            <a:r>
              <a:rPr sz="2600" dirty="0">
                <a:latin typeface="Tw Cen MT"/>
                <a:cs typeface="Tw Cen MT"/>
              </a:rPr>
              <a:t>Eliminating redundant</a:t>
            </a:r>
            <a:r>
              <a:rPr sz="2600" spc="-6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data.</a:t>
            </a:r>
            <a:endParaRPr sz="2600">
              <a:latin typeface="Tw Cen MT"/>
              <a:cs typeface="Tw Cen MT"/>
            </a:endParaRPr>
          </a:p>
          <a:p>
            <a:pPr marL="847725" marR="5080" lvl="1" indent="-514984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AutoNum type="arabicPeriod"/>
              <a:tabLst>
                <a:tab pos="847725" algn="l"/>
                <a:tab pos="848360" algn="l"/>
                <a:tab pos="2059939" algn="l"/>
                <a:tab pos="2854960" algn="l"/>
                <a:tab pos="4819650" algn="l"/>
                <a:tab pos="5685790" algn="l"/>
                <a:tab pos="6537959" algn="l"/>
                <a:tab pos="7007225" algn="l"/>
                <a:tab pos="7802880" algn="l"/>
              </a:tabLst>
            </a:pPr>
            <a:r>
              <a:rPr sz="2600" dirty="0">
                <a:latin typeface="Tw Cen MT"/>
                <a:cs typeface="Tw Cen MT"/>
              </a:rPr>
              <a:t>Ensur</a:t>
            </a:r>
            <a:r>
              <a:rPr sz="2600" spc="5" dirty="0">
                <a:latin typeface="Tw Cen MT"/>
                <a:cs typeface="Tw Cen MT"/>
              </a:rPr>
              <a:t>i</a:t>
            </a:r>
            <a:r>
              <a:rPr sz="2600" dirty="0">
                <a:latin typeface="Tw Cen MT"/>
                <a:cs typeface="Tw Cen MT"/>
              </a:rPr>
              <a:t>ng	data	depende</a:t>
            </a:r>
            <a:r>
              <a:rPr sz="2600" spc="5" dirty="0">
                <a:latin typeface="Tw Cen MT"/>
                <a:cs typeface="Tw Cen MT"/>
              </a:rPr>
              <a:t>n</a:t>
            </a:r>
            <a:r>
              <a:rPr sz="2600" dirty="0">
                <a:latin typeface="Tw Cen MT"/>
                <a:cs typeface="Tw Cen MT"/>
              </a:rPr>
              <a:t>c</a:t>
            </a:r>
            <a:r>
              <a:rPr sz="2600" spc="-10" dirty="0">
                <a:latin typeface="Tw Cen MT"/>
                <a:cs typeface="Tw Cen MT"/>
              </a:rPr>
              <a:t>i</a:t>
            </a:r>
            <a:r>
              <a:rPr sz="2600" spc="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s	ma</a:t>
            </a:r>
            <a:r>
              <a:rPr sz="2600" spc="-50" dirty="0">
                <a:latin typeface="Tw Cen MT"/>
                <a:cs typeface="Tw Cen MT"/>
              </a:rPr>
              <a:t>k</a:t>
            </a:r>
            <a:r>
              <a:rPr sz="2600" dirty="0">
                <a:latin typeface="Tw Cen MT"/>
                <a:cs typeface="Tw Cen MT"/>
              </a:rPr>
              <a:t>e	</a:t>
            </a:r>
            <a:r>
              <a:rPr sz="2600" spc="-15" dirty="0">
                <a:latin typeface="Tw Cen MT"/>
                <a:cs typeface="Tw Cen MT"/>
              </a:rPr>
              <a:t>s</a:t>
            </a:r>
            <a:r>
              <a:rPr sz="2600" spc="5" dirty="0">
                <a:latin typeface="Tw Cen MT"/>
                <a:cs typeface="Tw Cen MT"/>
              </a:rPr>
              <a:t>e</a:t>
            </a:r>
            <a:r>
              <a:rPr sz="2600" dirty="0">
                <a:latin typeface="Tw Cen MT"/>
                <a:cs typeface="Tw Cen MT"/>
              </a:rPr>
              <a:t>n</a:t>
            </a:r>
            <a:r>
              <a:rPr sz="2600" spc="-15" dirty="0">
                <a:latin typeface="Tw Cen MT"/>
                <a:cs typeface="Tw Cen MT"/>
              </a:rPr>
              <a:t>s</a:t>
            </a:r>
            <a:r>
              <a:rPr sz="2600" dirty="0">
                <a:latin typeface="Tw Cen MT"/>
                <a:cs typeface="Tw Cen MT"/>
              </a:rPr>
              <a:t>e	</a:t>
            </a:r>
            <a:r>
              <a:rPr sz="2600" spc="5" dirty="0">
                <a:latin typeface="Tw Cen MT"/>
                <a:cs typeface="Tw Cen MT"/>
              </a:rPr>
              <a:t>i</a:t>
            </a:r>
            <a:r>
              <a:rPr sz="2600" spc="-10" dirty="0">
                <a:latin typeface="Tw Cen MT"/>
                <a:cs typeface="Tw Cen MT"/>
              </a:rPr>
              <a:t>.</a:t>
            </a:r>
            <a:r>
              <a:rPr sz="2600" dirty="0">
                <a:latin typeface="Tw Cen MT"/>
                <a:cs typeface="Tw Cen MT"/>
              </a:rPr>
              <a:t>e	data	</a:t>
            </a:r>
            <a:r>
              <a:rPr sz="2600" spc="-10" dirty="0">
                <a:latin typeface="Tw Cen MT"/>
                <a:cs typeface="Tw Cen MT"/>
              </a:rPr>
              <a:t>is  </a:t>
            </a:r>
            <a:r>
              <a:rPr sz="2600" dirty="0">
                <a:latin typeface="Tw Cen MT"/>
                <a:cs typeface="Tw Cen MT"/>
              </a:rPr>
              <a:t>logically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stored.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87787"/>
              </p:ext>
            </p:extLst>
          </p:nvPr>
        </p:nvGraphicFramePr>
        <p:xfrm>
          <a:off x="990600" y="1600200"/>
          <a:ext cx="6788864" cy="1249680"/>
        </p:xfrm>
        <a:graphic>
          <a:graphicData uri="http://schemas.openxmlformats.org/drawingml/2006/table">
            <a:tbl>
              <a:tblPr/>
              <a:tblGrid>
                <a:gridCol w="1357773"/>
                <a:gridCol w="1832993"/>
                <a:gridCol w="1900882"/>
                <a:gridCol w="1697216"/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b="1" u="sng" dirty="0">
                          <a:effectLst/>
                        </a:rPr>
                        <a:t>Project Code</a:t>
                      </a:r>
                      <a:endParaRPr lang="en-US" dirty="0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Project Title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Project Manager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="1">
                          <a:effectLst/>
                        </a:rPr>
                        <a:t>Project Budget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PC010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Pensions System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M Phillips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24500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PC045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Salaries System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H Martin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17400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PC064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HR System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>
                          <a:effectLst/>
                        </a:rPr>
                        <a:t>K Lewis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effectLst/>
                        </a:rPr>
                        <a:t>12250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18644" y="38106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4660"/>
              </p:ext>
            </p:extLst>
          </p:nvPr>
        </p:nvGraphicFramePr>
        <p:xfrm>
          <a:off x="990600" y="2971800"/>
          <a:ext cx="5105400" cy="3200395"/>
        </p:xfrm>
        <a:graphic>
          <a:graphicData uri="http://schemas.openxmlformats.org/drawingml/2006/table">
            <a:tbl>
              <a:tblPr/>
              <a:tblGrid>
                <a:gridCol w="1633728"/>
                <a:gridCol w="1940052"/>
                <a:gridCol w="1531620"/>
              </a:tblGrid>
              <a:tr h="290945">
                <a:tc>
                  <a:txBody>
                    <a:bodyPr/>
                    <a:lstStyle/>
                    <a:p>
                      <a:pPr algn="l"/>
                      <a:r>
                        <a:rPr lang="en-US" sz="1000" b="1" u="sng">
                          <a:effectLst/>
                        </a:rPr>
                        <a:t>Project Code</a:t>
                      </a:r>
                      <a:endParaRPr lang="en-US" sz="1000">
                        <a:effectLst/>
                      </a:endParaRP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sng">
                          <a:effectLst/>
                        </a:rPr>
                        <a:t>Employee No.</a:t>
                      </a:r>
                      <a:endParaRPr lang="en-US" sz="1000">
                        <a:effectLst/>
                      </a:endParaRP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</a:rPr>
                        <a:t>Hourly Rate</a:t>
                      </a:r>
                      <a:endParaRPr lang="en-US" sz="1000">
                        <a:effectLst/>
                      </a:endParaRP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PC010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S10001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22.00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PC010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S10030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18.50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PC010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S21010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21.00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PC045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S10010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21.75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PC045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S10001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18.00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PC045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S31002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25.50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PC045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S13210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17.00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064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S31002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23.25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PC064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S21010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17.50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PC064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S10034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16.50</a:t>
                      </a:r>
                    </a:p>
                  </a:txBody>
                  <a:tcPr marL="10736" marR="10736" marT="10736" marB="1073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95600" y="609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90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209244" y="221043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666744"/>
              </p:ext>
            </p:extLst>
          </p:nvPr>
        </p:nvGraphicFramePr>
        <p:xfrm>
          <a:off x="1371600" y="1905000"/>
          <a:ext cx="5105400" cy="2590800"/>
        </p:xfrm>
        <a:graphic>
          <a:graphicData uri="http://schemas.openxmlformats.org/drawingml/2006/table">
            <a:tbl>
              <a:tblPr/>
              <a:tblGrid>
                <a:gridCol w="1480566"/>
                <a:gridCol w="1735836"/>
                <a:gridCol w="1888998"/>
              </a:tblGrid>
              <a:tr h="323850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u="sng" dirty="0">
                          <a:effectLst/>
                        </a:rPr>
                        <a:t>Employee No.</a:t>
                      </a:r>
                      <a:endParaRPr lang="en-US" sz="1400" dirty="0">
                        <a:effectLst/>
                      </a:endParaRP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effectLst/>
                        </a:rPr>
                        <a:t>Employee Name</a:t>
                      </a:r>
                      <a:endParaRPr lang="en-US" sz="1400" dirty="0">
                        <a:effectLst/>
                      </a:endParaRP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effectLst/>
                        </a:rPr>
                        <a:t>Department No. </a:t>
                      </a:r>
                      <a:r>
                        <a:rPr lang="en-US" sz="1400" b="1" dirty="0" smtClean="0">
                          <a:effectLst/>
                        </a:rPr>
                        <a:t>*</a:t>
                      </a:r>
                      <a:endParaRPr lang="en-US" sz="1400" dirty="0">
                        <a:effectLst/>
                      </a:endParaRP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/>
                      <a:r>
                        <a:rPr lang="en-US" sz="1400">
                          <a:effectLst/>
                        </a:rPr>
                        <a:t>S10001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>
                          <a:effectLst/>
                        </a:rPr>
                        <a:t>A Smith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effectLst/>
                        </a:rPr>
                        <a:t>L004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/>
                      <a:r>
                        <a:rPr lang="en-US" sz="1400">
                          <a:effectLst/>
                        </a:rPr>
                        <a:t>S10030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>
                          <a:effectLst/>
                        </a:rPr>
                        <a:t>L Jones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L023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/>
                      <a:r>
                        <a:rPr lang="en-US" sz="1400">
                          <a:effectLst/>
                        </a:rPr>
                        <a:t>S21010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>
                          <a:effectLst/>
                        </a:rPr>
                        <a:t>P Lewis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L004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>
                          <a:effectLst/>
                        </a:rPr>
                        <a:t>S10010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>
                          <a:effectLst/>
                        </a:rPr>
                        <a:t>B Jones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L004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/>
                      <a:r>
                        <a:rPr lang="en-US" sz="1400">
                          <a:effectLst/>
                        </a:rPr>
                        <a:t>S31002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>
                          <a:effectLst/>
                        </a:rPr>
                        <a:t>T Gilbert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L023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>
                          <a:effectLst/>
                        </a:rPr>
                        <a:t>S13210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>
                          <a:effectLst/>
                        </a:rPr>
                        <a:t>W Richards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>
                          <a:effectLst/>
                        </a:rPr>
                        <a:t>L008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>
                          <a:effectLst/>
                        </a:rPr>
                        <a:t>S10034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>
                          <a:effectLst/>
                        </a:rPr>
                        <a:t>B James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dirty="0">
                          <a:effectLst/>
                        </a:rPr>
                        <a:t>L0009</a:t>
                      </a:r>
                    </a:p>
                  </a:txBody>
                  <a:tcPr marL="14762" marR="14762" marT="14762" marB="147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844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36257"/>
              </p:ext>
            </p:extLst>
          </p:nvPr>
        </p:nvGraphicFramePr>
        <p:xfrm>
          <a:off x="1676400" y="2209800"/>
          <a:ext cx="5411787" cy="2027874"/>
        </p:xfrm>
        <a:graphic>
          <a:graphicData uri="http://schemas.openxmlformats.org/drawingml/2006/table">
            <a:tbl>
              <a:tblPr/>
              <a:tblGrid>
                <a:gridCol w="2543540"/>
                <a:gridCol w="2868247"/>
              </a:tblGrid>
              <a:tr h="337979">
                <a:tc>
                  <a:txBody>
                    <a:bodyPr/>
                    <a:lstStyle/>
                    <a:p>
                      <a:pPr algn="l"/>
                      <a:r>
                        <a:rPr lang="en-US" b="1" u="sng">
                          <a:effectLst/>
                        </a:rPr>
                        <a:t>Department No.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Department Name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3797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L004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IT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97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L023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Pensions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97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L028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Database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97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L008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Salary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797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L009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HR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901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685800" y="609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Table with multivalued attributes, not in 1</a:t>
            </a:r>
            <a:r>
              <a:rPr lang="en-US" altLang="en-U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normal form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2806700" y="5410200"/>
            <a:ext cx="32956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990000"/>
                </a:solidFill>
                <a:latin typeface="Times New Roman" panose="02020603050405020304" pitchFamily="18" charset="0"/>
              </a:rPr>
              <a:t>Note: this is NOT a relation</a:t>
            </a:r>
            <a:endParaRPr lang="en-US" altLang="en-US" sz="260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05" name="Picture 10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333500"/>
            <a:ext cx="8335963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54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045C75"/>
              </a:solidFill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685800" y="4095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Table with no multivalued attributes and unique rows, in 1</a:t>
            </a:r>
            <a:r>
              <a:rPr lang="en-US" altLang="en-US" sz="2400" baseline="30000">
                <a:solidFill>
                  <a:srgbClr val="000000"/>
                </a:solidFill>
                <a:latin typeface="Arial" panose="020B0604020202020204" pitchFamily="34" charset="0"/>
              </a:rPr>
              <a:t>st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 normal form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1676400" y="5638800"/>
            <a:ext cx="5810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990000"/>
                </a:solidFill>
                <a:latin typeface="Times New Roman" panose="02020603050405020304" pitchFamily="18" charset="0"/>
              </a:rPr>
              <a:t>Note: this is relation, but not a well-structured one</a:t>
            </a:r>
            <a:endParaRPr lang="en-US" altLang="en-US" sz="2600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2229" name="Picture 7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338263"/>
            <a:ext cx="8154988" cy="407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6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Anomalies in this Table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839200" cy="3352800"/>
          </a:xfrm>
        </p:spPr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Insertion</a:t>
            </a: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–if new product is ordered for order 1007 of existing customer, customer data must be re-entered, causing duplication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Deletion</a:t>
            </a: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–if we delete the Dining Table from Order 1006, we lose information concerning this item's finish and price</a:t>
            </a:r>
            <a:r>
              <a:rPr lang="en-US"/>
              <a:t> </a:t>
            </a:r>
            <a:endParaRPr lang="en-US" sz="28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Update</a:t>
            </a: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–changing the price of product ID 4 requires update in several records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045C75"/>
              </a:solidFill>
            </a:endParaRP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609600" y="4568825"/>
            <a:ext cx="76962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>
                <a:solidFill>
                  <a:srgbClr val="990000"/>
                </a:solidFill>
                <a:latin typeface="Times New Roman" panose="02020603050405020304" pitchFamily="18" charset="0"/>
              </a:rPr>
              <a:t>Why do these anomalies exist? </a:t>
            </a:r>
          </a:p>
          <a:p>
            <a:pPr lvl="1"/>
            <a:r>
              <a:rPr lang="en-US" altLang="en-US" sz="2600">
                <a:solidFill>
                  <a:srgbClr val="990000"/>
                </a:solidFill>
                <a:latin typeface="Times New Roman" panose="02020603050405020304" pitchFamily="18" charset="0"/>
              </a:rPr>
              <a:t>Because there are multiple themes (entity types) in one relation. This results in duplication and an unnecessary dependency between the entities</a:t>
            </a:r>
          </a:p>
        </p:txBody>
      </p:sp>
    </p:spTree>
    <p:extLst>
      <p:ext uri="{BB962C8B-B14F-4D97-AF65-F5344CB8AC3E}">
        <p14:creationId xmlns:p14="http://schemas.microsoft.com/office/powerpoint/2010/main" val="74462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autoUpdateAnimBg="0"/>
      <p:bldP spid="24576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Second Normal Form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41148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1NF PLUS </a:t>
            </a:r>
            <a:r>
              <a:rPr lang="en-US" sz="34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non-key attribute is fully functionally dependent on the ENTIRE primary key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Every non-key attribute must be defined by the entire key, not by only part of the key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 partial functional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7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045C75"/>
              </a:solidFill>
            </a:endParaRPr>
          </a:p>
        </p:txBody>
      </p:sp>
      <p:sp>
        <p:nvSpPr>
          <p:cNvPr id="55299" name="Text Box 18"/>
          <p:cNvSpPr txBox="1">
            <a:spLocks noChangeArrowheads="1"/>
          </p:cNvSpPr>
          <p:nvPr/>
        </p:nvSpPr>
        <p:spPr bwMode="auto">
          <a:xfrm>
            <a:off x="152400" y="4098925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</a:rPr>
              <a:t>Order_ID </a:t>
            </a:r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Order_Date, Customer_ID, Customer_Name, Customer_Address</a:t>
            </a:r>
            <a:endParaRPr lang="en-US" altLang="en-US" sz="20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1447800" y="5715000"/>
            <a:ext cx="6164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000" b="1">
                <a:solidFill>
                  <a:srgbClr val="0066FF"/>
                </a:solidFill>
                <a:latin typeface="Times New Roman" panose="02020603050405020304" pitchFamily="18" charset="0"/>
              </a:rPr>
              <a:t>Therefore, NOT in 2</a:t>
            </a:r>
            <a:r>
              <a:rPr lang="en-US" altLang="en-US" sz="3000" b="1" baseline="30000">
                <a:solidFill>
                  <a:srgbClr val="0066FF"/>
                </a:solidFill>
                <a:latin typeface="Times New Roman" panose="02020603050405020304" pitchFamily="18" charset="0"/>
              </a:rPr>
              <a:t>nd</a:t>
            </a:r>
            <a:r>
              <a:rPr lang="en-US" altLang="en-US" sz="3000" b="1">
                <a:solidFill>
                  <a:srgbClr val="0066FF"/>
                </a:solidFill>
                <a:latin typeface="Times New Roman" panose="02020603050405020304" pitchFamily="18" charset="0"/>
              </a:rPr>
              <a:t> Normal Form</a:t>
            </a:r>
          </a:p>
        </p:txBody>
      </p:sp>
      <p:sp>
        <p:nvSpPr>
          <p:cNvPr id="55301" name="Text Box 27"/>
          <p:cNvSpPr txBox="1">
            <a:spLocks noChangeArrowheads="1"/>
          </p:cNvSpPr>
          <p:nvPr/>
        </p:nvSpPr>
        <p:spPr bwMode="auto">
          <a:xfrm>
            <a:off x="152400" y="4479925"/>
            <a:ext cx="611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</a:rPr>
              <a:t>Customer_ID </a:t>
            </a:r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Customer_Name, Customer_Address</a:t>
            </a:r>
            <a:endParaRPr lang="en-US" altLang="en-US" sz="20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2" name="Text Box 28"/>
          <p:cNvSpPr txBox="1">
            <a:spLocks noChangeArrowheads="1"/>
          </p:cNvSpPr>
          <p:nvPr/>
        </p:nvSpPr>
        <p:spPr bwMode="auto">
          <a:xfrm>
            <a:off x="152400" y="4860925"/>
            <a:ext cx="722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</a:rPr>
              <a:t>Product_ID </a:t>
            </a:r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Product_Description, Product_Finish, Unit_Price</a:t>
            </a:r>
            <a:endParaRPr lang="en-US" altLang="en-US" sz="20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3" name="Text Box 29"/>
          <p:cNvSpPr txBox="1">
            <a:spLocks noChangeArrowheads="1"/>
          </p:cNvSpPr>
          <p:nvPr/>
        </p:nvSpPr>
        <p:spPr bwMode="auto">
          <a:xfrm>
            <a:off x="152400" y="5241925"/>
            <a:ext cx="485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</a:rPr>
              <a:t>Order_ID, Product_ID </a:t>
            </a:r>
            <a:r>
              <a:rPr lang="en-US" altLang="en-US" sz="2000" b="1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Order_Quantity</a:t>
            </a:r>
            <a:endParaRPr lang="en-US" altLang="en-US" sz="20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4" name="Text Box 34"/>
          <p:cNvSpPr txBox="1">
            <a:spLocks noChangeArrowheads="1"/>
          </p:cNvSpPr>
          <p:nvPr/>
        </p:nvSpPr>
        <p:spPr bwMode="auto">
          <a:xfrm>
            <a:off x="685800" y="609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5-27 Functional dependency diagram for INVOICE</a:t>
            </a:r>
          </a:p>
        </p:txBody>
      </p:sp>
      <p:pic>
        <p:nvPicPr>
          <p:cNvPr id="55305" name="Picture 35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212850"/>
            <a:ext cx="8402638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41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0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270000"/>
            <a:ext cx="742950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374" name="Text Box 22"/>
          <p:cNvSpPr txBox="1">
            <a:spLocks noChangeArrowheads="1"/>
          </p:cNvSpPr>
          <p:nvPr/>
        </p:nvSpPr>
        <p:spPr bwMode="auto">
          <a:xfrm>
            <a:off x="1447800" y="5133975"/>
            <a:ext cx="60960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>
                <a:solidFill>
                  <a:srgbClr val="990000"/>
                </a:solidFill>
                <a:latin typeface="Times New Roman" panose="02020603050405020304" pitchFamily="18" charset="0"/>
              </a:rPr>
              <a:t>Partial dependencies are removed, but there are still transitive dependencies</a:t>
            </a:r>
          </a:p>
        </p:txBody>
      </p:sp>
      <p:sp>
        <p:nvSpPr>
          <p:cNvPr id="228380" name="Rectangle 28"/>
          <p:cNvSpPr>
            <a:spLocks noChangeArrowheads="1"/>
          </p:cNvSpPr>
          <p:nvPr/>
        </p:nvSpPr>
        <p:spPr bwMode="auto">
          <a:xfrm>
            <a:off x="6192838" y="3971925"/>
            <a:ext cx="208280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Getting it into Second Normal Form</a:t>
            </a:r>
          </a:p>
        </p:txBody>
      </p:sp>
      <p:sp>
        <p:nvSpPr>
          <p:cNvPr id="56326" name="Text Box 29"/>
          <p:cNvSpPr txBox="1">
            <a:spLocks noChangeArrowheads="1"/>
          </p:cNvSpPr>
          <p:nvPr/>
        </p:nvSpPr>
        <p:spPr bwMode="auto">
          <a:xfrm>
            <a:off x="685800" y="609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5-28 Removing partial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696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Third Normal Form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2NF PLUS </a:t>
            </a:r>
            <a:r>
              <a:rPr lang="en-US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 transitive dependencies</a:t>
            </a: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(functional dependencies on non-primary-key attributes)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Note: This is called transitive, because the primary key is a determinant for another attribute, which in turn is a determinant for a third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Solution: Non-key determinant with transitive dependencies go into a new table; non-key determinant becomes primary key in the new table and stays as foreign key in the old table 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US" sz="28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068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7613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Problems without</a:t>
            </a:r>
            <a:r>
              <a:rPr spc="-10" dirty="0"/>
              <a:t> </a:t>
            </a:r>
            <a:r>
              <a:rPr spc="10" dirty="0"/>
              <a:t>Normalization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138"/>
            <a:ext cx="7998459" cy="4359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Without </a:t>
            </a:r>
            <a:r>
              <a:rPr sz="2900" spc="5" dirty="0">
                <a:latin typeface="Tw Cen MT"/>
                <a:cs typeface="Tw Cen MT"/>
              </a:rPr>
              <a:t>Normalization, </a:t>
            </a:r>
            <a:r>
              <a:rPr sz="2900" spc="-5" dirty="0">
                <a:latin typeface="Tw Cen MT"/>
                <a:cs typeface="Tw Cen MT"/>
              </a:rPr>
              <a:t>it </a:t>
            </a:r>
            <a:r>
              <a:rPr sz="2900" dirty="0">
                <a:latin typeface="Tw Cen MT"/>
                <a:cs typeface="Tw Cen MT"/>
              </a:rPr>
              <a:t>becomes </a:t>
            </a:r>
            <a:r>
              <a:rPr sz="2900" spc="-5" dirty="0">
                <a:latin typeface="Tw Cen MT"/>
                <a:cs typeface="Tw Cen MT"/>
              </a:rPr>
              <a:t>difficult </a:t>
            </a:r>
            <a:r>
              <a:rPr sz="2900" spc="5" dirty="0">
                <a:latin typeface="Tw Cen MT"/>
                <a:cs typeface="Tw Cen MT"/>
              </a:rPr>
              <a:t>to  </a:t>
            </a:r>
            <a:r>
              <a:rPr sz="2900" dirty="0">
                <a:latin typeface="Tw Cen MT"/>
                <a:cs typeface="Tw Cen MT"/>
              </a:rPr>
              <a:t>handle and update the </a:t>
            </a:r>
            <a:r>
              <a:rPr sz="2900" spc="-15" dirty="0">
                <a:latin typeface="Tw Cen MT"/>
                <a:cs typeface="Tw Cen MT"/>
              </a:rPr>
              <a:t>database, </a:t>
            </a:r>
            <a:r>
              <a:rPr sz="2900" dirty="0">
                <a:latin typeface="Tw Cen MT"/>
                <a:cs typeface="Tw Cen MT"/>
              </a:rPr>
              <a:t>without facing  data</a:t>
            </a:r>
            <a:r>
              <a:rPr sz="2900" spc="-30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loss.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buClr>
                <a:srgbClr val="7597D9"/>
              </a:buClr>
              <a:buFont typeface="Wingdings"/>
              <a:buChar char=""/>
            </a:pPr>
            <a:endParaRPr sz="4250">
              <a:latin typeface="Times New Roman"/>
              <a:cs typeface="Times New Roman"/>
            </a:endParaRPr>
          </a:p>
          <a:p>
            <a:pPr marL="332740" marR="5080" indent="-320040" algn="just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5" dirty="0">
                <a:latin typeface="Tw Cen MT"/>
                <a:cs typeface="Tw Cen MT"/>
              </a:rPr>
              <a:t>Insertion, </a:t>
            </a:r>
            <a:r>
              <a:rPr sz="2900" dirty="0">
                <a:latin typeface="Tw Cen MT"/>
                <a:cs typeface="Tw Cen MT"/>
              </a:rPr>
              <a:t>Updation and Deletion Anomalies </a:t>
            </a:r>
            <a:r>
              <a:rPr sz="2900" spc="-10" dirty="0">
                <a:latin typeface="Tw Cen MT"/>
                <a:cs typeface="Tw Cen MT"/>
              </a:rPr>
              <a:t>are  </a:t>
            </a:r>
            <a:r>
              <a:rPr sz="2900" spc="-15" dirty="0">
                <a:latin typeface="Tw Cen MT"/>
                <a:cs typeface="Tw Cen MT"/>
              </a:rPr>
              <a:t>very </a:t>
            </a:r>
            <a:r>
              <a:rPr sz="2900" dirty="0">
                <a:latin typeface="Tw Cen MT"/>
                <a:cs typeface="Tw Cen MT"/>
              </a:rPr>
              <a:t>frequent </a:t>
            </a:r>
            <a:r>
              <a:rPr sz="2900" spc="-5" dirty="0">
                <a:latin typeface="Tw Cen MT"/>
                <a:cs typeface="Tw Cen MT"/>
              </a:rPr>
              <a:t>if </a:t>
            </a:r>
            <a:r>
              <a:rPr sz="2900" spc="5" dirty="0">
                <a:latin typeface="Tw Cen MT"/>
                <a:cs typeface="Tw Cen MT"/>
              </a:rPr>
              <a:t>database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not</a:t>
            </a:r>
            <a:r>
              <a:rPr sz="2900" spc="-15" dirty="0">
                <a:latin typeface="Tw Cen MT"/>
                <a:cs typeface="Tw Cen MT"/>
              </a:rPr>
              <a:t> </a:t>
            </a:r>
            <a:r>
              <a:rPr sz="2900" spc="5" dirty="0">
                <a:latin typeface="Tw Cen MT"/>
                <a:cs typeface="Tw Cen MT"/>
              </a:rPr>
              <a:t>Normalized.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597D9"/>
              </a:buClr>
              <a:buFont typeface="Wingdings"/>
              <a:buChar char=""/>
            </a:pPr>
            <a:endParaRPr sz="4200">
              <a:latin typeface="Times New Roman"/>
              <a:cs typeface="Times New Roman"/>
            </a:endParaRPr>
          </a:p>
          <a:p>
            <a:pPr marL="332740" marR="6985" indent="-320040" algn="just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14" dirty="0">
                <a:latin typeface="Tw Cen MT"/>
                <a:cs typeface="Tw Cen MT"/>
              </a:rPr>
              <a:t>To</a:t>
            </a:r>
            <a:r>
              <a:rPr sz="2900" spc="57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understand </a:t>
            </a:r>
            <a:r>
              <a:rPr sz="2900" spc="-5" dirty="0">
                <a:latin typeface="Tw Cen MT"/>
                <a:cs typeface="Tw Cen MT"/>
              </a:rPr>
              <a:t>these </a:t>
            </a:r>
            <a:r>
              <a:rPr sz="2900" dirty="0">
                <a:latin typeface="Tw Cen MT"/>
                <a:cs typeface="Tw Cen MT"/>
              </a:rPr>
              <a:t>anomalies </a:t>
            </a:r>
            <a:r>
              <a:rPr sz="2900" spc="-5" dirty="0">
                <a:latin typeface="Tw Cen MT"/>
                <a:cs typeface="Tw Cen MT"/>
              </a:rPr>
              <a:t>let </a:t>
            </a:r>
            <a:r>
              <a:rPr sz="2900" dirty="0">
                <a:latin typeface="Tw Cen MT"/>
                <a:cs typeface="Tw Cen MT"/>
              </a:rPr>
              <a:t>us </a:t>
            </a:r>
            <a:r>
              <a:rPr sz="2900" spc="-15" dirty="0">
                <a:latin typeface="Tw Cen MT"/>
                <a:cs typeface="Tw Cen MT"/>
              </a:rPr>
              <a:t>take  </a:t>
            </a:r>
            <a:r>
              <a:rPr sz="2900" spc="-10" dirty="0">
                <a:latin typeface="Tw Cen MT"/>
                <a:cs typeface="Tw Cen MT"/>
              </a:rPr>
              <a:t>an  example </a:t>
            </a:r>
            <a:r>
              <a:rPr sz="2900" dirty="0">
                <a:latin typeface="Tw Cen MT"/>
                <a:cs typeface="Tw Cen MT"/>
              </a:rPr>
              <a:t>of </a:t>
            </a:r>
            <a:r>
              <a:rPr sz="2900" b="1" spc="-5" dirty="0">
                <a:latin typeface="Tw Cen MT"/>
                <a:cs typeface="Tw Cen MT"/>
              </a:rPr>
              <a:t>Student</a:t>
            </a:r>
            <a:r>
              <a:rPr sz="2900" b="1" spc="55" dirty="0">
                <a:latin typeface="Tw Cen MT"/>
                <a:cs typeface="Tw Cen MT"/>
              </a:rPr>
              <a:t> </a:t>
            </a:r>
            <a:r>
              <a:rPr sz="2900" spc="-5" dirty="0">
                <a:latin typeface="Tw Cen MT"/>
                <a:cs typeface="Tw Cen MT"/>
              </a:rPr>
              <a:t>table.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045C75"/>
              </a:solidFill>
            </a:endParaRPr>
          </a:p>
        </p:txBody>
      </p:sp>
      <p:pic>
        <p:nvPicPr>
          <p:cNvPr id="58371" name="Picture 10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514475"/>
            <a:ext cx="7242175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1600200" y="4800600"/>
            <a:ext cx="6096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>
                <a:solidFill>
                  <a:srgbClr val="990000"/>
                </a:solidFill>
                <a:latin typeface="Times New Roman" panose="02020603050405020304" pitchFamily="18" charset="0"/>
              </a:rPr>
              <a:t>Transitive dependencies are removed</a:t>
            </a:r>
          </a:p>
        </p:txBody>
      </p:sp>
      <p:sp>
        <p:nvSpPr>
          <p:cNvPr id="58373" name="Text Box 7"/>
          <p:cNvSpPr txBox="1">
            <a:spLocks noChangeArrowheads="1"/>
          </p:cNvSpPr>
          <p:nvPr/>
        </p:nvSpPr>
        <p:spPr bwMode="auto">
          <a:xfrm>
            <a:off x="685800" y="609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Figure 5-28 Removing partial dependencies</a:t>
            </a:r>
          </a:p>
        </p:txBody>
      </p:sp>
      <p:sp>
        <p:nvSpPr>
          <p:cNvPr id="246792" name="Rectangle 8"/>
          <p:cNvSpPr>
            <a:spLocks noChangeArrowheads="1"/>
          </p:cNvSpPr>
          <p:nvPr/>
        </p:nvSpPr>
        <p:spPr bwMode="auto">
          <a:xfrm>
            <a:off x="6327775" y="2085975"/>
            <a:ext cx="1860550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Getting it into Third Normal Form</a:t>
            </a:r>
          </a:p>
        </p:txBody>
      </p:sp>
    </p:spTree>
    <p:extLst>
      <p:ext uri="{BB962C8B-B14F-4D97-AF65-F5344CB8AC3E}">
        <p14:creationId xmlns:p14="http://schemas.microsoft.com/office/powerpoint/2010/main" val="254844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228600"/>
                </a:moveTo>
                <a:lnTo>
                  <a:pt x="8553450" y="228600"/>
                </a:lnTo>
                <a:lnTo>
                  <a:pt x="85534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3865"/>
            <a:ext cx="4258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40" dirty="0"/>
              <a:t> </a:t>
            </a:r>
            <a:r>
              <a:rPr dirty="0"/>
              <a:t>(Student)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2453639"/>
            <a:ext cx="1831975" cy="632460"/>
          </a:xfrm>
          <a:custGeom>
            <a:avLst/>
            <a:gdLst/>
            <a:ahLst/>
            <a:cxnLst/>
            <a:rect l="l" t="t" r="r" b="b"/>
            <a:pathLst>
              <a:path w="1831975" h="632460">
                <a:moveTo>
                  <a:pt x="0" y="632460"/>
                </a:moveTo>
                <a:lnTo>
                  <a:pt x="1831975" y="632460"/>
                </a:lnTo>
                <a:lnTo>
                  <a:pt x="1831975" y="0"/>
                </a:lnTo>
                <a:lnTo>
                  <a:pt x="0" y="0"/>
                </a:lnTo>
                <a:lnTo>
                  <a:pt x="0" y="632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7775" y="2453639"/>
            <a:ext cx="1831975" cy="632460"/>
          </a:xfrm>
          <a:custGeom>
            <a:avLst/>
            <a:gdLst/>
            <a:ahLst/>
            <a:cxnLst/>
            <a:rect l="l" t="t" r="r" b="b"/>
            <a:pathLst>
              <a:path w="1831975" h="632460">
                <a:moveTo>
                  <a:pt x="0" y="632460"/>
                </a:moveTo>
                <a:lnTo>
                  <a:pt x="1831975" y="632460"/>
                </a:lnTo>
                <a:lnTo>
                  <a:pt x="1831975" y="0"/>
                </a:lnTo>
                <a:lnTo>
                  <a:pt x="0" y="0"/>
                </a:lnTo>
                <a:lnTo>
                  <a:pt x="0" y="632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9750" y="2453639"/>
            <a:ext cx="1831975" cy="632460"/>
          </a:xfrm>
          <a:custGeom>
            <a:avLst/>
            <a:gdLst/>
            <a:ahLst/>
            <a:cxnLst/>
            <a:rect l="l" t="t" r="r" b="b"/>
            <a:pathLst>
              <a:path w="1831975" h="632460">
                <a:moveTo>
                  <a:pt x="0" y="632460"/>
                </a:moveTo>
                <a:lnTo>
                  <a:pt x="1831975" y="632460"/>
                </a:lnTo>
                <a:lnTo>
                  <a:pt x="1831975" y="0"/>
                </a:lnTo>
                <a:lnTo>
                  <a:pt x="0" y="0"/>
                </a:lnTo>
                <a:lnTo>
                  <a:pt x="0" y="632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3718559"/>
            <a:ext cx="1831975" cy="632460"/>
          </a:xfrm>
          <a:custGeom>
            <a:avLst/>
            <a:gdLst/>
            <a:ahLst/>
            <a:cxnLst/>
            <a:rect l="l" t="t" r="r" b="b"/>
            <a:pathLst>
              <a:path w="1831975" h="632460">
                <a:moveTo>
                  <a:pt x="0" y="632459"/>
                </a:moveTo>
                <a:lnTo>
                  <a:pt x="1831975" y="632459"/>
                </a:lnTo>
                <a:lnTo>
                  <a:pt x="1831975" y="0"/>
                </a:lnTo>
                <a:lnTo>
                  <a:pt x="0" y="0"/>
                </a:lnTo>
                <a:lnTo>
                  <a:pt x="0" y="632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7775" y="3718559"/>
            <a:ext cx="1831975" cy="632460"/>
          </a:xfrm>
          <a:custGeom>
            <a:avLst/>
            <a:gdLst/>
            <a:ahLst/>
            <a:cxnLst/>
            <a:rect l="l" t="t" r="r" b="b"/>
            <a:pathLst>
              <a:path w="1831975" h="632460">
                <a:moveTo>
                  <a:pt x="0" y="632459"/>
                </a:moveTo>
                <a:lnTo>
                  <a:pt x="1831975" y="632459"/>
                </a:lnTo>
                <a:lnTo>
                  <a:pt x="1831975" y="0"/>
                </a:lnTo>
                <a:lnTo>
                  <a:pt x="0" y="0"/>
                </a:lnTo>
                <a:lnTo>
                  <a:pt x="0" y="632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49750" y="3718559"/>
            <a:ext cx="1831975" cy="632460"/>
          </a:xfrm>
          <a:custGeom>
            <a:avLst/>
            <a:gdLst/>
            <a:ahLst/>
            <a:cxnLst/>
            <a:rect l="l" t="t" r="r" b="b"/>
            <a:pathLst>
              <a:path w="1831975" h="632460">
                <a:moveTo>
                  <a:pt x="0" y="632459"/>
                </a:moveTo>
                <a:lnTo>
                  <a:pt x="1831975" y="632459"/>
                </a:lnTo>
                <a:lnTo>
                  <a:pt x="1831975" y="0"/>
                </a:lnTo>
                <a:lnTo>
                  <a:pt x="0" y="0"/>
                </a:lnTo>
                <a:lnTo>
                  <a:pt x="0" y="632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81037" y="1747837"/>
          <a:ext cx="5495925" cy="3863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1975"/>
                <a:gridCol w="1831975"/>
                <a:gridCol w="1831975"/>
              </a:tblGrid>
              <a:tr h="70103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S_Name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2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Tw Cen MT"/>
                          <a:cs typeface="Tw Cen MT"/>
                        </a:rPr>
                        <a:t>S_Address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2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Subject_opted</a:t>
                      </a:r>
                      <a:endParaRPr sz="1800">
                        <a:latin typeface="Tw Cen MT"/>
                        <a:cs typeface="Tw Cen MT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latin typeface="Tw Cen MT"/>
                          <a:cs typeface="Tw Cen MT"/>
                        </a:rPr>
                        <a:t>(NOT</a:t>
                      </a:r>
                      <a:r>
                        <a:rPr sz="1800" b="1" spc="-25" dirty="0">
                          <a:latin typeface="Tw Cen MT"/>
                          <a:cs typeface="Tw Cen MT"/>
                        </a:rPr>
                        <a:t> </a:t>
                      </a:r>
                      <a:r>
                        <a:rPr sz="1800" b="1" spc="-5" dirty="0">
                          <a:latin typeface="Tw Cen MT"/>
                          <a:cs typeface="Tw Cen MT"/>
                        </a:rPr>
                        <a:t>NULL)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254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Karachi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Bio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Ahmed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Lahore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3245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Tw Cen MT"/>
                          <a:cs typeface="Tw Cen MT"/>
                        </a:rPr>
                        <a:t>Sajid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Tw Cen MT"/>
                          <a:cs typeface="Tw Cen MT"/>
                        </a:rPr>
                        <a:t>Islamabad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Maths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Khalid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Karachi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Tw Cen MT"/>
                          <a:cs typeface="Tw Cen MT"/>
                        </a:rPr>
                        <a:t>Physics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18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w Cen MT"/>
                          <a:cs typeface="Tw Cen MT"/>
                        </a:rPr>
                        <a:t>Waseem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81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w Cen MT"/>
                          <a:cs typeface="Tw Cen MT"/>
                        </a:rPr>
                        <a:t>Karachi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81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Tw Cen MT"/>
                          <a:cs typeface="Tw Cen MT"/>
                        </a:rPr>
                        <a:t>Physics</a:t>
                      </a:r>
                      <a:endParaRPr sz="1800">
                        <a:latin typeface="Tw Cen MT"/>
                        <a:cs typeface="Tw Cen MT"/>
                      </a:endParaRPr>
                    </a:p>
                  </a:txBody>
                  <a:tcPr marL="0" marR="0" marT="4381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99730" cy="462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6985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5" dirty="0">
                <a:latin typeface="Tw Cen MT"/>
                <a:cs typeface="Tw Cen MT"/>
              </a:rPr>
              <a:t>Updation </a:t>
            </a:r>
            <a:r>
              <a:rPr sz="2900" b="1" spc="-5" dirty="0">
                <a:latin typeface="Tw Cen MT"/>
                <a:cs typeface="Tw Cen MT"/>
              </a:rPr>
              <a:t>Anomaly </a:t>
            </a:r>
            <a:r>
              <a:rPr sz="2900" b="1" dirty="0">
                <a:latin typeface="Tw Cen MT"/>
                <a:cs typeface="Tw Cen MT"/>
              </a:rPr>
              <a:t>: </a:t>
            </a:r>
            <a:r>
              <a:rPr sz="2900" spc="-114" dirty="0">
                <a:latin typeface="Tw Cen MT"/>
                <a:cs typeface="Tw Cen MT"/>
              </a:rPr>
              <a:t>To</a:t>
            </a:r>
            <a:r>
              <a:rPr sz="2900" spc="57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update address </a:t>
            </a:r>
            <a:r>
              <a:rPr sz="2900" spc="-5" dirty="0">
                <a:latin typeface="Tw Cen MT"/>
                <a:cs typeface="Tw Cen MT"/>
              </a:rPr>
              <a:t>of </a:t>
            </a:r>
            <a:r>
              <a:rPr sz="2900" dirty="0">
                <a:latin typeface="Tw Cen MT"/>
                <a:cs typeface="Tw Cen MT"/>
              </a:rPr>
              <a:t>a  student </a:t>
            </a:r>
            <a:r>
              <a:rPr sz="2900" spc="-5" dirty="0">
                <a:latin typeface="Tw Cen MT"/>
                <a:cs typeface="Tw Cen MT"/>
              </a:rPr>
              <a:t>who </a:t>
            </a:r>
            <a:r>
              <a:rPr sz="2900" dirty="0">
                <a:latin typeface="Tw Cen MT"/>
                <a:cs typeface="Tw Cen MT"/>
              </a:rPr>
              <a:t>occurs twice </a:t>
            </a:r>
            <a:r>
              <a:rPr sz="2900" spc="-5" dirty="0">
                <a:latin typeface="Tw Cen MT"/>
                <a:cs typeface="Tw Cen MT"/>
              </a:rPr>
              <a:t>or </a:t>
            </a:r>
            <a:r>
              <a:rPr sz="2900" dirty="0">
                <a:latin typeface="Tw Cen MT"/>
                <a:cs typeface="Tw Cen MT"/>
              </a:rPr>
              <a:t>more than twice </a:t>
            </a:r>
            <a:r>
              <a:rPr sz="2900" spc="-5" dirty="0">
                <a:latin typeface="Tw Cen MT"/>
                <a:cs typeface="Tw Cen MT"/>
              </a:rPr>
              <a:t>in </a:t>
            </a:r>
            <a:r>
              <a:rPr sz="2900" dirty="0">
                <a:latin typeface="Tw Cen MT"/>
                <a:cs typeface="Tw Cen MT"/>
              </a:rPr>
              <a:t>a  </a:t>
            </a:r>
            <a:r>
              <a:rPr sz="2900" spc="-20" dirty="0">
                <a:latin typeface="Tw Cen MT"/>
                <a:cs typeface="Tw Cen MT"/>
              </a:rPr>
              <a:t>table, </a:t>
            </a:r>
            <a:r>
              <a:rPr sz="2900" spc="-35" dirty="0">
                <a:latin typeface="Tw Cen MT"/>
                <a:cs typeface="Tw Cen MT"/>
              </a:rPr>
              <a:t>we </a:t>
            </a:r>
            <a:r>
              <a:rPr sz="2900" dirty="0">
                <a:latin typeface="Tw Cen MT"/>
                <a:cs typeface="Tw Cen MT"/>
              </a:rPr>
              <a:t>will </a:t>
            </a:r>
            <a:r>
              <a:rPr sz="2900" spc="-15" dirty="0">
                <a:latin typeface="Tw Cen MT"/>
                <a:cs typeface="Tw Cen MT"/>
              </a:rPr>
              <a:t>have </a:t>
            </a:r>
            <a:r>
              <a:rPr sz="2900" dirty="0">
                <a:latin typeface="Tw Cen MT"/>
                <a:cs typeface="Tw Cen MT"/>
              </a:rPr>
              <a:t>to update </a:t>
            </a:r>
            <a:r>
              <a:rPr sz="2900" b="1" spc="5" dirty="0">
                <a:latin typeface="Tw Cen MT"/>
                <a:cs typeface="Tw Cen MT"/>
              </a:rPr>
              <a:t>S_Address </a:t>
            </a:r>
            <a:r>
              <a:rPr sz="2900" dirty="0">
                <a:latin typeface="Tw Cen MT"/>
                <a:cs typeface="Tw Cen MT"/>
              </a:rPr>
              <a:t>column </a:t>
            </a:r>
            <a:r>
              <a:rPr sz="2900" spc="-5" dirty="0">
                <a:latin typeface="Tw Cen MT"/>
                <a:cs typeface="Tw Cen MT"/>
              </a:rPr>
              <a:t>in  </a:t>
            </a:r>
            <a:r>
              <a:rPr sz="2900" dirty="0">
                <a:latin typeface="Tw Cen MT"/>
                <a:cs typeface="Tw Cen MT"/>
              </a:rPr>
              <a:t>all the </a:t>
            </a:r>
            <a:r>
              <a:rPr sz="2900" spc="-40" dirty="0">
                <a:latin typeface="Tw Cen MT"/>
                <a:cs typeface="Tw Cen MT"/>
              </a:rPr>
              <a:t>rows, </a:t>
            </a:r>
            <a:r>
              <a:rPr sz="2900" dirty="0">
                <a:latin typeface="Tw Cen MT"/>
                <a:cs typeface="Tw Cen MT"/>
              </a:rPr>
              <a:t>else data will become</a:t>
            </a:r>
            <a:r>
              <a:rPr sz="2900" spc="-70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inconsistent.</a:t>
            </a:r>
            <a:endParaRPr sz="290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buClr>
                <a:srgbClr val="7597D9"/>
              </a:buClr>
              <a:buFont typeface="Wingdings"/>
              <a:buChar char=""/>
            </a:pPr>
            <a:endParaRPr sz="4250">
              <a:latin typeface="Times New Roman"/>
              <a:cs typeface="Times New Roman"/>
            </a:endParaRPr>
          </a:p>
          <a:p>
            <a:pPr marL="332740" marR="5080" indent="-320040" algn="just">
              <a:lnSpc>
                <a:spcPct val="100000"/>
              </a:lnSpc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15" dirty="0">
                <a:latin typeface="Tw Cen MT"/>
                <a:cs typeface="Tw Cen MT"/>
              </a:rPr>
              <a:t>Insertion </a:t>
            </a:r>
            <a:r>
              <a:rPr sz="2900" b="1" dirty="0">
                <a:latin typeface="Tw Cen MT"/>
                <a:cs typeface="Tw Cen MT"/>
              </a:rPr>
              <a:t>Anomaly : </a:t>
            </a:r>
            <a:r>
              <a:rPr sz="2900" dirty="0">
                <a:latin typeface="Tw Cen MT"/>
                <a:cs typeface="Tw Cen MT"/>
              </a:rPr>
              <a:t>Suppose </a:t>
            </a:r>
            <a:r>
              <a:rPr sz="2900" spc="-25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a </a:t>
            </a:r>
            <a:r>
              <a:rPr sz="2900" spc="-25" dirty="0">
                <a:latin typeface="Tw Cen MT"/>
                <a:cs typeface="Tw Cen MT"/>
              </a:rPr>
              <a:t>new </a:t>
            </a:r>
            <a:r>
              <a:rPr sz="2900" dirty="0">
                <a:latin typeface="Tw Cen MT"/>
                <a:cs typeface="Tw Cen MT"/>
              </a:rPr>
              <a:t>admission,  </a:t>
            </a:r>
            <a:r>
              <a:rPr sz="2900" spc="-35" dirty="0">
                <a:latin typeface="Tw Cen MT"/>
                <a:cs typeface="Tw Cen MT"/>
              </a:rPr>
              <a:t>we </a:t>
            </a:r>
            <a:r>
              <a:rPr sz="2900" spc="-15" dirty="0">
                <a:latin typeface="Tw Cen MT"/>
                <a:cs typeface="Tw Cen MT"/>
              </a:rPr>
              <a:t>have </a:t>
            </a:r>
            <a:r>
              <a:rPr sz="2900" dirty="0">
                <a:latin typeface="Tw Cen MT"/>
                <a:cs typeface="Tw Cen MT"/>
              </a:rPr>
              <a:t>a Student name , address and subject  opted </a:t>
            </a:r>
            <a:r>
              <a:rPr sz="2900" spc="-25" dirty="0">
                <a:latin typeface="Tw Cen MT"/>
                <a:cs typeface="Tw Cen MT"/>
              </a:rPr>
              <a:t>for </a:t>
            </a:r>
            <a:r>
              <a:rPr sz="2900" dirty="0">
                <a:latin typeface="Tw Cen MT"/>
                <a:cs typeface="Tw Cen MT"/>
              </a:rPr>
              <a:t>.But </a:t>
            </a:r>
            <a:r>
              <a:rPr sz="2900" spc="-5" dirty="0">
                <a:latin typeface="Tw Cen MT"/>
                <a:cs typeface="Tw Cen MT"/>
              </a:rPr>
              <a:t>if </a:t>
            </a:r>
            <a:r>
              <a:rPr sz="2900" dirty="0">
                <a:latin typeface="Tw Cen MT"/>
                <a:cs typeface="Tw Cen MT"/>
              </a:rPr>
              <a:t>student has not opted </a:t>
            </a:r>
            <a:r>
              <a:rPr sz="2900" spc="-25" dirty="0">
                <a:latin typeface="Tw Cen MT"/>
                <a:cs typeface="Tw Cen MT"/>
              </a:rPr>
              <a:t>for </a:t>
            </a:r>
            <a:r>
              <a:rPr sz="2900" spc="-30" dirty="0">
                <a:latin typeface="Tw Cen MT"/>
                <a:cs typeface="Tw Cen MT"/>
              </a:rPr>
              <a:t>any  </a:t>
            </a:r>
            <a:r>
              <a:rPr sz="2900" dirty="0">
                <a:latin typeface="Tw Cen MT"/>
                <a:cs typeface="Tw Cen MT"/>
              </a:rPr>
              <a:t>subject </a:t>
            </a:r>
            <a:r>
              <a:rPr sz="2900" spc="-25" dirty="0">
                <a:latin typeface="Tw Cen MT"/>
                <a:cs typeface="Tw Cen MT"/>
              </a:rPr>
              <a:t>yet </a:t>
            </a:r>
            <a:r>
              <a:rPr sz="2900" dirty="0">
                <a:latin typeface="Tw Cen MT"/>
                <a:cs typeface="Tw Cen MT"/>
              </a:rPr>
              <a:t>then </a:t>
            </a:r>
            <a:r>
              <a:rPr sz="2900" spc="-35" dirty="0">
                <a:latin typeface="Tw Cen MT"/>
                <a:cs typeface="Tw Cen MT"/>
              </a:rPr>
              <a:t>we </a:t>
            </a:r>
            <a:r>
              <a:rPr sz="2900" spc="-15" dirty="0">
                <a:latin typeface="Tw Cen MT"/>
                <a:cs typeface="Tw Cen MT"/>
              </a:rPr>
              <a:t>have </a:t>
            </a:r>
            <a:r>
              <a:rPr sz="2900" dirty="0">
                <a:latin typeface="Tw Cen MT"/>
                <a:cs typeface="Tw Cen MT"/>
              </a:rPr>
              <a:t>to </a:t>
            </a:r>
            <a:r>
              <a:rPr sz="2900" spc="5" dirty="0">
                <a:latin typeface="Tw Cen MT"/>
                <a:cs typeface="Tw Cen MT"/>
              </a:rPr>
              <a:t>insert </a:t>
            </a:r>
            <a:r>
              <a:rPr sz="2900" b="1" dirty="0">
                <a:latin typeface="Tw Cen MT"/>
                <a:cs typeface="Tw Cen MT"/>
              </a:rPr>
              <a:t>NULL </a:t>
            </a:r>
            <a:r>
              <a:rPr sz="2900" spc="-20" dirty="0">
                <a:latin typeface="Tw Cen MT"/>
                <a:cs typeface="Tw Cen MT"/>
              </a:rPr>
              <a:t>there,  </a:t>
            </a:r>
            <a:r>
              <a:rPr sz="2900" dirty="0">
                <a:latin typeface="Tw Cen MT"/>
                <a:cs typeface="Tw Cen MT"/>
              </a:rPr>
              <a:t>leading to </a:t>
            </a:r>
            <a:r>
              <a:rPr sz="2900" spc="5" dirty="0">
                <a:latin typeface="Tw Cen MT"/>
                <a:cs typeface="Tw Cen MT"/>
              </a:rPr>
              <a:t>Insertion</a:t>
            </a:r>
            <a:r>
              <a:rPr sz="2900" spc="-55" dirty="0">
                <a:latin typeface="Tw Cen MT"/>
                <a:cs typeface="Tw Cen MT"/>
              </a:rPr>
              <a:t> </a:t>
            </a:r>
            <a:r>
              <a:rPr sz="2900" spc="-20" dirty="0">
                <a:latin typeface="Tw Cen MT"/>
                <a:cs typeface="Tw Cen MT"/>
              </a:rPr>
              <a:t>Anomaly.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612138"/>
            <a:ext cx="7997825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 algn="just">
              <a:lnSpc>
                <a:spcPct val="100000"/>
              </a:lnSpc>
              <a:spcBef>
                <a:spcPts val="10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dirty="0">
                <a:latin typeface="Tw Cen MT"/>
                <a:cs typeface="Tw Cen MT"/>
              </a:rPr>
              <a:t>Deletion Anomaly : </a:t>
            </a:r>
            <a:r>
              <a:rPr sz="2900" spc="-5" dirty="0">
                <a:latin typeface="Tw Cen MT"/>
                <a:cs typeface="Tw Cen MT"/>
              </a:rPr>
              <a:t>If </a:t>
            </a:r>
            <a:r>
              <a:rPr sz="2900" dirty="0">
                <a:latin typeface="Tw Cen MT"/>
                <a:cs typeface="Tw Cen MT"/>
              </a:rPr>
              <a:t>(S_Name) </a:t>
            </a:r>
            <a:r>
              <a:rPr sz="2900" spc="-5" dirty="0">
                <a:latin typeface="Tw Cen MT"/>
                <a:cs typeface="Tw Cen MT"/>
              </a:rPr>
              <a:t>Ahmed has </a:t>
            </a:r>
            <a:r>
              <a:rPr sz="2900" dirty="0">
                <a:latin typeface="Tw Cen MT"/>
                <a:cs typeface="Tw Cen MT"/>
              </a:rPr>
              <a:t>only  one subject and </a:t>
            </a:r>
            <a:r>
              <a:rPr sz="2900" spc="-5" dirty="0">
                <a:latin typeface="Tw Cen MT"/>
                <a:cs typeface="Tw Cen MT"/>
              </a:rPr>
              <a:t>temporarily </a:t>
            </a:r>
            <a:r>
              <a:rPr sz="2900" dirty="0">
                <a:latin typeface="Tw Cen MT"/>
                <a:cs typeface="Tw Cen MT"/>
              </a:rPr>
              <a:t>he </a:t>
            </a:r>
            <a:r>
              <a:rPr sz="2900" spc="-15" dirty="0">
                <a:latin typeface="Tw Cen MT"/>
                <a:cs typeface="Tw Cen MT"/>
              </a:rPr>
              <a:t>drops </a:t>
            </a:r>
            <a:r>
              <a:rPr sz="2900" spc="-5" dirty="0">
                <a:latin typeface="Tw Cen MT"/>
                <a:cs typeface="Tw Cen MT"/>
              </a:rPr>
              <a:t>it, </a:t>
            </a:r>
            <a:r>
              <a:rPr sz="2900" dirty="0">
                <a:latin typeface="Tw Cen MT"/>
                <a:cs typeface="Tw Cen MT"/>
              </a:rPr>
              <a:t>when </a:t>
            </a:r>
            <a:r>
              <a:rPr sz="2900" spc="-65" dirty="0">
                <a:latin typeface="Tw Cen MT"/>
                <a:cs typeface="Tw Cen MT"/>
              </a:rPr>
              <a:t>we  </a:t>
            </a:r>
            <a:r>
              <a:rPr sz="2900" dirty="0">
                <a:latin typeface="Tw Cen MT"/>
                <a:cs typeface="Tw Cen MT"/>
              </a:rPr>
              <a:t>delete that </a:t>
            </a:r>
            <a:r>
              <a:rPr sz="2900" spc="-105" dirty="0">
                <a:latin typeface="Tw Cen MT"/>
                <a:cs typeface="Tw Cen MT"/>
              </a:rPr>
              <a:t>row, </a:t>
            </a:r>
            <a:r>
              <a:rPr sz="2900" dirty="0">
                <a:latin typeface="Tw Cen MT"/>
                <a:cs typeface="Tw Cen MT"/>
              </a:rPr>
              <a:t>entire student </a:t>
            </a:r>
            <a:r>
              <a:rPr sz="2900" spc="-5" dirty="0">
                <a:latin typeface="Tw Cen MT"/>
                <a:cs typeface="Tw Cen MT"/>
              </a:rPr>
              <a:t>record </a:t>
            </a:r>
            <a:r>
              <a:rPr sz="2900" dirty="0">
                <a:latin typeface="Tw Cen MT"/>
                <a:cs typeface="Tw Cen MT"/>
              </a:rPr>
              <a:t>will </a:t>
            </a:r>
            <a:r>
              <a:rPr sz="2900" spc="-5" dirty="0">
                <a:latin typeface="Tw Cen MT"/>
                <a:cs typeface="Tw Cen MT"/>
              </a:rPr>
              <a:t>be  </a:t>
            </a:r>
            <a:r>
              <a:rPr sz="2900" dirty="0">
                <a:latin typeface="Tw Cen MT"/>
                <a:cs typeface="Tw Cen MT"/>
              </a:rPr>
              <a:t>deleted along with</a:t>
            </a:r>
            <a:r>
              <a:rPr sz="2900" spc="-3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it.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1526134"/>
            <a:ext cx="7341234" cy="47917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0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dirty="0">
                <a:latin typeface="Tw Cen MT"/>
                <a:cs typeface="Tw Cen MT"/>
              </a:rPr>
              <a:t>There </a:t>
            </a:r>
            <a:r>
              <a:rPr sz="2900" spc="-5" dirty="0">
                <a:latin typeface="Tw Cen MT"/>
                <a:cs typeface="Tw Cen MT"/>
              </a:rPr>
              <a:t>is </a:t>
            </a:r>
            <a:r>
              <a:rPr sz="2900" dirty="0">
                <a:latin typeface="Tw Cen MT"/>
                <a:cs typeface="Tw Cen MT"/>
              </a:rPr>
              <a:t>a sequence to </a:t>
            </a:r>
            <a:r>
              <a:rPr sz="2900" spc="10" dirty="0">
                <a:latin typeface="Tw Cen MT"/>
                <a:cs typeface="Tw Cen MT"/>
              </a:rPr>
              <a:t>normal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dirty="0">
                <a:latin typeface="Tw Cen MT"/>
                <a:cs typeface="Tw Cen MT"/>
              </a:rPr>
              <a:t>forms:</a:t>
            </a:r>
            <a:endParaRPr sz="29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615"/>
              </a:spcBef>
              <a:buClr>
                <a:srgbClr val="FD8537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1NF </a:t>
            </a:r>
            <a:r>
              <a:rPr sz="2600" spc="-5" dirty="0">
                <a:latin typeface="Tw Cen MT"/>
                <a:cs typeface="Tw Cen MT"/>
              </a:rPr>
              <a:t>is </a:t>
            </a:r>
            <a:r>
              <a:rPr sz="2600" dirty="0">
                <a:latin typeface="Tw Cen MT"/>
                <a:cs typeface="Tw Cen MT"/>
              </a:rPr>
              <a:t>considered the</a:t>
            </a:r>
            <a:r>
              <a:rPr sz="2600" spc="-5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weakest,</a:t>
            </a:r>
            <a:endParaRPr sz="26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2NF </a:t>
            </a:r>
            <a:r>
              <a:rPr sz="2600" spc="-5" dirty="0">
                <a:latin typeface="Tw Cen MT"/>
                <a:cs typeface="Tw Cen MT"/>
              </a:rPr>
              <a:t>is </a:t>
            </a:r>
            <a:r>
              <a:rPr sz="2600" spc="-10" dirty="0">
                <a:latin typeface="Tw Cen MT"/>
                <a:cs typeface="Tw Cen MT"/>
              </a:rPr>
              <a:t>stronger </a:t>
            </a:r>
            <a:r>
              <a:rPr sz="2600" dirty="0">
                <a:latin typeface="Tw Cen MT"/>
                <a:cs typeface="Tw Cen MT"/>
              </a:rPr>
              <a:t>than</a:t>
            </a:r>
            <a:r>
              <a:rPr sz="2600" spc="-75" dirty="0">
                <a:latin typeface="Tw Cen MT"/>
                <a:cs typeface="Tw Cen MT"/>
              </a:rPr>
              <a:t> </a:t>
            </a:r>
            <a:r>
              <a:rPr sz="2600" spc="-65" dirty="0">
                <a:latin typeface="Tw Cen MT"/>
                <a:cs typeface="Tw Cen MT"/>
              </a:rPr>
              <a:t>1NF,</a:t>
            </a:r>
            <a:endParaRPr sz="26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3NF </a:t>
            </a:r>
            <a:r>
              <a:rPr sz="2600" spc="-5" dirty="0">
                <a:latin typeface="Tw Cen MT"/>
                <a:cs typeface="Tw Cen MT"/>
              </a:rPr>
              <a:t>is </a:t>
            </a:r>
            <a:r>
              <a:rPr sz="2600" spc="-10" dirty="0">
                <a:latin typeface="Tw Cen MT"/>
                <a:cs typeface="Tw Cen MT"/>
              </a:rPr>
              <a:t>stronger </a:t>
            </a:r>
            <a:r>
              <a:rPr sz="2600" dirty="0">
                <a:latin typeface="Tw Cen MT"/>
                <a:cs typeface="Tw Cen MT"/>
              </a:rPr>
              <a:t>than </a:t>
            </a:r>
            <a:r>
              <a:rPr sz="2600" spc="-65" dirty="0">
                <a:latin typeface="Tw Cen MT"/>
                <a:cs typeface="Tw Cen MT"/>
              </a:rPr>
              <a:t>2NF,</a:t>
            </a:r>
            <a:r>
              <a:rPr sz="2600" spc="-7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and</a:t>
            </a:r>
            <a:endParaRPr sz="2600">
              <a:latin typeface="Tw Cen MT"/>
              <a:cs typeface="Tw Cen MT"/>
            </a:endParaRPr>
          </a:p>
          <a:p>
            <a:pPr marL="652780" marR="5080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dirty="0">
                <a:latin typeface="Tw Cen MT"/>
                <a:cs typeface="Tw Cen MT"/>
              </a:rPr>
              <a:t>BCNF </a:t>
            </a:r>
            <a:r>
              <a:rPr sz="2600" spc="-20" dirty="0">
                <a:latin typeface="Tw Cen MT"/>
                <a:cs typeface="Tw Cen MT"/>
              </a:rPr>
              <a:t>(Boyce </a:t>
            </a:r>
            <a:r>
              <a:rPr sz="2600" dirty="0">
                <a:latin typeface="Tw Cen MT"/>
                <a:cs typeface="Tw Cen MT"/>
              </a:rPr>
              <a:t>Codd </a:t>
            </a:r>
            <a:r>
              <a:rPr sz="2600" spc="10" dirty="0">
                <a:latin typeface="Tw Cen MT"/>
                <a:cs typeface="Tw Cen MT"/>
              </a:rPr>
              <a:t>Normal </a:t>
            </a:r>
            <a:r>
              <a:rPr sz="2600" spc="5" dirty="0">
                <a:latin typeface="Tw Cen MT"/>
                <a:cs typeface="Tw Cen MT"/>
              </a:rPr>
              <a:t>Form) </a:t>
            </a:r>
            <a:r>
              <a:rPr sz="2600" spc="-5" dirty="0">
                <a:latin typeface="Tw Cen MT"/>
                <a:cs typeface="Tw Cen MT"/>
              </a:rPr>
              <a:t>is </a:t>
            </a:r>
            <a:r>
              <a:rPr sz="2600" dirty="0">
                <a:latin typeface="Tw Cen MT"/>
                <a:cs typeface="Tw Cen MT"/>
              </a:rPr>
              <a:t>considered</a:t>
            </a:r>
            <a:r>
              <a:rPr sz="2600" spc="-12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  </a:t>
            </a:r>
            <a:r>
              <a:rPr sz="2600" spc="-10" dirty="0">
                <a:latin typeface="Tw Cen MT"/>
                <a:cs typeface="Tw Cen MT"/>
              </a:rPr>
              <a:t>strongest</a:t>
            </a:r>
            <a:endParaRPr sz="260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685"/>
              </a:spcBef>
              <a:buClr>
                <a:srgbClr val="7597D9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20" dirty="0">
                <a:latin typeface="Tw Cen MT"/>
                <a:cs typeface="Tw Cen MT"/>
              </a:rPr>
              <a:t>Also,</a:t>
            </a:r>
            <a:endParaRPr sz="29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630"/>
              </a:spcBef>
              <a:buClr>
                <a:srgbClr val="FD8537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spc="-25" dirty="0">
                <a:latin typeface="Tw Cen MT"/>
                <a:cs typeface="Tw Cen MT"/>
              </a:rPr>
              <a:t>any </a:t>
            </a:r>
            <a:r>
              <a:rPr sz="2600" dirty="0">
                <a:latin typeface="Tw Cen MT"/>
                <a:cs typeface="Tw Cen MT"/>
              </a:rPr>
              <a:t>relation that </a:t>
            </a:r>
            <a:r>
              <a:rPr sz="2600" spc="-5" dirty="0">
                <a:latin typeface="Tw Cen MT"/>
                <a:cs typeface="Tw Cen MT"/>
              </a:rPr>
              <a:t>is in </a:t>
            </a:r>
            <a:r>
              <a:rPr sz="2600" spc="-50" dirty="0">
                <a:latin typeface="Tw Cen MT"/>
                <a:cs typeface="Tw Cen MT"/>
              </a:rPr>
              <a:t>BCNF, </a:t>
            </a:r>
            <a:r>
              <a:rPr sz="2600" spc="-5" dirty="0">
                <a:latin typeface="Tw Cen MT"/>
                <a:cs typeface="Tw Cen MT"/>
              </a:rPr>
              <a:t>is in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3NF;</a:t>
            </a:r>
            <a:endParaRPr sz="26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595"/>
              </a:spcBef>
              <a:buClr>
                <a:srgbClr val="FD8537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spc="-20" dirty="0">
                <a:latin typeface="Tw Cen MT"/>
                <a:cs typeface="Tw Cen MT"/>
              </a:rPr>
              <a:t>any </a:t>
            </a:r>
            <a:r>
              <a:rPr sz="2600" dirty="0">
                <a:latin typeface="Tw Cen MT"/>
                <a:cs typeface="Tw Cen MT"/>
              </a:rPr>
              <a:t>relation </a:t>
            </a:r>
            <a:r>
              <a:rPr sz="2600" spc="-5" dirty="0">
                <a:latin typeface="Tw Cen MT"/>
                <a:cs typeface="Tw Cen MT"/>
              </a:rPr>
              <a:t>in </a:t>
            </a:r>
            <a:r>
              <a:rPr sz="2600" dirty="0">
                <a:latin typeface="Tw Cen MT"/>
                <a:cs typeface="Tw Cen MT"/>
              </a:rPr>
              <a:t>3NF </a:t>
            </a:r>
            <a:r>
              <a:rPr sz="2600" spc="-5" dirty="0">
                <a:latin typeface="Tw Cen MT"/>
                <a:cs typeface="Tw Cen MT"/>
              </a:rPr>
              <a:t>is </a:t>
            </a:r>
            <a:r>
              <a:rPr sz="2600" dirty="0">
                <a:latin typeface="Tw Cen MT"/>
                <a:cs typeface="Tw Cen MT"/>
              </a:rPr>
              <a:t>in 2NF;</a:t>
            </a:r>
            <a:r>
              <a:rPr sz="2600" spc="-7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and</a:t>
            </a:r>
            <a:endParaRPr sz="2600">
              <a:latin typeface="Tw Cen MT"/>
              <a:cs typeface="Tw Cen MT"/>
            </a:endParaRPr>
          </a:p>
          <a:p>
            <a:pPr marL="652780" lvl="1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9230"/>
              <a:buFont typeface="Wingdings 2"/>
              <a:buChar char=""/>
              <a:tabLst>
                <a:tab pos="653415" algn="l"/>
              </a:tabLst>
            </a:pPr>
            <a:r>
              <a:rPr sz="2600" spc="-20" dirty="0">
                <a:latin typeface="Tw Cen MT"/>
                <a:cs typeface="Tw Cen MT"/>
              </a:rPr>
              <a:t>any </a:t>
            </a:r>
            <a:r>
              <a:rPr sz="2600" dirty="0">
                <a:latin typeface="Tw Cen MT"/>
                <a:cs typeface="Tw Cen MT"/>
              </a:rPr>
              <a:t>relation </a:t>
            </a:r>
            <a:r>
              <a:rPr sz="2600" spc="-5" dirty="0">
                <a:latin typeface="Tw Cen MT"/>
                <a:cs typeface="Tw Cen MT"/>
              </a:rPr>
              <a:t>in </a:t>
            </a:r>
            <a:r>
              <a:rPr sz="2600" dirty="0">
                <a:latin typeface="Tw Cen MT"/>
                <a:cs typeface="Tw Cen MT"/>
              </a:rPr>
              <a:t>2NF </a:t>
            </a:r>
            <a:r>
              <a:rPr sz="2600" spc="-5" dirty="0">
                <a:latin typeface="Tw Cen MT"/>
                <a:cs typeface="Tw Cen MT"/>
              </a:rPr>
              <a:t>is </a:t>
            </a:r>
            <a:r>
              <a:rPr sz="2600" dirty="0">
                <a:latin typeface="Tw Cen MT"/>
                <a:cs typeface="Tw Cen MT"/>
              </a:rPr>
              <a:t>in</a:t>
            </a:r>
            <a:r>
              <a:rPr sz="2600" spc="-55" dirty="0">
                <a:latin typeface="Tw Cen MT"/>
                <a:cs typeface="Tw Cen MT"/>
              </a:rPr>
              <a:t> </a:t>
            </a:r>
            <a:r>
              <a:rPr sz="2600" spc="-65" dirty="0">
                <a:latin typeface="Tw Cen MT"/>
                <a:cs typeface="Tw Cen MT"/>
              </a:rPr>
              <a:t>1NF.</a:t>
            </a:r>
            <a:endParaRPr sz="26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1650"/>
            <a:ext cx="533400" cy="244475"/>
          </a:xfrm>
          <a:custGeom>
            <a:avLst/>
            <a:gdLst/>
            <a:ahLst/>
            <a:cxnLst/>
            <a:rect l="l" t="t" r="r" b="b"/>
            <a:pathLst>
              <a:path w="533400" h="244475">
                <a:moveTo>
                  <a:pt x="0" y="244475"/>
                </a:moveTo>
                <a:lnTo>
                  <a:pt x="533400" y="244475"/>
                </a:lnTo>
                <a:lnTo>
                  <a:pt x="5334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FFE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413" y="126720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2056</Words>
  <Application>Microsoft Office PowerPoint</Application>
  <PresentationFormat>On-screen Show (4:3)</PresentationFormat>
  <Paragraphs>575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Tahoma</vt:lpstr>
      <vt:lpstr>Times New Roman</vt:lpstr>
      <vt:lpstr>Tw Cen MT</vt:lpstr>
      <vt:lpstr>Wingdings</vt:lpstr>
      <vt:lpstr>Wingdings 2</vt:lpstr>
      <vt:lpstr>Office Theme</vt:lpstr>
      <vt:lpstr>DATABASE MANAGEMENT SYSTEM</vt:lpstr>
      <vt:lpstr>Normalization of Database</vt:lpstr>
      <vt:lpstr>PowerPoint Presentation</vt:lpstr>
      <vt:lpstr>Uses of Normalization</vt:lpstr>
      <vt:lpstr>Problems without Normalization</vt:lpstr>
      <vt:lpstr>Example (Student)</vt:lpstr>
      <vt:lpstr>PowerPoint Presentation</vt:lpstr>
      <vt:lpstr>PowerPoint Presentation</vt:lpstr>
      <vt:lpstr>PowerPoint Presentation</vt:lpstr>
      <vt:lpstr>First Normal Form (1NF)</vt:lpstr>
      <vt:lpstr>PowerPoint Presentation</vt:lpstr>
      <vt:lpstr>First Normal Form (1NF)</vt:lpstr>
      <vt:lpstr>PowerPoint Presentation</vt:lpstr>
      <vt:lpstr>Functional Dependencies</vt:lpstr>
      <vt:lpstr>Functional Dependencies</vt:lpstr>
      <vt:lpstr>Functional Dependencies</vt:lpstr>
      <vt:lpstr>Determinant</vt:lpstr>
      <vt:lpstr>Transitive dependency</vt:lpstr>
      <vt:lpstr>Transitive dependency</vt:lpstr>
      <vt:lpstr>Partial dependency</vt:lpstr>
      <vt:lpstr>Second Normal Form (2NF)</vt:lpstr>
      <vt:lpstr>Table in 1NF</vt:lpstr>
      <vt:lpstr>PowerPoint Presentation</vt:lpstr>
      <vt:lpstr>PowerPoint Presentation</vt:lpstr>
      <vt:lpstr>New STUDENT table following 2NF will be</vt:lpstr>
      <vt:lpstr>PowerPoint Presentation</vt:lpstr>
      <vt:lpstr>PowerPoint Presentation</vt:lpstr>
      <vt:lpstr>Third Normal Form (3NF)</vt:lpstr>
      <vt:lpstr>EMP Table</vt:lpstr>
      <vt:lpstr>PowerPoint Presentation</vt:lpstr>
      <vt:lpstr>BCNF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Anomalies in this Table</vt:lpstr>
      <vt:lpstr>Second Normal Form</vt:lpstr>
      <vt:lpstr>PowerPoint Presentation</vt:lpstr>
      <vt:lpstr>PowerPoint Presentation</vt:lpstr>
      <vt:lpstr>Third Normal Form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Tanveer</dc:creator>
  <cp:lastModifiedBy>user</cp:lastModifiedBy>
  <cp:revision>12</cp:revision>
  <dcterms:created xsi:type="dcterms:W3CDTF">2018-10-15T04:54:55Z</dcterms:created>
  <dcterms:modified xsi:type="dcterms:W3CDTF">2018-10-30T07:05:25Z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2018-10-15T00:00:00Z</vt:filetime>
  </property>
</Properties>
</file>