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692" y="343865"/>
            <a:ext cx="776061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613661"/>
            <a:ext cx="8376919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1782902"/>
            <a:ext cx="7138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0" dirty="0">
                <a:solidFill>
                  <a:srgbClr val="FFFFFF"/>
                </a:solidFill>
                <a:latin typeface="Trebuchet MS"/>
                <a:cs typeface="Trebuchet MS"/>
              </a:rPr>
              <a:t>Relational </a:t>
            </a:r>
            <a:r>
              <a:rPr sz="3600" b="1" spc="-325" dirty="0">
                <a:solidFill>
                  <a:srgbClr val="FFFFFF"/>
                </a:solidFill>
                <a:latin typeface="Trebuchet MS"/>
                <a:cs typeface="Trebuchet MS"/>
              </a:rPr>
              <a:t>Set </a:t>
            </a:r>
            <a:r>
              <a:rPr sz="3600" b="1" spc="-200" dirty="0">
                <a:solidFill>
                  <a:srgbClr val="FFFFFF"/>
                </a:solidFill>
                <a:latin typeface="Trebuchet MS"/>
                <a:cs typeface="Trebuchet MS"/>
              </a:rPr>
              <a:t>Operators 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396951"/>
            <a:ext cx="4775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80" dirty="0">
                <a:solidFill>
                  <a:srgbClr val="800040"/>
                </a:solidFill>
                <a:latin typeface="Trebuchet MS"/>
                <a:cs typeface="Trebuchet MS"/>
              </a:rPr>
              <a:t>DATABASE </a:t>
            </a:r>
            <a:r>
              <a:rPr sz="2600" b="1" spc="-40" dirty="0">
                <a:solidFill>
                  <a:srgbClr val="800040"/>
                </a:solidFill>
                <a:latin typeface="Trebuchet MS"/>
                <a:cs typeface="Trebuchet MS"/>
              </a:rPr>
              <a:t>MANAGEMENT</a:t>
            </a:r>
            <a:r>
              <a:rPr sz="2600" b="1" spc="-325" dirty="0">
                <a:solidFill>
                  <a:srgbClr val="80004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800040"/>
                </a:solidFill>
                <a:latin typeface="Trebuchet MS"/>
                <a:cs typeface="Trebuchet MS"/>
              </a:rPr>
              <a:t>SYSTEM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882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0" dirty="0"/>
              <a:t>J</a:t>
            </a:r>
            <a:r>
              <a:rPr spc="-260" dirty="0"/>
              <a:t>oin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8263255" cy="233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70" dirty="0">
                <a:latin typeface="Arial"/>
                <a:cs typeface="Arial"/>
              </a:rPr>
              <a:t>JOIN </a:t>
            </a:r>
            <a:r>
              <a:rPr sz="2800" spc="-150" dirty="0">
                <a:latin typeface="Arial"/>
                <a:cs typeface="Arial"/>
              </a:rPr>
              <a:t>allows </a:t>
            </a:r>
            <a:r>
              <a:rPr sz="2800" spc="-125" dirty="0">
                <a:latin typeface="Arial"/>
                <a:cs typeface="Arial"/>
              </a:rPr>
              <a:t>information </a:t>
            </a:r>
            <a:r>
              <a:rPr sz="2800" spc="-90" dirty="0">
                <a:latin typeface="Arial"/>
                <a:cs typeface="Arial"/>
              </a:rPr>
              <a:t>to be </a:t>
            </a:r>
            <a:r>
              <a:rPr sz="2800" spc="-185" dirty="0">
                <a:latin typeface="Arial"/>
                <a:cs typeface="Arial"/>
              </a:rPr>
              <a:t>combined </a:t>
            </a:r>
            <a:r>
              <a:rPr sz="2800" spc="-135" dirty="0">
                <a:latin typeface="Arial"/>
                <a:cs typeface="Arial"/>
              </a:rPr>
              <a:t>from </a:t>
            </a:r>
            <a:r>
              <a:rPr sz="2800" spc="-140" dirty="0">
                <a:latin typeface="Arial"/>
                <a:cs typeface="Arial"/>
              </a:rPr>
              <a:t>two </a:t>
            </a:r>
            <a:r>
              <a:rPr sz="2800" spc="-85" dirty="0">
                <a:latin typeface="Arial"/>
                <a:cs typeface="Arial"/>
              </a:rPr>
              <a:t>or </a:t>
            </a:r>
            <a:r>
              <a:rPr sz="2800" spc="-200" dirty="0">
                <a:latin typeface="Arial"/>
                <a:cs typeface="Arial"/>
              </a:rPr>
              <a:t>more  </a:t>
            </a:r>
            <a:r>
              <a:rPr sz="2800" spc="-125" dirty="0">
                <a:latin typeface="Arial"/>
                <a:cs typeface="Arial"/>
              </a:rPr>
              <a:t>tables. </a:t>
            </a:r>
            <a:r>
              <a:rPr sz="2800" spc="-165" dirty="0">
                <a:latin typeface="Arial"/>
                <a:cs typeface="Arial"/>
              </a:rPr>
              <a:t>JOIN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real </a:t>
            </a:r>
            <a:r>
              <a:rPr sz="2800" spc="-130" dirty="0">
                <a:latin typeface="Arial"/>
                <a:cs typeface="Arial"/>
              </a:rPr>
              <a:t>power </a:t>
            </a:r>
            <a:r>
              <a:rPr sz="2800" spc="-145" dirty="0">
                <a:latin typeface="Arial"/>
                <a:cs typeface="Arial"/>
              </a:rPr>
              <a:t>behind </a:t>
            </a:r>
            <a:r>
              <a:rPr sz="2800" spc="-170" dirty="0">
                <a:latin typeface="Arial"/>
                <a:cs typeface="Arial"/>
              </a:rPr>
              <a:t>the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relational</a:t>
            </a:r>
            <a:endParaRPr sz="2800">
              <a:latin typeface="Arial"/>
              <a:cs typeface="Arial"/>
            </a:endParaRPr>
          </a:p>
          <a:p>
            <a:pPr marL="12700" marR="278130">
              <a:lnSpc>
                <a:spcPct val="100000"/>
              </a:lnSpc>
              <a:spcBef>
                <a:spcPts val="700"/>
              </a:spcBef>
            </a:pPr>
            <a:r>
              <a:rPr sz="2800" spc="-110" dirty="0">
                <a:latin typeface="Arial"/>
                <a:cs typeface="Arial"/>
              </a:rPr>
              <a:t>database, </a:t>
            </a:r>
            <a:r>
              <a:rPr sz="2800" spc="-100" dirty="0">
                <a:latin typeface="Arial"/>
                <a:cs typeface="Arial"/>
              </a:rPr>
              <a:t>allowing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325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independent </a:t>
            </a:r>
            <a:r>
              <a:rPr sz="2800" spc="-114" dirty="0">
                <a:latin typeface="Arial"/>
                <a:cs typeface="Arial"/>
              </a:rPr>
              <a:t>tables </a:t>
            </a:r>
            <a:r>
              <a:rPr sz="2800" spc="-130" dirty="0">
                <a:latin typeface="Arial"/>
                <a:cs typeface="Arial"/>
              </a:rPr>
              <a:t>linked  </a:t>
            </a:r>
            <a:r>
              <a:rPr sz="2800" spc="-80" dirty="0">
                <a:latin typeface="Arial"/>
                <a:cs typeface="Arial"/>
              </a:rPr>
              <a:t>by </a:t>
            </a:r>
            <a:r>
              <a:rPr sz="2800" spc="-320" dirty="0">
                <a:latin typeface="Arial"/>
                <a:cs typeface="Arial"/>
              </a:rPr>
              <a:t>common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attributes.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spc="-225" dirty="0">
                <a:latin typeface="Arial"/>
                <a:cs typeface="Arial"/>
              </a:rPr>
              <a:t>For </a:t>
            </a:r>
            <a:r>
              <a:rPr sz="2800" spc="-190" dirty="0">
                <a:latin typeface="Arial"/>
                <a:cs typeface="Arial"/>
              </a:rPr>
              <a:t>Example </a:t>
            </a:r>
            <a:r>
              <a:rPr sz="2800" spc="70" dirty="0">
                <a:latin typeface="Arial"/>
                <a:cs typeface="Arial"/>
              </a:rPr>
              <a:t>if </a:t>
            </a:r>
            <a:r>
              <a:rPr sz="2800" spc="-195" dirty="0">
                <a:latin typeface="Arial"/>
                <a:cs typeface="Arial"/>
              </a:rPr>
              <a:t>we </a:t>
            </a:r>
            <a:r>
              <a:rPr sz="2800" spc="-185" dirty="0">
                <a:latin typeface="Arial"/>
                <a:cs typeface="Arial"/>
              </a:rPr>
              <a:t>have </a:t>
            </a:r>
            <a:r>
              <a:rPr sz="2800" spc="-95" dirty="0">
                <a:latin typeface="Arial"/>
                <a:cs typeface="Arial"/>
              </a:rPr>
              <a:t>following</a:t>
            </a:r>
            <a:r>
              <a:rPr sz="2800" spc="2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tables,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4267200"/>
            <a:ext cx="7296150" cy="2343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723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Natural</a:t>
            </a:r>
            <a:r>
              <a:rPr spc="-95" dirty="0"/>
              <a:t> </a:t>
            </a:r>
            <a:r>
              <a:rPr spc="-335" dirty="0"/>
              <a:t>Join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313" y="126720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2785" y="2693161"/>
            <a:ext cx="5141213" cy="4164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1613661"/>
            <a:ext cx="8157845" cy="3437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latin typeface="Arial"/>
                <a:cs typeface="Arial"/>
              </a:rPr>
              <a:t>A </a:t>
            </a:r>
            <a:r>
              <a:rPr sz="2800" b="1" spc="-155" dirty="0">
                <a:latin typeface="Trebuchet MS"/>
                <a:cs typeface="Trebuchet MS"/>
              </a:rPr>
              <a:t>natural </a:t>
            </a:r>
            <a:r>
              <a:rPr sz="2800" b="1" spc="-170" dirty="0">
                <a:latin typeface="Trebuchet MS"/>
                <a:cs typeface="Trebuchet MS"/>
              </a:rPr>
              <a:t>join </a:t>
            </a:r>
            <a:r>
              <a:rPr sz="2800" spc="-204" dirty="0">
                <a:latin typeface="Arial"/>
                <a:cs typeface="Arial"/>
              </a:rPr>
              <a:t>links </a:t>
            </a:r>
            <a:r>
              <a:rPr sz="2800" spc="-114" dirty="0">
                <a:latin typeface="Arial"/>
                <a:cs typeface="Arial"/>
              </a:rPr>
              <a:t>tables </a:t>
            </a:r>
            <a:r>
              <a:rPr sz="2800" spc="-80" dirty="0">
                <a:latin typeface="Arial"/>
                <a:cs typeface="Arial"/>
              </a:rPr>
              <a:t>by </a:t>
            </a:r>
            <a:r>
              <a:rPr sz="2800" spc="-170" dirty="0">
                <a:latin typeface="Arial"/>
                <a:cs typeface="Arial"/>
              </a:rPr>
              <a:t>selecting </a:t>
            </a:r>
            <a:r>
              <a:rPr sz="2800" spc="-130" dirty="0">
                <a:latin typeface="Arial"/>
                <a:cs typeface="Arial"/>
              </a:rPr>
              <a:t>only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229" dirty="0">
                <a:latin typeface="Arial"/>
                <a:cs typeface="Arial"/>
              </a:rPr>
              <a:t>rows </a:t>
            </a:r>
            <a:r>
              <a:rPr sz="2800" spc="-130" dirty="0">
                <a:latin typeface="Arial"/>
                <a:cs typeface="Arial"/>
              </a:rPr>
              <a:t>with  </a:t>
            </a:r>
            <a:r>
              <a:rPr sz="2800" spc="-320" dirty="0">
                <a:latin typeface="Arial"/>
                <a:cs typeface="Arial"/>
              </a:rPr>
              <a:t>common </a:t>
            </a:r>
            <a:r>
              <a:rPr sz="2800" spc="-204" dirty="0">
                <a:latin typeface="Arial"/>
                <a:cs typeface="Arial"/>
              </a:rPr>
              <a:t>values </a:t>
            </a:r>
            <a:r>
              <a:rPr sz="2800" spc="-175" dirty="0">
                <a:latin typeface="Arial"/>
                <a:cs typeface="Arial"/>
              </a:rPr>
              <a:t>in </a:t>
            </a:r>
            <a:r>
              <a:rPr sz="2800" spc="-105" dirty="0">
                <a:latin typeface="Arial"/>
                <a:cs typeface="Arial"/>
              </a:rPr>
              <a:t>their </a:t>
            </a:r>
            <a:r>
              <a:rPr sz="2800" spc="-320" dirty="0">
                <a:latin typeface="Arial"/>
                <a:cs typeface="Arial"/>
              </a:rPr>
              <a:t>common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attribute(s).</a:t>
            </a:r>
            <a:endParaRPr sz="2800">
              <a:latin typeface="Arial"/>
              <a:cs typeface="Arial"/>
            </a:endParaRPr>
          </a:p>
          <a:p>
            <a:pPr marL="12700" marR="4966970">
              <a:lnSpc>
                <a:spcPct val="120900"/>
              </a:lnSpc>
              <a:spcBef>
                <a:spcPts val="1580"/>
              </a:spcBef>
            </a:pPr>
            <a:r>
              <a:rPr sz="2800" spc="-18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natural </a:t>
            </a:r>
            <a:r>
              <a:rPr sz="2800" spc="-135" dirty="0">
                <a:latin typeface="Arial"/>
                <a:cs typeface="Arial"/>
              </a:rPr>
              <a:t>join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175" dirty="0">
                <a:latin typeface="Arial"/>
                <a:cs typeface="Arial"/>
              </a:rPr>
              <a:t>the  </a:t>
            </a:r>
            <a:r>
              <a:rPr sz="2800" spc="-165" dirty="0">
                <a:latin typeface="Arial"/>
                <a:cs typeface="Arial"/>
              </a:rPr>
              <a:t>result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three-stage  </a:t>
            </a:r>
            <a:r>
              <a:rPr sz="2800" spc="-229" dirty="0">
                <a:latin typeface="Arial"/>
                <a:cs typeface="Arial"/>
              </a:rPr>
              <a:t>process:</a:t>
            </a:r>
            <a:endParaRPr sz="2800">
              <a:latin typeface="Arial"/>
              <a:cs typeface="Arial"/>
            </a:endParaRPr>
          </a:p>
          <a:p>
            <a:pPr marL="527685" marR="4505325" indent="-513715">
              <a:lnSpc>
                <a:spcPct val="100000"/>
              </a:lnSpc>
              <a:spcBef>
                <a:spcPts val="615"/>
              </a:spcBef>
              <a:tabLst>
                <a:tab pos="527685" algn="l"/>
              </a:tabLst>
            </a:pPr>
            <a:r>
              <a:rPr sz="1650" spc="-45" dirty="0">
                <a:solidFill>
                  <a:srgbClr val="FD8537"/>
                </a:solidFill>
                <a:latin typeface="Arial"/>
                <a:cs typeface="Arial"/>
              </a:rPr>
              <a:t>1.	</a:t>
            </a:r>
            <a:r>
              <a:rPr sz="2400" spc="-155" dirty="0">
                <a:latin typeface="Arial"/>
                <a:cs typeface="Arial"/>
              </a:rPr>
              <a:t>A </a:t>
            </a:r>
            <a:r>
              <a:rPr sz="2400" spc="-320" dirty="0">
                <a:latin typeface="Arial"/>
                <a:cs typeface="Arial"/>
              </a:rPr>
              <a:t>PRODUCT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tables  </a:t>
            </a:r>
            <a:r>
              <a:rPr sz="2400" spc="-21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created.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500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Natural </a:t>
            </a:r>
            <a:r>
              <a:rPr spc="-335" dirty="0"/>
              <a:t>Join</a:t>
            </a:r>
            <a:r>
              <a:rPr spc="3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063" y="1616709"/>
            <a:ext cx="83013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5080" indent="-514350" algn="just">
              <a:lnSpc>
                <a:spcPct val="100000"/>
              </a:lnSpc>
              <a:spcBef>
                <a:spcPts val="100"/>
              </a:spcBef>
            </a:pPr>
            <a:r>
              <a:rPr sz="1650" spc="-45" dirty="0">
                <a:solidFill>
                  <a:srgbClr val="FD8537"/>
                </a:solidFill>
                <a:latin typeface="Arial"/>
                <a:cs typeface="Arial"/>
              </a:rPr>
              <a:t>2. </a:t>
            </a:r>
            <a:r>
              <a:rPr sz="2400" spc="-155" dirty="0">
                <a:latin typeface="Arial"/>
                <a:cs typeface="Arial"/>
              </a:rPr>
              <a:t>A </a:t>
            </a:r>
            <a:r>
              <a:rPr sz="2400" spc="-434" dirty="0">
                <a:latin typeface="Arial"/>
                <a:cs typeface="Arial"/>
              </a:rPr>
              <a:t>SELECT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80" dirty="0">
                <a:latin typeface="Arial"/>
                <a:cs typeface="Arial"/>
              </a:rPr>
              <a:t>performed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output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Step </a:t>
            </a:r>
            <a:r>
              <a:rPr sz="2400" spc="-15" dirty="0">
                <a:latin typeface="Arial"/>
                <a:cs typeface="Arial"/>
              </a:rPr>
              <a:t>1 </a:t>
            </a:r>
            <a:r>
              <a:rPr sz="2400" spc="-85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yield </a:t>
            </a:r>
            <a:r>
              <a:rPr sz="2400" spc="-110" dirty="0">
                <a:latin typeface="Arial"/>
                <a:cs typeface="Arial"/>
              </a:rPr>
              <a:t>only </a:t>
            </a:r>
            <a:r>
              <a:rPr sz="2400" spc="-145" dirty="0">
                <a:latin typeface="Arial"/>
                <a:cs typeface="Arial"/>
              </a:rPr>
              <a:t>the  </a:t>
            </a:r>
            <a:r>
              <a:rPr sz="2400" spc="-200" dirty="0">
                <a:latin typeface="Arial"/>
                <a:cs typeface="Arial"/>
              </a:rPr>
              <a:t>rows </a:t>
            </a:r>
            <a:r>
              <a:rPr sz="2400" spc="-20" dirty="0">
                <a:latin typeface="Arial"/>
                <a:cs typeface="Arial"/>
              </a:rPr>
              <a:t>for </a:t>
            </a:r>
            <a:r>
              <a:rPr sz="2400" spc="-180" dirty="0">
                <a:latin typeface="Arial"/>
                <a:cs typeface="Arial"/>
              </a:rPr>
              <a:t>which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265" dirty="0">
                <a:latin typeface="Arial"/>
                <a:cs typeface="Arial"/>
              </a:rPr>
              <a:t>AGENT_CODE </a:t>
            </a:r>
            <a:r>
              <a:rPr sz="2400" spc="-175" dirty="0">
                <a:latin typeface="Arial"/>
                <a:cs typeface="Arial"/>
              </a:rPr>
              <a:t>values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105" dirty="0">
                <a:latin typeface="Arial"/>
                <a:cs typeface="Arial"/>
              </a:rPr>
              <a:t>equal. </a:t>
            </a:r>
            <a:r>
              <a:rPr sz="2400" spc="-280" dirty="0">
                <a:latin typeface="Arial"/>
                <a:cs typeface="Arial"/>
              </a:rPr>
              <a:t>The </a:t>
            </a:r>
            <a:r>
              <a:rPr sz="2400" spc="-275" dirty="0">
                <a:latin typeface="Arial"/>
                <a:cs typeface="Arial"/>
              </a:rPr>
              <a:t>common  </a:t>
            </a:r>
            <a:r>
              <a:rPr sz="2400" spc="-254" dirty="0">
                <a:latin typeface="Arial"/>
                <a:cs typeface="Arial"/>
              </a:rPr>
              <a:t>columns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35" dirty="0">
                <a:latin typeface="Arial"/>
                <a:cs typeface="Arial"/>
              </a:rPr>
              <a:t>referred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215" dirty="0">
                <a:latin typeface="Arial"/>
                <a:cs typeface="Arial"/>
              </a:rPr>
              <a:t>as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b="1" spc="-145" dirty="0">
                <a:latin typeface="Trebuchet MS"/>
                <a:cs typeface="Trebuchet MS"/>
              </a:rPr>
              <a:t>join</a:t>
            </a:r>
            <a:r>
              <a:rPr sz="2400" b="1" spc="-225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columns</a:t>
            </a:r>
            <a:r>
              <a:rPr sz="2400" spc="-13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837" y="3276600"/>
            <a:ext cx="8696325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500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Natural </a:t>
            </a:r>
            <a:r>
              <a:rPr spc="-335" dirty="0"/>
              <a:t>Join</a:t>
            </a:r>
            <a:r>
              <a:rPr spc="3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063" y="1616709"/>
            <a:ext cx="77000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5080" indent="-514350" algn="just">
              <a:lnSpc>
                <a:spcPct val="100000"/>
              </a:lnSpc>
              <a:spcBef>
                <a:spcPts val="100"/>
              </a:spcBef>
            </a:pPr>
            <a:r>
              <a:rPr sz="1650" spc="-45" dirty="0">
                <a:solidFill>
                  <a:srgbClr val="FD8537"/>
                </a:solidFill>
                <a:latin typeface="Arial"/>
                <a:cs typeface="Arial"/>
              </a:rPr>
              <a:t>3. </a:t>
            </a:r>
            <a:r>
              <a:rPr sz="2400" spc="-155" dirty="0">
                <a:latin typeface="Arial"/>
                <a:cs typeface="Arial"/>
              </a:rPr>
              <a:t>A </a:t>
            </a:r>
            <a:r>
              <a:rPr sz="2400" spc="-355" dirty="0">
                <a:latin typeface="Arial"/>
                <a:cs typeface="Arial"/>
              </a:rPr>
              <a:t>PROJECT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80" dirty="0">
                <a:latin typeface="Arial"/>
                <a:cs typeface="Arial"/>
              </a:rPr>
              <a:t>performed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80" dirty="0">
                <a:latin typeface="Arial"/>
                <a:cs typeface="Arial"/>
              </a:rPr>
              <a:t>results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Step </a:t>
            </a:r>
            <a:r>
              <a:rPr sz="2400" spc="-15" dirty="0">
                <a:latin typeface="Arial"/>
                <a:cs typeface="Arial"/>
              </a:rPr>
              <a:t>2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yield </a:t>
            </a:r>
            <a:r>
              <a:rPr sz="2400" spc="-15" dirty="0">
                <a:latin typeface="Arial"/>
                <a:cs typeface="Arial"/>
              </a:rPr>
              <a:t>a  </a:t>
            </a:r>
            <a:r>
              <a:rPr sz="2400" spc="-140" dirty="0">
                <a:latin typeface="Arial"/>
                <a:cs typeface="Arial"/>
              </a:rPr>
              <a:t>single </a:t>
            </a:r>
            <a:r>
              <a:rPr sz="2400" spc="-135" dirty="0">
                <a:latin typeface="Arial"/>
                <a:cs typeface="Arial"/>
              </a:rPr>
              <a:t>copy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60" dirty="0">
                <a:latin typeface="Arial"/>
                <a:cs typeface="Arial"/>
              </a:rPr>
              <a:t>each </a:t>
            </a:r>
            <a:r>
              <a:rPr sz="2400" spc="-75" dirty="0">
                <a:latin typeface="Arial"/>
                <a:cs typeface="Arial"/>
              </a:rPr>
              <a:t>attribute, </a:t>
            </a:r>
            <a:r>
              <a:rPr sz="2400" spc="-110" dirty="0">
                <a:latin typeface="Arial"/>
                <a:cs typeface="Arial"/>
              </a:rPr>
              <a:t>thereby eliminating </a:t>
            </a:r>
            <a:r>
              <a:rPr sz="2400" spc="-90" dirty="0">
                <a:latin typeface="Arial"/>
                <a:cs typeface="Arial"/>
              </a:rPr>
              <a:t>duplicate  </a:t>
            </a:r>
            <a:r>
              <a:rPr sz="2400" spc="-245" dirty="0">
                <a:latin typeface="Arial"/>
                <a:cs typeface="Arial"/>
              </a:rPr>
              <a:t>columns.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1150" y="3105150"/>
            <a:ext cx="5981700" cy="245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4389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Other </a:t>
            </a:r>
            <a:r>
              <a:rPr spc="-490" dirty="0"/>
              <a:t>Forms </a:t>
            </a:r>
            <a:r>
              <a:rPr dirty="0"/>
              <a:t>of</a:t>
            </a:r>
            <a:r>
              <a:rPr spc="-100" dirty="0"/>
              <a:t> </a:t>
            </a:r>
            <a:r>
              <a:rPr spc="-335" dirty="0"/>
              <a:t>Join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6709"/>
            <a:ext cx="8325484" cy="504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06045" indent="-32004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145" dirty="0">
                <a:latin typeface="Arial"/>
                <a:cs typeface="Arial"/>
              </a:rPr>
              <a:t>Another </a:t>
            </a:r>
            <a:r>
              <a:rPr sz="2400" spc="-10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join, </a:t>
            </a:r>
            <a:r>
              <a:rPr sz="2400" spc="-215" dirty="0">
                <a:latin typeface="Arial"/>
                <a:cs typeface="Arial"/>
              </a:rPr>
              <a:t>known </a:t>
            </a:r>
            <a:r>
              <a:rPr sz="2400" spc="-210" dirty="0">
                <a:latin typeface="Arial"/>
                <a:cs typeface="Arial"/>
              </a:rPr>
              <a:t>as </a:t>
            </a:r>
            <a:r>
              <a:rPr sz="2400" b="1" spc="-165" dirty="0">
                <a:latin typeface="Trebuchet MS"/>
                <a:cs typeface="Trebuchet MS"/>
              </a:rPr>
              <a:t>equijoin, </a:t>
            </a:r>
            <a:r>
              <a:rPr sz="2400" spc="-175" dirty="0">
                <a:latin typeface="Arial"/>
                <a:cs typeface="Arial"/>
              </a:rPr>
              <a:t>links </a:t>
            </a:r>
            <a:r>
              <a:rPr sz="2400" spc="-105" dirty="0">
                <a:latin typeface="Arial"/>
                <a:cs typeface="Arial"/>
              </a:rPr>
              <a:t>tables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basis 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5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equality </a:t>
            </a:r>
            <a:r>
              <a:rPr sz="2400" spc="-135" dirty="0">
                <a:latin typeface="Arial"/>
                <a:cs typeface="Arial"/>
              </a:rPr>
              <a:t>condition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175" dirty="0">
                <a:latin typeface="Arial"/>
                <a:cs typeface="Arial"/>
              </a:rPr>
              <a:t>compares </a:t>
            </a:r>
            <a:r>
              <a:rPr sz="2400" spc="-95" dirty="0">
                <a:latin typeface="Arial"/>
                <a:cs typeface="Arial"/>
              </a:rPr>
              <a:t>specified </a:t>
            </a:r>
            <a:r>
              <a:rPr sz="2400" spc="-260" dirty="0">
                <a:latin typeface="Arial"/>
                <a:cs typeface="Arial"/>
              </a:rPr>
              <a:t>columns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60" dirty="0">
                <a:latin typeface="Arial"/>
                <a:cs typeface="Arial"/>
              </a:rPr>
              <a:t>each  </a:t>
            </a:r>
            <a:r>
              <a:rPr sz="2400" spc="-65" dirty="0">
                <a:latin typeface="Arial"/>
                <a:cs typeface="Arial"/>
              </a:rPr>
              <a:t>table. </a:t>
            </a:r>
            <a:r>
              <a:rPr sz="2400" spc="-280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outcome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equijoin </a:t>
            </a:r>
            <a:r>
              <a:rPr sz="2400" spc="-175" dirty="0">
                <a:latin typeface="Arial"/>
                <a:cs typeface="Arial"/>
              </a:rPr>
              <a:t>does </a:t>
            </a:r>
            <a:r>
              <a:rPr sz="2400" spc="-145" dirty="0">
                <a:latin typeface="Arial"/>
                <a:cs typeface="Arial"/>
              </a:rPr>
              <a:t>not </a:t>
            </a:r>
            <a:r>
              <a:rPr sz="2400" spc="-114" dirty="0">
                <a:latin typeface="Arial"/>
                <a:cs typeface="Arial"/>
              </a:rPr>
              <a:t>eliminate </a:t>
            </a:r>
            <a:r>
              <a:rPr sz="2400" spc="-90" dirty="0">
                <a:latin typeface="Arial"/>
                <a:cs typeface="Arial"/>
              </a:rPr>
              <a:t>duplicate  </a:t>
            </a:r>
            <a:r>
              <a:rPr sz="2400" spc="-250" dirty="0">
                <a:latin typeface="Arial"/>
                <a:cs typeface="Arial"/>
              </a:rPr>
              <a:t>columns,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condition </a:t>
            </a:r>
            <a:r>
              <a:rPr sz="2400" spc="-70" dirty="0">
                <a:latin typeface="Arial"/>
                <a:cs typeface="Arial"/>
              </a:rPr>
              <a:t>or </a:t>
            </a:r>
            <a:r>
              <a:rPr sz="2400" spc="-95" dirty="0">
                <a:latin typeface="Arial"/>
                <a:cs typeface="Arial"/>
              </a:rPr>
              <a:t>criterion </a:t>
            </a:r>
            <a:r>
              <a:rPr sz="2400" spc="-210" dirty="0">
                <a:latin typeface="Arial"/>
                <a:cs typeface="Arial"/>
              </a:rPr>
              <a:t>used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join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tables </a:t>
            </a:r>
            <a:r>
              <a:rPr sz="2400" spc="-265" dirty="0">
                <a:latin typeface="Arial"/>
                <a:cs typeface="Arial"/>
              </a:rPr>
              <a:t>must  </a:t>
            </a:r>
            <a:r>
              <a:rPr sz="2400" spc="-75" dirty="0">
                <a:latin typeface="Arial"/>
                <a:cs typeface="Arial"/>
              </a:rPr>
              <a:t>be </a:t>
            </a:r>
            <a:r>
              <a:rPr sz="2400" spc="-55" dirty="0">
                <a:latin typeface="Arial"/>
                <a:cs typeface="Arial"/>
              </a:rPr>
              <a:t>explicitly </a:t>
            </a:r>
            <a:r>
              <a:rPr sz="2400" spc="-75" dirty="0">
                <a:latin typeface="Arial"/>
                <a:cs typeface="Arial"/>
              </a:rPr>
              <a:t>defined. </a:t>
            </a:r>
            <a:r>
              <a:rPr sz="2400" spc="-28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equijoin </a:t>
            </a:r>
            <a:r>
              <a:rPr sz="2400" spc="-155" dirty="0">
                <a:latin typeface="Arial"/>
                <a:cs typeface="Arial"/>
              </a:rPr>
              <a:t>takes </a:t>
            </a:r>
            <a:r>
              <a:rPr sz="2400" spc="-145" dirty="0">
                <a:latin typeface="Arial"/>
                <a:cs typeface="Arial"/>
              </a:rPr>
              <a:t>its </a:t>
            </a:r>
            <a:r>
              <a:rPr sz="2400" spc="-210" dirty="0">
                <a:latin typeface="Arial"/>
                <a:cs typeface="Arial"/>
              </a:rPr>
              <a:t>name </a:t>
            </a:r>
            <a:r>
              <a:rPr sz="2400" spc="-114" dirty="0">
                <a:latin typeface="Arial"/>
                <a:cs typeface="Arial"/>
              </a:rPr>
              <a:t>from </a:t>
            </a:r>
            <a:r>
              <a:rPr sz="2400" spc="-145" dirty="0">
                <a:latin typeface="Arial"/>
                <a:cs typeface="Arial"/>
              </a:rPr>
              <a:t>the  </a:t>
            </a:r>
            <a:r>
              <a:rPr sz="2400" spc="-60" dirty="0">
                <a:latin typeface="Arial"/>
                <a:cs typeface="Arial"/>
              </a:rPr>
              <a:t>equality </a:t>
            </a:r>
            <a:r>
              <a:rPr sz="2400" spc="-170" dirty="0">
                <a:latin typeface="Arial"/>
                <a:cs typeface="Arial"/>
              </a:rPr>
              <a:t>comparison </a:t>
            </a:r>
            <a:r>
              <a:rPr sz="2400" spc="-60" dirty="0">
                <a:latin typeface="Arial"/>
                <a:cs typeface="Arial"/>
              </a:rPr>
              <a:t>operator </a:t>
            </a:r>
            <a:r>
              <a:rPr sz="2400" spc="-40" dirty="0">
                <a:latin typeface="Arial"/>
                <a:cs typeface="Arial"/>
              </a:rPr>
              <a:t>(=) </a:t>
            </a:r>
            <a:r>
              <a:rPr sz="2400" spc="-210" dirty="0">
                <a:latin typeface="Arial"/>
                <a:cs typeface="Arial"/>
              </a:rPr>
              <a:t>used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the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condition.</a:t>
            </a:r>
            <a:endParaRPr sz="240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10" dirty="0">
                <a:latin typeface="Arial"/>
                <a:cs typeface="Arial"/>
              </a:rPr>
              <a:t>If </a:t>
            </a:r>
            <a:r>
              <a:rPr sz="2400" spc="-125" dirty="0">
                <a:latin typeface="Arial"/>
                <a:cs typeface="Arial"/>
              </a:rPr>
              <a:t>any </a:t>
            </a:r>
            <a:r>
              <a:rPr sz="2400" spc="-114" dirty="0">
                <a:latin typeface="Arial"/>
                <a:cs typeface="Arial"/>
              </a:rPr>
              <a:t>other </a:t>
            </a:r>
            <a:r>
              <a:rPr sz="2400" spc="-170" dirty="0">
                <a:latin typeface="Arial"/>
                <a:cs typeface="Arial"/>
              </a:rPr>
              <a:t>comparison </a:t>
            </a:r>
            <a:r>
              <a:rPr sz="2400" spc="-60" dirty="0">
                <a:latin typeface="Arial"/>
                <a:cs typeface="Arial"/>
              </a:rPr>
              <a:t>operator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95" dirty="0">
                <a:latin typeface="Arial"/>
                <a:cs typeface="Arial"/>
              </a:rPr>
              <a:t>used,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join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80" dirty="0">
                <a:latin typeface="Arial"/>
                <a:cs typeface="Arial"/>
              </a:rPr>
              <a:t>called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b="1" spc="-210" dirty="0">
                <a:latin typeface="Trebuchet MS"/>
                <a:cs typeface="Trebuchet MS"/>
              </a:rPr>
              <a:t>theta  </a:t>
            </a:r>
            <a:r>
              <a:rPr sz="2400" b="1" spc="-170" dirty="0">
                <a:latin typeface="Trebuchet MS"/>
                <a:cs typeface="Trebuchet MS"/>
              </a:rPr>
              <a:t>join.</a:t>
            </a:r>
            <a:endParaRPr sz="2400">
              <a:latin typeface="Trebuchet MS"/>
              <a:cs typeface="Trebuchet MS"/>
            </a:endParaRPr>
          </a:p>
          <a:p>
            <a:pPr marL="332740" marR="141605" indent="-320040" algn="just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220" dirty="0">
                <a:latin typeface="Arial"/>
                <a:cs typeface="Arial"/>
              </a:rPr>
              <a:t>An </a:t>
            </a:r>
            <a:r>
              <a:rPr sz="2400" b="1" spc="-180" dirty="0">
                <a:latin typeface="Trebuchet MS"/>
                <a:cs typeface="Trebuchet MS"/>
              </a:rPr>
              <a:t>inner </a:t>
            </a:r>
            <a:r>
              <a:rPr sz="2400" b="1" spc="-145" dirty="0">
                <a:latin typeface="Trebuchet MS"/>
                <a:cs typeface="Trebuchet MS"/>
              </a:rPr>
              <a:t>join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join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110" dirty="0">
                <a:latin typeface="Arial"/>
                <a:cs typeface="Arial"/>
              </a:rPr>
              <a:t>only </a:t>
            </a:r>
            <a:r>
              <a:rPr sz="2400" spc="-155" dirty="0">
                <a:latin typeface="Arial"/>
                <a:cs typeface="Arial"/>
              </a:rPr>
              <a:t>returns matched </a:t>
            </a:r>
            <a:r>
              <a:rPr sz="2400" spc="-140" dirty="0">
                <a:latin typeface="Arial"/>
                <a:cs typeface="Arial"/>
              </a:rPr>
              <a:t>records </a:t>
            </a:r>
            <a:r>
              <a:rPr sz="2400" spc="-114" dirty="0">
                <a:latin typeface="Arial"/>
                <a:cs typeface="Arial"/>
              </a:rPr>
              <a:t>from </a:t>
            </a:r>
            <a:r>
              <a:rPr sz="2400" spc="-145" dirty="0">
                <a:latin typeface="Arial"/>
                <a:cs typeface="Arial"/>
              </a:rPr>
              <a:t>the  </a:t>
            </a:r>
            <a:r>
              <a:rPr sz="2400" spc="-100" dirty="0">
                <a:latin typeface="Arial"/>
                <a:cs typeface="Arial"/>
              </a:rPr>
              <a:t>tables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55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being </a:t>
            </a:r>
            <a:r>
              <a:rPr sz="2400" spc="-110" dirty="0">
                <a:latin typeface="Arial"/>
                <a:cs typeface="Arial"/>
              </a:rPr>
              <a:t>joined. </a:t>
            </a:r>
            <a:r>
              <a:rPr sz="2400" spc="-100" dirty="0">
                <a:latin typeface="Arial"/>
                <a:cs typeface="Arial"/>
              </a:rPr>
              <a:t>(natural </a:t>
            </a:r>
            <a:r>
              <a:rPr sz="2400" spc="-120" dirty="0">
                <a:latin typeface="Arial"/>
                <a:cs typeface="Arial"/>
              </a:rPr>
              <a:t>join, </a:t>
            </a:r>
            <a:r>
              <a:rPr sz="2400" spc="-110" dirty="0">
                <a:latin typeface="Arial"/>
                <a:cs typeface="Arial"/>
              </a:rPr>
              <a:t>equijoin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95" dirty="0">
                <a:latin typeface="Arial"/>
                <a:cs typeface="Arial"/>
              </a:rPr>
              <a:t>theta </a:t>
            </a:r>
            <a:r>
              <a:rPr sz="2400" spc="-114" dirty="0">
                <a:latin typeface="Arial"/>
                <a:cs typeface="Arial"/>
              </a:rPr>
              <a:t>join 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90" dirty="0">
                <a:latin typeface="Arial"/>
                <a:cs typeface="Arial"/>
              </a:rPr>
              <a:t>often </a:t>
            </a:r>
            <a:r>
              <a:rPr sz="2400" spc="-114" dirty="0">
                <a:latin typeface="Arial"/>
                <a:cs typeface="Arial"/>
              </a:rPr>
              <a:t>classified </a:t>
            </a:r>
            <a:r>
              <a:rPr sz="2400" spc="-210" dirty="0">
                <a:latin typeface="Arial"/>
                <a:cs typeface="Arial"/>
              </a:rPr>
              <a:t>as </a:t>
            </a:r>
            <a:r>
              <a:rPr sz="2400" spc="-145" dirty="0">
                <a:latin typeface="Arial"/>
                <a:cs typeface="Arial"/>
              </a:rPr>
              <a:t>inner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join).</a:t>
            </a:r>
            <a:endParaRPr sz="2400">
              <a:latin typeface="Arial"/>
              <a:cs typeface="Arial"/>
            </a:endParaRPr>
          </a:p>
          <a:p>
            <a:pPr marL="332740" marR="307975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In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b="1" spc="-215" dirty="0">
                <a:latin typeface="Trebuchet MS"/>
                <a:cs typeface="Trebuchet MS"/>
              </a:rPr>
              <a:t>outer </a:t>
            </a:r>
            <a:r>
              <a:rPr sz="2400" b="1" spc="-150" dirty="0">
                <a:latin typeface="Trebuchet MS"/>
                <a:cs typeface="Trebuchet MS"/>
              </a:rPr>
              <a:t>join</a:t>
            </a:r>
            <a:r>
              <a:rPr sz="2400" spc="-150" dirty="0">
                <a:latin typeface="Arial"/>
                <a:cs typeface="Arial"/>
              </a:rPr>
              <a:t>,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55" dirty="0">
                <a:latin typeface="Arial"/>
                <a:cs typeface="Arial"/>
              </a:rPr>
              <a:t>matched </a:t>
            </a:r>
            <a:r>
              <a:rPr sz="2400" spc="-90" dirty="0">
                <a:latin typeface="Arial"/>
                <a:cs typeface="Arial"/>
              </a:rPr>
              <a:t>pairs </a:t>
            </a:r>
            <a:r>
              <a:rPr sz="2400" spc="-125" dirty="0">
                <a:latin typeface="Arial"/>
                <a:cs typeface="Arial"/>
              </a:rPr>
              <a:t>would </a:t>
            </a:r>
            <a:r>
              <a:rPr sz="2400" spc="-75" dirty="0">
                <a:latin typeface="Arial"/>
                <a:cs typeface="Arial"/>
              </a:rPr>
              <a:t>be </a:t>
            </a:r>
            <a:r>
              <a:rPr sz="2400" spc="-85" dirty="0">
                <a:latin typeface="Arial"/>
                <a:cs typeface="Arial"/>
              </a:rPr>
              <a:t>retained,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any  </a:t>
            </a:r>
            <a:r>
              <a:rPr sz="2400" spc="-180" dirty="0">
                <a:latin typeface="Arial"/>
                <a:cs typeface="Arial"/>
              </a:rPr>
              <a:t>unmatched </a:t>
            </a:r>
            <a:r>
              <a:rPr sz="2400" spc="-175" dirty="0">
                <a:latin typeface="Arial"/>
                <a:cs typeface="Arial"/>
              </a:rPr>
              <a:t>values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other </a:t>
            </a:r>
            <a:r>
              <a:rPr sz="2400" spc="-40" dirty="0">
                <a:latin typeface="Arial"/>
                <a:cs typeface="Arial"/>
              </a:rPr>
              <a:t>table </a:t>
            </a:r>
            <a:r>
              <a:rPr sz="2400" spc="-125" dirty="0">
                <a:latin typeface="Arial"/>
                <a:cs typeface="Arial"/>
              </a:rPr>
              <a:t>would </a:t>
            </a:r>
            <a:r>
              <a:rPr sz="2400" spc="-85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left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null.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6165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Other </a:t>
            </a:r>
            <a:r>
              <a:rPr spc="-490" dirty="0"/>
              <a:t>Forms </a:t>
            </a:r>
            <a:r>
              <a:rPr dirty="0"/>
              <a:t>of </a:t>
            </a:r>
            <a:r>
              <a:rPr spc="-335" dirty="0"/>
              <a:t>Join</a:t>
            </a:r>
            <a:r>
              <a:rPr spc="-10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6709"/>
            <a:ext cx="8049259" cy="257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20" dirty="0">
                <a:latin typeface="Arial"/>
                <a:cs typeface="Arial"/>
              </a:rPr>
              <a:t>An </a:t>
            </a:r>
            <a:r>
              <a:rPr sz="2400" spc="-114" dirty="0">
                <a:latin typeface="Arial"/>
                <a:cs typeface="Arial"/>
              </a:rPr>
              <a:t>outer join </a:t>
            </a:r>
            <a:r>
              <a:rPr sz="2400" spc="-210" dirty="0">
                <a:latin typeface="Arial"/>
                <a:cs typeface="Arial"/>
              </a:rPr>
              <a:t>is NOT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opposite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45" dirty="0">
                <a:latin typeface="Arial"/>
                <a:cs typeface="Arial"/>
              </a:rPr>
              <a:t>inner </a:t>
            </a:r>
            <a:r>
              <a:rPr sz="2400" spc="-120" dirty="0">
                <a:latin typeface="Arial"/>
                <a:cs typeface="Arial"/>
              </a:rPr>
              <a:t>join,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outer join  </a:t>
            </a:r>
            <a:r>
              <a:rPr sz="2400" spc="-90" dirty="0">
                <a:latin typeface="Arial"/>
                <a:cs typeface="Arial"/>
              </a:rPr>
              <a:t>still </a:t>
            </a:r>
            <a:r>
              <a:rPr sz="2400" spc="-155" dirty="0">
                <a:latin typeface="Arial"/>
                <a:cs typeface="Arial"/>
              </a:rPr>
              <a:t>returns </a:t>
            </a:r>
            <a:r>
              <a:rPr sz="2400" spc="-1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55" dirty="0">
                <a:latin typeface="Arial"/>
                <a:cs typeface="Arial"/>
              </a:rPr>
              <a:t>matched </a:t>
            </a:r>
            <a:r>
              <a:rPr sz="2400" spc="-140" dirty="0">
                <a:latin typeface="Arial"/>
                <a:cs typeface="Arial"/>
              </a:rPr>
              <a:t>records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145" dirty="0">
                <a:latin typeface="Arial"/>
                <a:cs typeface="Arial"/>
              </a:rPr>
              <a:t>the inner </a:t>
            </a:r>
            <a:r>
              <a:rPr sz="2400" spc="-114" dirty="0">
                <a:latin typeface="Arial"/>
                <a:cs typeface="Arial"/>
              </a:rPr>
              <a:t>join </a:t>
            </a:r>
            <a:r>
              <a:rPr sz="2400" spc="-160" dirty="0">
                <a:latin typeface="Arial"/>
                <a:cs typeface="Arial"/>
              </a:rPr>
              <a:t>returns,  </a:t>
            </a:r>
            <a:r>
              <a:rPr sz="2400" spc="-180" dirty="0">
                <a:latin typeface="Arial"/>
                <a:cs typeface="Arial"/>
              </a:rPr>
              <a:t>plus </a:t>
            </a:r>
            <a:r>
              <a:rPr sz="2400" spc="-15" dirty="0">
                <a:latin typeface="Arial"/>
                <a:cs typeface="Arial"/>
              </a:rPr>
              <a:t>it </a:t>
            </a:r>
            <a:r>
              <a:rPr sz="2400" spc="-155" dirty="0">
                <a:latin typeface="Arial"/>
                <a:cs typeface="Arial"/>
              </a:rPr>
              <a:t>returns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80" dirty="0">
                <a:latin typeface="Arial"/>
                <a:cs typeface="Arial"/>
              </a:rPr>
              <a:t>unmatched </a:t>
            </a:r>
            <a:r>
              <a:rPr sz="2400" spc="-140" dirty="0">
                <a:latin typeface="Arial"/>
                <a:cs typeface="Arial"/>
              </a:rPr>
              <a:t>records </a:t>
            </a:r>
            <a:r>
              <a:rPr sz="2400" spc="-114" dirty="0">
                <a:latin typeface="Arial"/>
                <a:cs typeface="Arial"/>
              </a:rPr>
              <a:t>from </a:t>
            </a:r>
            <a:r>
              <a:rPr sz="2400" spc="-185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tables.  </a:t>
            </a:r>
            <a:r>
              <a:rPr sz="2400" spc="-195" dirty="0">
                <a:latin typeface="Arial"/>
                <a:cs typeface="Arial"/>
              </a:rPr>
              <a:t>There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114" dirty="0">
                <a:latin typeface="Arial"/>
                <a:cs typeface="Arial"/>
              </a:rPr>
              <a:t>two types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14" dirty="0">
                <a:latin typeface="Arial"/>
                <a:cs typeface="Arial"/>
              </a:rPr>
              <a:t>outer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join:</a:t>
            </a:r>
            <a:endParaRPr sz="2400">
              <a:latin typeface="Arial"/>
              <a:cs typeface="Arial"/>
            </a:endParaRPr>
          </a:p>
          <a:p>
            <a:pPr marL="789940" marR="192405" lvl="1" indent="-457200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8181"/>
              <a:buAutoNum type="arabicPeriod"/>
              <a:tabLst>
                <a:tab pos="789940" algn="l"/>
                <a:tab pos="790575" algn="l"/>
              </a:tabLst>
            </a:pPr>
            <a:r>
              <a:rPr sz="2200" spc="-145" dirty="0">
                <a:latin typeface="Arial"/>
                <a:cs typeface="Arial"/>
              </a:rPr>
              <a:t>A </a:t>
            </a:r>
            <a:r>
              <a:rPr sz="2200" b="1" spc="-180" dirty="0">
                <a:latin typeface="Trebuchet MS"/>
                <a:cs typeface="Trebuchet MS"/>
              </a:rPr>
              <a:t>left </a:t>
            </a:r>
            <a:r>
              <a:rPr sz="2200" b="1" spc="-200" dirty="0">
                <a:latin typeface="Trebuchet MS"/>
                <a:cs typeface="Trebuchet MS"/>
              </a:rPr>
              <a:t>outer </a:t>
            </a:r>
            <a:r>
              <a:rPr sz="2200" b="1" spc="-135" dirty="0">
                <a:latin typeface="Trebuchet MS"/>
                <a:cs typeface="Trebuchet MS"/>
              </a:rPr>
              <a:t>join </a:t>
            </a:r>
            <a:r>
              <a:rPr sz="2200" spc="-90" dirty="0">
                <a:latin typeface="Arial"/>
                <a:cs typeface="Arial"/>
              </a:rPr>
              <a:t>yields </a:t>
            </a:r>
            <a:r>
              <a:rPr sz="2200" spc="-10" dirty="0">
                <a:latin typeface="Arial"/>
                <a:cs typeface="Arial"/>
              </a:rPr>
              <a:t>all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35" dirty="0">
                <a:latin typeface="Arial"/>
                <a:cs typeface="Arial"/>
              </a:rPr>
              <a:t>the </a:t>
            </a:r>
            <a:r>
              <a:rPr sz="2200" spc="-180" dirty="0">
                <a:latin typeface="Arial"/>
                <a:cs typeface="Arial"/>
              </a:rPr>
              <a:t>rows </a:t>
            </a:r>
            <a:r>
              <a:rPr sz="2200" spc="-140" dirty="0">
                <a:latin typeface="Arial"/>
                <a:cs typeface="Arial"/>
              </a:rPr>
              <a:t>in </a:t>
            </a:r>
            <a:r>
              <a:rPr sz="2200" spc="-135" dirty="0">
                <a:latin typeface="Arial"/>
                <a:cs typeface="Arial"/>
              </a:rPr>
              <a:t>the </a:t>
            </a:r>
            <a:r>
              <a:rPr sz="2200" spc="-310" dirty="0">
                <a:latin typeface="Arial"/>
                <a:cs typeface="Arial"/>
              </a:rPr>
              <a:t>CUSTOMER </a:t>
            </a:r>
            <a:r>
              <a:rPr sz="2200" spc="-65" dirty="0">
                <a:latin typeface="Arial"/>
                <a:cs typeface="Arial"/>
              </a:rPr>
              <a:t>table,  </a:t>
            </a:r>
            <a:r>
              <a:rPr sz="2200" spc="-130" dirty="0">
                <a:latin typeface="Arial"/>
                <a:cs typeface="Arial"/>
              </a:rPr>
              <a:t>including </a:t>
            </a:r>
            <a:r>
              <a:rPr sz="2200" spc="-180" dirty="0">
                <a:latin typeface="Arial"/>
                <a:cs typeface="Arial"/>
              </a:rPr>
              <a:t>those </a:t>
            </a:r>
            <a:r>
              <a:rPr sz="2200" spc="-80" dirty="0">
                <a:latin typeface="Arial"/>
                <a:cs typeface="Arial"/>
              </a:rPr>
              <a:t>that </a:t>
            </a:r>
            <a:r>
              <a:rPr sz="2200" spc="-70" dirty="0">
                <a:latin typeface="Arial"/>
                <a:cs typeface="Arial"/>
              </a:rPr>
              <a:t>do </a:t>
            </a:r>
            <a:r>
              <a:rPr sz="2200" spc="-135" dirty="0">
                <a:latin typeface="Arial"/>
                <a:cs typeface="Arial"/>
              </a:rPr>
              <a:t>not </a:t>
            </a:r>
            <a:r>
              <a:rPr sz="2200" spc="-150" dirty="0">
                <a:latin typeface="Arial"/>
                <a:cs typeface="Arial"/>
              </a:rPr>
              <a:t>have </a:t>
            </a:r>
            <a:r>
              <a:rPr sz="2200" spc="-15" dirty="0">
                <a:latin typeface="Arial"/>
                <a:cs typeface="Arial"/>
              </a:rPr>
              <a:t>a </a:t>
            </a:r>
            <a:r>
              <a:rPr sz="2200" spc="-140" dirty="0">
                <a:latin typeface="Arial"/>
                <a:cs typeface="Arial"/>
              </a:rPr>
              <a:t>matching </a:t>
            </a:r>
            <a:r>
              <a:rPr sz="2200" spc="-120" dirty="0">
                <a:latin typeface="Arial"/>
                <a:cs typeface="Arial"/>
              </a:rPr>
              <a:t>value </a:t>
            </a:r>
            <a:r>
              <a:rPr sz="2200" spc="-140" dirty="0">
                <a:latin typeface="Arial"/>
                <a:cs typeface="Arial"/>
              </a:rPr>
              <a:t>in </a:t>
            </a:r>
            <a:r>
              <a:rPr sz="2200" spc="-135" dirty="0">
                <a:latin typeface="Arial"/>
                <a:cs typeface="Arial"/>
              </a:rPr>
              <a:t>the </a:t>
            </a:r>
            <a:r>
              <a:rPr sz="2200" spc="-250" dirty="0">
                <a:latin typeface="Arial"/>
                <a:cs typeface="Arial"/>
              </a:rPr>
              <a:t>AGENT  </a:t>
            </a:r>
            <a:r>
              <a:rPr sz="2200" spc="-55" dirty="0"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3962400"/>
            <a:ext cx="5715000" cy="265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6165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Other </a:t>
            </a:r>
            <a:r>
              <a:rPr spc="-490" dirty="0"/>
              <a:t>Forms </a:t>
            </a:r>
            <a:r>
              <a:rPr dirty="0"/>
              <a:t>of </a:t>
            </a:r>
            <a:r>
              <a:rPr spc="-335" dirty="0"/>
              <a:t>Join</a:t>
            </a:r>
            <a:r>
              <a:rPr spc="-10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580" y="1618234"/>
            <a:ext cx="7880984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1500" spc="-35" dirty="0">
                <a:solidFill>
                  <a:srgbClr val="FD8537"/>
                </a:solidFill>
                <a:latin typeface="Arial"/>
                <a:cs typeface="Arial"/>
              </a:rPr>
              <a:t>2.	</a:t>
            </a:r>
            <a:r>
              <a:rPr sz="2200" spc="-145" dirty="0">
                <a:latin typeface="Arial"/>
                <a:cs typeface="Arial"/>
              </a:rPr>
              <a:t>A </a:t>
            </a:r>
            <a:r>
              <a:rPr sz="2200" b="1" spc="-145" dirty="0">
                <a:latin typeface="Trebuchet MS"/>
                <a:cs typeface="Trebuchet MS"/>
              </a:rPr>
              <a:t>right </a:t>
            </a:r>
            <a:r>
              <a:rPr sz="2200" b="1" spc="-200" dirty="0">
                <a:latin typeface="Trebuchet MS"/>
                <a:cs typeface="Trebuchet MS"/>
              </a:rPr>
              <a:t>outer </a:t>
            </a:r>
            <a:r>
              <a:rPr sz="2200" spc="-105" dirty="0">
                <a:latin typeface="Arial"/>
                <a:cs typeface="Arial"/>
              </a:rPr>
              <a:t>join </a:t>
            </a:r>
            <a:r>
              <a:rPr sz="2200" spc="-90" dirty="0">
                <a:latin typeface="Arial"/>
                <a:cs typeface="Arial"/>
              </a:rPr>
              <a:t>yields </a:t>
            </a:r>
            <a:r>
              <a:rPr sz="2200" spc="-10" dirty="0">
                <a:latin typeface="Arial"/>
                <a:cs typeface="Arial"/>
              </a:rPr>
              <a:t>all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35" dirty="0">
                <a:latin typeface="Arial"/>
                <a:cs typeface="Arial"/>
              </a:rPr>
              <a:t>the </a:t>
            </a:r>
            <a:r>
              <a:rPr sz="2200" spc="-180" dirty="0">
                <a:latin typeface="Arial"/>
                <a:cs typeface="Arial"/>
              </a:rPr>
              <a:t>rows </a:t>
            </a:r>
            <a:r>
              <a:rPr sz="2200" spc="-140" dirty="0">
                <a:latin typeface="Arial"/>
                <a:cs typeface="Arial"/>
              </a:rPr>
              <a:t>in </a:t>
            </a:r>
            <a:r>
              <a:rPr sz="2200" spc="-135" dirty="0">
                <a:latin typeface="Arial"/>
                <a:cs typeface="Arial"/>
              </a:rPr>
              <a:t>the </a:t>
            </a:r>
            <a:r>
              <a:rPr sz="2200" spc="-245" dirty="0">
                <a:latin typeface="Arial"/>
                <a:cs typeface="Arial"/>
              </a:rPr>
              <a:t>AGENT </a:t>
            </a:r>
            <a:r>
              <a:rPr sz="2200" spc="-65" dirty="0">
                <a:latin typeface="Arial"/>
                <a:cs typeface="Arial"/>
              </a:rPr>
              <a:t>table,  </a:t>
            </a:r>
            <a:r>
              <a:rPr sz="2200" spc="-130" dirty="0">
                <a:latin typeface="Arial"/>
                <a:cs typeface="Arial"/>
              </a:rPr>
              <a:t>including </a:t>
            </a:r>
            <a:r>
              <a:rPr sz="2200" spc="-180" dirty="0">
                <a:latin typeface="Arial"/>
                <a:cs typeface="Arial"/>
              </a:rPr>
              <a:t>those </a:t>
            </a:r>
            <a:r>
              <a:rPr sz="2200" spc="-80" dirty="0">
                <a:latin typeface="Arial"/>
                <a:cs typeface="Arial"/>
              </a:rPr>
              <a:t>that </a:t>
            </a:r>
            <a:r>
              <a:rPr sz="2200" spc="-70" dirty="0">
                <a:latin typeface="Arial"/>
                <a:cs typeface="Arial"/>
              </a:rPr>
              <a:t>do </a:t>
            </a:r>
            <a:r>
              <a:rPr sz="2200" spc="-135" dirty="0">
                <a:latin typeface="Arial"/>
                <a:cs typeface="Arial"/>
              </a:rPr>
              <a:t>not </a:t>
            </a:r>
            <a:r>
              <a:rPr sz="2200" spc="-150" dirty="0">
                <a:latin typeface="Arial"/>
                <a:cs typeface="Arial"/>
              </a:rPr>
              <a:t>have </a:t>
            </a:r>
            <a:r>
              <a:rPr sz="2200" spc="-140" dirty="0">
                <a:latin typeface="Arial"/>
                <a:cs typeface="Arial"/>
              </a:rPr>
              <a:t>matching </a:t>
            </a:r>
            <a:r>
              <a:rPr sz="2200" spc="-165" dirty="0">
                <a:latin typeface="Arial"/>
                <a:cs typeface="Arial"/>
              </a:rPr>
              <a:t>values </a:t>
            </a:r>
            <a:r>
              <a:rPr sz="2200" spc="-140" dirty="0">
                <a:latin typeface="Arial"/>
                <a:cs typeface="Arial"/>
              </a:rPr>
              <a:t>in </a:t>
            </a:r>
            <a:r>
              <a:rPr sz="2200" spc="-135" dirty="0">
                <a:latin typeface="Arial"/>
                <a:cs typeface="Arial"/>
              </a:rPr>
              <a:t>the </a:t>
            </a:r>
            <a:r>
              <a:rPr sz="2200" spc="-310" dirty="0">
                <a:latin typeface="Arial"/>
                <a:cs typeface="Arial"/>
              </a:rPr>
              <a:t>CUSTOMER  </a:t>
            </a:r>
            <a:r>
              <a:rPr sz="2200" spc="-55" dirty="0"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2651" y="3048000"/>
            <a:ext cx="5838825" cy="267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30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80134"/>
            <a:ext cx="242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"/>
                <a:cs typeface="Arial"/>
              </a:rPr>
              <a:t>In </a:t>
            </a:r>
            <a:r>
              <a:rPr sz="2400" spc="-180" dirty="0">
                <a:latin typeface="Arial"/>
                <a:cs typeface="Arial"/>
              </a:rPr>
              <a:t>this </a:t>
            </a:r>
            <a:r>
              <a:rPr sz="2400" spc="-190" dirty="0">
                <a:latin typeface="Arial"/>
                <a:cs typeface="Arial"/>
              </a:rPr>
              <a:t>Lecture,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we…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3427" y="1997786"/>
            <a:ext cx="1224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Relational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9289" y="1997786"/>
            <a:ext cx="1909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635" algn="l"/>
              </a:tabLst>
            </a:pPr>
            <a:r>
              <a:rPr sz="2400" spc="-229" dirty="0">
                <a:latin typeface="Arial"/>
                <a:cs typeface="Arial"/>
              </a:rPr>
              <a:t>Se</a:t>
            </a:r>
            <a:r>
              <a:rPr sz="2400" spc="-10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85" dirty="0">
                <a:latin typeface="Arial"/>
                <a:cs typeface="Arial"/>
              </a:rPr>
              <a:t>e</a:t>
            </a:r>
            <a:r>
              <a:rPr sz="2400" spc="-7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at</a:t>
            </a:r>
            <a:r>
              <a:rPr sz="2400" spc="-130" dirty="0">
                <a:latin typeface="Arial"/>
                <a:cs typeface="Arial"/>
              </a:rPr>
              <a:t>o</a:t>
            </a:r>
            <a:r>
              <a:rPr sz="2400" spc="-200" dirty="0">
                <a:latin typeface="Arial"/>
                <a:cs typeface="Arial"/>
              </a:rPr>
              <a:t>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1078" y="1997786"/>
            <a:ext cx="1661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sz="2400" spc="-100" dirty="0">
                <a:latin typeface="Arial"/>
                <a:cs typeface="Arial"/>
              </a:rPr>
              <a:t>i</a:t>
            </a:r>
            <a:r>
              <a:rPr sz="2400" spc="-2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10" dirty="0">
                <a:latin typeface="Arial"/>
                <a:cs typeface="Arial"/>
              </a:rPr>
              <a:t>R</a:t>
            </a:r>
            <a:r>
              <a:rPr sz="2400" spc="-50" dirty="0">
                <a:latin typeface="Arial"/>
                <a:cs typeface="Arial"/>
              </a:rPr>
              <a:t>ela</a:t>
            </a:r>
            <a:r>
              <a:rPr sz="2400" spc="-40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i</a:t>
            </a:r>
            <a:r>
              <a:rPr sz="2400" spc="-110" dirty="0">
                <a:latin typeface="Arial"/>
                <a:cs typeface="Arial"/>
              </a:rPr>
              <a:t>onal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997786"/>
            <a:ext cx="2950210" cy="327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2735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  <a:tab pos="1838325" algn="l"/>
              </a:tabLst>
            </a:pPr>
            <a:r>
              <a:rPr sz="2400" spc="-140" dirty="0">
                <a:latin typeface="Arial"/>
                <a:cs typeface="Arial"/>
              </a:rPr>
              <a:t>Introduced	</a:t>
            </a:r>
            <a:r>
              <a:rPr sz="2400" spc="-80" dirty="0">
                <a:latin typeface="Arial"/>
                <a:cs typeface="Arial"/>
              </a:rPr>
              <a:t>following</a:t>
            </a:r>
            <a:endParaRPr sz="2400">
              <a:latin typeface="Arial"/>
              <a:cs typeface="Arial"/>
            </a:endParaRPr>
          </a:p>
          <a:p>
            <a:pPr marL="332740">
              <a:lnSpc>
                <a:spcPts val="2735"/>
              </a:lnSpc>
            </a:pPr>
            <a:r>
              <a:rPr sz="2400" spc="-114" dirty="0">
                <a:latin typeface="Arial"/>
                <a:cs typeface="Arial"/>
              </a:rPr>
              <a:t>Database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Model:</a:t>
            </a:r>
            <a:endParaRPr sz="24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360"/>
              </a:spcBef>
              <a:buClr>
                <a:srgbClr val="FD8537"/>
              </a:buClr>
              <a:buSzPct val="69047"/>
              <a:buChar char=""/>
              <a:tabLst>
                <a:tab pos="653415" algn="l"/>
              </a:tabLst>
            </a:pPr>
            <a:r>
              <a:rPr sz="2100" spc="-145" dirty="0">
                <a:latin typeface="Arial"/>
                <a:cs typeface="Arial"/>
              </a:rPr>
              <a:t>Select</a:t>
            </a:r>
            <a:endParaRPr sz="21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350"/>
              </a:spcBef>
              <a:buClr>
                <a:srgbClr val="FD8537"/>
              </a:buClr>
              <a:buSzPct val="69047"/>
              <a:buChar char=""/>
              <a:tabLst>
                <a:tab pos="653415" algn="l"/>
              </a:tabLst>
            </a:pPr>
            <a:r>
              <a:rPr sz="2100" spc="-130" dirty="0">
                <a:latin typeface="Arial"/>
                <a:cs typeface="Arial"/>
              </a:rPr>
              <a:t>Project</a:t>
            </a:r>
            <a:endParaRPr sz="21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350"/>
              </a:spcBef>
              <a:buClr>
                <a:srgbClr val="FD8537"/>
              </a:buClr>
              <a:buSzPct val="69047"/>
              <a:buChar char=""/>
              <a:tabLst>
                <a:tab pos="653415" algn="l"/>
              </a:tabLst>
            </a:pPr>
            <a:r>
              <a:rPr sz="2100" spc="-180" dirty="0">
                <a:latin typeface="Arial"/>
                <a:cs typeface="Arial"/>
              </a:rPr>
              <a:t>Union</a:t>
            </a:r>
            <a:endParaRPr sz="21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345"/>
              </a:spcBef>
              <a:buClr>
                <a:srgbClr val="FD8537"/>
              </a:buClr>
              <a:buSzPct val="69047"/>
              <a:buChar char=""/>
              <a:tabLst>
                <a:tab pos="653415" algn="l"/>
              </a:tabLst>
            </a:pPr>
            <a:r>
              <a:rPr sz="2100" spc="-145" dirty="0">
                <a:latin typeface="Arial"/>
                <a:cs typeface="Arial"/>
              </a:rPr>
              <a:t>Intersect</a:t>
            </a:r>
            <a:endParaRPr sz="21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350"/>
              </a:spcBef>
              <a:buClr>
                <a:srgbClr val="FD8537"/>
              </a:buClr>
              <a:buSzPct val="69047"/>
              <a:buChar char=""/>
              <a:tabLst>
                <a:tab pos="653415" algn="l"/>
              </a:tabLst>
            </a:pPr>
            <a:r>
              <a:rPr sz="2100" spc="-90" dirty="0">
                <a:latin typeface="Arial"/>
                <a:cs typeface="Arial"/>
              </a:rPr>
              <a:t>Difference</a:t>
            </a:r>
            <a:endParaRPr sz="21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350"/>
              </a:spcBef>
              <a:buClr>
                <a:srgbClr val="FD8537"/>
              </a:buClr>
              <a:buSzPct val="69047"/>
              <a:buChar char=""/>
              <a:tabLst>
                <a:tab pos="653415" algn="l"/>
              </a:tabLst>
            </a:pPr>
            <a:r>
              <a:rPr sz="2100" spc="-145" dirty="0">
                <a:latin typeface="Arial"/>
                <a:cs typeface="Arial"/>
              </a:rPr>
              <a:t>Product</a:t>
            </a:r>
            <a:endParaRPr sz="21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350"/>
              </a:spcBef>
              <a:buClr>
                <a:srgbClr val="FD8537"/>
              </a:buClr>
              <a:buSzPct val="69047"/>
              <a:buChar char=""/>
              <a:tabLst>
                <a:tab pos="653415" algn="l"/>
              </a:tabLst>
            </a:pPr>
            <a:r>
              <a:rPr sz="2100" spc="-165" dirty="0">
                <a:latin typeface="Arial"/>
                <a:cs typeface="Arial"/>
              </a:rPr>
              <a:t>Join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355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Obj</a:t>
            </a:r>
            <a:r>
              <a:rPr spc="-204" dirty="0"/>
              <a:t>ecti</a:t>
            </a:r>
            <a:r>
              <a:rPr spc="-355" dirty="0"/>
              <a:t>v</a:t>
            </a:r>
            <a:r>
              <a:rPr spc="-490" dirty="0"/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1610613"/>
            <a:ext cx="7400925" cy="431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490" dirty="0">
                <a:latin typeface="Arial"/>
                <a:cs typeface="Arial"/>
              </a:rPr>
              <a:t>To </a:t>
            </a:r>
            <a:r>
              <a:rPr sz="3200" spc="-175" dirty="0">
                <a:latin typeface="Arial"/>
                <a:cs typeface="Arial"/>
              </a:rPr>
              <a:t>introduce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60" dirty="0">
                <a:latin typeface="Arial"/>
                <a:cs typeface="Arial"/>
              </a:rPr>
              <a:t>Relational </a:t>
            </a:r>
            <a:r>
              <a:rPr sz="3200" spc="-245" dirty="0">
                <a:latin typeface="Arial"/>
                <a:cs typeface="Arial"/>
              </a:rPr>
              <a:t>Set </a:t>
            </a:r>
            <a:r>
              <a:rPr sz="3200" spc="-110" dirty="0">
                <a:latin typeface="Arial"/>
                <a:cs typeface="Arial"/>
              </a:rPr>
              <a:t>Operators </a:t>
            </a:r>
            <a:r>
              <a:rPr sz="3200" spc="-200" dirty="0">
                <a:latin typeface="Arial"/>
                <a:cs typeface="Arial"/>
              </a:rPr>
              <a:t>in  </a:t>
            </a:r>
            <a:r>
              <a:rPr sz="3200" spc="-160" dirty="0">
                <a:latin typeface="Arial"/>
                <a:cs typeface="Arial"/>
              </a:rPr>
              <a:t>Relational </a:t>
            </a:r>
            <a:r>
              <a:rPr sz="3200" spc="-145" dirty="0">
                <a:latin typeface="Arial"/>
                <a:cs typeface="Arial"/>
              </a:rPr>
              <a:t>Database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25"/>
              </a:spcBef>
              <a:buClr>
                <a:srgbClr val="FD8537"/>
              </a:buClr>
              <a:buSzPct val="69230"/>
              <a:buChar char=""/>
              <a:tabLst>
                <a:tab pos="653415" algn="l"/>
              </a:tabLst>
            </a:pPr>
            <a:r>
              <a:rPr sz="2600" spc="-175" dirty="0">
                <a:latin typeface="Arial"/>
                <a:cs typeface="Arial"/>
              </a:rPr>
              <a:t>Select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Char char=""/>
              <a:tabLst>
                <a:tab pos="653415" algn="l"/>
              </a:tabLst>
            </a:pPr>
            <a:r>
              <a:rPr sz="2600" spc="-155" dirty="0">
                <a:latin typeface="Arial"/>
                <a:cs typeface="Arial"/>
              </a:rPr>
              <a:t>Project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Char char=""/>
              <a:tabLst>
                <a:tab pos="653415" algn="l"/>
              </a:tabLst>
            </a:pPr>
            <a:r>
              <a:rPr sz="2600" spc="-215" dirty="0">
                <a:latin typeface="Arial"/>
                <a:cs typeface="Arial"/>
              </a:rPr>
              <a:t>Union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Char char=""/>
              <a:tabLst>
                <a:tab pos="653415" algn="l"/>
              </a:tabLst>
            </a:pPr>
            <a:r>
              <a:rPr sz="2600" spc="-170" dirty="0">
                <a:latin typeface="Arial"/>
                <a:cs typeface="Arial"/>
              </a:rPr>
              <a:t>Intersect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Char char=""/>
              <a:tabLst>
                <a:tab pos="653415" algn="l"/>
              </a:tabLst>
            </a:pPr>
            <a:r>
              <a:rPr sz="2600" spc="-105" dirty="0">
                <a:latin typeface="Arial"/>
                <a:cs typeface="Arial"/>
              </a:rPr>
              <a:t>Difference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9230"/>
              <a:buChar char=""/>
              <a:tabLst>
                <a:tab pos="653415" algn="l"/>
              </a:tabLst>
            </a:pPr>
            <a:r>
              <a:rPr sz="2600" spc="-180" dirty="0">
                <a:latin typeface="Arial"/>
                <a:cs typeface="Arial"/>
              </a:rPr>
              <a:t>Product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Char char=""/>
              <a:tabLst>
                <a:tab pos="653415" algn="l"/>
              </a:tabLst>
            </a:pPr>
            <a:r>
              <a:rPr sz="2600" spc="-200" dirty="0">
                <a:latin typeface="Arial"/>
                <a:cs typeface="Arial"/>
              </a:rPr>
              <a:t>Join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5553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Relational </a:t>
            </a:r>
            <a:r>
              <a:rPr spc="-335" dirty="0"/>
              <a:t>Set</a:t>
            </a:r>
            <a:r>
              <a:rPr spc="90" dirty="0"/>
              <a:t> </a:t>
            </a:r>
            <a:r>
              <a:rPr spc="-155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2"/>
            <a:ext cx="8082280" cy="5048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300" dirty="0">
                <a:latin typeface="Arial"/>
                <a:cs typeface="Arial"/>
              </a:rPr>
              <a:t>The </a:t>
            </a:r>
            <a:r>
              <a:rPr sz="2600" spc="-15" dirty="0">
                <a:latin typeface="Arial"/>
                <a:cs typeface="Arial"/>
              </a:rPr>
              <a:t>data </a:t>
            </a:r>
            <a:r>
              <a:rPr sz="2600" spc="-160" dirty="0">
                <a:latin typeface="Arial"/>
                <a:cs typeface="Arial"/>
              </a:rPr>
              <a:t>in </a:t>
            </a:r>
            <a:r>
              <a:rPr sz="2600" spc="-65" dirty="0">
                <a:latin typeface="Arial"/>
                <a:cs typeface="Arial"/>
              </a:rPr>
              <a:t>relational </a:t>
            </a:r>
            <a:r>
              <a:rPr sz="2600" spc="-105" dirty="0">
                <a:latin typeface="Arial"/>
                <a:cs typeface="Arial"/>
              </a:rPr>
              <a:t>tables </a:t>
            </a:r>
            <a:r>
              <a:rPr sz="2600" spc="-55" dirty="0">
                <a:latin typeface="Arial"/>
                <a:cs typeface="Arial"/>
              </a:rPr>
              <a:t>are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90" dirty="0">
                <a:latin typeface="Arial"/>
                <a:cs typeface="Arial"/>
              </a:rPr>
              <a:t>limited </a:t>
            </a:r>
            <a:r>
              <a:rPr sz="2600" spc="-135" dirty="0">
                <a:latin typeface="Arial"/>
                <a:cs typeface="Arial"/>
              </a:rPr>
              <a:t>value </a:t>
            </a:r>
            <a:r>
              <a:rPr sz="2600" spc="-275" dirty="0">
                <a:latin typeface="Arial"/>
                <a:cs typeface="Arial"/>
              </a:rPr>
              <a:t>unless </a:t>
            </a:r>
            <a:r>
              <a:rPr sz="2600" spc="-160" dirty="0">
                <a:latin typeface="Arial"/>
                <a:cs typeface="Arial"/>
              </a:rPr>
              <a:t>the  </a:t>
            </a:r>
            <a:r>
              <a:rPr sz="2600" spc="-10" dirty="0">
                <a:latin typeface="Arial"/>
                <a:cs typeface="Arial"/>
              </a:rPr>
              <a:t>data </a:t>
            </a:r>
            <a:r>
              <a:rPr sz="2600" spc="-204" dirty="0">
                <a:latin typeface="Arial"/>
                <a:cs typeface="Arial"/>
              </a:rPr>
              <a:t>can </a:t>
            </a:r>
            <a:r>
              <a:rPr sz="2600" spc="-80" dirty="0">
                <a:latin typeface="Arial"/>
                <a:cs typeface="Arial"/>
              </a:rPr>
              <a:t>be </a:t>
            </a:r>
            <a:r>
              <a:rPr sz="2600" spc="-114" dirty="0">
                <a:latin typeface="Arial"/>
                <a:cs typeface="Arial"/>
              </a:rPr>
              <a:t>manipulated </a:t>
            </a: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05" dirty="0">
                <a:latin typeface="Arial"/>
                <a:cs typeface="Arial"/>
              </a:rPr>
              <a:t>generate </a:t>
            </a:r>
            <a:r>
              <a:rPr sz="2600" spc="-175" dirty="0">
                <a:latin typeface="Arial"/>
                <a:cs typeface="Arial"/>
              </a:rPr>
              <a:t>useful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information.</a:t>
            </a:r>
            <a:endParaRPr sz="2600" dirty="0">
              <a:latin typeface="Arial"/>
              <a:cs typeface="Arial"/>
            </a:endParaRPr>
          </a:p>
          <a:p>
            <a:pPr marL="332740" marR="487045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130" dirty="0">
                <a:latin typeface="Arial"/>
                <a:cs typeface="Arial"/>
              </a:rPr>
              <a:t>Relational </a:t>
            </a:r>
            <a:r>
              <a:rPr sz="2600" spc="-45" dirty="0">
                <a:latin typeface="Arial"/>
                <a:cs typeface="Arial"/>
              </a:rPr>
              <a:t>algebra </a:t>
            </a:r>
            <a:r>
              <a:rPr sz="2600" spc="-130" dirty="0">
                <a:latin typeface="Arial"/>
                <a:cs typeface="Arial"/>
              </a:rPr>
              <a:t>defines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00" dirty="0">
                <a:latin typeface="Arial"/>
                <a:cs typeface="Arial"/>
              </a:rPr>
              <a:t>theoretical way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-120" dirty="0">
                <a:latin typeface="Arial"/>
                <a:cs typeface="Arial"/>
              </a:rPr>
              <a:t>manipulating </a:t>
            </a:r>
            <a:r>
              <a:rPr sz="2600" spc="-40" dirty="0">
                <a:latin typeface="Arial"/>
                <a:cs typeface="Arial"/>
              </a:rPr>
              <a:t>table </a:t>
            </a:r>
            <a:r>
              <a:rPr sz="2600" spc="-210" dirty="0">
                <a:latin typeface="Arial"/>
                <a:cs typeface="Arial"/>
              </a:rPr>
              <a:t>contents </a:t>
            </a:r>
            <a:r>
              <a:rPr sz="2600" spc="-215" dirty="0">
                <a:latin typeface="Arial"/>
                <a:cs typeface="Arial"/>
              </a:rPr>
              <a:t>using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95" dirty="0">
                <a:latin typeface="Arial"/>
                <a:cs typeface="Arial"/>
              </a:rPr>
              <a:t>eight </a:t>
            </a:r>
            <a:r>
              <a:rPr sz="2600" spc="-65" dirty="0">
                <a:latin typeface="Arial"/>
                <a:cs typeface="Arial"/>
              </a:rPr>
              <a:t>relational  </a:t>
            </a:r>
            <a:r>
              <a:rPr sz="2600" spc="-110" dirty="0">
                <a:latin typeface="Arial"/>
                <a:cs typeface="Arial"/>
              </a:rPr>
              <a:t>operators: </a:t>
            </a:r>
            <a:r>
              <a:rPr sz="2600" spc="-455" dirty="0">
                <a:latin typeface="Arial"/>
                <a:cs typeface="Arial"/>
              </a:rPr>
              <a:t>SELECT, </a:t>
            </a:r>
            <a:r>
              <a:rPr sz="2600" spc="-380" dirty="0">
                <a:latin typeface="Arial"/>
                <a:cs typeface="Arial"/>
              </a:rPr>
              <a:t>PROJECT, </a:t>
            </a:r>
            <a:r>
              <a:rPr sz="2600" spc="-155" dirty="0">
                <a:latin typeface="Arial"/>
                <a:cs typeface="Arial"/>
              </a:rPr>
              <a:t>JOIN, </a:t>
            </a:r>
            <a:r>
              <a:rPr sz="2600" spc="-409" dirty="0">
                <a:latin typeface="Arial"/>
                <a:cs typeface="Arial"/>
              </a:rPr>
              <a:t>INTERSECT, </a:t>
            </a:r>
            <a:r>
              <a:rPr sz="2600" spc="-150" dirty="0">
                <a:latin typeface="Arial"/>
                <a:cs typeface="Arial"/>
              </a:rPr>
              <a:t>UNION,  </a:t>
            </a:r>
            <a:r>
              <a:rPr sz="2600" spc="-395" dirty="0">
                <a:latin typeface="Arial"/>
                <a:cs typeface="Arial"/>
              </a:rPr>
              <a:t>DIFFERENCE, </a:t>
            </a:r>
            <a:r>
              <a:rPr sz="2600" spc="-345" dirty="0" smtClean="0">
                <a:latin typeface="Arial"/>
                <a:cs typeface="Arial"/>
              </a:rPr>
              <a:t>PRODUCT,</a:t>
            </a:r>
            <a:endParaRPr lang="en-GB" sz="2600" spc="-345" dirty="0">
              <a:latin typeface="Arial"/>
              <a:cs typeface="Arial"/>
            </a:endParaRPr>
          </a:p>
          <a:p>
            <a:pPr marL="332740" marR="487045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GB" sz="2600" spc="-345" dirty="0" smtClean="0">
                <a:latin typeface="Arial"/>
                <a:cs typeface="Arial"/>
              </a:rPr>
              <a:t> </a:t>
            </a:r>
            <a:r>
              <a:rPr sz="2600" spc="-300" dirty="0" smtClean="0">
                <a:latin typeface="Arial"/>
                <a:cs typeface="Arial"/>
              </a:rPr>
              <a:t>The </a:t>
            </a:r>
            <a:r>
              <a:rPr sz="2600" spc="-65" dirty="0">
                <a:latin typeface="Arial"/>
                <a:cs typeface="Arial"/>
              </a:rPr>
              <a:t>relational </a:t>
            </a:r>
            <a:r>
              <a:rPr sz="2600" spc="-105" dirty="0">
                <a:latin typeface="Arial"/>
                <a:cs typeface="Arial"/>
              </a:rPr>
              <a:t>operators </a:t>
            </a:r>
            <a:r>
              <a:rPr sz="2600" spc="-170" dirty="0">
                <a:latin typeface="Arial"/>
                <a:cs typeface="Arial"/>
              </a:rPr>
              <a:t>have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40" dirty="0">
                <a:latin typeface="Arial"/>
                <a:cs typeface="Arial"/>
              </a:rPr>
              <a:t>property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70" dirty="0">
                <a:latin typeface="Arial"/>
                <a:cs typeface="Arial"/>
              </a:rPr>
              <a:t>closure; </a:t>
            </a:r>
            <a:r>
              <a:rPr sz="2600" spc="-90" dirty="0">
                <a:latin typeface="Arial"/>
                <a:cs typeface="Arial"/>
              </a:rPr>
              <a:t>that  </a:t>
            </a:r>
            <a:r>
              <a:rPr sz="2600" spc="-215" dirty="0">
                <a:latin typeface="Arial"/>
                <a:cs typeface="Arial"/>
              </a:rPr>
              <a:t>is,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295" dirty="0">
                <a:latin typeface="Arial"/>
                <a:cs typeface="Arial"/>
              </a:rPr>
              <a:t>use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65" dirty="0">
                <a:latin typeface="Arial"/>
                <a:cs typeface="Arial"/>
              </a:rPr>
              <a:t>relational </a:t>
            </a:r>
            <a:r>
              <a:rPr sz="2600" spc="-45" dirty="0">
                <a:latin typeface="Arial"/>
                <a:cs typeface="Arial"/>
              </a:rPr>
              <a:t>algebra </a:t>
            </a:r>
            <a:r>
              <a:rPr sz="2600" spc="-105" dirty="0">
                <a:latin typeface="Arial"/>
                <a:cs typeface="Arial"/>
              </a:rPr>
              <a:t>operators </a:t>
            </a:r>
            <a:r>
              <a:rPr sz="2600" spc="-225" dirty="0">
                <a:latin typeface="Arial"/>
                <a:cs typeface="Arial"/>
              </a:rPr>
              <a:t>on </a:t>
            </a:r>
            <a:r>
              <a:rPr sz="2600" spc="-125" dirty="0">
                <a:latin typeface="Arial"/>
                <a:cs typeface="Arial"/>
              </a:rPr>
              <a:t>existing  </a:t>
            </a:r>
            <a:r>
              <a:rPr sz="2600" spc="-120" dirty="0">
                <a:latin typeface="Arial"/>
                <a:cs typeface="Arial"/>
              </a:rPr>
              <a:t>relations (tables) </a:t>
            </a:r>
            <a:r>
              <a:rPr sz="2600" spc="-175" dirty="0">
                <a:latin typeface="Arial"/>
                <a:cs typeface="Arial"/>
              </a:rPr>
              <a:t>produces </a:t>
            </a:r>
            <a:r>
              <a:rPr sz="2600" spc="-215" dirty="0">
                <a:latin typeface="Arial"/>
                <a:cs typeface="Arial"/>
              </a:rPr>
              <a:t>new</a:t>
            </a:r>
            <a:r>
              <a:rPr sz="2600" spc="254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relations.</a:t>
            </a:r>
            <a:endParaRPr sz="2600" dirty="0">
              <a:latin typeface="Arial"/>
              <a:cs typeface="Arial"/>
            </a:endParaRPr>
          </a:p>
          <a:p>
            <a:pPr marL="332740" marR="40767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335" dirty="0">
                <a:latin typeface="Arial"/>
                <a:cs typeface="Arial"/>
              </a:rPr>
              <a:t>DBMS </a:t>
            </a:r>
            <a:r>
              <a:rPr sz="2600" spc="-285" dirty="0">
                <a:latin typeface="Arial"/>
                <a:cs typeface="Arial"/>
              </a:rPr>
              <a:t>must </a:t>
            </a:r>
            <a:r>
              <a:rPr sz="2600" spc="-125" dirty="0">
                <a:latin typeface="Arial"/>
                <a:cs typeface="Arial"/>
              </a:rPr>
              <a:t>support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55" dirty="0">
                <a:latin typeface="Arial"/>
                <a:cs typeface="Arial"/>
              </a:rPr>
              <a:t>key </a:t>
            </a:r>
            <a:r>
              <a:rPr sz="2600" spc="-65" dirty="0">
                <a:latin typeface="Arial"/>
                <a:cs typeface="Arial"/>
              </a:rPr>
              <a:t>relational </a:t>
            </a:r>
            <a:r>
              <a:rPr sz="2600" spc="-105" dirty="0">
                <a:latin typeface="Arial"/>
                <a:cs typeface="Arial"/>
              </a:rPr>
              <a:t>operators </a:t>
            </a:r>
            <a:r>
              <a:rPr sz="2600" spc="-455" dirty="0">
                <a:latin typeface="Arial"/>
                <a:cs typeface="Arial"/>
              </a:rPr>
              <a:t>SELECT,  </a:t>
            </a:r>
            <a:r>
              <a:rPr sz="2600" spc="-380" dirty="0">
                <a:latin typeface="Arial"/>
                <a:cs typeface="Arial"/>
              </a:rPr>
              <a:t>PROJECT,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55" dirty="0">
                <a:latin typeface="Arial"/>
                <a:cs typeface="Arial"/>
              </a:rPr>
              <a:t>JOIN. </a:t>
            </a:r>
            <a:r>
              <a:rPr sz="2600" spc="-120" dirty="0">
                <a:latin typeface="Arial"/>
                <a:cs typeface="Arial"/>
              </a:rPr>
              <a:t>Very </a:t>
            </a:r>
            <a:r>
              <a:rPr sz="2600" spc="-65" dirty="0">
                <a:latin typeface="Arial"/>
                <a:cs typeface="Arial"/>
              </a:rPr>
              <a:t>few </a:t>
            </a:r>
            <a:r>
              <a:rPr sz="2600" spc="-355" dirty="0">
                <a:latin typeface="Arial"/>
                <a:cs typeface="Arial"/>
              </a:rPr>
              <a:t>DBMSs </a:t>
            </a:r>
            <a:r>
              <a:rPr lang="en-GB" sz="2600" spc="-355" smtClean="0">
                <a:latin typeface="Arial"/>
                <a:cs typeface="Arial"/>
              </a:rPr>
              <a:t> </a:t>
            </a:r>
            <a:r>
              <a:rPr sz="2600" spc="-55" smtClean="0">
                <a:latin typeface="Arial"/>
                <a:cs typeface="Arial"/>
              </a:rPr>
              <a:t>are </a:t>
            </a:r>
            <a:r>
              <a:rPr sz="2600" spc="-75" dirty="0">
                <a:latin typeface="Arial"/>
                <a:cs typeface="Arial"/>
              </a:rPr>
              <a:t>capable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-120" dirty="0">
                <a:latin typeface="Arial"/>
                <a:cs typeface="Arial"/>
              </a:rPr>
              <a:t>supporting </a:t>
            </a:r>
            <a:r>
              <a:rPr sz="2600" spc="-10" dirty="0">
                <a:latin typeface="Arial"/>
                <a:cs typeface="Arial"/>
              </a:rPr>
              <a:t>all </a:t>
            </a:r>
            <a:r>
              <a:rPr sz="2600" spc="-100" dirty="0">
                <a:latin typeface="Arial"/>
                <a:cs typeface="Arial"/>
              </a:rPr>
              <a:t>eight </a:t>
            </a:r>
            <a:r>
              <a:rPr sz="2600" spc="-65" dirty="0">
                <a:latin typeface="Arial"/>
                <a:cs typeface="Arial"/>
              </a:rPr>
              <a:t>relational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operators.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1355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5" dirty="0"/>
              <a:t>Select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74174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95" dirty="0">
                <a:latin typeface="Arial"/>
                <a:cs typeface="Arial"/>
              </a:rPr>
              <a:t>SELECT,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also </a:t>
            </a:r>
            <a:r>
              <a:rPr sz="2800" spc="-250" dirty="0">
                <a:latin typeface="Arial"/>
                <a:cs typeface="Arial"/>
              </a:rPr>
              <a:t>known </a:t>
            </a:r>
            <a:r>
              <a:rPr sz="2800" spc="-245" dirty="0">
                <a:latin typeface="Arial"/>
                <a:cs typeface="Arial"/>
              </a:rPr>
              <a:t>as </a:t>
            </a:r>
            <a:r>
              <a:rPr sz="2800" spc="-470" dirty="0">
                <a:latin typeface="Arial"/>
                <a:cs typeface="Arial"/>
              </a:rPr>
              <a:t>RESTRICT, </a:t>
            </a:r>
            <a:r>
              <a:rPr sz="2800" spc="-110" dirty="0">
                <a:latin typeface="Arial"/>
                <a:cs typeface="Arial"/>
              </a:rPr>
              <a:t>yields </a:t>
            </a:r>
            <a:r>
              <a:rPr sz="2800" spc="-204" dirty="0">
                <a:latin typeface="Arial"/>
                <a:cs typeface="Arial"/>
              </a:rPr>
              <a:t>values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spc="-15" dirty="0">
                <a:latin typeface="Arial"/>
                <a:cs typeface="Arial"/>
              </a:rPr>
              <a:t>all  </a:t>
            </a:r>
            <a:r>
              <a:rPr sz="2800" spc="-235" dirty="0">
                <a:latin typeface="Arial"/>
                <a:cs typeface="Arial"/>
              </a:rPr>
              <a:t>rows </a:t>
            </a:r>
            <a:r>
              <a:rPr sz="2800" spc="-150" dirty="0">
                <a:latin typeface="Arial"/>
                <a:cs typeface="Arial"/>
              </a:rPr>
              <a:t>found </a:t>
            </a:r>
            <a:r>
              <a:rPr sz="2800" spc="-175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table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120" dirty="0">
                <a:latin typeface="Arial"/>
                <a:cs typeface="Arial"/>
              </a:rPr>
              <a:t>satisfy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given </a:t>
            </a:r>
            <a:r>
              <a:rPr sz="2800" spc="-155" dirty="0">
                <a:latin typeface="Arial"/>
                <a:cs typeface="Arial"/>
              </a:rPr>
              <a:t>condition.  </a:t>
            </a:r>
            <a:r>
              <a:rPr sz="2800" spc="-130" dirty="0">
                <a:latin typeface="Arial"/>
                <a:cs typeface="Arial"/>
              </a:rPr>
              <a:t>(horizontal </a:t>
            </a:r>
            <a:r>
              <a:rPr sz="2800" spc="-245" dirty="0">
                <a:latin typeface="Arial"/>
                <a:cs typeface="Arial"/>
              </a:rPr>
              <a:t>subset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table)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3200400"/>
            <a:ext cx="7868920" cy="316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1530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90" dirty="0"/>
              <a:t>P</a:t>
            </a:r>
            <a:r>
              <a:rPr spc="-330" dirty="0"/>
              <a:t>r</a:t>
            </a:r>
            <a:r>
              <a:rPr spc="-210" dirty="0"/>
              <a:t>oject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613661"/>
            <a:ext cx="224028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15" dirty="0">
                <a:latin typeface="Arial"/>
                <a:cs typeface="Arial"/>
              </a:rPr>
              <a:t>PROJECT </a:t>
            </a:r>
            <a:r>
              <a:rPr sz="2800" spc="-114" dirty="0">
                <a:latin typeface="Arial"/>
                <a:cs typeface="Arial"/>
              </a:rPr>
              <a:t>yields  </a:t>
            </a:r>
            <a:r>
              <a:rPr sz="2800" spc="-15" dirty="0">
                <a:latin typeface="Arial"/>
                <a:cs typeface="Arial"/>
              </a:rPr>
              <a:t>all </a:t>
            </a:r>
            <a:r>
              <a:rPr sz="2800" spc="-204" dirty="0">
                <a:latin typeface="Arial"/>
                <a:cs typeface="Arial"/>
              </a:rPr>
              <a:t>values </a:t>
            </a:r>
            <a:r>
              <a:rPr sz="2800" spc="-20" dirty="0">
                <a:latin typeface="Arial"/>
                <a:cs typeface="Arial"/>
              </a:rPr>
              <a:t>for  </a:t>
            </a:r>
            <a:r>
              <a:rPr sz="2800" spc="-165" dirty="0">
                <a:latin typeface="Arial"/>
                <a:cs typeface="Arial"/>
              </a:rPr>
              <a:t>selected  </a:t>
            </a:r>
            <a:r>
              <a:rPr sz="2800" spc="-114" dirty="0">
                <a:latin typeface="Arial"/>
                <a:cs typeface="Arial"/>
              </a:rPr>
              <a:t>attributes.  </a:t>
            </a:r>
            <a:r>
              <a:rPr sz="2800" spc="-100" dirty="0">
                <a:latin typeface="Arial"/>
                <a:cs typeface="Arial"/>
              </a:rPr>
              <a:t>(vertical </a:t>
            </a:r>
            <a:r>
              <a:rPr sz="2800" spc="-245" dirty="0">
                <a:latin typeface="Arial"/>
                <a:cs typeface="Arial"/>
              </a:rPr>
              <a:t>subset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table)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600" y="1752625"/>
            <a:ext cx="6543675" cy="452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1256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5" dirty="0"/>
              <a:t>Union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UNION </a:t>
            </a:r>
            <a:r>
              <a:rPr spc="-245" dirty="0"/>
              <a:t>combines </a:t>
            </a:r>
            <a:r>
              <a:rPr spc="-15" dirty="0"/>
              <a:t>all </a:t>
            </a:r>
            <a:r>
              <a:rPr spc="-235" dirty="0"/>
              <a:t>rows </a:t>
            </a:r>
            <a:r>
              <a:rPr spc="-135" dirty="0"/>
              <a:t>from </a:t>
            </a:r>
            <a:r>
              <a:rPr spc="-140" dirty="0"/>
              <a:t>two </a:t>
            </a:r>
            <a:r>
              <a:rPr spc="-130" dirty="0"/>
              <a:t>tables, </a:t>
            </a:r>
            <a:r>
              <a:rPr spc="-150" dirty="0"/>
              <a:t>excluding  </a:t>
            </a:r>
            <a:r>
              <a:rPr spc="-100" dirty="0"/>
              <a:t>duplicate </a:t>
            </a:r>
            <a:r>
              <a:rPr spc="-225" dirty="0"/>
              <a:t>rows. </a:t>
            </a:r>
            <a:r>
              <a:rPr spc="-325" dirty="0"/>
              <a:t>The </a:t>
            </a:r>
            <a:r>
              <a:rPr spc="-114" dirty="0"/>
              <a:t>tables </a:t>
            </a:r>
            <a:r>
              <a:rPr spc="-310" dirty="0"/>
              <a:t>must </a:t>
            </a:r>
            <a:r>
              <a:rPr spc="-185" dirty="0"/>
              <a:t>have </a:t>
            </a:r>
            <a:r>
              <a:rPr spc="-170" dirty="0"/>
              <a:t>the </a:t>
            </a:r>
            <a:r>
              <a:rPr spc="-280" dirty="0"/>
              <a:t>same </a:t>
            </a:r>
            <a:r>
              <a:rPr spc="-65" dirty="0"/>
              <a:t>attribute  </a:t>
            </a:r>
            <a:r>
              <a:rPr spc="-160" dirty="0"/>
              <a:t>characteristics </a:t>
            </a:r>
            <a:r>
              <a:rPr spc="-90" dirty="0"/>
              <a:t>to be </a:t>
            </a:r>
            <a:r>
              <a:rPr spc="-245" dirty="0"/>
              <a:t>used </a:t>
            </a:r>
            <a:r>
              <a:rPr spc="-175" dirty="0"/>
              <a:t>in the</a:t>
            </a:r>
            <a:r>
              <a:rPr spc="229" dirty="0"/>
              <a:t> </a:t>
            </a:r>
            <a:r>
              <a:rPr spc="-170" dirty="0"/>
              <a:t>UNION.</a:t>
            </a:r>
          </a:p>
          <a:p>
            <a:pPr marL="12700" marR="280670">
              <a:lnSpc>
                <a:spcPct val="100000"/>
              </a:lnSpc>
              <a:spcBef>
                <a:spcPts val="5"/>
              </a:spcBef>
            </a:pPr>
            <a:r>
              <a:rPr spc="-170" dirty="0"/>
              <a:t>(</a:t>
            </a:r>
            <a:r>
              <a:rPr b="1" spc="-170" dirty="0">
                <a:latin typeface="Trebuchet MS"/>
                <a:cs typeface="Trebuchet MS"/>
              </a:rPr>
              <a:t>union-compatible, </a:t>
            </a:r>
            <a:r>
              <a:rPr spc="-175" dirty="0"/>
              <a:t>the </a:t>
            </a:r>
            <a:r>
              <a:rPr spc="-305" dirty="0"/>
              <a:t>columns </a:t>
            </a:r>
            <a:r>
              <a:rPr spc="-125" dirty="0"/>
              <a:t>and </a:t>
            </a:r>
            <a:r>
              <a:rPr spc="-210" dirty="0"/>
              <a:t>domains </a:t>
            </a:r>
            <a:r>
              <a:rPr spc="-310" dirty="0"/>
              <a:t>must </a:t>
            </a:r>
            <a:r>
              <a:rPr spc="-90" dirty="0"/>
              <a:t>be  </a:t>
            </a:r>
            <a:r>
              <a:rPr spc="-125" dirty="0"/>
              <a:t>compatible)</a:t>
            </a:r>
          </a:p>
        </p:txBody>
      </p:sp>
      <p:sp>
        <p:nvSpPr>
          <p:cNvPr id="8" name="object 8"/>
          <p:cNvSpPr/>
          <p:nvPr/>
        </p:nvSpPr>
        <p:spPr>
          <a:xfrm>
            <a:off x="152400" y="4114800"/>
            <a:ext cx="8787892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1843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Intersect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76898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0" dirty="0">
                <a:latin typeface="Arial"/>
                <a:cs typeface="Arial"/>
              </a:rPr>
              <a:t>INTERSECT </a:t>
            </a:r>
            <a:r>
              <a:rPr sz="2800" spc="-114" dirty="0">
                <a:latin typeface="Arial"/>
                <a:cs typeface="Arial"/>
              </a:rPr>
              <a:t>yields </a:t>
            </a:r>
            <a:r>
              <a:rPr sz="2800" spc="-130" dirty="0">
                <a:latin typeface="Arial"/>
                <a:cs typeface="Arial"/>
              </a:rPr>
              <a:t>only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229" dirty="0">
                <a:latin typeface="Arial"/>
                <a:cs typeface="Arial"/>
              </a:rPr>
              <a:t>rows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35" dirty="0">
                <a:latin typeface="Arial"/>
                <a:cs typeface="Arial"/>
              </a:rPr>
              <a:t>appear </a:t>
            </a:r>
            <a:r>
              <a:rPr sz="2800" spc="-175" dirty="0">
                <a:latin typeface="Arial"/>
                <a:cs typeface="Arial"/>
              </a:rPr>
              <a:t>in </a:t>
            </a:r>
            <a:r>
              <a:rPr sz="2800" spc="-135" dirty="0">
                <a:latin typeface="Arial"/>
                <a:cs typeface="Arial"/>
              </a:rPr>
              <a:t>both  </a:t>
            </a:r>
            <a:r>
              <a:rPr sz="2800" spc="-125" dirty="0">
                <a:latin typeface="Arial"/>
                <a:cs typeface="Arial"/>
              </a:rPr>
              <a:t>tables. (tables </a:t>
            </a:r>
            <a:r>
              <a:rPr sz="2800" spc="-310" dirty="0">
                <a:latin typeface="Arial"/>
                <a:cs typeface="Arial"/>
              </a:rPr>
              <a:t>must </a:t>
            </a:r>
            <a:r>
              <a:rPr sz="2800" spc="-85" dirty="0">
                <a:latin typeface="Arial"/>
                <a:cs typeface="Arial"/>
              </a:rPr>
              <a:t>be </a:t>
            </a:r>
            <a:r>
              <a:rPr sz="2800" spc="-155" dirty="0">
                <a:latin typeface="Arial"/>
                <a:cs typeface="Arial"/>
              </a:rPr>
              <a:t>union-compatible,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spc="-145" dirty="0">
                <a:latin typeface="Arial"/>
                <a:cs typeface="Arial"/>
              </a:rPr>
              <a:t>example,  </a:t>
            </a:r>
            <a:r>
              <a:rPr sz="2800" spc="-195" dirty="0">
                <a:latin typeface="Arial"/>
                <a:cs typeface="Arial"/>
              </a:rPr>
              <a:t>you </a:t>
            </a:r>
            <a:r>
              <a:rPr sz="2800" spc="-200" dirty="0">
                <a:latin typeface="Arial"/>
                <a:cs typeface="Arial"/>
              </a:rPr>
              <a:t>cannot </a:t>
            </a:r>
            <a:r>
              <a:rPr sz="2800" spc="-325" dirty="0">
                <a:latin typeface="Arial"/>
                <a:cs typeface="Arial"/>
              </a:rPr>
              <a:t>use </a:t>
            </a:r>
            <a:r>
              <a:rPr sz="2800" spc="-450" dirty="0">
                <a:latin typeface="Arial"/>
                <a:cs typeface="Arial"/>
              </a:rPr>
              <a:t>INTERSECT </a:t>
            </a:r>
            <a:r>
              <a:rPr sz="2800" spc="65" dirty="0">
                <a:latin typeface="Arial"/>
                <a:cs typeface="Arial"/>
              </a:rPr>
              <a:t>if </a:t>
            </a:r>
            <a:r>
              <a:rPr sz="2800" spc="-215" dirty="0">
                <a:latin typeface="Arial"/>
                <a:cs typeface="Arial"/>
              </a:rPr>
              <a:t>one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attributes </a:t>
            </a:r>
            <a:r>
              <a:rPr sz="2800" spc="-245" dirty="0">
                <a:latin typeface="Arial"/>
                <a:cs typeface="Arial"/>
              </a:rPr>
              <a:t>is  </a:t>
            </a:r>
            <a:r>
              <a:rPr sz="2800" spc="-235" dirty="0">
                <a:latin typeface="Arial"/>
                <a:cs typeface="Arial"/>
              </a:rPr>
              <a:t>numeric </a:t>
            </a:r>
            <a:r>
              <a:rPr sz="2800" spc="-120" dirty="0">
                <a:latin typeface="Arial"/>
                <a:cs typeface="Arial"/>
              </a:rPr>
              <a:t>and </a:t>
            </a:r>
            <a:r>
              <a:rPr sz="2800" spc="-220" dirty="0">
                <a:latin typeface="Arial"/>
                <a:cs typeface="Arial"/>
              </a:rPr>
              <a:t>one </a:t>
            </a:r>
            <a:r>
              <a:rPr sz="2800" spc="-245" dirty="0">
                <a:latin typeface="Arial"/>
                <a:cs typeface="Arial"/>
              </a:rPr>
              <a:t>is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character-based).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879850"/>
            <a:ext cx="8547735" cy="153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345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Difference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7514590" cy="276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5" dirty="0">
                <a:latin typeface="Arial"/>
                <a:cs typeface="Arial"/>
              </a:rPr>
              <a:t>DIFFERENCE </a:t>
            </a:r>
            <a:r>
              <a:rPr sz="2800" spc="-114" dirty="0">
                <a:latin typeface="Arial"/>
                <a:cs typeface="Arial"/>
              </a:rPr>
              <a:t>yields </a:t>
            </a:r>
            <a:r>
              <a:rPr sz="2800" spc="-15" dirty="0">
                <a:latin typeface="Arial"/>
                <a:cs typeface="Arial"/>
              </a:rPr>
              <a:t>all </a:t>
            </a:r>
            <a:r>
              <a:rPr sz="2800" spc="-235" dirty="0">
                <a:latin typeface="Arial"/>
                <a:cs typeface="Arial"/>
              </a:rPr>
              <a:t>rows </a:t>
            </a:r>
            <a:r>
              <a:rPr sz="2800" spc="-175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one </a:t>
            </a:r>
            <a:r>
              <a:rPr sz="2800" spc="-45" dirty="0">
                <a:latin typeface="Arial"/>
                <a:cs typeface="Arial"/>
              </a:rPr>
              <a:t>table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60" dirty="0">
                <a:latin typeface="Arial"/>
                <a:cs typeface="Arial"/>
              </a:rPr>
              <a:t>are </a:t>
            </a:r>
            <a:r>
              <a:rPr sz="2800" spc="-175" dirty="0">
                <a:latin typeface="Arial"/>
                <a:cs typeface="Arial"/>
              </a:rPr>
              <a:t>not  </a:t>
            </a:r>
            <a:r>
              <a:rPr sz="2800" spc="-150" dirty="0">
                <a:latin typeface="Arial"/>
                <a:cs typeface="Arial"/>
              </a:rPr>
              <a:t>found </a:t>
            </a:r>
            <a:r>
              <a:rPr sz="2800" spc="-175" dirty="0">
                <a:latin typeface="Arial"/>
                <a:cs typeface="Arial"/>
              </a:rPr>
              <a:t>in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other </a:t>
            </a:r>
            <a:r>
              <a:rPr sz="2800" spc="-40" dirty="0">
                <a:latin typeface="Arial"/>
                <a:cs typeface="Arial"/>
              </a:rPr>
              <a:t>table;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240" dirty="0">
                <a:latin typeface="Arial"/>
                <a:cs typeface="Arial"/>
              </a:rPr>
              <a:t>is, </a:t>
            </a:r>
            <a:r>
              <a:rPr sz="2800" spc="-20" dirty="0">
                <a:latin typeface="Arial"/>
                <a:cs typeface="Arial"/>
              </a:rPr>
              <a:t>it </a:t>
            </a:r>
            <a:r>
              <a:rPr sz="2800" spc="-190" dirty="0">
                <a:latin typeface="Arial"/>
                <a:cs typeface="Arial"/>
              </a:rPr>
              <a:t>subtracts </a:t>
            </a:r>
            <a:r>
              <a:rPr sz="2800" spc="-220" dirty="0">
                <a:latin typeface="Arial"/>
                <a:cs typeface="Arial"/>
              </a:rPr>
              <a:t>one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35" dirty="0">
                <a:latin typeface="Arial"/>
                <a:cs typeface="Arial"/>
              </a:rPr>
              <a:t>from </a:t>
            </a:r>
            <a:r>
              <a:rPr sz="2800" spc="-175" dirty="0">
                <a:latin typeface="Arial"/>
                <a:cs typeface="Arial"/>
              </a:rPr>
              <a:t>the other. </a:t>
            </a:r>
            <a:r>
              <a:rPr sz="2800" spc="-125" dirty="0">
                <a:latin typeface="Arial"/>
                <a:cs typeface="Arial"/>
              </a:rPr>
              <a:t>(tables </a:t>
            </a:r>
            <a:r>
              <a:rPr sz="2800" spc="-310" dirty="0">
                <a:latin typeface="Arial"/>
                <a:cs typeface="Arial"/>
              </a:rPr>
              <a:t>must </a:t>
            </a:r>
            <a:r>
              <a:rPr sz="2800" spc="-90" dirty="0">
                <a:latin typeface="Arial"/>
                <a:cs typeface="Arial"/>
              </a:rPr>
              <a:t>be</a:t>
            </a:r>
            <a:r>
              <a:rPr sz="2800" spc="47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union-compatible)</a:t>
            </a:r>
            <a:endParaRPr sz="2800">
              <a:latin typeface="Arial"/>
              <a:cs typeface="Arial"/>
            </a:endParaRPr>
          </a:p>
          <a:p>
            <a:pPr marL="12700" marR="78105" algn="just">
              <a:lnSpc>
                <a:spcPct val="100000"/>
              </a:lnSpc>
              <a:spcBef>
                <a:spcPts val="705"/>
              </a:spcBef>
            </a:pPr>
            <a:r>
              <a:rPr sz="2800" spc="-125" dirty="0">
                <a:latin typeface="Arial"/>
                <a:cs typeface="Arial"/>
              </a:rPr>
              <a:t>Note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145" dirty="0">
                <a:latin typeface="Arial"/>
                <a:cs typeface="Arial"/>
              </a:rPr>
              <a:t>subtracting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first </a:t>
            </a:r>
            <a:r>
              <a:rPr sz="2800" spc="-45" dirty="0">
                <a:latin typeface="Arial"/>
                <a:cs typeface="Arial"/>
              </a:rPr>
              <a:t>table </a:t>
            </a:r>
            <a:r>
              <a:rPr sz="2800" spc="-135" dirty="0">
                <a:latin typeface="Arial"/>
                <a:cs typeface="Arial"/>
              </a:rPr>
              <a:t>from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245" dirty="0">
                <a:latin typeface="Arial"/>
                <a:cs typeface="Arial"/>
              </a:rPr>
              <a:t>second  </a:t>
            </a:r>
            <a:r>
              <a:rPr sz="2800" spc="-45" dirty="0">
                <a:latin typeface="Arial"/>
                <a:cs typeface="Arial"/>
              </a:rPr>
              <a:t>table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170" dirty="0">
                <a:latin typeface="Arial"/>
                <a:cs typeface="Arial"/>
              </a:rPr>
              <a:t>not the </a:t>
            </a:r>
            <a:r>
              <a:rPr sz="2800" spc="-280" dirty="0">
                <a:latin typeface="Arial"/>
                <a:cs typeface="Arial"/>
              </a:rPr>
              <a:t>same </a:t>
            </a:r>
            <a:r>
              <a:rPr sz="2800" spc="-245" dirty="0">
                <a:latin typeface="Arial"/>
                <a:cs typeface="Arial"/>
              </a:rPr>
              <a:t>as </a:t>
            </a:r>
            <a:r>
              <a:rPr sz="2800" spc="-145" dirty="0">
                <a:latin typeface="Arial"/>
                <a:cs typeface="Arial"/>
              </a:rPr>
              <a:t>subtracting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245" dirty="0">
                <a:latin typeface="Arial"/>
                <a:cs typeface="Arial"/>
              </a:rPr>
              <a:t>second </a:t>
            </a:r>
            <a:r>
              <a:rPr sz="2800" spc="-45" dirty="0">
                <a:latin typeface="Arial"/>
                <a:cs typeface="Arial"/>
              </a:rPr>
              <a:t>table  </a:t>
            </a:r>
            <a:r>
              <a:rPr sz="2800" spc="-135" dirty="0">
                <a:latin typeface="Arial"/>
                <a:cs typeface="Arial"/>
              </a:rPr>
              <a:t>from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first</a:t>
            </a:r>
            <a:r>
              <a:rPr sz="2800" spc="30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table.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" y="4724400"/>
            <a:ext cx="8858631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16821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90" dirty="0"/>
              <a:t>P</a:t>
            </a:r>
            <a:r>
              <a:rPr spc="-330" dirty="0"/>
              <a:t>r</a:t>
            </a:r>
            <a:r>
              <a:rPr spc="-265" dirty="0"/>
              <a:t>oduct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8322309" cy="17386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2800" spc="-375" dirty="0">
                <a:latin typeface="Arial"/>
                <a:cs typeface="Arial"/>
              </a:rPr>
              <a:t>PRODUCT </a:t>
            </a:r>
            <a:r>
              <a:rPr sz="2800" spc="-114" dirty="0">
                <a:latin typeface="Arial"/>
                <a:cs typeface="Arial"/>
              </a:rPr>
              <a:t>yields </a:t>
            </a:r>
            <a:r>
              <a:rPr sz="2800" spc="-15" dirty="0">
                <a:latin typeface="Arial"/>
                <a:cs typeface="Arial"/>
              </a:rPr>
              <a:t>all </a:t>
            </a:r>
            <a:r>
              <a:rPr sz="2800" spc="-165" dirty="0">
                <a:latin typeface="Arial"/>
                <a:cs typeface="Arial"/>
              </a:rPr>
              <a:t>possible </a:t>
            </a:r>
            <a:r>
              <a:rPr sz="2800" spc="-100" dirty="0">
                <a:latin typeface="Arial"/>
                <a:cs typeface="Arial"/>
              </a:rPr>
              <a:t>pairs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35" dirty="0">
                <a:latin typeface="Arial"/>
                <a:cs typeface="Arial"/>
              </a:rPr>
              <a:t>rows </a:t>
            </a:r>
            <a:r>
              <a:rPr sz="2800" spc="-135" dirty="0">
                <a:latin typeface="Arial"/>
                <a:cs typeface="Arial"/>
              </a:rPr>
              <a:t>from </a:t>
            </a:r>
            <a:r>
              <a:rPr sz="2800" spc="-140" dirty="0">
                <a:latin typeface="Arial"/>
                <a:cs typeface="Arial"/>
              </a:rPr>
              <a:t>two </a:t>
            </a:r>
            <a:r>
              <a:rPr sz="2800" spc="-114" dirty="0">
                <a:latin typeface="Arial"/>
                <a:cs typeface="Arial"/>
              </a:rPr>
              <a:t>tables  </a:t>
            </a:r>
            <a:r>
              <a:rPr sz="2800" spc="-165" dirty="0">
                <a:latin typeface="Arial"/>
                <a:cs typeface="Arial"/>
              </a:rPr>
              <a:t>(also </a:t>
            </a:r>
            <a:r>
              <a:rPr sz="2800" spc="-250" dirty="0">
                <a:latin typeface="Arial"/>
                <a:cs typeface="Arial"/>
              </a:rPr>
              <a:t>known </a:t>
            </a:r>
            <a:r>
              <a:rPr sz="2800" spc="-245" dirty="0">
                <a:latin typeface="Arial"/>
                <a:cs typeface="Arial"/>
              </a:rPr>
              <a:t>as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Cartesian </a:t>
            </a:r>
            <a:r>
              <a:rPr sz="2800" spc="-140" dirty="0">
                <a:latin typeface="Arial"/>
                <a:cs typeface="Arial"/>
              </a:rPr>
              <a:t>product). </a:t>
            </a:r>
            <a:r>
              <a:rPr sz="2800" spc="-10" dirty="0">
                <a:latin typeface="Arial"/>
                <a:cs typeface="Arial"/>
              </a:rPr>
              <a:t>If </a:t>
            </a:r>
            <a:r>
              <a:rPr sz="2800" spc="-215" dirty="0">
                <a:latin typeface="Arial"/>
                <a:cs typeface="Arial"/>
              </a:rPr>
              <a:t>one </a:t>
            </a:r>
            <a:r>
              <a:rPr sz="2800" spc="-45" dirty="0">
                <a:latin typeface="Arial"/>
                <a:cs typeface="Arial"/>
              </a:rPr>
              <a:t>table </a:t>
            </a:r>
            <a:r>
              <a:rPr sz="2800" spc="-275" dirty="0">
                <a:latin typeface="Arial"/>
                <a:cs typeface="Arial"/>
              </a:rPr>
              <a:t>has </a:t>
            </a:r>
            <a:r>
              <a:rPr sz="2800" spc="-160" dirty="0">
                <a:latin typeface="Arial"/>
                <a:cs typeface="Arial"/>
              </a:rPr>
              <a:t>six  </a:t>
            </a:r>
            <a:r>
              <a:rPr sz="2800" spc="-235" dirty="0">
                <a:latin typeface="Arial"/>
                <a:cs typeface="Arial"/>
              </a:rPr>
              <a:t>rows </a:t>
            </a:r>
            <a:r>
              <a:rPr sz="2800" spc="-120" dirty="0">
                <a:latin typeface="Arial"/>
                <a:cs typeface="Arial"/>
              </a:rPr>
              <a:t>and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other </a:t>
            </a:r>
            <a:r>
              <a:rPr sz="2800" spc="-45" dirty="0">
                <a:latin typeface="Arial"/>
                <a:cs typeface="Arial"/>
              </a:rPr>
              <a:t>table </a:t>
            </a:r>
            <a:r>
              <a:rPr sz="2800" spc="-275" dirty="0">
                <a:latin typeface="Arial"/>
                <a:cs typeface="Arial"/>
              </a:rPr>
              <a:t>has </a:t>
            </a:r>
            <a:r>
              <a:rPr sz="2800" spc="-135" dirty="0">
                <a:latin typeface="Arial"/>
                <a:cs typeface="Arial"/>
              </a:rPr>
              <a:t>three </a:t>
            </a:r>
            <a:r>
              <a:rPr sz="2800" spc="-229" dirty="0">
                <a:latin typeface="Arial"/>
                <a:cs typeface="Arial"/>
              </a:rPr>
              <a:t>rows,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375" dirty="0">
                <a:latin typeface="Arial"/>
                <a:cs typeface="Arial"/>
              </a:rPr>
              <a:t>PRODUCT  </a:t>
            </a:r>
            <a:r>
              <a:rPr sz="2800" spc="-114" dirty="0">
                <a:latin typeface="Arial"/>
                <a:cs typeface="Arial"/>
              </a:rPr>
              <a:t>yields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list </a:t>
            </a:r>
            <a:r>
              <a:rPr sz="2800" spc="-220" dirty="0">
                <a:latin typeface="Arial"/>
                <a:cs typeface="Arial"/>
              </a:rPr>
              <a:t>composed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6 </a:t>
            </a:r>
            <a:r>
              <a:rPr sz="2800" spc="-5" dirty="0">
                <a:latin typeface="Noto Sans CJK JP Regular"/>
                <a:cs typeface="Noto Sans CJK JP Regular"/>
              </a:rPr>
              <a:t>× </a:t>
            </a:r>
            <a:r>
              <a:rPr sz="2800" spc="-15" dirty="0">
                <a:latin typeface="Arial"/>
                <a:cs typeface="Arial"/>
              </a:rPr>
              <a:t>3 </a:t>
            </a:r>
            <a:r>
              <a:rPr sz="2800" spc="225" dirty="0">
                <a:latin typeface="Arial"/>
                <a:cs typeface="Arial"/>
              </a:rPr>
              <a:t>= </a:t>
            </a:r>
            <a:r>
              <a:rPr sz="2800" spc="-15" dirty="0">
                <a:latin typeface="Arial"/>
                <a:cs typeface="Arial"/>
              </a:rPr>
              <a:t>18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rows.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3581437"/>
            <a:ext cx="8610600" cy="3004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772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Noto Sans CJK JP Regular</vt:lpstr>
      <vt:lpstr>Trebuchet MS</vt:lpstr>
      <vt:lpstr>Wingdings</vt:lpstr>
      <vt:lpstr>Office Theme</vt:lpstr>
      <vt:lpstr>DATABASE MANAGEMENT SYSTEM</vt:lpstr>
      <vt:lpstr>Objectives</vt:lpstr>
      <vt:lpstr>Relational Set Operators</vt:lpstr>
      <vt:lpstr>Select</vt:lpstr>
      <vt:lpstr>Project</vt:lpstr>
      <vt:lpstr>Union</vt:lpstr>
      <vt:lpstr>Intersect</vt:lpstr>
      <vt:lpstr>Difference</vt:lpstr>
      <vt:lpstr>Product</vt:lpstr>
      <vt:lpstr>Join</vt:lpstr>
      <vt:lpstr>Natural Join</vt:lpstr>
      <vt:lpstr>Natural Join (contd.)</vt:lpstr>
      <vt:lpstr>Natural Join (contd.)</vt:lpstr>
      <vt:lpstr>Other Forms of Join</vt:lpstr>
      <vt:lpstr>Other Forms of Join (contd.)</vt:lpstr>
      <vt:lpstr>Other Forms of Join (contd.)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Mishal</dc:creator>
  <cp:lastModifiedBy>asma irfan</cp:lastModifiedBy>
  <cp:revision>3</cp:revision>
  <dcterms:created xsi:type="dcterms:W3CDTF">2018-09-30T16:28:09Z</dcterms:created>
  <dcterms:modified xsi:type="dcterms:W3CDTF">2018-10-01T06:42:23Z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2018-09-30T00:00:00Z</vt:filetime>
  </property>
</Properties>
</file>