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1" r:id="rId3"/>
    <p:sldId id="259" r:id="rId4"/>
    <p:sldId id="302" r:id="rId5"/>
    <p:sldId id="260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03" r:id="rId24"/>
    <p:sldId id="285" r:id="rId25"/>
    <p:sldId id="287" r:id="rId26"/>
    <p:sldId id="289" r:id="rId27"/>
    <p:sldId id="291" r:id="rId28"/>
    <p:sldId id="292" r:id="rId29"/>
    <p:sldId id="294" r:id="rId30"/>
    <p:sldId id="296" r:id="rId31"/>
    <p:sldId id="304" r:id="rId32"/>
    <p:sldId id="297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03A37-68A5-4FC7-9815-63CD573A9DFE}" type="doc">
      <dgm:prSet loTypeId="urn:microsoft.com/office/officeart/2005/8/layout/default#2" loCatId="list" qsTypeId="urn:microsoft.com/office/officeart/2005/8/quickstyle/simple1" qsCatId="simple" csTypeId="urn:microsoft.com/office/officeart/2005/8/colors/colorful1#7" csCatId="colorful"/>
      <dgm:spPr/>
      <dgm:t>
        <a:bodyPr/>
        <a:lstStyle/>
        <a:p>
          <a:endParaRPr lang="en-US"/>
        </a:p>
      </dgm:t>
    </dgm:pt>
    <dgm:pt modelId="{819178E0-9F9C-4688-AE79-98815331B1E9}">
      <dgm:prSet custT="1"/>
      <dgm:spPr/>
      <dgm:t>
        <a:bodyPr/>
        <a:lstStyle/>
        <a:p>
          <a:pPr rtl="0"/>
          <a:r>
            <a:rPr lang="en-US" sz="2800" b="1" dirty="0" smtClean="0"/>
            <a:t>Hadoop</a:t>
          </a:r>
          <a:endParaRPr lang="en-US" sz="2800" b="1" dirty="0"/>
        </a:p>
      </dgm:t>
    </dgm:pt>
    <dgm:pt modelId="{62CFEB44-1206-4A1B-A626-5A6F2B14C7A7}" type="parTrans" cxnId="{55DEA29D-5D0D-40F4-AEAA-A88EEB04D851}">
      <dgm:prSet/>
      <dgm:spPr/>
      <dgm:t>
        <a:bodyPr/>
        <a:lstStyle/>
        <a:p>
          <a:endParaRPr lang="en-US"/>
        </a:p>
      </dgm:t>
    </dgm:pt>
    <dgm:pt modelId="{717E48A4-DAF2-4CFF-A86C-5CBC96D3709E}" type="sibTrans" cxnId="{55DEA29D-5D0D-40F4-AEAA-A88EEB04D851}">
      <dgm:prSet/>
      <dgm:spPr/>
      <dgm:t>
        <a:bodyPr/>
        <a:lstStyle/>
        <a:p>
          <a:endParaRPr lang="en-US"/>
        </a:p>
      </dgm:t>
    </dgm:pt>
    <dgm:pt modelId="{DEA2727D-C5C7-44EF-BAF5-140F75170DCE}">
      <dgm:prSet custT="1"/>
      <dgm:spPr/>
      <dgm:t>
        <a:bodyPr/>
        <a:lstStyle/>
        <a:p>
          <a:pPr rtl="0"/>
          <a:r>
            <a:rPr lang="en-US" sz="2800" b="1" dirty="0" smtClean="0"/>
            <a:t>Hadoop Distributed File System (HDFS)</a:t>
          </a:r>
          <a:endParaRPr lang="en-US" sz="2800" dirty="0"/>
        </a:p>
      </dgm:t>
    </dgm:pt>
    <dgm:pt modelId="{F33505BB-7DD0-4150-8F26-2686FF76C429}" type="parTrans" cxnId="{1DD533DC-8CFA-4304-BAA2-49E882BA9DD7}">
      <dgm:prSet/>
      <dgm:spPr/>
      <dgm:t>
        <a:bodyPr/>
        <a:lstStyle/>
        <a:p>
          <a:endParaRPr lang="en-US"/>
        </a:p>
      </dgm:t>
    </dgm:pt>
    <dgm:pt modelId="{4776D02E-574E-4BBA-B6E1-461BDC7AD42E}" type="sibTrans" cxnId="{1DD533DC-8CFA-4304-BAA2-49E882BA9DD7}">
      <dgm:prSet/>
      <dgm:spPr/>
      <dgm:t>
        <a:bodyPr/>
        <a:lstStyle/>
        <a:p>
          <a:endParaRPr lang="en-US"/>
        </a:p>
      </dgm:t>
    </dgm:pt>
    <dgm:pt modelId="{43FE6BF4-2025-4C45-B704-FEAC2343581E}">
      <dgm:prSet custT="1"/>
      <dgm:spPr/>
      <dgm:t>
        <a:bodyPr/>
        <a:lstStyle/>
        <a:p>
          <a:pPr rtl="0"/>
          <a:r>
            <a:rPr lang="en-US" sz="2800" b="1" dirty="0" err="1" smtClean="0"/>
            <a:t>MapReduce</a:t>
          </a:r>
          <a:endParaRPr lang="en-US" sz="2800" b="1" dirty="0"/>
        </a:p>
      </dgm:t>
    </dgm:pt>
    <dgm:pt modelId="{19F4D0DD-7038-4036-B5F1-42D27E8FC0DF}" type="parTrans" cxnId="{2C912129-AA3E-4935-A071-8556029FB9B0}">
      <dgm:prSet/>
      <dgm:spPr/>
      <dgm:t>
        <a:bodyPr/>
        <a:lstStyle/>
        <a:p>
          <a:endParaRPr lang="en-US"/>
        </a:p>
      </dgm:t>
    </dgm:pt>
    <dgm:pt modelId="{DA827460-1138-4E0A-8EC4-6C3E6BAF9F07}" type="sibTrans" cxnId="{2C912129-AA3E-4935-A071-8556029FB9B0}">
      <dgm:prSet/>
      <dgm:spPr/>
      <dgm:t>
        <a:bodyPr/>
        <a:lstStyle/>
        <a:p>
          <a:endParaRPr lang="en-US"/>
        </a:p>
      </dgm:t>
    </dgm:pt>
    <dgm:pt modelId="{5E0C8B8A-416C-48E0-8517-9ED3396EB59F}">
      <dgm:prSet custT="1"/>
      <dgm:spPr/>
      <dgm:t>
        <a:bodyPr/>
        <a:lstStyle/>
        <a:p>
          <a:pPr rtl="0"/>
          <a:r>
            <a:rPr lang="en-US" sz="2800" b="1" dirty="0" err="1" smtClean="0"/>
            <a:t>NoSQL</a:t>
          </a:r>
          <a:endParaRPr lang="en-US" sz="2800" b="1" dirty="0"/>
        </a:p>
      </dgm:t>
    </dgm:pt>
    <dgm:pt modelId="{0E3ED374-24B2-43CB-B73F-F89B72543ED0}" type="parTrans" cxnId="{806A311D-0873-465F-B6AC-C271F430E114}">
      <dgm:prSet/>
      <dgm:spPr/>
      <dgm:t>
        <a:bodyPr/>
        <a:lstStyle/>
        <a:p>
          <a:endParaRPr lang="en-US"/>
        </a:p>
      </dgm:t>
    </dgm:pt>
    <dgm:pt modelId="{9AF1590B-6643-43DE-9CDC-91B8C23F7710}" type="sibTrans" cxnId="{806A311D-0873-465F-B6AC-C271F430E114}">
      <dgm:prSet/>
      <dgm:spPr/>
      <dgm:t>
        <a:bodyPr/>
        <a:lstStyle/>
        <a:p>
          <a:endParaRPr lang="en-US"/>
        </a:p>
      </dgm:t>
    </dgm:pt>
    <dgm:pt modelId="{06252347-C021-4388-9DC6-E55CF8C32EA2}" type="pres">
      <dgm:prSet presAssocID="{31803A37-68A5-4FC7-9815-63CD573A9D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160CD-720E-4F3C-94C3-0E064BD03428}" type="pres">
      <dgm:prSet presAssocID="{819178E0-9F9C-4688-AE79-98815331B1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EAC63-FBE6-4A82-8849-1D9D2939AE75}" type="pres">
      <dgm:prSet presAssocID="{717E48A4-DAF2-4CFF-A86C-5CBC96D3709E}" presName="sibTrans" presStyleCnt="0"/>
      <dgm:spPr/>
      <dgm:t>
        <a:bodyPr/>
        <a:lstStyle/>
        <a:p>
          <a:endParaRPr lang="en-US"/>
        </a:p>
      </dgm:t>
    </dgm:pt>
    <dgm:pt modelId="{C935DCEC-6CD2-4F17-9EEE-13BC73F88663}" type="pres">
      <dgm:prSet presAssocID="{DEA2727D-C5C7-44EF-BAF5-140F75170D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A92BF-D127-4002-90F8-099C6B07C01E}" type="pres">
      <dgm:prSet presAssocID="{4776D02E-574E-4BBA-B6E1-461BDC7AD42E}" presName="sibTrans" presStyleCnt="0"/>
      <dgm:spPr/>
      <dgm:t>
        <a:bodyPr/>
        <a:lstStyle/>
        <a:p>
          <a:endParaRPr lang="en-US"/>
        </a:p>
      </dgm:t>
    </dgm:pt>
    <dgm:pt modelId="{5F901D6F-E99B-4009-8BF7-966E6BD18DF6}" type="pres">
      <dgm:prSet presAssocID="{43FE6BF4-2025-4C45-B704-FEAC234358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70CE0-EA49-498D-A8E2-DEFB73470683}" type="pres">
      <dgm:prSet presAssocID="{DA827460-1138-4E0A-8EC4-6C3E6BAF9F07}" presName="sibTrans" presStyleCnt="0"/>
      <dgm:spPr/>
      <dgm:t>
        <a:bodyPr/>
        <a:lstStyle/>
        <a:p>
          <a:endParaRPr lang="en-US"/>
        </a:p>
      </dgm:t>
    </dgm:pt>
    <dgm:pt modelId="{03BD4E04-3EDE-4D33-8FBC-232CCF45A076}" type="pres">
      <dgm:prSet presAssocID="{5E0C8B8A-416C-48E0-8517-9ED3396EB5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5C9CAD-7F07-4D8F-B59A-44CA0E93EB68}" type="presOf" srcId="{43FE6BF4-2025-4C45-B704-FEAC2343581E}" destId="{5F901D6F-E99B-4009-8BF7-966E6BD18DF6}" srcOrd="0" destOrd="0" presId="urn:microsoft.com/office/officeart/2005/8/layout/default#2"/>
    <dgm:cxn modelId="{2C912129-AA3E-4935-A071-8556029FB9B0}" srcId="{31803A37-68A5-4FC7-9815-63CD573A9DFE}" destId="{43FE6BF4-2025-4C45-B704-FEAC2343581E}" srcOrd="2" destOrd="0" parTransId="{19F4D0DD-7038-4036-B5F1-42D27E8FC0DF}" sibTransId="{DA827460-1138-4E0A-8EC4-6C3E6BAF9F07}"/>
    <dgm:cxn modelId="{DEB4322B-4708-4245-9205-50CA32B6BF64}" type="presOf" srcId="{819178E0-9F9C-4688-AE79-98815331B1E9}" destId="{607160CD-720E-4F3C-94C3-0E064BD03428}" srcOrd="0" destOrd="0" presId="urn:microsoft.com/office/officeart/2005/8/layout/default#2"/>
    <dgm:cxn modelId="{806A311D-0873-465F-B6AC-C271F430E114}" srcId="{31803A37-68A5-4FC7-9815-63CD573A9DFE}" destId="{5E0C8B8A-416C-48E0-8517-9ED3396EB59F}" srcOrd="3" destOrd="0" parTransId="{0E3ED374-24B2-43CB-B73F-F89B72543ED0}" sibTransId="{9AF1590B-6643-43DE-9CDC-91B8C23F7710}"/>
    <dgm:cxn modelId="{7FDABAE3-4177-4948-9F1A-F1F8FE59F551}" type="presOf" srcId="{DEA2727D-C5C7-44EF-BAF5-140F75170DCE}" destId="{C935DCEC-6CD2-4F17-9EEE-13BC73F88663}" srcOrd="0" destOrd="0" presId="urn:microsoft.com/office/officeart/2005/8/layout/default#2"/>
    <dgm:cxn modelId="{24B974AE-B24E-41CE-9073-C3AC3F71DCCC}" type="presOf" srcId="{5E0C8B8A-416C-48E0-8517-9ED3396EB59F}" destId="{03BD4E04-3EDE-4D33-8FBC-232CCF45A076}" srcOrd="0" destOrd="0" presId="urn:microsoft.com/office/officeart/2005/8/layout/default#2"/>
    <dgm:cxn modelId="{1DD533DC-8CFA-4304-BAA2-49E882BA9DD7}" srcId="{31803A37-68A5-4FC7-9815-63CD573A9DFE}" destId="{DEA2727D-C5C7-44EF-BAF5-140F75170DCE}" srcOrd="1" destOrd="0" parTransId="{F33505BB-7DD0-4150-8F26-2686FF76C429}" sibTransId="{4776D02E-574E-4BBA-B6E1-461BDC7AD42E}"/>
    <dgm:cxn modelId="{55DEA29D-5D0D-40F4-AEAA-A88EEB04D851}" srcId="{31803A37-68A5-4FC7-9815-63CD573A9DFE}" destId="{819178E0-9F9C-4688-AE79-98815331B1E9}" srcOrd="0" destOrd="0" parTransId="{62CFEB44-1206-4A1B-A626-5A6F2B14C7A7}" sibTransId="{717E48A4-DAF2-4CFF-A86C-5CBC96D3709E}"/>
    <dgm:cxn modelId="{6AFEE4EB-824A-456C-92E8-0C8C15715F8B}" type="presOf" srcId="{31803A37-68A5-4FC7-9815-63CD573A9DFE}" destId="{06252347-C021-4388-9DC6-E55CF8C32EA2}" srcOrd="0" destOrd="0" presId="urn:microsoft.com/office/officeart/2005/8/layout/default#2"/>
    <dgm:cxn modelId="{5C7674F9-213E-4C26-A7B9-F76E863824EE}" type="presParOf" srcId="{06252347-C021-4388-9DC6-E55CF8C32EA2}" destId="{607160CD-720E-4F3C-94C3-0E064BD03428}" srcOrd="0" destOrd="0" presId="urn:microsoft.com/office/officeart/2005/8/layout/default#2"/>
    <dgm:cxn modelId="{E922EA46-FAF1-40A6-8162-909103A0B7F8}" type="presParOf" srcId="{06252347-C021-4388-9DC6-E55CF8C32EA2}" destId="{C6AEAC63-FBE6-4A82-8849-1D9D2939AE75}" srcOrd="1" destOrd="0" presId="urn:microsoft.com/office/officeart/2005/8/layout/default#2"/>
    <dgm:cxn modelId="{C61C1B05-963D-4FBC-B964-EEE14E553795}" type="presParOf" srcId="{06252347-C021-4388-9DC6-E55CF8C32EA2}" destId="{C935DCEC-6CD2-4F17-9EEE-13BC73F88663}" srcOrd="2" destOrd="0" presId="urn:microsoft.com/office/officeart/2005/8/layout/default#2"/>
    <dgm:cxn modelId="{142031C3-4788-4D80-9544-DE00030FA414}" type="presParOf" srcId="{06252347-C021-4388-9DC6-E55CF8C32EA2}" destId="{AFDA92BF-D127-4002-90F8-099C6B07C01E}" srcOrd="3" destOrd="0" presId="urn:microsoft.com/office/officeart/2005/8/layout/default#2"/>
    <dgm:cxn modelId="{16600248-A1EA-46AC-AD21-171FB68D4DB7}" type="presParOf" srcId="{06252347-C021-4388-9DC6-E55CF8C32EA2}" destId="{5F901D6F-E99B-4009-8BF7-966E6BD18DF6}" srcOrd="4" destOrd="0" presId="urn:microsoft.com/office/officeart/2005/8/layout/default#2"/>
    <dgm:cxn modelId="{42899FAB-07B0-43BD-B149-0280E3400A4C}" type="presParOf" srcId="{06252347-C021-4388-9DC6-E55CF8C32EA2}" destId="{4D870CE0-EA49-498D-A8E2-DEFB73470683}" srcOrd="5" destOrd="0" presId="urn:microsoft.com/office/officeart/2005/8/layout/default#2"/>
    <dgm:cxn modelId="{2D3CDC69-F6EC-4884-A933-8B5288862179}" type="presParOf" srcId="{06252347-C021-4388-9DC6-E55CF8C32EA2}" destId="{03BD4E04-3EDE-4D33-8FBC-232CCF45A076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160CD-720E-4F3C-94C3-0E064BD03428}">
      <dsp:nvSpPr>
        <dsp:cNvPr id="0" name=""/>
        <dsp:cNvSpPr/>
      </dsp:nvSpPr>
      <dsp:spPr>
        <a:xfrm>
          <a:off x="334134" y="1830"/>
          <a:ext cx="3455491" cy="2073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Hadoop</a:t>
          </a:r>
          <a:endParaRPr lang="en-US" sz="2800" b="1" kern="1200" dirty="0"/>
        </a:p>
      </dsp:txBody>
      <dsp:txXfrm>
        <a:off x="334134" y="1830"/>
        <a:ext cx="3455491" cy="2073294"/>
      </dsp:txXfrm>
    </dsp:sp>
    <dsp:sp modelId="{C935DCEC-6CD2-4F17-9EEE-13BC73F88663}">
      <dsp:nvSpPr>
        <dsp:cNvPr id="0" name=""/>
        <dsp:cNvSpPr/>
      </dsp:nvSpPr>
      <dsp:spPr>
        <a:xfrm>
          <a:off x="4135174" y="1830"/>
          <a:ext cx="3455491" cy="20732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Hadoop Distributed File System (HDFS)</a:t>
          </a:r>
          <a:endParaRPr lang="en-US" sz="2800" kern="1200" dirty="0"/>
        </a:p>
      </dsp:txBody>
      <dsp:txXfrm>
        <a:off x="4135174" y="1830"/>
        <a:ext cx="3455491" cy="2073294"/>
      </dsp:txXfrm>
    </dsp:sp>
    <dsp:sp modelId="{5F901D6F-E99B-4009-8BF7-966E6BD18DF6}">
      <dsp:nvSpPr>
        <dsp:cNvPr id="0" name=""/>
        <dsp:cNvSpPr/>
      </dsp:nvSpPr>
      <dsp:spPr>
        <a:xfrm>
          <a:off x="334134" y="2420674"/>
          <a:ext cx="3455491" cy="2073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MapReduce</a:t>
          </a:r>
          <a:endParaRPr lang="en-US" sz="2800" b="1" kern="1200" dirty="0"/>
        </a:p>
      </dsp:txBody>
      <dsp:txXfrm>
        <a:off x="334134" y="2420674"/>
        <a:ext cx="3455491" cy="2073294"/>
      </dsp:txXfrm>
    </dsp:sp>
    <dsp:sp modelId="{03BD4E04-3EDE-4D33-8FBC-232CCF45A076}">
      <dsp:nvSpPr>
        <dsp:cNvPr id="0" name=""/>
        <dsp:cNvSpPr/>
      </dsp:nvSpPr>
      <dsp:spPr>
        <a:xfrm>
          <a:off x="4135174" y="2420674"/>
          <a:ext cx="3455491" cy="20732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NoSQL</a:t>
          </a:r>
          <a:endParaRPr lang="en-US" sz="2800" b="1" kern="1200" dirty="0"/>
        </a:p>
      </dsp:txBody>
      <dsp:txXfrm>
        <a:off x="4135174" y="2420674"/>
        <a:ext cx="3455491" cy="2073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E6B8-AE9E-4827-847C-85E7B3A76F9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27DC-D6CD-4883-AB21-30CF920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1AD88A4-F1DC-4582-A3B0-8FD2CAAE571C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19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5C0A52-679E-4734-960C-48822A0A7012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5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0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To understand why this is an odd table, suppose that Nancy Meyers is assigned </a:t>
            </a:r>
            <a:r>
              <a:rPr lang="en-US" dirty="0" smtClean="0"/>
              <a:t>a new </a:t>
            </a:r>
            <a:r>
              <a:rPr lang="en-US" dirty="0"/>
              <a:t>SKU, say 101300. What addition should we make to this table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Clearly</a:t>
            </a:r>
            <a:r>
              <a:rPr lang="en-US" dirty="0"/>
              <a:t>, we </a:t>
            </a:r>
            <a:r>
              <a:rPr lang="en-US" dirty="0" smtClean="0"/>
              <a:t>need to </a:t>
            </a:r>
            <a:r>
              <a:rPr lang="en-US" dirty="0"/>
              <a:t>add a row for the new SKU, but if we add just one row, say the row ('Nancy Meyers</a:t>
            </a:r>
            <a:r>
              <a:rPr lang="en-US" dirty="0" smtClean="0"/>
              <a:t>', 101300</a:t>
            </a:r>
            <a:r>
              <a:rPr lang="en-US" dirty="0"/>
              <a:t>, 'Art'), it will appear that she manages product 101300 as an Art major, but </a:t>
            </a:r>
            <a:r>
              <a:rPr lang="en-US" dirty="0" smtClean="0"/>
              <a:t>not as </a:t>
            </a:r>
            <a:r>
              <a:rPr lang="en-US" dirty="0"/>
              <a:t>an Info Systems major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avoid such an illogical state, we need to add two rows:</a:t>
            </a:r>
          </a:p>
          <a:p>
            <a:r>
              <a:rPr lang="en-US" dirty="0"/>
              <a:t>('Nancy Meyers', 101300, 'Art') and ('Nancy Meyers', 101300, 'Info Systems</a:t>
            </a:r>
            <a:r>
              <a:rPr lang="en-US" dirty="0" smtClean="0"/>
              <a:t>').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Now, that is strange!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6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172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1F44-CA7E-44EF-89CC-F7865C6ED6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290E-04DC-40C8-B928-15596F3F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Big Data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Aims to:</a:t>
            </a:r>
          </a:p>
          <a:p>
            <a:pPr lvl="1" eaLnBrk="1" hangingPunct="1"/>
            <a:r>
              <a:rPr lang="en-US" altLang="en-US" dirty="0" smtClean="0"/>
              <a:t>Find </a:t>
            </a:r>
            <a:r>
              <a:rPr lang="en-CA" altLang="en-US" dirty="0" smtClean="0"/>
              <a:t>new and better ways to manage large amounts of web and sensor-generated data</a:t>
            </a:r>
            <a:endParaRPr lang="en-US" altLang="en-US" dirty="0" smtClean="0"/>
          </a:p>
          <a:p>
            <a:pPr lvl="1" eaLnBrk="1" hangingPunct="1"/>
            <a:r>
              <a:rPr lang="en-CA" altLang="en-US" dirty="0" smtClean="0"/>
              <a:t>Provide high performance and scalability at a reasonable cost 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Characteristics</a:t>
            </a:r>
          </a:p>
          <a:p>
            <a:pPr lvl="1" eaLnBrk="1" hangingPunct="1"/>
            <a:r>
              <a:rPr lang="en-US" altLang="en-US" dirty="0" smtClean="0"/>
              <a:t>Volume</a:t>
            </a:r>
          </a:p>
          <a:p>
            <a:pPr lvl="1" eaLnBrk="1" hangingPunct="1"/>
            <a:r>
              <a:rPr lang="en-US" altLang="en-US" dirty="0" smtClean="0"/>
              <a:t>Velocity</a:t>
            </a:r>
          </a:p>
          <a:p>
            <a:pPr lvl="1" eaLnBrk="1" hangingPunct="1"/>
            <a:r>
              <a:rPr lang="en-US" altLang="en-US" dirty="0" smtClean="0"/>
              <a:t>Variety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7CF5FFC-5C75-4DDF-9DD2-8B889461CD6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4590" b="3343"/>
          <a:stretch>
            <a:fillRect/>
          </a:stretch>
        </p:blipFill>
        <p:spPr bwMode="auto">
          <a:xfrm>
            <a:off x="474177" y="141890"/>
            <a:ext cx="11113478" cy="65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Structured Query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SQL </a:t>
            </a:r>
            <a:r>
              <a:rPr lang="en-US" dirty="0">
                <a:solidFill>
                  <a:schemeClr val="tx1"/>
                </a:solidFill>
              </a:rPr>
              <a:t>commands are instructions used to communicate with the database to perform specific task that work with data.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SQL </a:t>
            </a:r>
            <a:r>
              <a:rPr lang="en-US" dirty="0">
                <a:solidFill>
                  <a:schemeClr val="tx1"/>
                </a:solidFill>
              </a:rPr>
              <a:t>commands are grouped into four major categories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Data Definition Language (DDL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Data Manipulation Language (DML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Transaction Control Language (TCL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Data Control Language (DCL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00"/>
                </a:solidFill>
              </a:rPr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229600" cy="51054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Data Definition Language (DDL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SQL commands are used for creating, modifying, and dropping the structure of database objects.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commands are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ALTER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DROP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RENAME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TRUNCATE.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00"/>
                </a:solidFill>
              </a:rPr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153400" cy="51054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Data Manipulation Language (DML)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SQL commands are used for storing, retrieving, modifying, and deleting data.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commands are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SELECT,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INSERT,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UPDATE, and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 DELETE.</a:t>
            </a:r>
          </a:p>
        </p:txBody>
      </p:sp>
    </p:spTree>
    <p:extLst>
      <p:ext uri="{BB962C8B-B14F-4D97-AF65-F5344CB8AC3E}">
        <p14:creationId xmlns:p14="http://schemas.microsoft.com/office/powerpoint/2010/main" val="34798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00"/>
                </a:solidFill>
              </a:rPr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305800" cy="51054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Transaction Control Language (TCL)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SQL commands are used for managing changes affecting the data.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commands are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COMMIT,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ROLLBACK, and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SAVEPOINT.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Data Control Language (DCL) - These SQL commands are used for providing security to database objects. These commands are GRANT and REVOKE.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91" y="727732"/>
            <a:ext cx="10515600" cy="1325563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6291" y="2352840"/>
            <a:ext cx="9207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COMMIT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is used to permanently save any transaction into the database.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use any DML command like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INSERT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UPDATE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DELETE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changes made by these commands are not permanent, until the current session is closed, the changes made by these commands can be rolled back.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avoid that, we use the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COMMIT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to mark the changes as permanent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568" y="2207173"/>
            <a:ext cx="10325232" cy="3969790"/>
          </a:xfrm>
        </p:spPr>
        <p:txBody>
          <a:bodyPr>
            <a:normAutofit/>
          </a:bodyPr>
          <a:lstStyle/>
          <a:p>
            <a:pPr lvl="0"/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SAVEPOINT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is used to temporarily save a transaction so that you can rollback to that point whenever required.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dirty="0" smtClean="0"/>
          </a:p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short, using this command we can  the different states of our data in any table and then rollback to that state using the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ROLLBACK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whenever required.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214" y="2096812"/>
            <a:ext cx="9506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command restores the database to last committed state. It is also used with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SAVEPOINT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to jump to a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an ongoing transaction.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have used the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UPDATE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to make some changes into the database, and realize that those changes were not required, then we can use the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ROLLBACK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to rollback those changes, if they were not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the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anose="020B0604020202020204" pitchFamily="34" charset="0"/>
              </a:rPr>
              <a:t>COMMIT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554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 err="1"/>
              <a:t>Savepoint</a:t>
            </a:r>
            <a:r>
              <a:rPr lang="en-US" b="1" dirty="0"/>
              <a:t> and Rollback</a:t>
            </a:r>
            <a:br>
              <a:rPr lang="en-US" b="1" dirty="0"/>
            </a:br>
            <a:r>
              <a:rPr lang="en-US" sz="3100" dirty="0"/>
              <a:t>Following is the table </a:t>
            </a:r>
            <a:r>
              <a:rPr lang="en-US" sz="3100" b="1" dirty="0"/>
              <a:t>class</a:t>
            </a:r>
            <a:r>
              <a:rPr lang="en-US" sz="3100" dirty="0"/>
              <a:t>,</a:t>
            </a:r>
            <a:br>
              <a:rPr lang="en-US" sz="3100" dirty="0"/>
            </a:br>
            <a:endParaRPr lang="en-US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88293"/>
              </p:ext>
            </p:extLst>
          </p:nvPr>
        </p:nvGraphicFramePr>
        <p:xfrm>
          <a:off x="2389296" y="2769482"/>
          <a:ext cx="6467476" cy="1706880"/>
        </p:xfrm>
        <a:graphic>
          <a:graphicData uri="http://schemas.openxmlformats.org/drawingml/2006/table">
            <a:tbl>
              <a:tblPr/>
              <a:tblGrid>
                <a:gridCol w="3233738"/>
                <a:gridCol w="32337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Alex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6842" y="1705178"/>
            <a:ext cx="11335406" cy="459223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'Rahul'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Abhijit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SAVEPOINT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A;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'Chris'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SAVEPOINT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'Bravo'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SAVEPOINT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Bid Data in </a:t>
            </a:r>
            <a:r>
              <a:rPr lang="en-US" dirty="0" err="1" smtClean="0"/>
              <a:t>realworld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Data Contributions to </a:t>
            </a:r>
            <a:r>
              <a:rPr lang="en-US" b="1" dirty="0" smtClean="0"/>
              <a:t>Learning</a:t>
            </a:r>
            <a:r>
              <a:rPr lang="en-US" dirty="0" smtClean="0"/>
              <a:t>—blogs</a:t>
            </a:r>
          </a:p>
          <a:p>
            <a:r>
              <a:rPr lang="en-US" b="1" dirty="0"/>
              <a:t>Big data contributions to </a:t>
            </a:r>
            <a:r>
              <a:rPr lang="en-US" b="1" dirty="0" smtClean="0"/>
              <a:t>Healthcare---</a:t>
            </a:r>
            <a:r>
              <a:rPr lang="en-US" dirty="0" smtClean="0"/>
              <a:t>evidence based medicine</a:t>
            </a:r>
          </a:p>
          <a:p>
            <a:r>
              <a:rPr lang="en-US" b="1" dirty="0"/>
              <a:t>Big data contributions in Private </a:t>
            </a:r>
            <a:r>
              <a:rPr lang="en-US" b="1" dirty="0" smtClean="0"/>
              <a:t>sector--</a:t>
            </a:r>
            <a:r>
              <a:rPr lang="en-US" dirty="0"/>
              <a:t>Power </a:t>
            </a:r>
            <a:r>
              <a:rPr lang="en-US" dirty="0" smtClean="0"/>
              <a:t>investigation</a:t>
            </a:r>
          </a:p>
          <a:p>
            <a:r>
              <a:rPr lang="en-US" b="1" dirty="0"/>
              <a:t>Big Data Contributions to Communications, Media and </a:t>
            </a:r>
            <a:r>
              <a:rPr lang="en-US" b="1" dirty="0" smtClean="0"/>
              <a:t>Entertainment---</a:t>
            </a:r>
            <a:r>
              <a:rPr lang="en-US" dirty="0" smtClean="0"/>
              <a:t>Amazon Prime</a:t>
            </a:r>
            <a:endParaRPr lang="en-US" dirty="0"/>
          </a:p>
          <a:p>
            <a:r>
              <a:rPr lang="en-US" b="1" dirty="0"/>
              <a:t>Weather </a:t>
            </a:r>
            <a:r>
              <a:rPr lang="en-US" b="1" dirty="0" smtClean="0"/>
              <a:t>patterns---</a:t>
            </a:r>
            <a:r>
              <a:rPr lang="en-US" dirty="0" err="1" smtClean="0"/>
              <a:t>Forcast</a:t>
            </a:r>
            <a:endParaRPr lang="en-US" dirty="0" smtClean="0"/>
          </a:p>
          <a:p>
            <a:r>
              <a:rPr lang="en-US" b="1" dirty="0"/>
              <a:t>Big Data Contributions to </a:t>
            </a:r>
            <a:r>
              <a:rPr lang="en-US" b="1" dirty="0" smtClean="0"/>
              <a:t>Transportation---</a:t>
            </a:r>
            <a:r>
              <a:rPr lang="en-US" dirty="0"/>
              <a:t>Intelligent transport systems</a:t>
            </a:r>
          </a:p>
          <a:p>
            <a:r>
              <a:rPr lang="en-US" b="1" dirty="0"/>
              <a:t>Big Data Contributions to Banking Zones and Fraud Detection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9982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resultant table will look like,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62262" y="2507774"/>
          <a:ext cx="6467476" cy="2987040"/>
        </p:xfrm>
        <a:graphic>
          <a:graphicData uri="http://schemas.openxmlformats.org/drawingml/2006/table">
            <a:tbl>
              <a:tblPr/>
              <a:tblGrid>
                <a:gridCol w="3233738"/>
                <a:gridCol w="32337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Abhijit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Chris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Bravo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4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934582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Now let's use the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ROLLBACK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 to roll back the state of data to the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savepoint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41742" y="1518712"/>
            <a:ext cx="4569372" cy="43724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34008"/>
              </p:ext>
            </p:extLst>
          </p:nvPr>
        </p:nvGraphicFramePr>
        <p:xfrm>
          <a:off x="941742" y="3389585"/>
          <a:ext cx="2892648" cy="2560320"/>
        </p:xfrm>
        <a:graphic>
          <a:graphicData uri="http://schemas.openxmlformats.org/drawingml/2006/table">
            <a:tbl>
              <a:tblPr/>
              <a:tblGrid>
                <a:gridCol w="1446324"/>
                <a:gridCol w="1446324"/>
              </a:tblGrid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Abhijit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436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Chris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2394760"/>
            <a:ext cx="54530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our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 will look like,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1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62262" y="2934494"/>
          <a:ext cx="6467476" cy="2133600"/>
        </p:xfrm>
        <a:graphic>
          <a:graphicData uri="http://schemas.openxmlformats.org/drawingml/2006/table">
            <a:tbl>
              <a:tblPr/>
              <a:tblGrid>
                <a:gridCol w="3233738"/>
                <a:gridCol w="32337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Abhijit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6647" y="1684511"/>
            <a:ext cx="5596759" cy="714248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ROLLBACK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SELECT * FROM class;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8629"/>
            <a:ext cx="88300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Now let's again use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ROLLBACK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 to roll back the state of data to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savepoint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80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TCL----GRANT and REVOKE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64324" y="2691619"/>
            <a:ext cx="6949966" cy="40647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64324" y="3700245"/>
            <a:ext cx="5709745" cy="40647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REVOKE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0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Subquery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NULL Functions</a:t>
            </a:r>
          </a:p>
          <a:p>
            <a:r>
              <a:rPr lang="en-US" dirty="0" smtClean="0"/>
              <a:t>DECODE</a:t>
            </a:r>
          </a:p>
          <a:p>
            <a:r>
              <a:rPr lang="en-US" dirty="0"/>
              <a:t>The DECODE function have 3 parameters.</a:t>
            </a:r>
          </a:p>
          <a:p>
            <a:r>
              <a:rPr lang="en-US" dirty="0"/>
              <a:t>If second parameter occurs will replace to third parameter</a:t>
            </a:r>
          </a:p>
          <a:p>
            <a:r>
              <a:rPr lang="en-US" dirty="0"/>
              <a:t>Other wise it return NULL</a:t>
            </a:r>
          </a:p>
          <a:p>
            <a:r>
              <a:rPr lang="en-US" dirty="0"/>
              <a:t>SELECT COL1,DECODE(COL2,NULL,'AJI') AS OUTPUT FROM N_TEST;</a:t>
            </a:r>
          </a:p>
          <a:p>
            <a:r>
              <a:rPr lang="en-US" sz="2400" dirty="0"/>
              <a:t>Here all NULL, converted to ‘AJI’ other wise it converted to 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5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Advanced SQL 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dirty="0" smtClean="0">
                <a:solidFill>
                  <a:schemeClr val="tx1"/>
                </a:solidFill>
              </a:rPr>
              <a:t> is a “virtual” table that can contain data from multiple tables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Stored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Procedure</a:t>
            </a:r>
            <a:r>
              <a:rPr lang="en-US" dirty="0" smtClean="0">
                <a:solidFill>
                  <a:schemeClr val="tx1"/>
                </a:solidFill>
              </a:rPr>
              <a:t> is like Method in C# - it is a piece of code with SQL commands that do a specific task – and you reuse 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Trigger</a:t>
            </a:r>
            <a:r>
              <a:rPr lang="en-US" dirty="0" smtClean="0">
                <a:solidFill>
                  <a:schemeClr val="tx1"/>
                </a:solidFill>
              </a:rPr>
              <a:t> is executed when you insert, update or delete data in a Table specified in the Trigger.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CURSORS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 cursor is a private set of </a:t>
            </a:r>
            <a:r>
              <a:rPr lang="en-US" dirty="0" smtClean="0">
                <a:solidFill>
                  <a:schemeClr val="tx1"/>
                </a:solidFill>
              </a:rPr>
              <a:t>records</a:t>
            </a:r>
          </a:p>
          <a:p>
            <a:r>
              <a:rPr lang="en-US" dirty="0"/>
              <a:t>A </a:t>
            </a:r>
            <a:r>
              <a:rPr lang="en-US" b="1" dirty="0"/>
              <a:t>cursor</a:t>
            </a:r>
            <a:r>
              <a:rPr lang="en-US" dirty="0"/>
              <a:t> is a database object which is </a:t>
            </a:r>
            <a:r>
              <a:rPr lang="en-US" b="1" dirty="0"/>
              <a:t>used</a:t>
            </a:r>
            <a:r>
              <a:rPr lang="en-US" dirty="0"/>
              <a:t> to retrieve data from </a:t>
            </a:r>
            <a:r>
              <a:rPr lang="en-US" dirty="0" err="1"/>
              <a:t>resultset</a:t>
            </a:r>
            <a:r>
              <a:rPr lang="en-US" dirty="0"/>
              <a:t> one row at a </a:t>
            </a:r>
            <a:r>
              <a:rPr lang="en-US" dirty="0" err="1"/>
              <a:t>time.The</a:t>
            </a:r>
            <a:r>
              <a:rPr lang="en-US" dirty="0"/>
              <a:t> </a:t>
            </a:r>
            <a:r>
              <a:rPr lang="en-US" b="1" dirty="0"/>
              <a:t>cursor</a:t>
            </a:r>
            <a:r>
              <a:rPr lang="en-US" dirty="0"/>
              <a:t> can be </a:t>
            </a:r>
            <a:r>
              <a:rPr lang="en-US" b="1" dirty="0"/>
              <a:t>used</a:t>
            </a:r>
            <a:r>
              <a:rPr lang="en-US" dirty="0"/>
              <a:t> when the data needs to be updated row by row. A </a:t>
            </a:r>
            <a:r>
              <a:rPr lang="en-US" b="1" dirty="0"/>
              <a:t>cursor</a:t>
            </a:r>
            <a:r>
              <a:rPr lang="en-US" dirty="0"/>
              <a:t> is declared by defining the </a:t>
            </a:r>
            <a:r>
              <a:rPr lang="en-US" b="1" dirty="0"/>
              <a:t>SQL</a:t>
            </a:r>
            <a:r>
              <a:rPr lang="en-US" dirty="0"/>
              <a:t> statement. </a:t>
            </a:r>
            <a:r>
              <a:rPr lang="en-US" dirty="0" err="1"/>
              <a:t>A</a:t>
            </a:r>
            <a:r>
              <a:rPr lang="en-US" b="1" dirty="0" err="1"/>
              <a:t>cursor</a:t>
            </a:r>
            <a:r>
              <a:rPr lang="en-US" dirty="0"/>
              <a:t> is opened for storing data retrieved from the result set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 Oracle Cursor = VB </a:t>
            </a:r>
            <a:r>
              <a:rPr lang="en-US" dirty="0" err="1" smtClean="0">
                <a:solidFill>
                  <a:schemeClr val="tx1"/>
                </a:solidFill>
              </a:rPr>
              <a:t>recordset</a:t>
            </a:r>
            <a:r>
              <a:rPr lang="en-US" dirty="0" smtClean="0">
                <a:solidFill>
                  <a:schemeClr val="tx1"/>
                </a:solidFill>
              </a:rPr>
              <a:t> = JDBC </a:t>
            </a:r>
            <a:r>
              <a:rPr lang="en-US" dirty="0" err="1" smtClean="0">
                <a:solidFill>
                  <a:schemeClr val="tx1"/>
                </a:solidFill>
              </a:rPr>
              <a:t>ResultSet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Implicit cursors are created for every query made in Oracle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Explicit cursors can be declared by a programmer within PL/SQL.</a:t>
            </a:r>
          </a:p>
        </p:txBody>
      </p:sp>
    </p:spTree>
    <p:extLst>
      <p:ext uri="{BB962C8B-B14F-4D97-AF65-F5344CB8AC3E}">
        <p14:creationId xmlns:p14="http://schemas.microsoft.com/office/powerpoint/2010/main" val="14088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Cursor Attributes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sz="2400" dirty="0" err="1"/>
              <a:t>cursorname%ROWCOUNT</a:t>
            </a:r>
            <a:r>
              <a:rPr lang="en-US" sz="2400" dirty="0"/>
              <a:t>	Rows returned so far</a:t>
            </a:r>
          </a:p>
          <a:p>
            <a:pPr eaLnBrk="1" hangingPunct="1"/>
            <a:r>
              <a:rPr lang="en-US" sz="2400" dirty="0" err="1"/>
              <a:t>cursorname%FOUND</a:t>
            </a:r>
            <a:r>
              <a:rPr lang="en-US" sz="2400" dirty="0"/>
              <a:t>	</a:t>
            </a:r>
            <a:r>
              <a:rPr lang="en-US" sz="2400" dirty="0" smtClean="0"/>
              <a:t>One </a:t>
            </a:r>
            <a:r>
              <a:rPr lang="en-US" sz="2400" dirty="0"/>
              <a:t>or more rows retrieved</a:t>
            </a:r>
          </a:p>
          <a:p>
            <a:pPr eaLnBrk="1" hangingPunct="1"/>
            <a:r>
              <a:rPr lang="en-US" sz="2400" dirty="0" err="1"/>
              <a:t>cursorname%NOTFOUND</a:t>
            </a:r>
            <a:r>
              <a:rPr lang="en-US" sz="2400" dirty="0"/>
              <a:t>	No rows found</a:t>
            </a:r>
          </a:p>
          <a:p>
            <a:pPr eaLnBrk="1" hangingPunct="1"/>
            <a:r>
              <a:rPr lang="en-US" sz="2400" dirty="0" err="1"/>
              <a:t>Cursorname%ISOPEN</a:t>
            </a:r>
            <a:r>
              <a:rPr lang="en-US" sz="2400" dirty="0"/>
              <a:t>	</a:t>
            </a:r>
            <a:r>
              <a:rPr lang="en-US" sz="2400" dirty="0" smtClean="0"/>
              <a:t>Is </a:t>
            </a:r>
            <a:r>
              <a:rPr lang="en-US" sz="2400" dirty="0"/>
              <a:t>the cursor open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0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Explicit Cursor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276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Declare the cursor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Open the cursor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Fetch a row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Test for end of cursor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Close the cursor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6324600" y="4038600"/>
            <a:ext cx="609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6248400" y="4038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69342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5181600" y="3429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346326" y="6034089"/>
            <a:ext cx="629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Note:  there is a FOR LOOP available with an implicit fetch</a:t>
            </a:r>
          </a:p>
        </p:txBody>
      </p:sp>
    </p:spTree>
    <p:extLst>
      <p:ext uri="{BB962C8B-B14F-4D97-AF65-F5344CB8AC3E}">
        <p14:creationId xmlns:p14="http://schemas.microsoft.com/office/powerpoint/2010/main" val="24515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Stored Procedures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198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PL/SQL code stored in the database and executed when called by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Called by procedure name from another PL/SQL block or using EXECUTE from SQL+.  For example   </a:t>
            </a:r>
            <a:r>
              <a:rPr lang="en-US" sz="2400" b="1" dirty="0"/>
              <a:t>EXEC SQR(50)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406650" y="3693856"/>
            <a:ext cx="74993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Create procedure SQR (</a:t>
            </a:r>
            <a:r>
              <a:rPr lang="en-US" sz="2000" b="1" dirty="0" err="1">
                <a:latin typeface="Courier New" pitchFamily="49" charset="0"/>
              </a:rPr>
              <a:t>v_num_to_square</a:t>
            </a:r>
            <a:r>
              <a:rPr lang="en-US" sz="2000" b="1" dirty="0">
                <a:latin typeface="Courier New" pitchFamily="49" charset="0"/>
              </a:rPr>
              <a:t> IN number)</a:t>
            </a:r>
          </a:p>
          <a:p>
            <a:r>
              <a:rPr lang="en-US" sz="2000" b="1" dirty="0">
                <a:latin typeface="Courier New" pitchFamily="49" charset="0"/>
              </a:rPr>
              <a:t>AS</a:t>
            </a:r>
          </a:p>
          <a:p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v_answer</a:t>
            </a:r>
            <a:r>
              <a:rPr lang="en-US" sz="2000" b="1" dirty="0">
                <a:latin typeface="Courier New" pitchFamily="49" charset="0"/>
              </a:rPr>
              <a:t> number(10);  </a:t>
            </a:r>
          </a:p>
          <a:p>
            <a:r>
              <a:rPr lang="en-US" sz="2000" b="1" dirty="0">
                <a:latin typeface="Courier New" pitchFamily="49" charset="0"/>
              </a:rPr>
              <a:t>BEGIN</a:t>
            </a:r>
          </a:p>
          <a:p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v_answer</a:t>
            </a:r>
            <a:r>
              <a:rPr lang="en-US" sz="2000" b="1" dirty="0">
                <a:latin typeface="Courier New" pitchFamily="49" charset="0"/>
              </a:rPr>
              <a:t> := </a:t>
            </a:r>
            <a:r>
              <a:rPr lang="en-US" sz="2000" b="1" dirty="0" err="1">
                <a:latin typeface="Courier New" pitchFamily="49" charset="0"/>
              </a:rPr>
              <a:t>v_num_to_square</a:t>
            </a:r>
            <a:r>
              <a:rPr lang="en-US" sz="2000" b="1" dirty="0">
                <a:latin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</a:rPr>
              <a:t>v_num_to_square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dbms_output.put_line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v_answer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</a:rPr>
              <a:t>END;</a:t>
            </a:r>
          </a:p>
          <a:p>
            <a:r>
              <a:rPr lang="en-US" sz="2000" b="1" dirty="0"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65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 New Technologies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2209800" y="15240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0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7699735-7DDC-4CFF-8862-EFCD67C9E01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7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trigger</a:t>
            </a:r>
            <a:r>
              <a:rPr lang="en-US" sz="2400" dirty="0"/>
              <a:t> is a special kind of stored procedure that automatically executes when an event occurs in the database server. DML </a:t>
            </a:r>
            <a:r>
              <a:rPr lang="en-US" sz="2400" b="1" dirty="0"/>
              <a:t>triggers</a:t>
            </a:r>
            <a:r>
              <a:rPr lang="en-US" sz="2400" dirty="0"/>
              <a:t> execute when a user tries to modify data through a data manipulation language (DML) event. DML events are INSERT , UPDATE , or DELETE statements on a table or view</a:t>
            </a:r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PL/SQL </a:t>
            </a:r>
            <a:r>
              <a:rPr lang="en-US" sz="2400" dirty="0"/>
              <a:t>code executed automatically in response to a database event, typically DML.</a:t>
            </a:r>
          </a:p>
          <a:p>
            <a:pPr eaLnBrk="1" hangingPunct="1"/>
            <a:r>
              <a:rPr lang="en-US" sz="2400" dirty="0"/>
              <a:t>Like other stored procedures, triggers are stored in the database.</a:t>
            </a:r>
          </a:p>
          <a:p>
            <a:pPr eaLnBrk="1" hangingPunct="1"/>
            <a:r>
              <a:rPr lang="en-US" sz="2400" dirty="0"/>
              <a:t>Often used to:</a:t>
            </a:r>
          </a:p>
          <a:p>
            <a:pPr lvl="1" eaLnBrk="1" hangingPunct="1"/>
            <a:r>
              <a:rPr lang="en-US" dirty="0"/>
              <a:t>enforce complex constraints, especially multi-table constraints.  Financial posting is an example of this.</a:t>
            </a:r>
          </a:p>
          <a:p>
            <a:pPr lvl="1" eaLnBrk="1" hangingPunct="1"/>
            <a:r>
              <a:rPr lang="en-US" dirty="0"/>
              <a:t>Trigger related actions</a:t>
            </a:r>
          </a:p>
          <a:p>
            <a:pPr lvl="1" eaLnBrk="1" hangingPunct="1"/>
            <a:r>
              <a:rPr lang="en-US" dirty="0"/>
              <a:t>implement auditing “logs”</a:t>
            </a:r>
          </a:p>
          <a:p>
            <a:pPr eaLnBrk="1" hangingPunct="1"/>
            <a:r>
              <a:rPr lang="en-US" sz="2400" dirty="0" smtClean="0"/>
              <a:t>Triggers </a:t>
            </a:r>
            <a:r>
              <a:rPr lang="en-US" sz="2400" dirty="0"/>
              <a:t>do not issue transaction control statements (such as commit).  Triggers are part of the SQL transaction that invoked them.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2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why are trigger use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17" y="1529255"/>
            <a:ext cx="6089157" cy="43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8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Embedded SQL 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546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SQL statements contained within an application programming language</a:t>
            </a:r>
          </a:p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Host language</a:t>
            </a:r>
            <a:r>
              <a:rPr lang="en-US" altLang="en-US" dirty="0" smtClean="0">
                <a:solidFill>
                  <a:schemeClr val="tx1"/>
                </a:solidFill>
              </a:rPr>
              <a:t>: Any language that contains embedded SQL statements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Differences between SQL and procedural languages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Run-time mismatch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SQL is executed one instruction at a time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Host language runs at client side in its own memory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C923D-346D-4147-88F0-78B309B3922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3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Embedded SQL 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546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Embedded SQL framework defines: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Standard syntax to identify embedded SQL code within the host language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Standard syntax to identify host variables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Communication area used to exchange status and error information between SQL and host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AB157-4407-424B-8FBE-89952640DC21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1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Embedded SQL 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54638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Static SQL</a:t>
            </a:r>
            <a:r>
              <a:rPr lang="en-US" altLang="en-US" dirty="0" smtClean="0">
                <a:solidFill>
                  <a:schemeClr val="tx1"/>
                </a:solidFill>
              </a:rPr>
              <a:t>: Programmer uses predefined SQL statements and parameters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SQL statements will not change while application is running</a:t>
            </a:r>
          </a:p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Dynamic SQL</a:t>
            </a:r>
            <a:r>
              <a:rPr lang="en-US" altLang="en-US" dirty="0" smtClean="0">
                <a:solidFill>
                  <a:schemeClr val="tx1"/>
                </a:solidFill>
              </a:rPr>
              <a:t>: SQL statement is generated at run time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Attribute list and condition are not known until end user specifies them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Slower than static SQL 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Requires more computer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2DF554-19A0-42D5-B209-4F89ABDE6F9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9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Hadoop</a:t>
            </a:r>
            <a:r>
              <a:rPr lang="en-US" dirty="0"/>
              <a:t> is an open source distributed processing framework that manages data processing and storage for big data applications running in clustered systems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MapReduce</a:t>
            </a:r>
            <a:r>
              <a:rPr lang="en-US" b="1" dirty="0"/>
              <a:t> </a:t>
            </a:r>
            <a:r>
              <a:rPr lang="en-US" dirty="0" smtClean="0"/>
              <a:t>is </a:t>
            </a:r>
            <a:r>
              <a:rPr lang="en-US" dirty="0"/>
              <a:t>a programming </a:t>
            </a:r>
            <a:r>
              <a:rPr lang="en-US" dirty="0" smtClean="0"/>
              <a:t>model</a:t>
            </a:r>
            <a:r>
              <a:rPr lang="en-US" dirty="0"/>
              <a:t> and an associated </a:t>
            </a:r>
            <a:r>
              <a:rPr lang="en-US" dirty="0" smtClean="0"/>
              <a:t>with implementation </a:t>
            </a:r>
            <a:r>
              <a:rPr lang="en-US" dirty="0"/>
              <a:t>for processing and generating big data sets with a parallel, distributed algorithm on a </a:t>
            </a:r>
            <a:r>
              <a:rPr lang="en-US" dirty="0" smtClean="0"/>
              <a:t>cluster.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NoSQL</a:t>
            </a:r>
            <a:r>
              <a:rPr lang="en-US" altLang="en-US" dirty="0" smtClean="0"/>
              <a:t> Databases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dirty="0" err="1" smtClean="0"/>
              <a:t>NoSQL</a:t>
            </a:r>
            <a:r>
              <a:rPr lang="en-US" altLang="en-US" dirty="0" smtClean="0"/>
              <a:t> (is Not only SQL)</a:t>
            </a:r>
          </a:p>
          <a:p>
            <a:pPr marL="365760" indent="-256032">
              <a:defRPr/>
            </a:pPr>
            <a:r>
              <a:rPr lang="en-US" altLang="en-US" dirty="0" smtClean="0"/>
              <a:t>Not based on the relational model</a:t>
            </a:r>
          </a:p>
          <a:p>
            <a:pPr marL="365760" indent="-256032">
              <a:defRPr/>
            </a:pPr>
            <a:r>
              <a:rPr lang="en-US" altLang="en-US" dirty="0" smtClean="0"/>
              <a:t>Support distributed database architectures</a:t>
            </a:r>
          </a:p>
          <a:p>
            <a:pPr marL="365760" indent="-256032">
              <a:defRPr/>
            </a:pPr>
            <a:r>
              <a:rPr lang="en-US" altLang="en-US" dirty="0" smtClean="0"/>
              <a:t>Provide high scalability, high availability, and fault tolerance</a:t>
            </a:r>
          </a:p>
          <a:p>
            <a:pPr marL="365760" indent="-256032">
              <a:defRPr/>
            </a:pPr>
            <a:r>
              <a:rPr lang="en-US" altLang="en-US" dirty="0" smtClean="0"/>
              <a:t>Support large amounts of sparse data</a:t>
            </a:r>
          </a:p>
          <a:p>
            <a:pPr marL="365760" indent="-256032">
              <a:defRPr/>
            </a:pPr>
            <a:r>
              <a:rPr lang="en-US" altLang="en-US" dirty="0" smtClean="0"/>
              <a:t>Geared toward performance rather than transaction consistency</a:t>
            </a:r>
          </a:p>
          <a:p>
            <a:pPr marL="365760" indent="-256032">
              <a:defRPr/>
            </a:pPr>
            <a:r>
              <a:rPr lang="en-US" altLang="en-US" dirty="0" smtClean="0"/>
              <a:t>Store data in </a:t>
            </a:r>
            <a:r>
              <a:rPr lang="en-US" altLang="en-US" dirty="0" smtClean="0">
                <a:uFill>
                  <a:solidFill>
                    <a:srgbClr val="FF0000"/>
                  </a:solidFill>
                </a:uFill>
              </a:rPr>
              <a:t>key-value stores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91D7C84-72EB-4CE7-AB30-A939CA0688D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839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Eliminating Anomalies from </a:t>
            </a:r>
            <a:r>
              <a:rPr lang="en-US" sz="4000" dirty="0" err="1"/>
              <a:t>Multivalued</a:t>
            </a:r>
            <a:r>
              <a:rPr lang="en-US" sz="4000" dirty="0"/>
              <a:t> Dependencies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4592638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Multivalued</a:t>
            </a:r>
            <a:r>
              <a:rPr lang="en-US" dirty="0" smtClean="0">
                <a:solidFill>
                  <a:schemeClr val="tx1"/>
                </a:solidFill>
              </a:rPr>
              <a:t> dependencies are not a problem if they are in a separate relation, so: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Always put </a:t>
            </a:r>
            <a:r>
              <a:rPr lang="en-US" dirty="0" err="1" smtClean="0">
                <a:solidFill>
                  <a:schemeClr val="tx1"/>
                </a:solidFill>
              </a:rPr>
              <a:t>multivalued</a:t>
            </a:r>
            <a:r>
              <a:rPr lang="en-US" dirty="0" smtClean="0">
                <a:solidFill>
                  <a:schemeClr val="tx1"/>
                </a:solidFill>
              </a:rPr>
              <a:t> dependencies into their own relation.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This is known as </a:t>
            </a:r>
            <a:r>
              <a:rPr lang="en-US" b="1" dirty="0" smtClean="0">
                <a:solidFill>
                  <a:schemeClr val="tx1"/>
                </a:solidFill>
              </a:rPr>
              <a:t>Fourth Normal Form (4NF)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That Very Strange Table Again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133600" y="5592762"/>
            <a:ext cx="8077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Now we understand why this is a very strange table.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 It has </a:t>
            </a:r>
            <a:r>
              <a:rPr lang="en-US" sz="1800" b="1" dirty="0"/>
              <a:t>multivalued dependencies</a:t>
            </a:r>
            <a:r>
              <a:rPr lang="en-US" sz="1800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443037"/>
            <a:ext cx="5105400" cy="40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229600" cy="868362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4NF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276514"/>
            <a:ext cx="8229601" cy="3209886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33600" y="1601291"/>
            <a:ext cx="807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Use </a:t>
            </a:r>
            <a:r>
              <a:rPr lang="en-US" sz="1800" b="1" dirty="0"/>
              <a:t>4NF</a:t>
            </a:r>
            <a:r>
              <a:rPr lang="en-US" sz="1800" dirty="0"/>
              <a:t> to resolve the </a:t>
            </a:r>
            <a:r>
              <a:rPr lang="en-US" sz="1800" b="1" dirty="0"/>
              <a:t>multivalued dependencies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40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A34AA-6A8D-4839-8694-73393399494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Denormalization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381126"/>
            <a:ext cx="8239125" cy="5006975"/>
          </a:xfrm>
        </p:spPr>
        <p:txBody>
          <a:bodyPr/>
          <a:lstStyle/>
          <a:p>
            <a:pPr marL="533400" indent="-533400"/>
            <a:r>
              <a:rPr lang="en-US" alt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Normalization is one of many database design goals.</a:t>
            </a:r>
          </a:p>
          <a:p>
            <a:pPr marL="533400" indent="-533400"/>
            <a:r>
              <a:rPr lang="en-US" alt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However, normalized tables result in:</a:t>
            </a:r>
            <a:endParaRPr lang="en-US" alt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/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additional processing</a:t>
            </a:r>
          </a:p>
          <a:p>
            <a:pPr marL="914400" lvl="1" indent="-457200"/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loss of system speed</a:t>
            </a:r>
          </a:p>
          <a:p>
            <a:pPr marL="533400" indent="-533400"/>
            <a:r>
              <a:rPr lang="en-US" alt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When normalization purity is difficult to sustain due to conflict in:</a:t>
            </a:r>
            <a:endParaRPr lang="en-US" alt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/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design efficiency</a:t>
            </a:r>
          </a:p>
          <a:p>
            <a:pPr marL="914400" lvl="1" indent="-457200"/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information requirements</a:t>
            </a:r>
          </a:p>
          <a:p>
            <a:pPr marL="914400" lvl="1" indent="-457200"/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processing speed</a:t>
            </a:r>
            <a:b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alt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SzPct val="100000"/>
              <a:buFont typeface="Symbol" pitchFamily="18" charset="2"/>
              <a:buChar char="®"/>
            </a:pPr>
            <a:r>
              <a:rPr lang="en-US" alt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Denormalize</a:t>
            </a:r>
            <a:r>
              <a:rPr lang="en-US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by</a:t>
            </a:r>
          </a:p>
          <a:p>
            <a:pPr marL="1314450" lvl="2" indent="-457200"/>
            <a:r>
              <a:rPr lang="en-US" alt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use of lower normal form</a:t>
            </a:r>
          </a:p>
          <a:p>
            <a:pPr marL="1314450" lvl="2" indent="-457200"/>
            <a:r>
              <a:rPr lang="en-US" alt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use of controlled data redundancies</a:t>
            </a:r>
          </a:p>
        </p:txBody>
      </p:sp>
    </p:spTree>
    <p:extLst>
      <p:ext uri="{BB962C8B-B14F-4D97-AF65-F5344CB8AC3E}">
        <p14:creationId xmlns:p14="http://schemas.microsoft.com/office/powerpoint/2010/main" val="17715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1070</Words>
  <Application>Microsoft Office PowerPoint</Application>
  <PresentationFormat>Widescreen</PresentationFormat>
  <Paragraphs>246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Consolas</vt:lpstr>
      <vt:lpstr>Courier New</vt:lpstr>
      <vt:lpstr>Georgia</vt:lpstr>
      <vt:lpstr>Monaco</vt:lpstr>
      <vt:lpstr>Symbol</vt:lpstr>
      <vt:lpstr>Tahoma</vt:lpstr>
      <vt:lpstr>Office Theme</vt:lpstr>
      <vt:lpstr>Big Data</vt:lpstr>
      <vt:lpstr>Examples of Bid Data in realworld</vt:lpstr>
      <vt:lpstr>Big Data New Technologies</vt:lpstr>
      <vt:lpstr>PowerPoint Presentation</vt:lpstr>
      <vt:lpstr>NoSQL Databases</vt:lpstr>
      <vt:lpstr>Eliminating Anomalies from Multivalued Dependencies</vt:lpstr>
      <vt:lpstr>That Very Strange Table Again</vt:lpstr>
      <vt:lpstr>4NF</vt:lpstr>
      <vt:lpstr>Denormalization</vt:lpstr>
      <vt:lpstr>PowerPoint Presentation</vt:lpstr>
      <vt:lpstr>Structured Query Language</vt:lpstr>
      <vt:lpstr>Structured Query Language</vt:lpstr>
      <vt:lpstr>Structured Query Language</vt:lpstr>
      <vt:lpstr>Structured Query Language</vt:lpstr>
      <vt:lpstr>COMMIT</vt:lpstr>
      <vt:lpstr>SAVEPOINT</vt:lpstr>
      <vt:lpstr>ROLLBACK</vt:lpstr>
      <vt:lpstr> Using Savepoint and Rollback Following is the table class, </vt:lpstr>
      <vt:lpstr>PowerPoint Presentation</vt:lpstr>
      <vt:lpstr>The resultant table will look like, </vt:lpstr>
      <vt:lpstr>Now let's use the ROLLBACK command to roll back the state of data to the savepoint B. </vt:lpstr>
      <vt:lpstr>Now let's again use the ROLLBACK command to roll back the state of data to the savepoint A </vt:lpstr>
      <vt:lpstr>TCL----GRANT and REVOKE</vt:lpstr>
      <vt:lpstr>Subquery</vt:lpstr>
      <vt:lpstr>Advanced SQL Elements</vt:lpstr>
      <vt:lpstr>CURSORS</vt:lpstr>
      <vt:lpstr>Cursor Attributes</vt:lpstr>
      <vt:lpstr>Explicit Cursor Control</vt:lpstr>
      <vt:lpstr>Stored Procedures</vt:lpstr>
      <vt:lpstr>Triggers</vt:lpstr>
      <vt:lpstr>PowerPoint Presentation</vt:lpstr>
      <vt:lpstr> Embedded SQL  </vt:lpstr>
      <vt:lpstr> Embedded SQL  </vt:lpstr>
      <vt:lpstr> Embedded SQL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</cp:revision>
  <dcterms:created xsi:type="dcterms:W3CDTF">2018-11-26T05:27:51Z</dcterms:created>
  <dcterms:modified xsi:type="dcterms:W3CDTF">2018-11-27T07:32:41Z</dcterms:modified>
</cp:coreProperties>
</file>