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Old Standard TT"/>
      <p:regular r:id="rId21"/>
      <p:bold r:id="rId22"/>
      <p: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17D744-5CA6-46EC-93B3-25FAE73EFBB5}">
  <a:tblStyle styleId="{9C17D744-5CA6-46EC-93B3-25FAE73EFB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OldStandardTT-bold.fntdata"/><Relationship Id="rId10" Type="http://schemas.openxmlformats.org/officeDocument/2006/relationships/slide" Target="slides/slide4.xml"/><Relationship Id="rId21" Type="http://schemas.openxmlformats.org/officeDocument/2006/relationships/font" Target="fonts/OldStandardTT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OldStandardT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a2d5da7b4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9a2d5da7b4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a2d5da7b4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9a2d5da7b4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a2d5da7b4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a2d5da7b4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a2d5da7b4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a2d5da7b4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a2d5da7b4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a2d5da7b4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a2d5da7b4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a2d5da7b4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a2d5da7b4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a2d5da7b4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a2d5da7b4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9a2d5da7b4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a2d5da7b4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9a2d5da7b4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a2d5da7b4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a2d5da7b4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a2d5da7b4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a2d5da7b4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a2d5da7b4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9a2d5da7b4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a2d5da7b4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a2d5da7b4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arxiv.org/abs/1609.04802" TargetMode="External"/><Relationship Id="rId4" Type="http://schemas.openxmlformats.org/officeDocument/2006/relationships/hyperlink" Target="https://github.com/microsoft/nni" TargetMode="External"/><Relationship Id="rId5" Type="http://schemas.openxmlformats.org/officeDocument/2006/relationships/hyperlink" Target="https://github.com/AarohiSingla/SRGAN_CustomDataset" TargetMode="External"/><Relationship Id="rId6" Type="http://schemas.openxmlformats.org/officeDocument/2006/relationships/hyperlink" Target="https://www.v7labs.com/blog/image-super-resolution-guid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495750"/>
            <a:ext cx="8118600" cy="292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dk1"/>
                </a:solidFill>
              </a:rPr>
              <a:t>SUPER RESOLUTION  </a:t>
            </a:r>
            <a:r>
              <a:rPr b="1" lang="en" sz="3600">
                <a:solidFill>
                  <a:schemeClr val="lt1"/>
                </a:solidFill>
              </a:rPr>
              <a:t>using </a:t>
            </a:r>
            <a:r>
              <a:rPr b="1" lang="en" sz="3600">
                <a:solidFill>
                  <a:srgbClr val="00A797"/>
                </a:solidFill>
              </a:rPr>
              <a:t>DEEP LEARNING </a:t>
            </a:r>
            <a:r>
              <a:rPr b="1" lang="en" sz="3600">
                <a:solidFill>
                  <a:schemeClr val="lt1"/>
                </a:solidFill>
              </a:rPr>
              <a:t>with </a:t>
            </a:r>
            <a:r>
              <a:rPr b="1" lang="en" sz="3600">
                <a:solidFill>
                  <a:srgbClr val="00A797"/>
                </a:solidFill>
              </a:rPr>
              <a:t>NEURAL ARCHITECTURE SEARCH</a:t>
            </a:r>
            <a:r>
              <a:rPr b="1" lang="en" sz="3600">
                <a:solidFill>
                  <a:schemeClr val="dk1"/>
                </a:solidFill>
              </a:rPr>
              <a:t> (NAS) </a:t>
            </a:r>
            <a:r>
              <a:rPr b="1" lang="en" sz="3600">
                <a:solidFill>
                  <a:schemeClr val="lt1"/>
                </a:solidFill>
              </a:rPr>
              <a:t>and </a:t>
            </a:r>
            <a:r>
              <a:rPr b="1" lang="en" sz="3600">
                <a:solidFill>
                  <a:srgbClr val="00A797"/>
                </a:solidFill>
              </a:rPr>
              <a:t>HYPER PARAMETER TUNING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Muhammad Fazil 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CS20B1012, IIITDM Kancheepuram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Results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6529550" y="2774250"/>
            <a:ext cx="2365200" cy="17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Even though it can not achieve the Ground Truth, still it upscales the images upto a satisfying level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8375"/>
            <a:ext cx="5844624" cy="322365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/>
        </p:nvSpPr>
        <p:spPr>
          <a:xfrm>
            <a:off x="6529550" y="1500675"/>
            <a:ext cx="2301000" cy="11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A79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← Upscaled by the best model (2700) resulted by the experiment</a:t>
            </a:r>
            <a:endParaRPr sz="1600">
              <a:solidFill>
                <a:srgbClr val="00A79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Summary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NAS using 7 </a:t>
            </a:r>
            <a:r>
              <a:rPr lang="en"/>
              <a:t>parameters</a:t>
            </a:r>
            <a:r>
              <a:rPr lang="en"/>
              <a:t> and a search space of size 64 , PSNR of : 19.74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lower value later proven to be due to the low number of epochs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HPT using 3 </a:t>
            </a:r>
            <a:r>
              <a:rPr lang="en"/>
              <a:t>parameters</a:t>
            </a:r>
            <a:r>
              <a:rPr lang="en"/>
              <a:t> and a search space of 8 , PSNR = 22.97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Finally Training &amp; Validation, </a:t>
            </a:r>
            <a:r>
              <a:rPr b="1" lang="en"/>
              <a:t>PSNR = 25.39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Produced decent </a:t>
            </a:r>
            <a:r>
              <a:rPr lang="en"/>
              <a:t>results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Insights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GAN’s </a:t>
            </a:r>
            <a:r>
              <a:rPr lang="en"/>
              <a:t>efficiency</a:t>
            </a:r>
            <a:r>
              <a:rPr lang="en"/>
              <a:t> </a:t>
            </a:r>
            <a:r>
              <a:rPr lang="en"/>
              <a:t>for</a:t>
            </a:r>
            <a:r>
              <a:rPr lang="en"/>
              <a:t> the SR task played a key role in the success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Generator Activation Function (PRelu) and the network depths are the </a:t>
            </a:r>
            <a:r>
              <a:rPr lang="en"/>
              <a:t>key players</a:t>
            </a:r>
            <a:r>
              <a:rPr lang="en"/>
              <a:t> in </a:t>
            </a:r>
            <a:r>
              <a:rPr lang="en"/>
              <a:t>deciding</a:t>
            </a:r>
            <a:r>
              <a:rPr lang="en"/>
              <a:t> the quality of the model (</a:t>
            </a:r>
            <a:r>
              <a:rPr lang="en"/>
              <a:t>Specific</a:t>
            </a:r>
            <a:r>
              <a:rPr lang="en"/>
              <a:t> to my search space)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Though</a:t>
            </a:r>
            <a:r>
              <a:rPr lang="en"/>
              <a:t> the NAS could not achieve ideal range of PSNR, it could provide the best architecture which later </a:t>
            </a:r>
            <a:r>
              <a:rPr lang="en"/>
              <a:t>achieved</a:t>
            </a:r>
            <a:r>
              <a:rPr lang="en"/>
              <a:t>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4000 epochs were seemed to be necessary during HPT phase, but later the sufficient dataset size led to convergence considerably faster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 I could have made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Making the dataset larger, using more augmentation technique etc. can lead to better result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Expanding the search space (as suggested in the report) can get us the pest possible architecture and hyper parameters compared to the current local minimas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Longer training periods for HPT with additional parameters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Acknowledgments 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[1609.04802] Photo-Realistic Single Image Super-Resolution Using a Generative Adversarial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GitHub - microsoft/nni: An open source AutoML toolkit for automate machine learning lifecycle, including feature engineering, neural architecture search, model compression and hyper-parameter tuning.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Learn how to train SRGAN on Custom dataset</a:t>
            </a:r>
            <a:r>
              <a:rPr lang="en"/>
              <a:t>  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Deep Learning for Image Super-Resolution [incl. Architectures]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17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project aims to utilize </a:t>
            </a:r>
            <a:r>
              <a:rPr lang="en"/>
              <a:t>Neural</a:t>
            </a:r>
            <a:r>
              <a:rPr lang="en"/>
              <a:t> Architecture Search &amp; Hyper </a:t>
            </a:r>
            <a:r>
              <a:rPr lang="en"/>
              <a:t>Parameter Optimization to train the best model possible for the Super Resolution</a:t>
            </a:r>
            <a:r>
              <a:rPr lang="en"/>
              <a:t> task.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625" y="2037800"/>
            <a:ext cx="5023785" cy="25586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311700" y="2164500"/>
            <a:ext cx="3016800" cy="23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 opted for Generative Adversarial  Network for the task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- Overview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Collection and Preparation of data, </a:t>
            </a:r>
            <a:r>
              <a:rPr lang="en"/>
              <a:t>Including</a:t>
            </a:r>
            <a:r>
              <a:rPr lang="en"/>
              <a:t> augmentation , downsampling and test-train-valid split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Choosing the model GAN out of the </a:t>
            </a:r>
            <a:r>
              <a:rPr lang="en"/>
              <a:t>competitors</a:t>
            </a:r>
            <a:r>
              <a:rPr lang="en"/>
              <a:t> such as SRCNN, ESPCN etc.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Architecture Search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Hyper Parameter Optimization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8923" y="2899348"/>
            <a:ext cx="3207926" cy="16694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4446525" y="2899350"/>
            <a:ext cx="10023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A79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BICUBIC</a:t>
            </a:r>
            <a:endParaRPr sz="1500">
              <a:solidFill>
                <a:srgbClr val="00A79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A79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A79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SRCNN</a:t>
            </a:r>
            <a:endParaRPr sz="1500">
              <a:solidFill>
                <a:srgbClr val="00A79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A79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A79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SRGAN</a:t>
            </a:r>
            <a:endParaRPr sz="1500">
              <a:solidFill>
                <a:srgbClr val="00A79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</a:t>
            </a:r>
            <a:r>
              <a:rPr lang="en"/>
              <a:t> Architecture Search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Chose </a:t>
            </a:r>
            <a:r>
              <a:rPr lang="en"/>
              <a:t>Microsoft</a:t>
            </a:r>
            <a:r>
              <a:rPr lang="en"/>
              <a:t> toolkit NNI for NAS and HPT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Space Parameters : </a:t>
            </a:r>
            <a:r>
              <a:rPr lang="en">
                <a:solidFill>
                  <a:srgbClr val="00A797"/>
                </a:solidFill>
              </a:rPr>
              <a:t>No. of </a:t>
            </a:r>
            <a:r>
              <a:rPr lang="en">
                <a:solidFill>
                  <a:srgbClr val="00A797"/>
                </a:solidFill>
              </a:rPr>
              <a:t>generator</a:t>
            </a:r>
            <a:r>
              <a:rPr lang="en">
                <a:solidFill>
                  <a:srgbClr val="00A797"/>
                </a:solidFill>
              </a:rPr>
              <a:t> </a:t>
            </a:r>
            <a:r>
              <a:rPr lang="en">
                <a:solidFill>
                  <a:srgbClr val="00A797"/>
                </a:solidFill>
              </a:rPr>
              <a:t>blocks, </a:t>
            </a:r>
            <a:r>
              <a:rPr lang="en">
                <a:solidFill>
                  <a:srgbClr val="00A797"/>
                </a:solidFill>
              </a:rPr>
              <a:t>No. of discriminator blocks</a:t>
            </a:r>
            <a:r>
              <a:rPr lang="en">
                <a:solidFill>
                  <a:srgbClr val="00A797"/>
                </a:solidFill>
              </a:rPr>
              <a:t>, conv_kernel_size, generator depth, discriminator depth, generator activation &amp; discriminator activation</a:t>
            </a:r>
            <a:endParaRPr>
              <a:solidFill>
                <a:srgbClr val="00A79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Chose PSNR as the evaluation metric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ideal Value of PSNR is in between 20~50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NAS could find the best architecture with PSNR value of </a:t>
            </a:r>
            <a:r>
              <a:rPr b="1" lang="en">
                <a:solidFill>
                  <a:srgbClr val="E11818"/>
                </a:solidFill>
              </a:rPr>
              <a:t>19.74</a:t>
            </a:r>
            <a:r>
              <a:rPr lang="en"/>
              <a:t> with the following configuration : </a:t>
            </a:r>
            <a:r>
              <a:rPr lang="en">
                <a:solidFill>
                  <a:srgbClr val="00A797"/>
                </a:solidFill>
              </a:rPr>
              <a:t>{8, 4, 3, 128, 128, PRelu, LeakyRelu}</a:t>
            </a:r>
            <a:endParaRPr>
              <a:solidFill>
                <a:srgbClr val="00A79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smaller value is due to the low sample dataset size and small no. of epochs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NAS Environment in NNI GUI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5316175" y="2058600"/>
            <a:ext cx="1445400" cy="10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050" y="1268250"/>
            <a:ext cx="6889901" cy="353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 Parameter Tuning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NAS, I used NNI to conduct HPT on a small sample dataset and compared the </a:t>
            </a:r>
            <a:r>
              <a:rPr lang="en"/>
              <a:t>configurations</a:t>
            </a:r>
            <a:r>
              <a:rPr lang="en"/>
              <a:t> based on PSNR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Parameters in the search space were Batch Size, Learning Rate and No, of epochs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Due to sufficient no, of epochs, this could produce a peak PSNR of </a:t>
            </a:r>
            <a:r>
              <a:rPr b="1" lang="en">
                <a:solidFill>
                  <a:srgbClr val="E11818"/>
                </a:solidFill>
              </a:rPr>
              <a:t>22.966</a:t>
            </a:r>
            <a:endParaRPr b="1">
              <a:solidFill>
                <a:srgbClr val="E1181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ideal range of PSNR was </a:t>
            </a:r>
            <a:r>
              <a:rPr lang="en"/>
              <a:t>excited</a:t>
            </a:r>
            <a:r>
              <a:rPr lang="en"/>
              <a:t> when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A797"/>
              </a:buClr>
              <a:buSzPts val="1400"/>
              <a:buChar char="○"/>
            </a:pPr>
            <a:r>
              <a:rPr lang="en">
                <a:solidFill>
                  <a:srgbClr val="00A797"/>
                </a:solidFill>
              </a:rPr>
              <a:t>Batch size == 8</a:t>
            </a:r>
            <a:endParaRPr>
              <a:solidFill>
                <a:srgbClr val="00A797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A797"/>
              </a:buClr>
              <a:buSzPts val="1400"/>
              <a:buChar char="○"/>
            </a:pPr>
            <a:r>
              <a:rPr lang="en">
                <a:solidFill>
                  <a:srgbClr val="00A797"/>
                </a:solidFill>
              </a:rPr>
              <a:t>Epochs == 4000</a:t>
            </a:r>
            <a:endParaRPr>
              <a:solidFill>
                <a:srgbClr val="E11818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A797"/>
              </a:buClr>
              <a:buSzPts val="1400"/>
              <a:buChar char="○"/>
            </a:pPr>
            <a:r>
              <a:rPr lang="en">
                <a:solidFill>
                  <a:srgbClr val="00A797"/>
                </a:solidFill>
              </a:rPr>
              <a:t>LR =~ 0.0008</a:t>
            </a:r>
            <a:endParaRPr>
              <a:solidFill>
                <a:srgbClr val="00A797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Influence of Hyper </a:t>
            </a:r>
            <a:r>
              <a:rPr lang="en"/>
              <a:t>Parameters</a:t>
            </a:r>
            <a:r>
              <a:rPr lang="en"/>
              <a:t> 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231750" y="2101325"/>
            <a:ext cx="1228800" cy="2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38" y="1447025"/>
            <a:ext cx="8651727" cy="319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Phase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Configured the </a:t>
            </a:r>
            <a:r>
              <a:rPr lang="en"/>
              <a:t>architecture</a:t>
            </a:r>
            <a:r>
              <a:rPr lang="en"/>
              <a:t> and hyper </a:t>
            </a:r>
            <a:r>
              <a:rPr lang="en"/>
              <a:t>parameters</a:t>
            </a:r>
            <a:r>
              <a:rPr lang="en"/>
              <a:t> leveraging the results from NAS and HPT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{</a:t>
            </a:r>
            <a:r>
              <a:rPr lang="en"/>
              <a:t>No. of generator blocks, No. of discriminator blocks, conv_kernel_size, generator depth, discriminator depth, generator activation &amp; discriminator activation} = {8, 4, 3, 128, 128, PRelu, LeakyRelu}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{Batch Size, Learning Rate and No, of epochs} = {8, 1e-4, 4000}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models were saved at a regular interval of 100 epochs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validation of various saved models yielded PSNR values in the range of 24-26 , which </a:t>
            </a:r>
            <a:r>
              <a:rPr lang="en"/>
              <a:t>emphasizes</a:t>
            </a:r>
            <a:r>
              <a:rPr lang="en"/>
              <a:t> the process was indeed successful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results were </a:t>
            </a:r>
            <a:r>
              <a:rPr lang="en"/>
              <a:t>followed produced by the following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graphicFrame>
        <p:nvGraphicFramePr>
          <p:cNvPr id="115" name="Google Shape;115;p21"/>
          <p:cNvGraphicFramePr/>
          <p:nvPr/>
        </p:nvGraphicFramePr>
        <p:xfrm>
          <a:off x="952500" y="244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{9C17D744-5CA6-46EC-93B3-25FAE73EFBB5}</a:tableStyleId>
              </a:tblPr>
              <a:tblGrid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Model-Epochs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 PSNR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Peak PSNR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25.393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37.936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25.320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40.316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25.291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38.040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25.250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40.786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