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89651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101747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162877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28622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63659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9635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82295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78120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74470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329933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20394F4-2FF3-40C4-995B-84235E0809B7}"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272113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394F4-2FF3-40C4-995B-84235E0809B7}" type="datetimeFigureOut">
              <a:rPr lang="zh-CN" altLang="en-US" smtClean="0"/>
              <a:t>2022/5/15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AE449-0C49-4540-B446-7DD5029FF69A}" type="slidenum">
              <a:rPr lang="zh-CN" altLang="en-US" smtClean="0"/>
              <a:t>‹#›</a:t>
            </a:fld>
            <a:endParaRPr lang="zh-CN" altLang="en-US"/>
          </a:p>
        </p:txBody>
      </p:sp>
    </p:spTree>
    <p:extLst>
      <p:ext uri="{BB962C8B-B14F-4D97-AF65-F5344CB8AC3E}">
        <p14:creationId xmlns:p14="http://schemas.microsoft.com/office/powerpoint/2010/main" val="427899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latin typeface="宋体" panose="02010600030101010101" pitchFamily="2" charset="-122"/>
                <a:ea typeface="宋体" panose="02010600030101010101" pitchFamily="2" charset="-122"/>
              </a:rPr>
              <a:t>深度学习模型对细胞图像的分类</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实验报告</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3588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实</a:t>
            </a:r>
            <a:r>
              <a:rPr lang="zh-CN" altLang="en-US" dirty="0" smtClean="0">
                <a:latin typeface="宋体" panose="02010600030101010101" pitchFamily="2" charset="-122"/>
                <a:ea typeface="宋体" panose="02010600030101010101" pitchFamily="2" charset="-122"/>
              </a:rPr>
              <a:t>验结果</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度量指标</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Arial" panose="020B0604020202020204" pitchFamily="34" charset="0"/>
                <a:ea typeface="宋体" panose="02010600030101010101" pitchFamily="2" charset="-122"/>
                <a:cs typeface="Arial" panose="020B0604020202020204" pitchFamily="34" charset="0"/>
              </a:rPr>
              <a:t>Acc = correct </a:t>
            </a:r>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smtClean="0">
                <a:latin typeface="Arial" panose="020B0604020202020204" pitchFamily="34" charset="0"/>
                <a:ea typeface="宋体" panose="02010600030101010101" pitchFamily="2" charset="-122"/>
                <a:cs typeface="Arial" panose="020B0604020202020204" pitchFamily="34" charset="0"/>
              </a:rPr>
              <a:t>total</a:t>
            </a:r>
          </a:p>
          <a:p>
            <a:pPr marL="0" indent="0">
              <a:buNone/>
            </a:pPr>
            <a:endParaRPr lang="en-US" altLang="zh-CN" dirty="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1690688"/>
            <a:ext cx="5852172" cy="4389129"/>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390442376"/>
              </p:ext>
            </p:extLst>
          </p:nvPr>
        </p:nvGraphicFramePr>
        <p:xfrm>
          <a:off x="838200" y="3280860"/>
          <a:ext cx="4513768" cy="2497875"/>
        </p:xfrm>
        <a:graphic>
          <a:graphicData uri="http://schemas.openxmlformats.org/drawingml/2006/table">
            <a:tbl>
              <a:tblPr firstRow="1" bandRow="1">
                <a:tableStyleId>{5C22544A-7EE6-4342-B048-85BDC9FD1C3A}</a:tableStyleId>
              </a:tblPr>
              <a:tblGrid>
                <a:gridCol w="2256884">
                  <a:extLst>
                    <a:ext uri="{9D8B030D-6E8A-4147-A177-3AD203B41FA5}">
                      <a16:colId xmlns:a16="http://schemas.microsoft.com/office/drawing/2014/main" val="2387477056"/>
                    </a:ext>
                  </a:extLst>
                </a:gridCol>
                <a:gridCol w="2256884">
                  <a:extLst>
                    <a:ext uri="{9D8B030D-6E8A-4147-A177-3AD203B41FA5}">
                      <a16:colId xmlns:a16="http://schemas.microsoft.com/office/drawing/2014/main" val="2938493268"/>
                    </a:ext>
                  </a:extLst>
                </a:gridCol>
              </a:tblGrid>
              <a:tr h="832625">
                <a:tc>
                  <a:txBody>
                    <a:bodyPr/>
                    <a:lstStyle/>
                    <a:p>
                      <a:r>
                        <a:rPr lang="en-US" altLang="zh-CN" dirty="0" smtClean="0">
                          <a:latin typeface="Arial" panose="020B0604020202020204" pitchFamily="34" charset="0"/>
                          <a:cs typeface="Arial" panose="020B0604020202020204" pitchFamily="34" charset="0"/>
                        </a:rPr>
                        <a:t>Best training acc</a:t>
                      </a:r>
                      <a:endParaRPr lang="zh-CN" altLang="en-US" dirty="0">
                        <a:latin typeface="Arial" panose="020B0604020202020204" pitchFamily="34" charset="0"/>
                        <a:cs typeface="Arial" panose="020B0604020202020204" pitchFamily="34" charset="0"/>
                      </a:endParaRPr>
                    </a:p>
                  </a:txBody>
                  <a:tcPr/>
                </a:tc>
                <a:tc>
                  <a:txBody>
                    <a:bodyPr/>
                    <a:lstStyle/>
                    <a:p>
                      <a:r>
                        <a:rPr lang="en-US" altLang="zh-CN" dirty="0" smtClean="0">
                          <a:latin typeface="Arial" panose="020B0604020202020204" pitchFamily="34" charset="0"/>
                          <a:cs typeface="Arial" panose="020B0604020202020204" pitchFamily="34" charset="0"/>
                        </a:rPr>
                        <a:t>93.00%</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4590772"/>
                  </a:ext>
                </a:extLst>
              </a:tr>
              <a:tr h="832625">
                <a:tc>
                  <a:txBody>
                    <a:bodyPr/>
                    <a:lstStyle/>
                    <a:p>
                      <a:r>
                        <a:rPr lang="en-US" altLang="zh-CN" dirty="0" smtClean="0">
                          <a:latin typeface="Arial" panose="020B0604020202020204" pitchFamily="34" charset="0"/>
                          <a:cs typeface="Arial" panose="020B0604020202020204" pitchFamily="34" charset="0"/>
                        </a:rPr>
                        <a:t>Best validation acc</a:t>
                      </a:r>
                      <a:endParaRPr lang="zh-CN" altLang="en-US" dirty="0">
                        <a:latin typeface="Arial" panose="020B0604020202020204" pitchFamily="34" charset="0"/>
                        <a:cs typeface="Arial" panose="020B0604020202020204" pitchFamily="34" charset="0"/>
                      </a:endParaRPr>
                    </a:p>
                  </a:txBody>
                  <a:tcPr/>
                </a:tc>
                <a:tc>
                  <a:txBody>
                    <a:bodyPr/>
                    <a:lstStyle/>
                    <a:p>
                      <a:r>
                        <a:rPr lang="en-US" altLang="zh-CN" dirty="0" smtClean="0">
                          <a:latin typeface="Arial" panose="020B0604020202020204" pitchFamily="34" charset="0"/>
                          <a:cs typeface="Arial" panose="020B0604020202020204" pitchFamily="34" charset="0"/>
                        </a:rPr>
                        <a:t>92.60%</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10867868"/>
                  </a:ext>
                </a:extLst>
              </a:tr>
              <a:tr h="832625">
                <a:tc>
                  <a:txBody>
                    <a:bodyPr/>
                    <a:lstStyle/>
                    <a:p>
                      <a:r>
                        <a:rPr lang="en-US" altLang="zh-CN" dirty="0" smtClean="0">
                          <a:latin typeface="Arial" panose="020B0604020202020204" pitchFamily="34" charset="0"/>
                          <a:cs typeface="Arial" panose="020B0604020202020204" pitchFamily="34" charset="0"/>
                        </a:rPr>
                        <a:t>Test acc</a:t>
                      </a:r>
                      <a:endParaRPr lang="zh-CN" altLang="en-US" dirty="0">
                        <a:latin typeface="Arial" panose="020B0604020202020204" pitchFamily="34" charset="0"/>
                        <a:cs typeface="Arial" panose="020B0604020202020204" pitchFamily="34" charset="0"/>
                      </a:endParaRPr>
                    </a:p>
                  </a:txBody>
                  <a:tcPr/>
                </a:tc>
                <a:tc>
                  <a:txBody>
                    <a:bodyPr/>
                    <a:lstStyle/>
                    <a:p>
                      <a:r>
                        <a:rPr lang="en-US" altLang="zh-CN" dirty="0" smtClean="0">
                          <a:latin typeface="Arial" panose="020B0604020202020204" pitchFamily="34" charset="0"/>
                          <a:cs typeface="Arial" panose="020B0604020202020204" pitchFamily="34" charset="0"/>
                        </a:rPr>
                        <a:t>92%</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47887011"/>
                  </a:ext>
                </a:extLst>
              </a:tr>
            </a:tbl>
          </a:graphicData>
        </a:graphic>
      </p:graphicFrame>
    </p:spTree>
    <p:extLst>
      <p:ext uri="{BB962C8B-B14F-4D97-AF65-F5344CB8AC3E}">
        <p14:creationId xmlns:p14="http://schemas.microsoft.com/office/powerpoint/2010/main" val="205532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实例</a:t>
            </a:r>
          </a:p>
        </p:txBody>
      </p:sp>
      <p:sp>
        <p:nvSpPr>
          <p:cNvPr id="16" name="内容占位符 15"/>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使用如下命令对实例图片进行预测</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Arial" panose="020B0604020202020204" pitchFamily="34" charset="0"/>
                <a:ea typeface="宋体" panose="02010600030101010101" pitchFamily="2" charset="-122"/>
                <a:cs typeface="Arial" panose="020B0604020202020204" pitchFamily="34" charset="0"/>
              </a:rPr>
              <a:t>python </a:t>
            </a:r>
            <a:r>
              <a:rPr lang="en-US" altLang="zh-CN" dirty="0">
                <a:latin typeface="Arial" panose="020B0604020202020204" pitchFamily="34" charset="0"/>
                <a:ea typeface="宋体" panose="02010600030101010101" pitchFamily="2" charset="-122"/>
                <a:cs typeface="Arial" panose="020B0604020202020204" pitchFamily="34" charset="0"/>
              </a:rPr>
              <a:t>evaluate.py --target ./</a:t>
            </a:r>
            <a:r>
              <a:rPr lang="en-US" altLang="zh-CN" dirty="0" smtClean="0">
                <a:latin typeface="Arial" panose="020B0604020202020204" pitchFamily="34" charset="0"/>
                <a:ea typeface="宋体" panose="02010600030101010101" pitchFamily="2" charset="-122"/>
                <a:cs typeface="Arial" panose="020B0604020202020204" pitchFamily="34" charset="0"/>
              </a:rPr>
              <a:t>test/Golgi.png</a:t>
            </a:r>
          </a:p>
          <a:p>
            <a:pPr marL="0" indent="0">
              <a:buNone/>
            </a:pP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以</a:t>
            </a:r>
            <a:r>
              <a:rPr lang="zh-CN" altLang="en-US" dirty="0" smtClean="0">
                <a:latin typeface="宋体" panose="02010600030101010101" pitchFamily="2" charset="-122"/>
                <a:ea typeface="宋体" panose="02010600030101010101" pitchFamily="2" charset="-122"/>
              </a:rPr>
              <a:t>下实例均能正确预测</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p:txBody>
      </p:sp>
      <p:pic>
        <p:nvPicPr>
          <p:cNvPr id="18" name="图片 17"/>
          <p:cNvPicPr>
            <a:picLocks noChangeAspect="1"/>
          </p:cNvPicPr>
          <p:nvPr/>
        </p:nvPicPr>
        <p:blipFill>
          <a:blip r:embed="rId2"/>
          <a:stretch>
            <a:fillRect/>
          </a:stretch>
        </p:blipFill>
        <p:spPr>
          <a:xfrm>
            <a:off x="2900762" y="4425492"/>
            <a:ext cx="6390476" cy="1352381"/>
          </a:xfrm>
          <a:prstGeom prst="rect">
            <a:avLst/>
          </a:prstGeom>
        </p:spPr>
      </p:pic>
    </p:spTree>
    <p:extLst>
      <p:ext uri="{BB962C8B-B14F-4D97-AF65-F5344CB8AC3E}">
        <p14:creationId xmlns:p14="http://schemas.microsoft.com/office/powerpoint/2010/main" val="3375376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这个项目是练习如何使用深度 </a:t>
            </a:r>
            <a:r>
              <a:rPr lang="en-US" altLang="zh-CN" dirty="0" smtClean="0">
                <a:latin typeface="宋体" panose="02010600030101010101" pitchFamily="2" charset="-122"/>
                <a:ea typeface="宋体" panose="02010600030101010101" pitchFamily="2" charset="-122"/>
              </a:rPr>
              <a:t>CNN </a:t>
            </a:r>
            <a:r>
              <a:rPr lang="zh-CN" altLang="en-US" dirty="0" smtClean="0">
                <a:latin typeface="宋体" panose="02010600030101010101" pitchFamily="2" charset="-122"/>
                <a:ea typeface="宋体" panose="02010600030101010101" pitchFamily="2" charset="-122"/>
              </a:rPr>
              <a:t>模型对细胞图像进行分类。 高效的人类上皮细胞 </a:t>
            </a:r>
            <a:r>
              <a:rPr lang="en-US" altLang="zh-CN" dirty="0" smtClean="0">
                <a:latin typeface="宋体" panose="02010600030101010101" pitchFamily="2" charset="-122"/>
                <a:ea typeface="宋体" panose="02010600030101010101" pitchFamily="2" charset="-122"/>
              </a:rPr>
              <a:t>2 (HEp-2) </a:t>
            </a:r>
            <a:r>
              <a:rPr lang="zh-CN" altLang="en-US" dirty="0" smtClean="0">
                <a:latin typeface="宋体" panose="02010600030101010101" pitchFamily="2" charset="-122"/>
                <a:ea typeface="宋体" panose="02010600030101010101" pitchFamily="2" charset="-122"/>
              </a:rPr>
              <a:t>细胞图像分类可以促进许多自身免疫性疾病的诊断。</a:t>
            </a:r>
            <a:endParaRPr lang="zh-CN" altLang="en-US"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3745869"/>
            <a:ext cx="6811326" cy="1819529"/>
          </a:xfrm>
          <a:prstGeom prst="rect">
            <a:avLst/>
          </a:prstGeom>
        </p:spPr>
      </p:pic>
    </p:spTree>
    <p:extLst>
      <p:ext uri="{BB962C8B-B14F-4D97-AF65-F5344CB8AC3E}">
        <p14:creationId xmlns:p14="http://schemas.microsoft.com/office/powerpoint/2010/main" val="45291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数据集</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6"/>
            <a:ext cx="10515600" cy="1910034"/>
          </a:xfrm>
        </p:spPr>
        <p:txBody>
          <a:bodyPr>
            <a:normAutofit fontScale="92500"/>
          </a:bodyPr>
          <a:lstStyle/>
          <a:p>
            <a:r>
              <a:rPr lang="en-US" altLang="zh-CN" dirty="0" smtClean="0">
                <a:latin typeface="宋体" panose="02010600030101010101" pitchFamily="2" charset="-122"/>
                <a:ea typeface="宋体" panose="02010600030101010101" pitchFamily="2" charset="-122"/>
              </a:rPr>
              <a:t>HEp-2</a:t>
            </a:r>
            <a:r>
              <a:rPr lang="zh-CN" altLang="en-US" dirty="0" smtClean="0">
                <a:latin typeface="宋体" panose="02010600030101010101" pitchFamily="2" charset="-122"/>
                <a:ea typeface="宋体" panose="02010600030101010101" pitchFamily="2" charset="-122"/>
              </a:rPr>
              <a:t>细胞图像来自</a:t>
            </a:r>
            <a:r>
              <a:rPr lang="en-US" altLang="zh-CN" dirty="0" smtClean="0">
                <a:latin typeface="宋体" panose="02010600030101010101" pitchFamily="2" charset="-122"/>
                <a:ea typeface="宋体" panose="02010600030101010101" pitchFamily="2" charset="-122"/>
              </a:rPr>
              <a:t>2014</a:t>
            </a:r>
            <a:r>
              <a:rPr lang="zh-CN" altLang="en-US" dirty="0" smtClean="0">
                <a:latin typeface="宋体" panose="02010600030101010101" pitchFamily="2" charset="-122"/>
                <a:ea typeface="宋体" panose="02010600030101010101" pitchFamily="2" charset="-122"/>
              </a:rPr>
              <a:t>年国际模式识别会议主办的细胞图像分类国际竞赛。图像已预先划分为训练集（</a:t>
            </a:r>
            <a:r>
              <a:rPr lang="en-US" altLang="zh-CN" dirty="0" smtClean="0">
                <a:latin typeface="宋体" panose="02010600030101010101" pitchFamily="2" charset="-122"/>
                <a:ea typeface="宋体" panose="02010600030101010101" pitchFamily="2" charset="-122"/>
              </a:rPr>
              <a:t>8701</a:t>
            </a:r>
            <a:r>
              <a:rPr lang="zh-CN" altLang="en-US" dirty="0" smtClean="0">
                <a:latin typeface="宋体" panose="02010600030101010101" pitchFamily="2" charset="-122"/>
                <a:ea typeface="宋体" panose="02010600030101010101" pitchFamily="2" charset="-122"/>
              </a:rPr>
              <a:t>张图像）、验证集（</a:t>
            </a:r>
            <a:r>
              <a:rPr lang="en-US" altLang="zh-CN" dirty="0" smtClean="0">
                <a:latin typeface="宋体" panose="02010600030101010101" pitchFamily="2" charset="-122"/>
                <a:ea typeface="宋体" panose="02010600030101010101" pitchFamily="2" charset="-122"/>
              </a:rPr>
              <a:t>2175</a:t>
            </a:r>
            <a:r>
              <a:rPr lang="zh-CN" altLang="en-US" dirty="0" smtClean="0">
                <a:latin typeface="宋体" panose="02010600030101010101" pitchFamily="2" charset="-122"/>
                <a:ea typeface="宋体" panose="02010600030101010101" pitchFamily="2" charset="-122"/>
              </a:rPr>
              <a:t>张图像）和测试集 （</a:t>
            </a:r>
            <a:r>
              <a:rPr lang="en-US" altLang="zh-CN" dirty="0" smtClean="0">
                <a:latin typeface="宋体" panose="02010600030101010101" pitchFamily="2" charset="-122"/>
                <a:ea typeface="宋体" panose="02010600030101010101" pitchFamily="2" charset="-122"/>
              </a:rPr>
              <a:t>2720 </a:t>
            </a:r>
            <a:r>
              <a:rPr lang="zh-CN" altLang="en-US" dirty="0" smtClean="0">
                <a:latin typeface="宋体" panose="02010600030101010101" pitchFamily="2" charset="-122"/>
                <a:ea typeface="宋体" panose="02010600030101010101" pitchFamily="2" charset="-122"/>
              </a:rPr>
              <a:t>张图片）。 此外，随附一个 </a:t>
            </a:r>
            <a:r>
              <a:rPr lang="en-US" altLang="zh-CN" dirty="0" smtClean="0">
                <a:latin typeface="宋体" panose="02010600030101010101" pitchFamily="2" charset="-122"/>
                <a:ea typeface="宋体" panose="02010600030101010101" pitchFamily="2" charset="-122"/>
              </a:rPr>
              <a:t>.csv </a:t>
            </a:r>
            <a:r>
              <a:rPr lang="zh-CN" altLang="en-US" dirty="0" smtClean="0">
                <a:latin typeface="宋体" panose="02010600030101010101" pitchFamily="2" charset="-122"/>
                <a:ea typeface="宋体" panose="02010600030101010101" pitchFamily="2" charset="-122"/>
              </a:rPr>
              <a:t>文件。 它包含每个图像的类别。 该文件由两列组成：第一列是所有</a:t>
            </a:r>
            <a:r>
              <a:rPr lang="en-US" altLang="zh-CN" dirty="0" smtClean="0">
                <a:latin typeface="宋体" panose="02010600030101010101" pitchFamily="2" charset="-122"/>
                <a:ea typeface="宋体" panose="02010600030101010101" pitchFamily="2" charset="-122"/>
              </a:rPr>
              <a:t>13596</a:t>
            </a:r>
            <a:r>
              <a:rPr lang="zh-CN" altLang="en-US" dirty="0" smtClean="0">
                <a:latin typeface="宋体" panose="02010600030101010101" pitchFamily="2" charset="-122"/>
                <a:ea typeface="宋体" panose="02010600030101010101" pitchFamily="2" charset="-122"/>
              </a:rPr>
              <a:t>张图片的</a:t>
            </a:r>
            <a:r>
              <a:rPr lang="en-US" altLang="zh-CN" dirty="0" smtClean="0">
                <a:latin typeface="宋体" panose="02010600030101010101" pitchFamily="2" charset="-122"/>
                <a:ea typeface="宋体" panose="02010600030101010101" pitchFamily="2" charset="-122"/>
              </a:rPr>
              <a:t>ID</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ID</a:t>
            </a:r>
            <a:r>
              <a:rPr lang="zh-CN" altLang="en-US" dirty="0" smtClean="0">
                <a:latin typeface="宋体" panose="02010600030101010101" pitchFamily="2" charset="-122"/>
                <a:ea typeface="宋体" panose="02010600030101010101" pitchFamily="2" charset="-122"/>
              </a:rPr>
              <a:t>与三组图片的名称一致； 第二列是单元格图像的类别。</a:t>
            </a:r>
            <a:endParaRPr lang="zh-CN" altLang="en-US"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748381" y="3870598"/>
            <a:ext cx="8695238" cy="2504762"/>
          </a:xfrm>
          <a:prstGeom prst="rect">
            <a:avLst/>
          </a:prstGeom>
        </p:spPr>
      </p:pic>
    </p:spTree>
    <p:extLst>
      <p:ext uri="{BB962C8B-B14F-4D97-AF65-F5344CB8AC3E}">
        <p14:creationId xmlns:p14="http://schemas.microsoft.com/office/powerpoint/2010/main" val="233984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任务</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70000" lnSpcReduction="20000"/>
          </a:bodyPr>
          <a:lstStyle/>
          <a:p>
            <a:r>
              <a:rPr lang="zh-CN" altLang="en-US" dirty="0" smtClean="0">
                <a:latin typeface="宋体" panose="02010600030101010101" pitchFamily="2" charset="-122"/>
                <a:ea typeface="宋体" panose="02010600030101010101" pitchFamily="2" charset="-122"/>
              </a:rPr>
              <a:t>请为细胞图像分类任务微调预训练的 </a:t>
            </a:r>
            <a:r>
              <a:rPr lang="en-US" altLang="zh-CN" dirty="0" smtClean="0">
                <a:latin typeface="宋体" panose="02010600030101010101" pitchFamily="2" charset="-122"/>
                <a:ea typeface="宋体" panose="02010600030101010101" pitchFamily="2" charset="-122"/>
              </a:rPr>
              <a:t>AlexNet </a:t>
            </a:r>
            <a:r>
              <a:rPr lang="zh-CN" altLang="en-US" dirty="0" smtClean="0">
                <a:latin typeface="宋体" panose="02010600030101010101" pitchFamily="2" charset="-122"/>
                <a:ea typeface="宋体" panose="02010600030101010101" pitchFamily="2" charset="-122"/>
              </a:rPr>
              <a:t>模型。 具体来说，您需要：</a:t>
            </a:r>
          </a:p>
          <a:p>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(1) </a:t>
            </a:r>
            <a:r>
              <a:rPr lang="zh-CN" altLang="en-US" dirty="0" smtClean="0">
                <a:latin typeface="宋体" panose="02010600030101010101" pitchFamily="2" charset="-122"/>
                <a:ea typeface="宋体" panose="02010600030101010101" pitchFamily="2" charset="-122"/>
              </a:rPr>
              <a:t>使用</a:t>
            </a:r>
            <a:r>
              <a:rPr lang="en-US" altLang="zh-CN" dirty="0" smtClean="0">
                <a:latin typeface="宋体" panose="02010600030101010101" pitchFamily="2" charset="-122"/>
                <a:ea typeface="宋体" panose="02010600030101010101" pitchFamily="2" charset="-122"/>
              </a:rPr>
              <a:t>AlexNet</a:t>
            </a:r>
            <a:r>
              <a:rPr lang="zh-CN" altLang="en-US" dirty="0" smtClean="0">
                <a:latin typeface="宋体" panose="02010600030101010101" pitchFamily="2" charset="-122"/>
                <a:ea typeface="宋体" panose="02010600030101010101" pitchFamily="2" charset="-122"/>
              </a:rPr>
              <a:t>的架构构建细胞图像分类模型；</a:t>
            </a:r>
          </a:p>
          <a:p>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使用预训练的</a:t>
            </a:r>
            <a:r>
              <a:rPr lang="en-US" altLang="zh-CN" dirty="0" smtClean="0">
                <a:latin typeface="宋体" panose="02010600030101010101" pitchFamily="2" charset="-122"/>
                <a:ea typeface="宋体" panose="02010600030101010101" pitchFamily="2" charset="-122"/>
              </a:rPr>
              <a:t>AlexNet</a:t>
            </a:r>
            <a:r>
              <a:rPr lang="zh-CN" altLang="en-US" dirty="0" smtClean="0">
                <a:latin typeface="宋体" panose="02010600030101010101" pitchFamily="2" charset="-122"/>
                <a:ea typeface="宋体" panose="02010600030101010101" pitchFamily="2" charset="-122"/>
              </a:rPr>
              <a:t>中的权重来初始化模型的权重；</a:t>
            </a:r>
          </a:p>
          <a:p>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 </a:t>
            </a:r>
            <a:r>
              <a:rPr lang="zh-CN" altLang="en-US" dirty="0" smtClean="0">
                <a:latin typeface="宋体" panose="02010600030101010101" pitchFamily="2" charset="-122"/>
                <a:ea typeface="宋体" panose="02010600030101010101" pitchFamily="2" charset="-122"/>
              </a:rPr>
              <a:t>将模型中输出层的神经元数量（即类数）从 </a:t>
            </a:r>
            <a:r>
              <a:rPr lang="en-US" altLang="zh-CN" dirty="0" smtClean="0">
                <a:latin typeface="宋体" panose="02010600030101010101" pitchFamily="2" charset="-122"/>
                <a:ea typeface="宋体" panose="02010600030101010101" pitchFamily="2" charset="-122"/>
              </a:rPr>
              <a:t>1000 </a:t>
            </a:r>
            <a:r>
              <a:rPr lang="zh-CN" altLang="en-US" dirty="0" smtClean="0">
                <a:latin typeface="宋体" panose="02010600030101010101" pitchFamily="2" charset="-122"/>
                <a:ea typeface="宋体" panose="02010600030101010101" pitchFamily="2" charset="-122"/>
              </a:rPr>
              <a:t>个（由 </a:t>
            </a:r>
            <a:r>
              <a:rPr lang="en-US" altLang="zh-CN" dirty="0" smtClean="0">
                <a:latin typeface="宋体" panose="02010600030101010101" pitchFamily="2" charset="-122"/>
                <a:ea typeface="宋体" panose="02010600030101010101" pitchFamily="2" charset="-122"/>
              </a:rPr>
              <a:t>imageNet </a:t>
            </a:r>
            <a:r>
              <a:rPr lang="zh-CN" altLang="en-US" dirty="0" smtClean="0">
                <a:latin typeface="宋体" panose="02010600030101010101" pitchFamily="2" charset="-122"/>
                <a:ea typeface="宋体" panose="02010600030101010101" pitchFamily="2" charset="-122"/>
              </a:rPr>
              <a:t>使用）更改</a:t>
            </a:r>
            <a:endParaRPr lang="en-US" altLang="zh-CN" dirty="0" smtClean="0">
              <a:latin typeface="宋体" panose="02010600030101010101" pitchFamily="2" charset="-122"/>
              <a:ea typeface="宋体" panose="02010600030101010101" pitchFamily="2" charset="-122"/>
            </a:endParaRPr>
          </a:p>
          <a:p>
            <a:pPr marL="0" indent="0">
              <a:buNone/>
            </a:pPr>
            <a:r>
              <a:rPr lang="zh-CN" altLang="en-US" dirty="0" smtClean="0">
                <a:latin typeface="宋体" panose="02010600030101010101" pitchFamily="2" charset="-122"/>
                <a:ea typeface="宋体" panose="02010600030101010101" pitchFamily="2" charset="-122"/>
              </a:rPr>
              <a:t>为 </a:t>
            </a:r>
            <a:r>
              <a:rPr lang="en-US" altLang="zh-CN" dirty="0" smtClean="0">
                <a:latin typeface="宋体" panose="02010600030101010101" pitchFamily="2" charset="-122"/>
                <a:ea typeface="宋体" panose="02010600030101010101" pitchFamily="2" charset="-122"/>
              </a:rPr>
              <a:t>6 </a:t>
            </a:r>
            <a:r>
              <a:rPr lang="zh-CN" altLang="en-US" dirty="0" smtClean="0">
                <a:latin typeface="宋体" panose="02010600030101010101" pitchFamily="2" charset="-122"/>
                <a:ea typeface="宋体" panose="02010600030101010101" pitchFamily="2" charset="-122"/>
              </a:rPr>
              <a:t>个类（在任务中使用）；</a:t>
            </a:r>
          </a:p>
          <a:p>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 </a:t>
            </a:r>
            <a:r>
              <a:rPr lang="zh-CN" altLang="en-US" dirty="0" smtClean="0">
                <a:latin typeface="宋体" panose="02010600030101010101" pitchFamily="2" charset="-122"/>
                <a:ea typeface="宋体" panose="02010600030101010101" pitchFamily="2" charset="-122"/>
              </a:rPr>
              <a:t>将模型训练几个 </a:t>
            </a:r>
            <a:r>
              <a:rPr lang="en-US" altLang="zh-CN" dirty="0" smtClean="0">
                <a:latin typeface="宋体" panose="02010600030101010101" pitchFamily="2" charset="-122"/>
                <a:ea typeface="宋体" panose="02010600030101010101" pitchFamily="2" charset="-122"/>
              </a:rPr>
              <a:t>epoch</a:t>
            </a:r>
            <a:r>
              <a:rPr lang="zh-CN" altLang="en-US" dirty="0" smtClean="0">
                <a:latin typeface="宋体" panose="02010600030101010101" pitchFamily="2" charset="-122"/>
                <a:ea typeface="宋体" panose="02010600030101010101" pitchFamily="2" charset="-122"/>
              </a:rPr>
              <a:t>；</a:t>
            </a:r>
          </a:p>
          <a:p>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(5) </a:t>
            </a:r>
            <a:r>
              <a:rPr lang="zh-CN" altLang="en-US" dirty="0" smtClean="0">
                <a:latin typeface="宋体" panose="02010600030101010101" pitchFamily="2" charset="-122"/>
                <a:ea typeface="宋体" panose="02010600030101010101" pitchFamily="2" charset="-122"/>
              </a:rPr>
              <a:t>使用</a:t>
            </a:r>
            <a:r>
              <a:rPr lang="en-US" altLang="zh-CN" dirty="0" smtClean="0">
                <a:latin typeface="宋体" panose="02010600030101010101" pitchFamily="2" charset="-122"/>
                <a:ea typeface="宋体" panose="02010600030101010101" pitchFamily="2" charset="-122"/>
              </a:rPr>
              <a:t>finetuned</a:t>
            </a:r>
            <a:r>
              <a:rPr lang="zh-CN" altLang="en-US" dirty="0" smtClean="0">
                <a:latin typeface="宋体" panose="02010600030101010101" pitchFamily="2" charset="-122"/>
                <a:ea typeface="宋体" panose="02010600030101010101" pitchFamily="2" charset="-122"/>
              </a:rPr>
              <a:t>模型对测试细胞图像进行分类。</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71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背景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人上皮 </a:t>
            </a:r>
            <a:r>
              <a:rPr lang="en-US" altLang="zh-CN" dirty="0" smtClean="0">
                <a:latin typeface="宋体" panose="02010600030101010101" pitchFamily="2" charset="-122"/>
                <a:ea typeface="宋体" panose="02010600030101010101" pitchFamily="2" charset="-122"/>
              </a:rPr>
              <a:t>2 (HEp-2) </a:t>
            </a:r>
            <a:r>
              <a:rPr lang="zh-CN" altLang="en-US" dirty="0" smtClean="0">
                <a:latin typeface="宋体" panose="02010600030101010101" pitchFamily="2" charset="-122"/>
                <a:ea typeface="宋体" panose="02010600030101010101" pitchFamily="2" charset="-122"/>
              </a:rPr>
              <a:t>细胞是人喉癌的上皮细胞。 它们用于检测自身免疫抗体和抗核抗体的实验室诊断。 由于其肿瘤性质，这种特定类型的细胞代表了使用间接免疫荧光技术寻找自身免疫抗体的首选底物。</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HEp-2</a:t>
            </a:r>
            <a:r>
              <a:rPr lang="zh-CN" altLang="en-US" dirty="0" smtClean="0">
                <a:latin typeface="宋体" panose="02010600030101010101" pitchFamily="2" charset="-122"/>
                <a:ea typeface="宋体" panose="02010600030101010101" pitchFamily="2" charset="-122"/>
              </a:rPr>
              <a:t>细胞的有效图像分类可以促进许多自身免疫性疾病的诊断。 这就是我们对 </a:t>
            </a:r>
            <a:r>
              <a:rPr lang="en-US" altLang="zh-CN" dirty="0" smtClean="0">
                <a:latin typeface="宋体" panose="02010600030101010101" pitchFamily="2" charset="-122"/>
                <a:ea typeface="宋体" panose="02010600030101010101" pitchFamily="2" charset="-122"/>
              </a:rPr>
              <a:t>HEp-2 </a:t>
            </a:r>
            <a:r>
              <a:rPr lang="zh-CN" altLang="en-US" dirty="0" smtClean="0">
                <a:latin typeface="宋体" panose="02010600030101010101" pitchFamily="2" charset="-122"/>
                <a:ea typeface="宋体" panose="02010600030101010101" pitchFamily="2" charset="-122"/>
              </a:rPr>
              <a:t>细胞进行分类的原因。 然而，图像分类是一项繁重的工作，需要很高的准确度。 手动搜索是不现实的； 传统的图像分割算法已不足以满足需求。 因此，使用基于深度</a:t>
            </a:r>
            <a:r>
              <a:rPr lang="en-US" altLang="zh-CN" dirty="0" smtClean="0">
                <a:latin typeface="宋体" panose="02010600030101010101" pitchFamily="2" charset="-122"/>
                <a:ea typeface="宋体" panose="02010600030101010101" pitchFamily="2" charset="-122"/>
              </a:rPr>
              <a:t>CNN</a:t>
            </a:r>
            <a:r>
              <a:rPr lang="zh-CN" altLang="en-US" dirty="0" smtClean="0">
                <a:latin typeface="宋体" panose="02010600030101010101" pitchFamily="2" charset="-122"/>
                <a:ea typeface="宋体" panose="02010600030101010101" pitchFamily="2" charset="-122"/>
              </a:rPr>
              <a:t>的图像分割算法更为合适。</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81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所采用的神经网络模</a:t>
            </a:r>
            <a:r>
              <a:rPr lang="zh-CN" altLang="en-US" dirty="0" smtClean="0">
                <a:latin typeface="宋体" panose="02010600030101010101" pitchFamily="2" charset="-122"/>
                <a:ea typeface="宋体" panose="02010600030101010101" pitchFamily="2" charset="-122"/>
              </a:rPr>
              <a:t>型结构 </a:t>
            </a:r>
            <a:r>
              <a:rPr lang="en-US" altLang="zh-CN" dirty="0" smtClean="0">
                <a:latin typeface="Arial" panose="020B0604020202020204" pitchFamily="34" charset="0"/>
                <a:ea typeface="宋体" panose="02010600030101010101" pitchFamily="2" charset="-122"/>
                <a:cs typeface="Arial" panose="020B0604020202020204" pitchFamily="34" charset="0"/>
              </a:rPr>
              <a:t>(AlexNet)</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639" y="1825625"/>
            <a:ext cx="7762722" cy="4351338"/>
          </a:xfrm>
          <a:prstGeom prst="rect">
            <a:avLst/>
          </a:prstGeom>
        </p:spPr>
      </p:pic>
    </p:spTree>
    <p:extLst>
      <p:ext uri="{BB962C8B-B14F-4D97-AF65-F5344CB8AC3E}">
        <p14:creationId xmlns:p14="http://schemas.microsoft.com/office/powerpoint/2010/main" val="136528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超参数</a:t>
            </a:r>
            <a:endParaRPr lang="zh-CN" altLang="en-US" dirty="0">
              <a:latin typeface="宋体" panose="02010600030101010101" pitchFamily="2" charset="-122"/>
              <a:ea typeface="宋体" panose="02010600030101010101" pitchFamily="2"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59516635"/>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5406600"/>
                    </a:ext>
                  </a:extLst>
                </a:gridCol>
                <a:gridCol w="3505200">
                  <a:extLst>
                    <a:ext uri="{9D8B030D-6E8A-4147-A177-3AD203B41FA5}">
                      <a16:colId xmlns:a16="http://schemas.microsoft.com/office/drawing/2014/main" val="1292056020"/>
                    </a:ext>
                  </a:extLst>
                </a:gridCol>
                <a:gridCol w="3505200">
                  <a:extLst>
                    <a:ext uri="{9D8B030D-6E8A-4147-A177-3AD203B41FA5}">
                      <a16:colId xmlns:a16="http://schemas.microsoft.com/office/drawing/2014/main" val="2148552218"/>
                    </a:ext>
                  </a:extLst>
                </a:gridCol>
              </a:tblGrid>
              <a:tr h="370840">
                <a:tc>
                  <a:txBody>
                    <a:bodyPr/>
                    <a:lstStyle/>
                    <a:p>
                      <a:pPr algn="l"/>
                      <a:r>
                        <a:rPr lang="en-US" altLang="zh-CN" dirty="0" smtClean="0">
                          <a:latin typeface="Arial" panose="020B0604020202020204" pitchFamily="34" charset="0"/>
                          <a:cs typeface="Arial" panose="020B0604020202020204" pitchFamily="34" charset="0"/>
                        </a:rPr>
                        <a:t>Range</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Params</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Values</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023373"/>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cs typeface="Arial" panose="020B0604020202020204" pitchFamily="34" charset="0"/>
                        </a:rPr>
                        <a:t>Common</a:t>
                      </a:r>
                      <a:endParaRPr lang="zh-CN" altLang="en-US" dirty="0" smtClean="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epoch</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40</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77263815"/>
                  </a:ext>
                </a:extLst>
              </a:tr>
              <a:tr h="370840">
                <a:tc vMerge="1">
                  <a:txBody>
                    <a:bodyPr/>
                    <a:lstStyle/>
                    <a:p>
                      <a:endParaRPr lang="zh-CN" altLang="en-US" dirty="0"/>
                    </a:p>
                  </a:txBody>
                  <a:tcPr/>
                </a:tc>
                <a:tc>
                  <a:txBody>
                    <a:bodyPr/>
                    <a:lstStyle/>
                    <a:p>
                      <a:pPr algn="l"/>
                      <a:r>
                        <a:rPr lang="en-US" altLang="zh-CN" dirty="0" smtClean="0">
                          <a:latin typeface="Arial" panose="020B0604020202020204" pitchFamily="34" charset="0"/>
                          <a:cs typeface="Arial" panose="020B0604020202020204" pitchFamily="34" charset="0"/>
                        </a:rPr>
                        <a:t>iteration</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10</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74645356"/>
                  </a:ext>
                </a:extLst>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c>
                  <a:txBody>
                    <a:bodyPr/>
                    <a:lstStyle/>
                    <a:p>
                      <a:pPr algn="l"/>
                      <a:r>
                        <a:rPr lang="en-US" altLang="zh-CN" dirty="0" smtClean="0">
                          <a:latin typeface="Arial" panose="020B0604020202020204" pitchFamily="34" charset="0"/>
                          <a:cs typeface="Arial" panose="020B0604020202020204" pitchFamily="34" charset="0"/>
                        </a:rPr>
                        <a:t>batch size</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69377439"/>
                  </a:ext>
                </a:extLst>
              </a:tr>
              <a:tr h="370840">
                <a:tc rowSpan="2">
                  <a:txBody>
                    <a:bodyPr/>
                    <a:lstStyle/>
                    <a:p>
                      <a:pPr algn="l"/>
                      <a:r>
                        <a:rPr lang="en-US" altLang="zh-CN" dirty="0" smtClean="0">
                          <a:latin typeface="Arial" panose="020B0604020202020204" pitchFamily="34" charset="0"/>
                          <a:cs typeface="Arial" panose="020B0604020202020204" pitchFamily="34" charset="0"/>
                        </a:rPr>
                        <a:t>SGD</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learning rate</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0.001</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540508"/>
                  </a:ext>
                </a:extLst>
              </a:tr>
              <a:tr h="370840">
                <a:tc vMerge="1">
                  <a:txBody>
                    <a:bodyPr/>
                    <a:lstStyle/>
                    <a:p>
                      <a:endParaRPr lang="zh-CN" altLang="en-US" dirty="0"/>
                    </a:p>
                  </a:txBody>
                  <a:tcPr/>
                </a:tc>
                <a:tc>
                  <a:txBody>
                    <a:bodyPr/>
                    <a:lstStyle/>
                    <a:p>
                      <a:pPr algn="l"/>
                      <a:r>
                        <a:rPr lang="en-US" altLang="zh-CN" dirty="0" smtClean="0">
                          <a:latin typeface="Arial" panose="020B0604020202020204" pitchFamily="34" charset="0"/>
                          <a:cs typeface="Arial" panose="020B0604020202020204" pitchFamily="34" charset="0"/>
                        </a:rPr>
                        <a:t>momentum</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dirty="0" smtClean="0">
                          <a:latin typeface="Arial" panose="020B0604020202020204" pitchFamily="34" charset="0"/>
                          <a:cs typeface="Arial" panose="020B0604020202020204" pitchFamily="34" charset="0"/>
                        </a:rPr>
                        <a:t>0.9</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75247286"/>
                  </a:ext>
                </a:extLst>
              </a:tr>
              <a:tr h="370840">
                <a:tc rowSpan="6">
                  <a:txBody>
                    <a:bodyPr/>
                    <a:lstStyle/>
                    <a:p>
                      <a:pPr algn="l"/>
                      <a:r>
                        <a:rPr lang="en-US" altLang="zh-CN" dirty="0" smtClean="0">
                          <a:latin typeface="Arial" panose="020B0604020202020204" pitchFamily="34" charset="0"/>
                          <a:cs typeface="Arial" panose="020B0604020202020204" pitchFamily="34" charset="0"/>
                        </a:rPr>
                        <a:t>ReduceLROnPlateau</a:t>
                      </a:r>
                      <a:endParaRPr lang="zh-CN" altLang="en-US" dirty="0">
                        <a:latin typeface="Arial" panose="020B0604020202020204" pitchFamily="34" charset="0"/>
                        <a:cs typeface="Arial" panose="020B0604020202020204" pitchFamily="34" charset="0"/>
                      </a:endParaRPr>
                    </a:p>
                  </a:txBody>
                  <a:tcPr anchor="ctr"/>
                </a:tc>
                <a:tc>
                  <a:txBody>
                    <a:bodyPr/>
                    <a:lstStyle/>
                    <a:p>
                      <a:pPr algn="l"/>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factor</a:t>
                      </a:r>
                      <a:endParaRPr lang="en-US" altLang="zh-CN" sz="1800" b="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cs typeface="Arial" panose="020B0604020202020204" pitchFamily="34" charset="0"/>
                        </a:rPr>
                        <a:t>0.1</a:t>
                      </a:r>
                      <a:endParaRPr lang="zh-CN" altLang="en-US"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99775456"/>
                  </a:ext>
                </a:extLst>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patience</a:t>
                      </a:r>
                    </a:p>
                  </a:txBody>
                  <a:tcPr anchor="ctr"/>
                </a:tc>
                <a:tc>
                  <a:txBody>
                    <a:bodyPr/>
                    <a:lstStyle/>
                    <a:p>
                      <a:pPr algn="l"/>
                      <a:r>
                        <a:rPr lang="en-US" altLang="zh-CN" dirty="0" smtClean="0">
                          <a:latin typeface="Arial" panose="020B0604020202020204" pitchFamily="34" charset="0"/>
                          <a:cs typeface="Arial" panose="020B0604020202020204" pitchFamily="34" charset="0"/>
                        </a:rPr>
                        <a:t>5</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64374779"/>
                  </a:ext>
                </a:extLst>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threshold</a:t>
                      </a:r>
                    </a:p>
                  </a:txBody>
                  <a:tcPr anchor="ctr"/>
                </a:tc>
                <a:tc>
                  <a:txBody>
                    <a:bodyPr/>
                    <a:lstStyle/>
                    <a:p>
                      <a:pPr algn="l"/>
                      <a:r>
                        <a:rPr lang="en-US" altLang="zh-CN" dirty="0" smtClean="0">
                          <a:latin typeface="Arial" panose="020B0604020202020204" pitchFamily="34" charset="0"/>
                          <a:cs typeface="Arial" panose="020B0604020202020204" pitchFamily="34" charset="0"/>
                        </a:rPr>
                        <a:t>0.001</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3252924"/>
                  </a:ext>
                </a:extLst>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cooldown</a:t>
                      </a:r>
                    </a:p>
                  </a:txBody>
                  <a:tcPr anchor="ctr"/>
                </a:tc>
                <a:tc>
                  <a:txBody>
                    <a:bodyPr/>
                    <a:lstStyle/>
                    <a:p>
                      <a:pPr algn="l"/>
                      <a:r>
                        <a:rPr lang="en-US" altLang="zh-CN" dirty="0" smtClean="0">
                          <a:latin typeface="Arial" panose="020B0604020202020204" pitchFamily="34" charset="0"/>
                          <a:cs typeface="Arial" panose="020B0604020202020204" pitchFamily="34" charset="0"/>
                        </a:rPr>
                        <a:t>0</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05000353"/>
                  </a:ext>
                </a:extLst>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min_lr</a:t>
                      </a:r>
                    </a:p>
                  </a:txBody>
                  <a:tcPr anchor="ctr"/>
                </a:tc>
                <a:tc>
                  <a:txBody>
                    <a:bodyPr/>
                    <a:lstStyle/>
                    <a:p>
                      <a:pPr algn="l"/>
                      <a:r>
                        <a:rPr lang="en-US" altLang="zh-CN" dirty="0" smtClean="0">
                          <a:latin typeface="Arial" panose="020B0604020202020204" pitchFamily="34" charset="0"/>
                          <a:cs typeface="Arial" panose="020B0604020202020204" pitchFamily="34" charset="0"/>
                        </a:rPr>
                        <a:t>0</a:t>
                      </a: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80274805"/>
                  </a:ext>
                </a:extLst>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eps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dk1"/>
                          </a:solidFill>
                          <a:effectLst/>
                          <a:latin typeface="Arial" panose="020B0604020202020204" pitchFamily="34" charset="0"/>
                          <a:ea typeface="+mn-ea"/>
                          <a:cs typeface="Arial" panose="020B0604020202020204" pitchFamily="34" charset="0"/>
                        </a:rPr>
                        <a:t>1e-08</a:t>
                      </a:r>
                    </a:p>
                  </a:txBody>
                  <a:tcPr anchor="ctr"/>
                </a:tc>
                <a:extLst>
                  <a:ext uri="{0D108BD9-81ED-4DB2-BD59-A6C34878D82A}">
                    <a16:rowId xmlns:a16="http://schemas.microsoft.com/office/drawing/2014/main" val="4200691033"/>
                  </a:ext>
                </a:extLst>
              </a:tr>
            </a:tbl>
          </a:graphicData>
        </a:graphic>
      </p:graphicFrame>
    </p:spTree>
    <p:extLst>
      <p:ext uri="{BB962C8B-B14F-4D97-AF65-F5344CB8AC3E}">
        <p14:creationId xmlns:p14="http://schemas.microsoft.com/office/powerpoint/2010/main" val="245584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训练过</a:t>
            </a:r>
            <a:r>
              <a:rPr lang="zh-CN" altLang="en-US" dirty="0" smtClean="0">
                <a:latin typeface="宋体" panose="02010600030101010101" pitchFamily="2" charset="-122"/>
                <a:ea typeface="宋体" panose="02010600030101010101" pitchFamily="2" charset="-122"/>
              </a:rPr>
              <a:t>程 </a:t>
            </a:r>
            <a:r>
              <a:rPr lang="en-US" altLang="zh-CN" dirty="0" smtClean="0">
                <a:latin typeface="Arial" panose="020B0604020202020204" pitchFamily="34" charset="0"/>
                <a:ea typeface="宋体" panose="02010600030101010101" pitchFamily="2" charset="-122"/>
                <a:cs typeface="Arial" panose="020B0604020202020204" pitchFamily="34" charset="0"/>
              </a:rPr>
              <a:t>(Training curve)</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92521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训练方法</a:t>
            </a:r>
          </a:p>
        </p:txBody>
      </p:sp>
      <p:sp>
        <p:nvSpPr>
          <p:cNvPr id="5" name="内容占位符 4"/>
          <p:cNvSpPr>
            <a:spLocks noGrp="1"/>
          </p:cNvSpPr>
          <p:nvPr>
            <p:ph idx="1"/>
          </p:nvPr>
        </p:nvSpPr>
        <p:spPr>
          <a:xfrm>
            <a:off x="838199" y="1825625"/>
            <a:ext cx="11193967" cy="4351338"/>
          </a:xfrm>
        </p:spPr>
        <p:txBody>
          <a:bodyPr>
            <a:normAutofit fontScale="92500" lnSpcReduction="20000"/>
          </a:bodyPr>
          <a:lstStyle/>
          <a:p>
            <a:r>
              <a:rPr lang="en-US" altLang="zh-CN" dirty="0" smtClean="0">
                <a:latin typeface="Arial" panose="020B0604020202020204" pitchFamily="34" charset="0"/>
                <a:ea typeface="宋体" panose="02010600030101010101" pitchFamily="2" charset="-122"/>
                <a:cs typeface="Arial" panose="020B0604020202020204" pitchFamily="34" charset="0"/>
              </a:rPr>
              <a:t>Loss function</a:t>
            </a:r>
          </a:p>
          <a:p>
            <a:pPr marL="0" indent="0">
              <a:buNone/>
            </a:pPr>
            <a:r>
              <a:rPr lang="en-US" altLang="zh-CN" dirty="0">
                <a:latin typeface="Arial" panose="020B0604020202020204" pitchFamily="34" charset="0"/>
                <a:ea typeface="宋体" panose="02010600030101010101" pitchFamily="2" charset="-122"/>
                <a:cs typeface="Arial" panose="020B0604020202020204" pitchFamily="34" charset="0"/>
              </a:rPr>
              <a:t>criterion = nn.CrossEntropyLoss</a:t>
            </a:r>
            <a:r>
              <a:rPr lang="en-US" altLang="zh-CN" dirty="0" smtClean="0">
                <a:latin typeface="Arial" panose="020B0604020202020204" pitchFamily="34" charset="0"/>
                <a:ea typeface="宋体" panose="02010600030101010101" pitchFamily="2" charset="-122"/>
                <a:cs typeface="Arial" panose="020B0604020202020204" pitchFamily="34" charset="0"/>
              </a:rPr>
              <a:t>()</a:t>
            </a:r>
          </a:p>
          <a:p>
            <a:pPr marL="0" indent="0">
              <a:buNone/>
            </a:pP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优化方法</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latin typeface="Arial" panose="020B0604020202020204" pitchFamily="34" charset="0"/>
                <a:ea typeface="宋体" panose="02010600030101010101" pitchFamily="2" charset="-122"/>
                <a:cs typeface="Arial" panose="020B0604020202020204" pitchFamily="34" charset="0"/>
              </a:rPr>
              <a:t>optim.SGD(model.classifier.parameters(), lr, momentum=0.9</a:t>
            </a:r>
            <a:r>
              <a:rPr lang="en-US" altLang="zh-CN" dirty="0" smtClean="0">
                <a:latin typeface="Arial" panose="020B0604020202020204" pitchFamily="34" charset="0"/>
                <a:ea typeface="宋体" panose="02010600030101010101" pitchFamily="2" charset="-122"/>
                <a:cs typeface="Arial" panose="020B0604020202020204" pitchFamily="34" charset="0"/>
              </a:rPr>
              <a:t>)</a:t>
            </a:r>
          </a:p>
          <a:p>
            <a:pPr marL="0" indent="0">
              <a:buNone/>
            </a:pP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学习率优化</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latin typeface="Arial" panose="020B0604020202020204" pitchFamily="34" charset="0"/>
                <a:ea typeface="宋体" panose="02010600030101010101" pitchFamily="2" charset="-122"/>
                <a:cs typeface="Arial" panose="020B0604020202020204" pitchFamily="34" charset="0"/>
              </a:rPr>
              <a:t>scheduler = torch.optim.lr_scheduler.ReduceLROnPlateau(</a:t>
            </a:r>
          </a:p>
          <a:p>
            <a:pPr marL="0" indent="0">
              <a:buNone/>
            </a:pPr>
            <a:r>
              <a:rPr lang="en-US" altLang="zh-CN" dirty="0">
                <a:latin typeface="Arial" panose="020B0604020202020204" pitchFamily="34" charset="0"/>
                <a:ea typeface="宋体" panose="02010600030101010101" pitchFamily="2" charset="-122"/>
                <a:cs typeface="Arial" panose="020B0604020202020204" pitchFamily="34" charset="0"/>
              </a:rPr>
              <a:t>        optimizer, mode='min', factor=0.1, patience=5, verbose=True,</a:t>
            </a:r>
          </a:p>
          <a:p>
            <a:pPr marL="0" indent="0">
              <a:buNone/>
            </a:pPr>
            <a:r>
              <a:rPr lang="en-US" altLang="zh-CN" dirty="0">
                <a:latin typeface="Arial" panose="020B0604020202020204" pitchFamily="34" charset="0"/>
                <a:ea typeface="宋体" panose="02010600030101010101" pitchFamily="2" charset="-122"/>
                <a:cs typeface="Arial" panose="020B0604020202020204" pitchFamily="34" charset="0"/>
              </a:rPr>
              <a:t>        threshold=lr, threshold_mode='rel', cooldown=0, </a:t>
            </a:r>
            <a:r>
              <a:rPr lang="en-US" altLang="zh-CN" dirty="0" smtClean="0">
                <a:latin typeface="Arial" panose="020B0604020202020204" pitchFamily="34" charset="0"/>
                <a:ea typeface="宋体" panose="02010600030101010101" pitchFamily="2" charset="-122"/>
                <a:cs typeface="Arial" panose="020B0604020202020204" pitchFamily="34" charset="0"/>
              </a:rPr>
              <a:t>min_lr=0, eps=1e-08</a:t>
            </a:r>
            <a:r>
              <a:rPr lang="en-US" altLang="zh-CN" dirty="0">
                <a:latin typeface="Arial" panose="020B0604020202020204" pitchFamily="34" charset="0"/>
                <a:ea typeface="宋体" panose="02010600030101010101" pitchFamily="2" charset="-122"/>
                <a:cs typeface="Arial" panose="020B0604020202020204" pitchFamily="34" charset="0"/>
              </a:rPr>
              <a:t>)</a:t>
            </a:r>
            <a:endParaRPr lang="en-US" altLang="zh-CN" dirty="0" smtClean="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473655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755</Words>
  <Application>Microsoft Office PowerPoint</Application>
  <PresentationFormat>宽屏</PresentationFormat>
  <Paragraphs>80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宋体</vt:lpstr>
      <vt:lpstr>Arial</vt:lpstr>
      <vt:lpstr>Office 主题​​</vt:lpstr>
      <vt:lpstr>深度学习模型对细胞图像的分类</vt:lpstr>
      <vt:lpstr>目标</vt:lpstr>
      <vt:lpstr>数据集</vt:lpstr>
      <vt:lpstr>任务</vt:lpstr>
      <vt:lpstr>背景</vt:lpstr>
      <vt:lpstr>所采用的神经网络模型结构 (AlexNet)</vt:lpstr>
      <vt:lpstr>超参数</vt:lpstr>
      <vt:lpstr>训练过程 (Training curve)</vt:lpstr>
      <vt:lpstr>训练方法</vt:lpstr>
      <vt:lpstr>实验结果</vt:lpstr>
      <vt:lpstr>实例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Cell Images Using Deep Learning Models</dc:title>
  <dc:creator>Admin</dc:creator>
  <cp:lastModifiedBy>Admin</cp:lastModifiedBy>
  <cp:revision>66</cp:revision>
  <dcterms:created xsi:type="dcterms:W3CDTF">2022-05-14T09:19:36Z</dcterms:created>
  <dcterms:modified xsi:type="dcterms:W3CDTF">2022-05-15T00:47:54Z</dcterms:modified>
</cp:coreProperties>
</file>