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6"/>
  </p:notesMasterIdLst>
  <p:sldIdLst>
    <p:sldId id="256" r:id="rId2"/>
    <p:sldId id="264" r:id="rId3"/>
    <p:sldId id="344" r:id="rId4"/>
    <p:sldId id="345" r:id="rId5"/>
    <p:sldId id="346" r:id="rId6"/>
    <p:sldId id="347" r:id="rId7"/>
    <p:sldId id="348" r:id="rId8"/>
    <p:sldId id="257" r:id="rId9"/>
    <p:sldId id="276" r:id="rId10"/>
    <p:sldId id="271" r:id="rId11"/>
    <p:sldId id="270" r:id="rId12"/>
    <p:sldId id="268" r:id="rId13"/>
    <p:sldId id="265" r:id="rId14"/>
    <p:sldId id="272" r:id="rId15"/>
    <p:sldId id="277" r:id="rId16"/>
    <p:sldId id="278" r:id="rId17"/>
    <p:sldId id="275" r:id="rId18"/>
    <p:sldId id="296" r:id="rId19"/>
    <p:sldId id="301" r:id="rId20"/>
    <p:sldId id="279" r:id="rId21"/>
    <p:sldId id="281" r:id="rId22"/>
    <p:sldId id="297" r:id="rId23"/>
    <p:sldId id="300" r:id="rId24"/>
    <p:sldId id="302" r:id="rId25"/>
    <p:sldId id="258" r:id="rId26"/>
    <p:sldId id="304" r:id="rId27"/>
    <p:sldId id="303" r:id="rId28"/>
    <p:sldId id="293" r:id="rId29"/>
    <p:sldId id="294" r:id="rId30"/>
    <p:sldId id="295" r:id="rId31"/>
    <p:sldId id="283" r:id="rId32"/>
    <p:sldId id="284" r:id="rId33"/>
    <p:sldId id="306" r:id="rId34"/>
    <p:sldId id="305" r:id="rId35"/>
    <p:sldId id="309" r:id="rId36"/>
    <p:sldId id="310" r:id="rId37"/>
    <p:sldId id="307" r:id="rId38"/>
    <p:sldId id="308" r:id="rId39"/>
    <p:sldId id="285" r:id="rId40"/>
    <p:sldId id="337" r:id="rId41"/>
    <p:sldId id="335" r:id="rId42"/>
    <p:sldId id="336" r:id="rId43"/>
    <p:sldId id="286" r:id="rId44"/>
    <p:sldId id="342" r:id="rId45"/>
    <p:sldId id="339" r:id="rId46"/>
    <p:sldId id="341" r:id="rId47"/>
    <p:sldId id="340" r:id="rId48"/>
    <p:sldId id="349" r:id="rId49"/>
    <p:sldId id="287" r:id="rId50"/>
    <p:sldId id="333" r:id="rId51"/>
    <p:sldId id="332" r:id="rId52"/>
    <p:sldId id="338" r:id="rId53"/>
    <p:sldId id="260" r:id="rId54"/>
    <p:sldId id="334" r:id="rId55"/>
    <p:sldId id="292" r:id="rId56"/>
    <p:sldId id="269" r:id="rId57"/>
    <p:sldId id="330" r:id="rId58"/>
    <p:sldId id="327" r:id="rId59"/>
    <p:sldId id="328" r:id="rId60"/>
    <p:sldId id="329" r:id="rId61"/>
    <p:sldId id="343" r:id="rId62"/>
    <p:sldId id="289" r:id="rId63"/>
    <p:sldId id="288" r:id="rId64"/>
    <p:sldId id="318" r:id="rId65"/>
    <p:sldId id="319" r:id="rId66"/>
    <p:sldId id="320" r:id="rId67"/>
    <p:sldId id="321" r:id="rId68"/>
    <p:sldId id="291" r:id="rId69"/>
    <p:sldId id="261" r:id="rId70"/>
    <p:sldId id="290" r:id="rId71"/>
    <p:sldId id="323" r:id="rId72"/>
    <p:sldId id="324" r:id="rId73"/>
    <p:sldId id="326" r:id="rId74"/>
    <p:sldId id="322" r:id="rId75"/>
    <p:sldId id="262" r:id="rId76"/>
    <p:sldId id="311" r:id="rId77"/>
    <p:sldId id="331" r:id="rId78"/>
    <p:sldId id="312" r:id="rId79"/>
    <p:sldId id="316" r:id="rId80"/>
    <p:sldId id="317" r:id="rId81"/>
    <p:sldId id="313" r:id="rId82"/>
    <p:sldId id="314" r:id="rId83"/>
    <p:sldId id="315" r:id="rId84"/>
    <p:sldId id="263" r:id="rId8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篇" id="{BC2E16A1-DB84-439C-ADC6-67BAD9AB4F43}">
          <p14:sldIdLst>
            <p14:sldId id="256"/>
            <p14:sldId id="264"/>
            <p14:sldId id="344"/>
            <p14:sldId id="345"/>
            <p14:sldId id="346"/>
            <p14:sldId id="347"/>
            <p14:sldId id="348"/>
          </p14:sldIdLst>
        </p14:section>
        <p14:section name="一、混合开发介绍" id="{BFC1DFEC-C9E2-4359-9332-C4C89A56CEF9}">
          <p14:sldIdLst>
            <p14:sldId id="257"/>
            <p14:sldId id="276"/>
            <p14:sldId id="271"/>
            <p14:sldId id="270"/>
            <p14:sldId id="268"/>
            <p14:sldId id="265"/>
            <p14:sldId id="272"/>
            <p14:sldId id="277"/>
            <p14:sldId id="278"/>
            <p14:sldId id="275"/>
          </p14:sldIdLst>
        </p14:section>
        <p14:section name="二、流行开发平台介绍" id="{5503F0D5-271A-43FC-ABC2-CE840C95FE22}">
          <p14:sldIdLst/>
        </p14:section>
        <p14:section name="1、Html5+" id="{49E4654E-7B69-4F62-93F5-389AC446B2FC}">
          <p14:sldIdLst>
            <p14:sldId id="296"/>
            <p14:sldId id="301"/>
            <p14:sldId id="279"/>
            <p14:sldId id="281"/>
            <p14:sldId id="297"/>
            <p14:sldId id="300"/>
            <p14:sldId id="302"/>
          </p14:sldIdLst>
        </p14:section>
        <p14:section name="2、Ionic" id="{E31E2B49-BD2D-4F7E-B6DC-D418D0626636}">
          <p14:sldIdLst>
            <p14:sldId id="258"/>
            <p14:sldId id="304"/>
            <p14:sldId id="303"/>
            <p14:sldId id="293"/>
            <p14:sldId id="294"/>
            <p14:sldId id="295"/>
            <p14:sldId id="283"/>
          </p14:sldIdLst>
        </p14:section>
        <p14:section name="3、React Native" id="{6F119F4F-E524-4C77-A54B-28B8E3DBC3D0}">
          <p14:sldIdLst>
            <p14:sldId id="284"/>
            <p14:sldId id="306"/>
            <p14:sldId id="305"/>
            <p14:sldId id="309"/>
            <p14:sldId id="310"/>
            <p14:sldId id="307"/>
            <p14:sldId id="308"/>
          </p14:sldIdLst>
        </p14:section>
        <p14:section name="4、其他开发方式" id="{675BF0C1-7327-4A35-A00A-3E8088FC4387}">
          <p14:sldIdLst>
            <p14:sldId id="285"/>
            <p14:sldId id="337"/>
            <p14:sldId id="335"/>
            <p14:sldId id="336"/>
            <p14:sldId id="286"/>
            <p14:sldId id="342"/>
            <p14:sldId id="339"/>
            <p14:sldId id="341"/>
            <p14:sldId id="340"/>
            <p14:sldId id="349"/>
          </p14:sldIdLst>
        </p14:section>
        <p14:section name="三、基础知识简介" id="{D8DDB275-F445-4DDB-BD54-D585F2835C7A}">
          <p14:sldIdLst/>
        </p14:section>
        <p14:section name="1、Cordova介绍" id="{23CFE16B-6F40-4854-9CC8-3D8A75972830}">
          <p14:sldIdLst>
            <p14:sldId id="287"/>
            <p14:sldId id="333"/>
            <p14:sldId id="332"/>
            <p14:sldId id="338"/>
          </p14:sldIdLst>
        </p14:section>
        <p14:section name="2、Ng-Cordova介绍" id="{CE070C4C-0FF7-47A6-9596-A03A1B74BC8C}">
          <p14:sldIdLst>
            <p14:sldId id="260"/>
            <p14:sldId id="334"/>
            <p14:sldId id="292"/>
          </p14:sldIdLst>
        </p14:section>
        <p14:section name="3、ES6简介" id="{013927A5-8E05-4797-8BBF-DD4F2A57D879}">
          <p14:sldIdLst>
            <p14:sldId id="269"/>
            <p14:sldId id="330"/>
            <p14:sldId id="327"/>
            <p14:sldId id="328"/>
            <p14:sldId id="329"/>
          </p14:sldIdLst>
        </p14:section>
        <p14:section name="4、Angular" id="{57D95503-B46B-4A12-AC73-8755DB0CF2FB}">
          <p14:sldIdLst>
            <p14:sldId id="343"/>
            <p14:sldId id="289"/>
            <p14:sldId id="288"/>
            <p14:sldId id="318"/>
            <p14:sldId id="319"/>
            <p14:sldId id="320"/>
            <p14:sldId id="321"/>
            <p14:sldId id="291"/>
          </p14:sldIdLst>
        </p14:section>
        <p14:section name="5、Angular2介绍" id="{EF086813-6976-4331-A9E9-88DBC43B348D}">
          <p14:sldIdLst>
            <p14:sldId id="261"/>
            <p14:sldId id="290"/>
            <p14:sldId id="323"/>
            <p14:sldId id="324"/>
            <p14:sldId id="326"/>
            <p14:sldId id="322"/>
          </p14:sldIdLst>
        </p14:section>
        <p14:section name="6、Ionic2介绍" id="{321B1688-F65D-4E4A-8109-75E2CB955B7D}">
          <p14:sldIdLst>
            <p14:sldId id="262"/>
            <p14:sldId id="311"/>
            <p14:sldId id="331"/>
          </p14:sldIdLst>
        </p14:section>
        <p14:section name="四、学习方法介绍" id="{B22F536D-CD68-41B1-B6D1-464B3C56D5E9}">
          <p14:sldIdLst>
            <p14:sldId id="312"/>
            <p14:sldId id="316"/>
            <p14:sldId id="317"/>
            <p14:sldId id="313"/>
            <p14:sldId id="314"/>
            <p14:sldId id="315"/>
          </p14:sldIdLst>
        </p14:section>
        <p14:section name="尾页" id="{ED062E8B-48B9-4CB5-922D-5F459A4D4148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17" autoAdjust="0"/>
    <p:restoredTop sz="94414" autoAdjust="0"/>
  </p:normalViewPr>
  <p:slideViewPr>
    <p:cSldViewPr snapToGrid="0">
      <p:cViewPr varScale="1">
        <p:scale>
          <a:sx n="52" d="100"/>
          <a:sy n="52" d="100"/>
        </p:scale>
        <p:origin x="953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921B6-DCF0-4EED-8B15-E46CCC969E65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76F56-31BB-4BBF-B3D3-3C23ACF026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6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76F56-31BB-4BBF-B3D3-3C23ACF0268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3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HTML5</a:t>
            </a:r>
            <a:r>
              <a:rPr lang="zh-CN" altLang="en-US" b="1" dirty="0"/>
              <a:t>、</a:t>
            </a:r>
            <a:r>
              <a:rPr lang="en-US" altLang="zh-CN" b="1" dirty="0"/>
              <a:t>Native</a:t>
            </a:r>
            <a:r>
              <a:rPr lang="zh-CN" altLang="en-US" b="1" dirty="0"/>
              <a:t>或混合型应用开发全接触   </a:t>
            </a:r>
            <a:r>
              <a:rPr lang="zh-CN" altLang="en-US" b="1" baseline="0" dirty="0"/>
              <a:t>  </a:t>
            </a:r>
            <a:r>
              <a:rPr lang="en-US" altLang="zh-CN" b="1" dirty="0"/>
              <a:t>http://blog.jobbole.com/21298/       </a:t>
            </a:r>
            <a:r>
              <a:rPr lang="zh-CN" altLang="en-US" b="1" dirty="0"/>
              <a:t>基础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2</a:t>
            </a:r>
            <a:r>
              <a:rPr lang="zh-CN" altLang="en-US" b="1" dirty="0"/>
              <a:t>、</a:t>
            </a:r>
            <a:r>
              <a:rPr lang="en-US" altLang="zh-CN" b="1" dirty="0"/>
              <a:t>Hybrid App</a:t>
            </a:r>
            <a:r>
              <a:rPr lang="zh-CN" altLang="en-US" b="1" dirty="0"/>
              <a:t>开发实战    </a:t>
            </a:r>
            <a:r>
              <a:rPr lang="en-US" altLang="zh-CN" b="1" dirty="0"/>
              <a:t>http://www.infoq.com/cn/articles/hybrid-app-development-combat/    </a:t>
            </a:r>
            <a:r>
              <a:rPr lang="zh-CN" altLang="en-US" b="1" dirty="0"/>
              <a:t>高级  介绍了混合开发的三种模式，工具，趋势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3</a:t>
            </a:r>
            <a:r>
              <a:rPr lang="zh-CN" altLang="en-US" b="1" dirty="0"/>
              <a:t>、别闯进</a:t>
            </a:r>
            <a:r>
              <a:rPr lang="en-US" altLang="zh-CN" b="1" dirty="0"/>
              <a:t>Hybrid App</a:t>
            </a:r>
            <a:r>
              <a:rPr lang="zh-CN" altLang="en-US" b="1" dirty="0"/>
              <a:t>的误区    </a:t>
            </a:r>
            <a:endParaRPr lang="en-US" altLang="zh-CN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http://www.infoq.com/cn/articles/hybridapp-misunderstanding?utm_source=infoq&amp;utm_medium=related_content_link&amp;utm_campaign=relatedContent_articles_clk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4</a:t>
            </a:r>
            <a:r>
              <a:rPr lang="zh-CN" altLang="en-US" b="1" dirty="0"/>
              <a:t>、原生应用、</a:t>
            </a:r>
            <a:r>
              <a:rPr lang="en-US" altLang="zh-CN" b="1" dirty="0"/>
              <a:t>Web</a:t>
            </a:r>
            <a:r>
              <a:rPr lang="zh-CN" altLang="en-US" b="1" dirty="0"/>
              <a:t>应用、混合应用优缺点分析    </a:t>
            </a:r>
            <a:r>
              <a:rPr lang="en-US" altLang="zh-CN" b="1" dirty="0"/>
              <a:t>http://mobile.51cto.com/app-show-410661.htm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76F56-31BB-4BBF-B3D3-3C23ACF026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8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76F56-31BB-4BBF-B3D3-3C23ACF02680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36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Phonegap</a:t>
            </a:r>
            <a:r>
              <a:rPr lang="zh-CN" altLang="en-US" dirty="0"/>
              <a:t>和</a:t>
            </a:r>
            <a:r>
              <a:rPr lang="en-US" altLang="zh-CN" dirty="0" err="1"/>
              <a:t>cordova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altLang="zh-CN" dirty="0"/>
              <a:t>          Adobe</a:t>
            </a:r>
            <a:r>
              <a:rPr lang="zh-CN" altLang="en-US" dirty="0"/>
              <a:t>将会继续以</a:t>
            </a:r>
            <a:r>
              <a:rPr lang="en-US" altLang="zh-CN" dirty="0"/>
              <a:t>Cordova</a:t>
            </a:r>
            <a:r>
              <a:rPr lang="zh-CN" altLang="en-US" dirty="0"/>
              <a:t>加上</a:t>
            </a:r>
            <a:r>
              <a:rPr lang="en-US" altLang="zh-CN" dirty="0" err="1"/>
              <a:t>PhoneGap</a:t>
            </a:r>
            <a:r>
              <a:rPr lang="en-US" altLang="zh-CN" dirty="0"/>
              <a:t> Build</a:t>
            </a:r>
            <a:r>
              <a:rPr lang="zh-CN" altLang="en-US" dirty="0"/>
              <a:t>和</a:t>
            </a:r>
            <a:r>
              <a:rPr lang="en-US" altLang="zh-CN" dirty="0"/>
              <a:t>Adobe Shadow</a:t>
            </a:r>
            <a:r>
              <a:rPr lang="zh-CN" altLang="en-US" dirty="0"/>
              <a:t>的组合提供</a:t>
            </a:r>
            <a:r>
              <a:rPr lang="en-US" altLang="zh-CN" dirty="0" err="1"/>
              <a:t>PhoneGap</a:t>
            </a:r>
            <a:r>
              <a:rPr lang="zh-CN" altLang="en-US" dirty="0"/>
              <a:t>。　早在</a:t>
            </a:r>
            <a:r>
              <a:rPr lang="en-US" altLang="zh-CN" dirty="0"/>
              <a:t>2011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月，</a:t>
            </a:r>
            <a:r>
              <a:rPr lang="en-US" altLang="zh-CN" dirty="0"/>
              <a:t>Adobe</a:t>
            </a:r>
            <a:r>
              <a:rPr lang="zh-CN" altLang="en-US" dirty="0"/>
              <a:t>收购了</a:t>
            </a:r>
            <a:r>
              <a:rPr lang="en-US" altLang="zh-CN" dirty="0" err="1"/>
              <a:t>Nitobi</a:t>
            </a:r>
            <a:r>
              <a:rPr lang="en-US" altLang="zh-CN" dirty="0"/>
              <a:t> Software</a:t>
            </a:r>
            <a:r>
              <a:rPr lang="zh-CN" altLang="en-US" dirty="0"/>
              <a:t>和它的</a:t>
            </a:r>
            <a:r>
              <a:rPr lang="en-US" altLang="zh-CN" dirty="0" err="1"/>
              <a:t>PhoneGap</a:t>
            </a:r>
            <a:r>
              <a:rPr lang="zh-CN" altLang="en-US" dirty="0"/>
              <a:t>产品，然后宣布这个移动开发框架将会继续开源，并把它提交到</a:t>
            </a:r>
            <a:r>
              <a:rPr lang="en-US" altLang="zh-CN" dirty="0"/>
              <a:t>Apache Incubator</a:t>
            </a:r>
            <a:r>
              <a:rPr lang="zh-CN" altLang="en-US" dirty="0"/>
              <a:t>，以便完全接受</a:t>
            </a:r>
            <a:r>
              <a:rPr lang="en-US" altLang="zh-CN" dirty="0"/>
              <a:t>ASF</a:t>
            </a:r>
            <a:r>
              <a:rPr lang="zh-CN" altLang="en-US" dirty="0"/>
              <a:t>的管治。我们想知道为什么</a:t>
            </a:r>
            <a:r>
              <a:rPr lang="en-US" altLang="zh-CN" dirty="0"/>
              <a:t>Adobe</a:t>
            </a:r>
            <a:r>
              <a:rPr lang="zh-CN" altLang="en-US" dirty="0"/>
              <a:t>会收购</a:t>
            </a:r>
            <a:r>
              <a:rPr lang="en-US" altLang="zh-CN" dirty="0" err="1"/>
              <a:t>Nitobi</a:t>
            </a:r>
            <a:r>
              <a:rPr lang="zh-CN" altLang="en-US" dirty="0"/>
              <a:t>并开源</a:t>
            </a:r>
            <a:r>
              <a:rPr lang="en-US" altLang="zh-CN" dirty="0" err="1"/>
              <a:t>PhoneGap</a:t>
            </a:r>
            <a:r>
              <a:rPr lang="zh-CN" altLang="en-US" dirty="0"/>
              <a:t>，尤其是为什么</a:t>
            </a:r>
            <a:r>
              <a:rPr lang="en-US" altLang="zh-CN" dirty="0" err="1"/>
              <a:t>PhoneGap</a:t>
            </a:r>
            <a:r>
              <a:rPr lang="zh-CN" altLang="en-US" dirty="0"/>
              <a:t>还会继续，如果另一个项目应该完成它的工作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         最近</a:t>
            </a:r>
            <a:r>
              <a:rPr lang="en-US" altLang="zh-CN" dirty="0"/>
              <a:t>Adobe</a:t>
            </a:r>
            <a:r>
              <a:rPr lang="zh-CN" altLang="en-US" dirty="0"/>
              <a:t>出现了一系列的沟通问题，包括处理</a:t>
            </a:r>
            <a:r>
              <a:rPr lang="en-US" altLang="zh-CN" dirty="0"/>
              <a:t>Flash</a:t>
            </a:r>
            <a:r>
              <a:rPr lang="zh-CN" altLang="en-US" dirty="0"/>
              <a:t>、</a:t>
            </a:r>
            <a:r>
              <a:rPr lang="en-US" altLang="zh-CN" dirty="0"/>
              <a:t>Flex</a:t>
            </a:r>
            <a:r>
              <a:rPr lang="zh-CN" altLang="en-US" dirty="0"/>
              <a:t>、</a:t>
            </a:r>
            <a:r>
              <a:rPr lang="en-US" altLang="zh-CN" dirty="0"/>
              <a:t>AIR</a:t>
            </a:r>
            <a:r>
              <a:rPr lang="zh-CN" altLang="en-US" dirty="0"/>
              <a:t>和</a:t>
            </a:r>
            <a:r>
              <a:rPr lang="en-US" altLang="zh-CN" dirty="0" err="1"/>
              <a:t>PhoneGap</a:t>
            </a:r>
            <a:r>
              <a:rPr lang="zh-CN" altLang="en-US" dirty="0"/>
              <a:t>的过渡问题。几个月之后，</a:t>
            </a:r>
            <a:r>
              <a:rPr lang="en-US" altLang="zh-CN" dirty="0"/>
              <a:t>Adobe</a:t>
            </a:r>
            <a:r>
              <a:rPr lang="zh-CN" altLang="en-US" dirty="0"/>
              <a:t>终于搞清楚他们对</a:t>
            </a:r>
            <a:r>
              <a:rPr lang="en-US" altLang="zh-CN" dirty="0"/>
              <a:t>Flash</a:t>
            </a:r>
            <a:r>
              <a:rPr lang="zh-CN" altLang="en-US" dirty="0"/>
              <a:t>和</a:t>
            </a:r>
            <a:r>
              <a:rPr lang="en-US" altLang="zh-CN" dirty="0"/>
              <a:t>Flex</a:t>
            </a:r>
            <a:r>
              <a:rPr lang="zh-CN" altLang="en-US" dirty="0"/>
              <a:t>的规划了，现在发帖澄清围绕着</a:t>
            </a:r>
            <a:r>
              <a:rPr lang="en-US" altLang="zh-CN" dirty="0" err="1"/>
              <a:t>PhoneGap</a:t>
            </a:r>
            <a:r>
              <a:rPr lang="zh-CN" altLang="en-US" dirty="0"/>
              <a:t>的一些谜团。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PhoneGap</a:t>
            </a:r>
            <a:r>
              <a:rPr lang="zh-CN" altLang="en-US" dirty="0"/>
              <a:t>的项目主管</a:t>
            </a:r>
            <a:r>
              <a:rPr lang="en-US" altLang="zh-CN" dirty="0"/>
              <a:t>Brian </a:t>
            </a:r>
            <a:r>
              <a:rPr lang="en-US" altLang="zh-CN" dirty="0" err="1"/>
              <a:t>LeRoux</a:t>
            </a:r>
            <a:r>
              <a:rPr lang="zh-CN" altLang="en-US" dirty="0"/>
              <a:t>指出开源</a:t>
            </a:r>
            <a:r>
              <a:rPr lang="en-US" altLang="zh-CN" dirty="0" err="1"/>
              <a:t>PhoneGap</a:t>
            </a:r>
            <a:r>
              <a:rPr lang="zh-CN" altLang="en-US" dirty="0"/>
              <a:t>的决定在</a:t>
            </a:r>
            <a:r>
              <a:rPr lang="en-US" altLang="zh-CN" dirty="0"/>
              <a:t>Adobe</a:t>
            </a:r>
            <a:r>
              <a:rPr lang="zh-CN" altLang="en-US" dirty="0"/>
              <a:t>收购</a:t>
            </a:r>
            <a:r>
              <a:rPr lang="en-US" altLang="zh-CN" dirty="0" err="1"/>
              <a:t>Nitobi</a:t>
            </a:r>
            <a:r>
              <a:rPr lang="zh-CN" altLang="en-US" dirty="0"/>
              <a:t>之前就做出了，由于</a:t>
            </a:r>
            <a:r>
              <a:rPr lang="en-US" altLang="zh-CN" dirty="0"/>
              <a:t>Adobe</a:t>
            </a:r>
            <a:r>
              <a:rPr lang="zh-CN" altLang="en-US" dirty="0"/>
              <a:t>现在拥有</a:t>
            </a:r>
            <a:r>
              <a:rPr lang="en-US" altLang="zh-CN" dirty="0" err="1"/>
              <a:t>PhoneGap</a:t>
            </a:r>
            <a:r>
              <a:rPr lang="zh-CN" altLang="en-US" dirty="0"/>
              <a:t>商标，他们不得不换个名 字。第一个选中的名字是</a:t>
            </a:r>
            <a:r>
              <a:rPr lang="en-US" altLang="zh-CN" dirty="0"/>
              <a:t>Callback</a:t>
            </a:r>
            <a:r>
              <a:rPr lang="zh-CN" altLang="en-US" dirty="0"/>
              <a:t>，毫无创意，因此再改一次，产品现在叫</a:t>
            </a:r>
            <a:r>
              <a:rPr lang="en-US" altLang="zh-CN" dirty="0"/>
              <a:t>Apache Cordova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    虽然很多人认为</a:t>
            </a:r>
            <a:r>
              <a:rPr lang="en-US" altLang="zh-CN" dirty="0" err="1"/>
              <a:t>PhoneGap</a:t>
            </a:r>
            <a:r>
              <a:rPr lang="zh-CN" altLang="en-US" dirty="0"/>
              <a:t>这个名字不会再用，因为代码已在一个不同的名字下面，但现实的情况是，</a:t>
            </a:r>
            <a:r>
              <a:rPr lang="en-US" altLang="zh-CN" dirty="0"/>
              <a:t>Adobe</a:t>
            </a:r>
            <a:r>
              <a:rPr lang="zh-CN" altLang="en-US" dirty="0"/>
              <a:t>想 继续在</a:t>
            </a:r>
            <a:r>
              <a:rPr lang="en-US" altLang="zh-CN" dirty="0" err="1"/>
              <a:t>PhoneGap</a:t>
            </a:r>
            <a:r>
              <a:rPr lang="zh-CN" altLang="en-US" dirty="0"/>
              <a:t>品牌下提供</a:t>
            </a:r>
            <a:r>
              <a:rPr lang="en-US" altLang="zh-CN" dirty="0"/>
              <a:t>Cordova</a:t>
            </a:r>
            <a:r>
              <a:rPr lang="zh-CN" altLang="en-US" dirty="0"/>
              <a:t>。在不久的将来，</a:t>
            </a:r>
            <a:r>
              <a:rPr lang="en-US" altLang="zh-CN" dirty="0"/>
              <a:t>Adobe</a:t>
            </a:r>
            <a:r>
              <a:rPr lang="zh-CN" altLang="en-US" dirty="0"/>
              <a:t>会把</a:t>
            </a:r>
            <a:r>
              <a:rPr lang="en-US" altLang="zh-CN" dirty="0"/>
              <a:t>Cordova</a:t>
            </a:r>
            <a:r>
              <a:rPr lang="zh-CN" altLang="en-US" dirty="0"/>
              <a:t>、</a:t>
            </a:r>
            <a:r>
              <a:rPr lang="en-US" altLang="zh-CN" dirty="0" err="1"/>
              <a:t>PhoneGap</a:t>
            </a:r>
            <a:r>
              <a:rPr lang="en-US" altLang="zh-CN" dirty="0"/>
              <a:t> Build(</a:t>
            </a:r>
            <a:r>
              <a:rPr lang="zh-CN" altLang="en-US" dirty="0"/>
              <a:t>一个在线应用程序构建服务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Adobe Shadow(</a:t>
            </a:r>
            <a:r>
              <a:rPr lang="zh-CN" altLang="en-US" dirty="0"/>
              <a:t>一个检查和预览工具</a:t>
            </a:r>
            <a:r>
              <a:rPr lang="en-US" altLang="zh-CN" dirty="0"/>
              <a:t>)</a:t>
            </a:r>
            <a:r>
              <a:rPr lang="zh-CN" altLang="en-US" dirty="0"/>
              <a:t>打包起来，将来很可能还会向</a:t>
            </a:r>
            <a:r>
              <a:rPr lang="en-US" altLang="zh-CN" dirty="0" err="1"/>
              <a:t>PhoneGap</a:t>
            </a:r>
            <a:r>
              <a:rPr lang="zh-CN" altLang="en-US" dirty="0"/>
              <a:t>包添加更多移动开发工具。</a:t>
            </a:r>
          </a:p>
          <a:p>
            <a:r>
              <a:rPr lang="en-US" altLang="zh-CN" baseline="0" dirty="0"/>
              <a:t>       </a:t>
            </a:r>
            <a:r>
              <a:rPr lang="zh-CN" altLang="en-US" dirty="0"/>
              <a:t>目前还不清楚</a:t>
            </a:r>
            <a:r>
              <a:rPr lang="en-US" altLang="zh-CN" dirty="0"/>
              <a:t>Adobe</a:t>
            </a:r>
            <a:r>
              <a:rPr lang="zh-CN" altLang="en-US" dirty="0"/>
              <a:t>是否会巩固</a:t>
            </a:r>
            <a:r>
              <a:rPr lang="en-US" altLang="zh-CN" dirty="0" err="1"/>
              <a:t>PhoneGap</a:t>
            </a:r>
            <a:r>
              <a:rPr lang="zh-CN" altLang="en-US" dirty="0"/>
              <a:t>品牌，虽然开发者对它已经耳熟能详，或者是否换成另一个名字。此 外，也不清楚他们是否会在</a:t>
            </a:r>
            <a:r>
              <a:rPr lang="en-US" altLang="zh-CN" dirty="0"/>
              <a:t>Cordova</a:t>
            </a:r>
            <a:r>
              <a:rPr lang="zh-CN" altLang="en-US" dirty="0"/>
              <a:t>代码之上构建私有代码，但</a:t>
            </a:r>
            <a:r>
              <a:rPr lang="en-US" altLang="zh-CN" dirty="0" err="1"/>
              <a:t>LeRoux</a:t>
            </a:r>
            <a:r>
              <a:rPr lang="zh-CN" altLang="en-US" dirty="0"/>
              <a:t>的帖子留下了线索：“目前</a:t>
            </a:r>
            <a:r>
              <a:rPr lang="en-US" altLang="zh-CN" dirty="0"/>
              <a:t>(</a:t>
            </a:r>
            <a:r>
              <a:rPr lang="en-US" altLang="zh-CN" dirty="0" err="1"/>
              <a:t>PhoneGap</a:t>
            </a:r>
            <a:r>
              <a:rPr lang="zh-CN" altLang="en-US" dirty="0"/>
              <a:t>和</a:t>
            </a:r>
            <a:r>
              <a:rPr lang="en-US" altLang="zh-CN" dirty="0"/>
              <a:t>Apache Cordova</a:t>
            </a:r>
            <a:r>
              <a:rPr lang="zh-CN" altLang="en-US" dirty="0"/>
              <a:t>之间的</a:t>
            </a:r>
            <a:r>
              <a:rPr lang="en-US" altLang="zh-CN" dirty="0"/>
              <a:t>)</a:t>
            </a:r>
            <a:r>
              <a:rPr lang="zh-CN" altLang="en-US" dirty="0"/>
              <a:t>唯一区别是下载的包的名字，这会持续一段时间</a:t>
            </a:r>
            <a:r>
              <a:rPr lang="en-US" altLang="zh-CN" dirty="0"/>
              <a:t>(</a:t>
            </a:r>
            <a:r>
              <a:rPr lang="zh-CN" altLang="en-US" dirty="0"/>
              <a:t>加重语气</a:t>
            </a:r>
            <a:r>
              <a:rPr lang="en-US" altLang="zh-CN" dirty="0"/>
              <a:t>)</a:t>
            </a:r>
            <a:r>
              <a:rPr lang="zh-CN" altLang="en-US" dirty="0"/>
              <a:t>。”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76F56-31BB-4BBF-B3D3-3C23ACF0268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12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AngularJS</a:t>
            </a:r>
            <a:r>
              <a:rPr lang="en-US" altLang="zh-CN" b="1" dirty="0"/>
              <a:t> 2.0</a:t>
            </a:r>
            <a:r>
              <a:rPr lang="zh-CN" altLang="en-US" b="1" dirty="0"/>
              <a:t>会有哪些新特性？</a:t>
            </a:r>
            <a:r>
              <a:rPr lang="zh-CN" altLang="en-US" b="1" baseline="0" dirty="0"/>
              <a:t> </a:t>
            </a:r>
            <a:r>
              <a:rPr lang="en-US" altLang="zh-CN" dirty="0"/>
              <a:t>http://www.csdn.net/article/2015-03-03/2824087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Angular 1.x </a:t>
            </a:r>
            <a:r>
              <a:rPr lang="zh-CN" altLang="en-US" b="1" dirty="0"/>
              <a:t>到 </a:t>
            </a:r>
            <a:r>
              <a:rPr lang="en-US" altLang="zh-CN" b="1" dirty="0"/>
              <a:t>Angular 2 </a:t>
            </a:r>
            <a:r>
              <a:rPr lang="zh-CN" altLang="en-US" b="1" dirty="0"/>
              <a:t>的移植过程将是怎样的？</a:t>
            </a:r>
          </a:p>
          <a:p>
            <a:r>
              <a:rPr lang="en-US" altLang="zh-CN" dirty="0"/>
              <a:t>Angular 2 </a:t>
            </a:r>
            <a:r>
              <a:rPr lang="zh-CN" altLang="en-US" dirty="0"/>
              <a:t>目前仍然在开发中，老实说我们也不知道。在我们的想象中，移植将会非常直接和简单，但是也不是不劳而获的。如何使用</a:t>
            </a:r>
            <a:r>
              <a:rPr lang="en-US" altLang="zh-CN" dirty="0"/>
              <a:t>ES6</a:t>
            </a:r>
            <a:r>
              <a:rPr lang="zh-CN" altLang="en-US" dirty="0"/>
              <a:t>的优势将是最大的工作重心。模板 的更新几乎就是机械的查找和替换的练习。如果你的控制器中包含的是你的业务逻辑，而没有使用太多现有的</a:t>
            </a:r>
            <a:r>
              <a:rPr lang="en-US" altLang="zh-CN" dirty="0"/>
              <a:t>Angular API</a:t>
            </a:r>
            <a:r>
              <a:rPr lang="zh-CN" altLang="en-US" dirty="0"/>
              <a:t>的话，升级将会非常简单。最需要考虑的部分会是你对模块和指令的使用。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 err="1"/>
              <a:t>Angualr</a:t>
            </a:r>
            <a:r>
              <a:rPr lang="en-US" altLang="zh-CN" b="1" dirty="0"/>
              <a:t> 2 </a:t>
            </a:r>
            <a:r>
              <a:rPr lang="zh-CN" altLang="en-US" b="1" dirty="0"/>
              <a:t>会是 </a:t>
            </a:r>
            <a:r>
              <a:rPr lang="en-US" altLang="zh-CN" b="1" dirty="0" err="1"/>
              <a:t>PhoneGap</a:t>
            </a:r>
            <a:r>
              <a:rPr lang="en-US" altLang="zh-CN" b="1" dirty="0"/>
              <a:t> </a:t>
            </a:r>
            <a:r>
              <a:rPr lang="zh-CN" altLang="en-US" b="1" dirty="0"/>
              <a:t>或 </a:t>
            </a:r>
            <a:r>
              <a:rPr lang="en-US" altLang="zh-CN" b="1" dirty="0"/>
              <a:t>Ionic</a:t>
            </a:r>
            <a:r>
              <a:rPr lang="zh-CN" altLang="en-US" b="1" dirty="0"/>
              <a:t>框架等移动技术的替代品吗？</a:t>
            </a:r>
          </a:p>
          <a:p>
            <a:r>
              <a:rPr lang="zh-CN" altLang="en-US" dirty="0"/>
              <a:t>不是，</a:t>
            </a:r>
            <a:r>
              <a:rPr lang="en-US" altLang="zh-CN" dirty="0"/>
              <a:t>Angular</a:t>
            </a:r>
            <a:r>
              <a:rPr lang="zh-CN" altLang="en-US" dirty="0"/>
              <a:t>依然只是核心模块。你仍然需要使用其他的库，比如 </a:t>
            </a:r>
            <a:r>
              <a:rPr lang="en-US" altLang="zh-CN" dirty="0"/>
              <a:t>Ionic</a:t>
            </a:r>
            <a:r>
              <a:rPr lang="zh-CN" altLang="en-US" dirty="0"/>
              <a:t>框架来提供移动优化的 </a:t>
            </a:r>
            <a:r>
              <a:rPr lang="en-US" altLang="zh-CN" dirty="0"/>
              <a:t>CSS/JS</a:t>
            </a:r>
            <a:r>
              <a:rPr lang="zh-CN" altLang="en-US" dirty="0"/>
              <a:t>组件，</a:t>
            </a:r>
            <a:r>
              <a:rPr lang="en-US" altLang="zh-CN" dirty="0" err="1"/>
              <a:t>PhoneGap</a:t>
            </a:r>
            <a:r>
              <a:rPr lang="zh-CN" altLang="en-US" dirty="0"/>
              <a:t>之类的工具来打包和访问原生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/>
              <a:t>Angular 2 </a:t>
            </a:r>
            <a:r>
              <a:rPr lang="zh-CN" altLang="en-US" b="1" dirty="0"/>
              <a:t>和 </a:t>
            </a:r>
            <a:r>
              <a:rPr lang="en-US" altLang="zh-CN" b="1" dirty="0" err="1"/>
              <a:t>AngularDart</a:t>
            </a:r>
            <a:r>
              <a:rPr lang="zh-CN" altLang="en-US" b="1" dirty="0"/>
              <a:t>的关系是怎样的？</a:t>
            </a:r>
          </a:p>
          <a:p>
            <a:r>
              <a:rPr lang="zh-CN" altLang="en-US" dirty="0"/>
              <a:t>在将</a:t>
            </a:r>
            <a:r>
              <a:rPr lang="en-US" altLang="zh-CN" dirty="0" err="1"/>
              <a:t>AngularJS</a:t>
            </a:r>
            <a:r>
              <a:rPr lang="zh-CN" altLang="en-US" dirty="0"/>
              <a:t>向</a:t>
            </a:r>
            <a:r>
              <a:rPr lang="en-US" altLang="zh-CN" dirty="0"/>
              <a:t>Dart</a:t>
            </a:r>
            <a:r>
              <a:rPr lang="zh-CN" altLang="en-US" dirty="0"/>
              <a:t>语言移植的时候，我们运用所有我们学到的东西创建了一个新的</a:t>
            </a:r>
            <a:r>
              <a:rPr lang="en-US" altLang="zh-CN" dirty="0"/>
              <a:t>Angular</a:t>
            </a:r>
            <a:r>
              <a:rPr lang="zh-CN" altLang="en-US" dirty="0"/>
              <a:t>版本。这篇文档中讨论的很多改进已经在那里了，比如改良的指令的概念和语法，以及类和基于标注的依赖注入。</a:t>
            </a:r>
          </a:p>
          <a:p>
            <a:r>
              <a:rPr lang="zh-CN" altLang="en-US" dirty="0"/>
              <a:t>尽管这不是我们在 </a:t>
            </a:r>
            <a:r>
              <a:rPr lang="en-US" altLang="zh-CN" dirty="0"/>
              <a:t>2 </a:t>
            </a:r>
            <a:r>
              <a:rPr lang="zh-CN" altLang="en-US" dirty="0"/>
              <a:t>中要实现的目标，但它是对未来的一个很好的预览。</a:t>
            </a:r>
          </a:p>
          <a:p>
            <a:r>
              <a:rPr lang="zh-CN" altLang="en-US" dirty="0"/>
              <a:t>我们在打造</a:t>
            </a:r>
            <a:r>
              <a:rPr lang="en-US" altLang="zh-CN" dirty="0" err="1"/>
              <a:t>AngularJS</a:t>
            </a:r>
            <a:r>
              <a:rPr lang="en-US" altLang="zh-CN" dirty="0"/>
              <a:t> 2</a:t>
            </a:r>
            <a:r>
              <a:rPr lang="zh-CN" altLang="en-US" dirty="0"/>
              <a:t>的同时，我们也会不断升级 </a:t>
            </a:r>
            <a:r>
              <a:rPr lang="en-US" altLang="zh-CN" dirty="0" err="1"/>
              <a:t>AngularDart</a:t>
            </a:r>
            <a:r>
              <a:rPr lang="zh-CN" altLang="en-US" dirty="0"/>
              <a:t>，这样喜欢</a:t>
            </a:r>
            <a:r>
              <a:rPr lang="en-US" altLang="zh-CN" dirty="0"/>
              <a:t>Dart</a:t>
            </a:r>
            <a:r>
              <a:rPr lang="zh-CN" altLang="en-US" dirty="0"/>
              <a:t>语言的人可以和喜欢</a:t>
            </a:r>
            <a:r>
              <a:rPr lang="en-US" altLang="zh-CN" dirty="0"/>
              <a:t>JS</a:t>
            </a:r>
            <a:r>
              <a:rPr lang="zh-CN" altLang="en-US" dirty="0"/>
              <a:t>的人享用到相同的好处。我们的目标是根据你选择的语言都会有一个单一的框架。</a:t>
            </a:r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76F56-31BB-4BBF-B3D3-3C23ACF02680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5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116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284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11/5/2016</a:t>
            </a:fld>
            <a:endParaRPr 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5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11/5/2016</a:t>
            </a:fld>
            <a:endParaRPr 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534000"/>
            <a:ext cx="3086100" cy="3157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6569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1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8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16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dcloud.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nic.wang/" TargetMode="External"/><Relationship Id="rId2" Type="http://schemas.openxmlformats.org/officeDocument/2006/relationships/hyperlink" Target="http://ionicframework.com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facebook.github.io/react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react-native.cn/" TargetMode="External"/><Relationship Id="rId2" Type="http://schemas.openxmlformats.org/officeDocument/2006/relationships/hyperlink" Target="https://facebook.github.io/react-native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cebook/css-layout" TargetMode="Externa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facebook.github.io/react-native/showcase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mobile.weebly.com/jquerymobile3245220214.html" TargetMode="External"/><Relationship Id="rId2" Type="http://schemas.openxmlformats.org/officeDocument/2006/relationships/hyperlink" Target="http://jquerymobile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school.com.cn/jquerymobile/index.asp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can.cn/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ppcan.cn/appshow/index.html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cordova.apache.org/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ngcordova.com/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es6.ruanyifeng.com/#docs/intro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gularjs.cn/api" TargetMode="External"/><Relationship Id="rId2" Type="http://schemas.openxmlformats.org/officeDocument/2006/relationships/hyperlink" Target="http://www.apjs.net/#dir310" TargetMode="Externa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china.net/news/60200/bestl-angularjs-tools" TargetMode="External"/><Relationship Id="rId2" Type="http://schemas.openxmlformats.org/officeDocument/2006/relationships/hyperlink" Target="http://www.reqianduan.com/1722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ngnice.com/showcase/#/input/file" TargetMode="External"/><Relationship Id="rId4" Type="http://schemas.openxmlformats.org/officeDocument/2006/relationships/hyperlink" Target="http://www.oschina.net/translate/15-directives-to-extend-your-angular-js-apps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febuild.me/archives/Angular%202_chu_ti_yan.html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oschina.net/news/69042/angular-2-beta" TargetMode="External"/><Relationship Id="rId4" Type="http://schemas.openxmlformats.org/officeDocument/2006/relationships/hyperlink" Target="http://div.io/topic/801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ionic.io/2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hyperlink" Target="http://blog.ionic.io/angular-2-ionic/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cn/" TargetMode="External"/><Relationship Id="rId2" Type="http://schemas.openxmlformats.org/officeDocument/2006/relationships/hyperlink" Target="http://www.oschina.net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nodejs.org/" TargetMode="External"/><Relationship Id="rId4" Type="http://schemas.openxmlformats.org/officeDocument/2006/relationships/hyperlink" Target="http://www.csdn.net/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8488720.htm" TargetMode="External"/><Relationship Id="rId2" Type="http://schemas.openxmlformats.org/officeDocument/2006/relationships/hyperlink" Target="http://baike.baidu.com/view/8346651.htm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aike.baidu.com/view/10608944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09676" y="2427335"/>
            <a:ext cx="5724645" cy="923330"/>
          </a:xfrm>
        </p:spPr>
        <p:txBody>
          <a:bodyPr/>
          <a:lstStyle/>
          <a:p>
            <a:r>
              <a:rPr lang="zh-CN" altLang="en-US" dirty="0"/>
              <a:t>前端移动开发介绍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前端与移动开发学院</a:t>
            </a:r>
          </a:p>
        </p:txBody>
      </p:sp>
    </p:spTree>
    <p:extLst>
      <p:ext uri="{BB962C8B-B14F-4D97-AF65-F5344CB8AC3E}">
        <p14:creationId xmlns:p14="http://schemas.microsoft.com/office/powerpoint/2010/main" val="109985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三种开发原理简介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939E-E31F-4DC3-8B7E-F9A03F9FDE31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2" descr="http://labs.chinamobile.com/upload/superblog_466/14/WebAPP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28" y="1630881"/>
            <a:ext cx="8370982" cy="472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2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三种开发方式对比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6C4F-6BEC-4BB2-A773-1FA6357ED647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96" y="1544595"/>
            <a:ext cx="8515350" cy="46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49" y="580768"/>
            <a:ext cx="8359707" cy="963827"/>
          </a:xfrm>
        </p:spPr>
        <p:txBody>
          <a:bodyPr/>
          <a:lstStyle/>
          <a:p>
            <a:r>
              <a:rPr lang="zh-CN" altLang="en-US" dirty="0"/>
              <a:t>企业如何正确选择</a:t>
            </a:r>
            <a:r>
              <a:rPr lang="en-US" altLang="zh-CN" dirty="0"/>
              <a:t>APP</a:t>
            </a:r>
            <a:r>
              <a:rPr lang="zh-CN" altLang="en-US" dirty="0"/>
              <a:t>开发方式？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移动端开发不能确定哪一种是最佳的开发方式，因为不存在最佳的开发方式，每种方式都有天生的优点和局限性，找到最适合本企业需求的一种开发方式是关键。</a:t>
            </a:r>
            <a:endParaRPr lang="en-US" altLang="zh-CN" dirty="0"/>
          </a:p>
          <a:p>
            <a:r>
              <a:rPr lang="zh-CN" altLang="en-US" dirty="0"/>
              <a:t>过度依赖</a:t>
            </a:r>
            <a:r>
              <a:rPr lang="en-US" altLang="zh-CN" dirty="0"/>
              <a:t>Hybrid</a:t>
            </a:r>
            <a:r>
              <a:rPr lang="zh-CN" altLang="en-US" dirty="0"/>
              <a:t>方案会造成</a:t>
            </a:r>
            <a:r>
              <a:rPr lang="en-US" altLang="zh-CN" dirty="0"/>
              <a:t>Web</a:t>
            </a:r>
            <a:r>
              <a:rPr lang="zh-CN" altLang="en-US" dirty="0"/>
              <a:t>前端开发成本快速上升，甚至造成 </a:t>
            </a:r>
            <a:r>
              <a:rPr lang="en-US" altLang="zh-CN" dirty="0"/>
              <a:t>App</a:t>
            </a:r>
            <a:r>
              <a:rPr lang="zh-CN" altLang="en-US" dirty="0"/>
              <a:t>整体体验下降，甚至造成功能缺失。不要为了</a:t>
            </a:r>
            <a:r>
              <a:rPr lang="en-US" altLang="zh-CN" dirty="0"/>
              <a:t>Hybrid</a:t>
            </a:r>
            <a:r>
              <a:rPr lang="zh-CN" altLang="en-US" dirty="0"/>
              <a:t>而</a:t>
            </a:r>
            <a:r>
              <a:rPr lang="en-US" altLang="zh-CN" dirty="0"/>
              <a:t>Hybrid</a:t>
            </a:r>
            <a:r>
              <a:rPr lang="zh-CN" altLang="en-US" dirty="0"/>
              <a:t>，控制好方案中</a:t>
            </a:r>
            <a:r>
              <a:rPr lang="en-US" altLang="zh-CN" dirty="0"/>
              <a:t>Native</a:t>
            </a:r>
            <a:r>
              <a:rPr lang="zh-CN" altLang="en-US" dirty="0"/>
              <a:t>与</a:t>
            </a:r>
            <a:r>
              <a:rPr lang="en-US" altLang="zh-CN" dirty="0"/>
              <a:t>Web</a:t>
            </a:r>
            <a:r>
              <a:rPr lang="zh-CN" altLang="en-US" dirty="0"/>
              <a:t>的边界。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8307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</a:t>
            </a:r>
            <a:r>
              <a:rPr lang="en-US" altLang="zh-CN" dirty="0"/>
              <a:t>APP</a:t>
            </a:r>
            <a:r>
              <a:rPr lang="zh-CN" altLang="en-US" dirty="0"/>
              <a:t>开发行情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40558" y="1680518"/>
            <a:ext cx="8851042" cy="46584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智能手机日益普及，移动互联网乱战日趋白热化，开发一个应用早就不是技术圈热议的话题，</a:t>
            </a:r>
            <a:r>
              <a:rPr lang="en-US" altLang="zh-CN" dirty="0" err="1"/>
              <a:t>iOS</a:t>
            </a:r>
            <a:r>
              <a:rPr lang="zh-CN" altLang="en-US" dirty="0"/>
              <a:t>和</a:t>
            </a:r>
            <a:r>
              <a:rPr lang="en-US" altLang="zh-CN" dirty="0"/>
              <a:t>Android</a:t>
            </a:r>
            <a:r>
              <a:rPr lang="zh-CN" altLang="en-US" dirty="0"/>
              <a:t>上的</a:t>
            </a:r>
            <a:r>
              <a:rPr lang="en-US" altLang="zh-CN" dirty="0"/>
              <a:t>App</a:t>
            </a:r>
            <a:r>
              <a:rPr lang="zh-CN" altLang="en-US" dirty="0"/>
              <a:t>已经成了每个互联网产品的标配。 “唯快不破”也是中被移动互联网人尊为铁律，快速迭代，高效开发，低成本上线是每一个</a:t>
            </a:r>
            <a:r>
              <a:rPr lang="en-US" altLang="zh-CN" dirty="0"/>
              <a:t>App</a:t>
            </a:r>
            <a:r>
              <a:rPr lang="zh-CN" altLang="en-US" dirty="0"/>
              <a:t>开发团队追求的目标。同时，随着</a:t>
            </a:r>
            <a:r>
              <a:rPr lang="en-US" altLang="zh-CN" dirty="0"/>
              <a:t>HTML 5</a:t>
            </a:r>
            <a:r>
              <a:rPr lang="zh-CN" altLang="en-US" dirty="0"/>
              <a:t>的不断升温和智能手机硬件性能的提高，</a:t>
            </a:r>
            <a:r>
              <a:rPr lang="en-US" altLang="zh-CN" dirty="0"/>
              <a:t>Hybrid App</a:t>
            </a:r>
            <a:r>
              <a:rPr lang="zh-CN" altLang="en-US" dirty="0"/>
              <a:t>的概念应运而生。这种“</a:t>
            </a:r>
            <a:r>
              <a:rPr lang="en-US" altLang="zh-CN" dirty="0"/>
              <a:t>Native</a:t>
            </a:r>
            <a:r>
              <a:rPr lang="zh-CN" altLang="en-US" dirty="0"/>
              <a:t>搭台，</a:t>
            </a:r>
            <a:r>
              <a:rPr lang="en-US" altLang="zh-CN" dirty="0"/>
              <a:t>HTML 5</a:t>
            </a:r>
            <a:r>
              <a:rPr lang="zh-CN" altLang="en-US" dirty="0"/>
              <a:t>唱戏”的</a:t>
            </a:r>
            <a:r>
              <a:rPr lang="en-US" altLang="zh-CN" dirty="0"/>
              <a:t>Hybrid App</a:t>
            </a:r>
            <a:r>
              <a:rPr lang="zh-CN" altLang="en-US" dirty="0"/>
              <a:t>开发模式一时间受到各个开发团队追捧，快速进入了大量开发团队，成为主流开发模式。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062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企业为什么选择</a:t>
            </a:r>
            <a:r>
              <a:rPr lang="en-US" altLang="zh-CN" dirty="0"/>
              <a:t>Hybrid</a:t>
            </a:r>
            <a:r>
              <a:rPr lang="zh-CN" altLang="en-US" dirty="0"/>
              <a:t>开发？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折衷考虑</a:t>
            </a:r>
            <a:r>
              <a:rPr lang="en-US" altLang="zh-CN" dirty="0"/>
              <a:t>——</a:t>
            </a:r>
            <a:r>
              <a:rPr lang="zh-CN" altLang="en-US" dirty="0"/>
              <a:t>如果企业使用</a:t>
            </a:r>
            <a:r>
              <a:rPr lang="en-US" altLang="zh-CN" dirty="0"/>
              <a:t>Hybrid</a:t>
            </a:r>
            <a:r>
              <a:rPr lang="zh-CN" altLang="en-US" dirty="0"/>
              <a:t>开发方法，就能集两者之所长。一方面，</a:t>
            </a:r>
            <a:r>
              <a:rPr lang="en-US" altLang="zh-CN" dirty="0"/>
              <a:t>Native</a:t>
            </a:r>
            <a:r>
              <a:rPr lang="zh-CN" altLang="en-US" dirty="0"/>
              <a:t>让开发者可以充分利用 现代移动设备所提供的全部不同的特性和功能。另一方面，使用</a:t>
            </a:r>
            <a:r>
              <a:rPr lang="en-US" altLang="zh-CN" dirty="0"/>
              <a:t>Web</a:t>
            </a:r>
            <a:r>
              <a:rPr lang="zh-CN" altLang="en-US" dirty="0"/>
              <a:t>语言编写的所有代码都可以在不同的移动平台之间共享，使得开发和日常维护过程变得集中 式、更简短、更经济高效。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0A18F-B203-4A29-B20E-4BF672D01700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0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0E0A-5FE6-49EE-9FEF-FF2962507F3B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28650" y="994718"/>
            <a:ext cx="7886700" cy="46584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内部技能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——Web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开发技能十分常见，许多企业都拥有这类技能。如果选择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Hybrid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开发方法，在合适解决方案的支持下，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开发者只要仅仅运用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技能，就能构建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，同时提供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用户体验。</a:t>
            </a: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33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AC8-98A0-42D4-B915-E470F036808A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628650" y="842318"/>
            <a:ext cx="7886700" cy="46584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考虑未来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——HTML5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的可用性和功能都在迅速改进。许多分析师预测，它可能会成为开发前端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的默认技术。 如果用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来编写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的大部分代码，并且只有在需要时才使用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代码，公司就能确保他们今天的投入在明天不会变得过时，因为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功能变 得更丰富，可以满足现代企业一系列更广泛的移动要求。</a:t>
            </a:r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29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我们对</a:t>
            </a:r>
            <a:r>
              <a:rPr lang="en-US" altLang="zh-CN" dirty="0"/>
              <a:t>Hybrid</a:t>
            </a:r>
            <a:r>
              <a:rPr lang="zh-CN" altLang="en-US" dirty="0"/>
              <a:t>开发有了一定的了解，下面我们介绍一下主流的开发</a:t>
            </a:r>
            <a:r>
              <a:rPr lang="en-US" altLang="zh-CN" dirty="0"/>
              <a:t>Hybrid</a:t>
            </a:r>
            <a:r>
              <a:rPr lang="zh-CN" altLang="en-US" dirty="0"/>
              <a:t>的方式有哪些？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F1D7-B08B-4517-8DBD-E8D0F3ACA2AF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Html5+</a:t>
            </a:r>
            <a:r>
              <a:rPr lang="zh-CN" altLang="en-US" dirty="0"/>
              <a:t>介绍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、简单了解基于</a:t>
            </a:r>
            <a:r>
              <a:rPr lang="en-US" altLang="zh-CN" dirty="0"/>
              <a:t>HTML5</a:t>
            </a:r>
            <a:r>
              <a:rPr lang="zh-CN" altLang="en-US" dirty="0"/>
              <a:t>的</a:t>
            </a:r>
            <a:r>
              <a:rPr lang="en-US" altLang="zh-CN" dirty="0"/>
              <a:t>app</a:t>
            </a:r>
            <a:r>
              <a:rPr lang="zh-CN" altLang="en-US" dirty="0"/>
              <a:t>开发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Html5+</a:t>
            </a:r>
            <a:r>
              <a:rPr lang="zh-CN" altLang="en-US" dirty="0"/>
              <a:t>开发的优缺点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133BF-80FF-4049-BEB9-FCAADA744405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7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HTML5+</a:t>
            </a:r>
            <a:r>
              <a:rPr lang="zh-CN" altLang="en-US" dirty="0"/>
              <a:t>联盟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中国产业联盟，简称“</a:t>
            </a:r>
            <a:r>
              <a:rPr lang="en-US" altLang="zh-CN" dirty="0"/>
              <a:t>HTML5+</a:t>
            </a:r>
            <a:r>
              <a:rPr lang="zh-CN" altLang="en-US" dirty="0"/>
              <a:t>联盟”，是为了更好的推进</a:t>
            </a:r>
            <a:r>
              <a:rPr lang="en-US" altLang="zh-CN" dirty="0"/>
              <a:t>HTML5</a:t>
            </a:r>
            <a:r>
              <a:rPr lang="zh-CN" altLang="en-US" dirty="0"/>
              <a:t>的商用、更好的为</a:t>
            </a:r>
            <a:r>
              <a:rPr lang="en-US" altLang="zh-CN" dirty="0"/>
              <a:t>HTML5</a:t>
            </a:r>
            <a:r>
              <a:rPr lang="zh-CN" altLang="en-US" dirty="0"/>
              <a:t>开发者服务而由产 业链主流厂商共同组成的一个联盟。</a:t>
            </a:r>
          </a:p>
          <a:p>
            <a:r>
              <a:rPr lang="zh-CN" altLang="en-US" dirty="0"/>
              <a:t>联盟致力于整合产业链资源，建立围绕</a:t>
            </a:r>
            <a:r>
              <a:rPr lang="en-US" altLang="zh-CN" dirty="0"/>
              <a:t>HTML5</a:t>
            </a:r>
            <a:r>
              <a:rPr lang="zh-CN" altLang="en-US" dirty="0"/>
              <a:t>开发者的生态系统，通过产业链共同为</a:t>
            </a:r>
            <a:r>
              <a:rPr lang="en-US" altLang="zh-CN" dirty="0"/>
              <a:t>HTMLl5</a:t>
            </a:r>
            <a:r>
              <a:rPr lang="zh-CN" altLang="en-US" dirty="0"/>
              <a:t>开发者服务。</a:t>
            </a:r>
          </a:p>
          <a:p>
            <a:r>
              <a:rPr lang="en-US" altLang="zh-CN" dirty="0"/>
              <a:t>W3C</a:t>
            </a:r>
            <a:r>
              <a:rPr lang="zh-CN" altLang="en-US" dirty="0"/>
              <a:t>中国是联盟的指导单位。</a:t>
            </a:r>
          </a:p>
          <a:p>
            <a:r>
              <a:rPr lang="en-US" altLang="zh-CN" dirty="0"/>
              <a:t>CSDN </a:t>
            </a:r>
            <a:r>
              <a:rPr lang="zh-CN" altLang="en-US" dirty="0"/>
              <a:t>和 </a:t>
            </a:r>
            <a:r>
              <a:rPr lang="en-US" altLang="zh-CN" dirty="0" err="1"/>
              <a:t>DCloud</a:t>
            </a:r>
            <a:r>
              <a:rPr lang="en-US" altLang="zh-CN" dirty="0"/>
              <a:t> </a:t>
            </a:r>
            <a:r>
              <a:rPr lang="zh-CN" altLang="en-US" dirty="0"/>
              <a:t>是联盟的秘书处单位。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0E58A-BA5D-480F-8959-4DA61640F63E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课程介绍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混合开发这部分课程主要讲什么东西？</a:t>
            </a:r>
            <a:endParaRPr lang="en-US" altLang="zh-CN" dirty="0"/>
          </a:p>
          <a:p>
            <a:r>
              <a:rPr lang="zh-CN" altLang="en-US" dirty="0"/>
              <a:t>为什么要学习这部分的课程？</a:t>
            </a:r>
            <a:endParaRPr lang="en-US" altLang="zh-CN" dirty="0"/>
          </a:p>
          <a:p>
            <a:r>
              <a:rPr lang="zh-CN" altLang="en-US" dirty="0"/>
              <a:t>我们学完这部分课程之后可以做什么？</a:t>
            </a:r>
            <a:endParaRPr lang="en-US" altLang="zh-CN" dirty="0"/>
          </a:p>
          <a:p>
            <a:r>
              <a:rPr lang="zh-CN" altLang="en-US" dirty="0"/>
              <a:t>一个仿京东商城的项目演示</a:t>
            </a:r>
            <a:endParaRPr lang="en-US" altLang="zh-CN" dirty="0"/>
          </a:p>
          <a:p>
            <a:r>
              <a:rPr lang="zh-CN" altLang="en-US" dirty="0"/>
              <a:t>如何学习和适应快速变化的前端界？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8205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DCloud</a:t>
            </a:r>
            <a:r>
              <a:rPr lang="zh-CN" altLang="en-US" dirty="0"/>
              <a:t>官网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官网：</a:t>
            </a:r>
            <a:r>
              <a:rPr lang="en-US" altLang="zh-CN" dirty="0">
                <a:hlinkClick r:id="rId2"/>
              </a:rPr>
              <a:t>http://www.dcloud.io/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59D2-EEFE-4139-8DFE-3C5DFD1B9268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02" y="2660361"/>
            <a:ext cx="2419350" cy="1476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600066"/>
            <a:ext cx="2752725" cy="1409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058" y="4136736"/>
            <a:ext cx="2724150" cy="1390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775" y="4204751"/>
            <a:ext cx="26479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4E914-B087-4E1C-B9A0-C9CE64C71002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4358" y="795131"/>
            <a:ext cx="87218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HBuilder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：是一款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开发工具。它能大幅提升开发效率，对程序员也设计了更人文关怀的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，它包括最全面的语法库和浏览器兼容性数据。到现在 已经有两年的时间了，到现在大概有几十万的开发者在使用。</a:t>
            </a: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5+Runtime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：是一个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的增强引擎。这是一个可以去调用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的能力和原生操作系统的产 品。</a:t>
            </a: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MUI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框架：是高性能的前端框架，可用开发高性能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，也是目前最接近原生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效果的框架，可以有效解决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原生开发中遇到的部分问题，同 时体积也小。</a:t>
            </a: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应用流：会让用户感觉一点开就可以用，这也是颠覆现有的应用方式的主要因素，给最终用户去使用应用有更好的体验。 </a:t>
            </a:r>
          </a:p>
        </p:txBody>
      </p:sp>
    </p:spTree>
    <p:extLst>
      <p:ext uri="{BB962C8B-B14F-4D97-AF65-F5344CB8AC3E}">
        <p14:creationId xmlns:p14="http://schemas.microsoft.com/office/powerpoint/2010/main" val="418135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Html5+</a:t>
            </a:r>
            <a:r>
              <a:rPr lang="zh-CN" altLang="en-US" dirty="0"/>
              <a:t>优点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提供了一个自定制的开发</a:t>
            </a:r>
            <a:r>
              <a:rPr lang="en-US" altLang="zh-CN" dirty="0"/>
              <a:t>IDE</a:t>
            </a:r>
            <a:r>
              <a:rPr lang="zh-CN" altLang="en-US" dirty="0"/>
              <a:t>，支持良好，甚至不需要安装，解压后就可以用。</a:t>
            </a:r>
            <a:endParaRPr lang="en-US" altLang="zh-CN" dirty="0"/>
          </a:p>
          <a:p>
            <a:r>
              <a:rPr lang="zh-CN" altLang="en-US" dirty="0"/>
              <a:t>开发出来的</a:t>
            </a:r>
            <a:r>
              <a:rPr lang="en-US" altLang="zh-CN" dirty="0"/>
              <a:t>app</a:t>
            </a:r>
            <a:r>
              <a:rPr lang="zh-CN" altLang="en-US" dirty="0"/>
              <a:t>性能和用户体验很高。</a:t>
            </a:r>
            <a:endParaRPr lang="en-US" altLang="zh-CN" dirty="0"/>
          </a:p>
          <a:p>
            <a:r>
              <a:rPr lang="zh-CN" altLang="en-US" dirty="0"/>
              <a:t>丰富</a:t>
            </a:r>
            <a:r>
              <a:rPr lang="en-US" altLang="zh-CN" dirty="0"/>
              <a:t>API</a:t>
            </a:r>
            <a:r>
              <a:rPr lang="zh-CN" altLang="en-US" dirty="0"/>
              <a:t>支持，号称</a:t>
            </a:r>
            <a:r>
              <a:rPr lang="en-US" altLang="zh-CN" dirty="0"/>
              <a:t>40</a:t>
            </a:r>
            <a:r>
              <a:rPr lang="zh-CN" altLang="en-US" dirty="0"/>
              <a:t>万</a:t>
            </a:r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4797-B976-4B87-BFF5-59D98E7F7550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1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Html5+</a:t>
            </a:r>
            <a:r>
              <a:rPr lang="zh-CN" altLang="en-US" dirty="0"/>
              <a:t>缺点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庞大的文档，但并不容易理解，甚至让你不知道如何上手。</a:t>
            </a:r>
            <a:endParaRPr lang="en-US" altLang="zh-CN" dirty="0"/>
          </a:p>
          <a:p>
            <a:r>
              <a:rPr lang="zh-CN" altLang="en-US" dirty="0"/>
              <a:t>复杂的打包过程。</a:t>
            </a:r>
            <a:endParaRPr lang="en-US" altLang="zh-CN" dirty="0"/>
          </a:p>
          <a:p>
            <a:r>
              <a:rPr lang="zh-CN" altLang="en-US" dirty="0"/>
              <a:t>复杂的</a:t>
            </a:r>
            <a:r>
              <a:rPr lang="en-US" altLang="zh-CN" dirty="0"/>
              <a:t>MUI</a:t>
            </a:r>
            <a:r>
              <a:rPr lang="zh-CN" altLang="en-US" dirty="0"/>
              <a:t>框架，并不会让你少写代码，甚至更多。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4797-B976-4B87-BFF5-59D98E7F7550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1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谁在用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49" y="2266950"/>
            <a:ext cx="5695951" cy="389727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8356-77AB-4333-BFC5-D0DF558EAD0A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8650" y="1805285"/>
            <a:ext cx="559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http://www.dcloud.io/case/#group-1</a:t>
            </a:r>
            <a:endParaRPr lang="zh-CN" altLang="en-US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6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Ionic</a:t>
            </a:r>
            <a:r>
              <a:rPr lang="zh-CN" altLang="en-US" dirty="0"/>
              <a:t>介绍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Ionic</a:t>
            </a:r>
            <a:r>
              <a:rPr lang="zh-CN" altLang="en-US" dirty="0"/>
              <a:t>框架构成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Ionic</a:t>
            </a:r>
            <a:r>
              <a:rPr lang="zh-CN" altLang="en-US" dirty="0"/>
              <a:t>框架优点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4432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Ionic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Ionic</a:t>
            </a:r>
            <a:r>
              <a:rPr lang="zh-CN" altLang="en-US" dirty="0">
                <a:hlinkClick r:id="rId2"/>
              </a:rPr>
              <a:t>官网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Ionic</a:t>
            </a:r>
            <a:r>
              <a:rPr lang="zh-CN" altLang="en-US" dirty="0">
                <a:hlinkClick r:id="rId3"/>
              </a:rPr>
              <a:t>中文网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4D40-5BB3-4F1F-B3D4-1498994B5923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2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Ionic</a:t>
            </a:r>
            <a:r>
              <a:rPr lang="zh-CN" altLang="en-US" dirty="0"/>
              <a:t>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23850" y="1680518"/>
            <a:ext cx="8820150" cy="46584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IONIC </a:t>
            </a:r>
            <a:r>
              <a:rPr lang="zh-CN" altLang="en-US" dirty="0"/>
              <a:t>是目前最有潜力的一款 </a:t>
            </a:r>
            <a:r>
              <a:rPr lang="en-US" altLang="zh-CN" dirty="0"/>
              <a:t>HTML5 </a:t>
            </a:r>
            <a:r>
              <a:rPr lang="zh-CN" altLang="en-US" dirty="0"/>
              <a:t>手机应用开发框架。通过 </a:t>
            </a:r>
            <a:r>
              <a:rPr lang="en-US" altLang="zh-CN" dirty="0"/>
              <a:t>SASS </a:t>
            </a:r>
            <a:r>
              <a:rPr lang="zh-CN" altLang="en-US" dirty="0"/>
              <a:t>构建应用程序，它提供了很多 </a:t>
            </a:r>
            <a:r>
              <a:rPr lang="en-US" altLang="zh-CN" dirty="0"/>
              <a:t>UI </a:t>
            </a:r>
            <a:r>
              <a:rPr lang="zh-CN" altLang="en-US" dirty="0"/>
              <a:t>组件来帮助开发者开发强大的应用。 它使用 </a:t>
            </a:r>
            <a:r>
              <a:rPr lang="en-US" altLang="zh-CN" dirty="0"/>
              <a:t>JavaScript MVVM </a:t>
            </a:r>
            <a:r>
              <a:rPr lang="zh-CN" altLang="en-US" dirty="0"/>
              <a:t>框架和 </a:t>
            </a:r>
            <a:r>
              <a:rPr lang="en-US" altLang="zh-CN" dirty="0" err="1"/>
              <a:t>AngularJS</a:t>
            </a:r>
            <a:r>
              <a:rPr lang="en-US" altLang="zh-CN" dirty="0"/>
              <a:t> </a:t>
            </a:r>
            <a:r>
              <a:rPr lang="zh-CN" altLang="en-US" dirty="0"/>
              <a:t>来增强应用。提供数据的双向绑定，使用它成为 </a:t>
            </a:r>
            <a:r>
              <a:rPr lang="en-US" altLang="zh-CN" dirty="0"/>
              <a:t>Web </a:t>
            </a:r>
            <a:r>
              <a:rPr lang="zh-CN" altLang="en-US" dirty="0"/>
              <a:t>和移动开发者的共同选择。</a:t>
            </a:r>
            <a:r>
              <a:rPr lang="en-US" altLang="zh-CN" dirty="0"/>
              <a:t>Ionic</a:t>
            </a:r>
            <a:r>
              <a:rPr lang="zh-CN" altLang="en-US" dirty="0"/>
              <a:t>是一个专注于用</a:t>
            </a:r>
            <a:r>
              <a:rPr lang="en-US" altLang="zh-CN" dirty="0"/>
              <a:t>WEB</a:t>
            </a:r>
            <a:r>
              <a:rPr lang="zh-CN" altLang="en-US" dirty="0"/>
              <a:t>开发技术，基于</a:t>
            </a:r>
            <a:r>
              <a:rPr lang="en-US" altLang="zh-CN" dirty="0"/>
              <a:t>HTML5</a:t>
            </a:r>
            <a:r>
              <a:rPr lang="zh-CN" altLang="en-US" dirty="0"/>
              <a:t>创建类似于手机平台原生应用的一个开发框架。</a:t>
            </a:r>
            <a:r>
              <a:rPr lang="en-US" altLang="zh-CN" dirty="0"/>
              <a:t>Ionic</a:t>
            </a:r>
            <a:r>
              <a:rPr lang="zh-CN" altLang="en-US" dirty="0"/>
              <a:t>框架的目的是从 </a:t>
            </a:r>
            <a:r>
              <a:rPr lang="en-US" altLang="zh-CN" dirty="0"/>
              <a:t>web</a:t>
            </a:r>
            <a:r>
              <a:rPr lang="zh-CN" altLang="en-US" dirty="0"/>
              <a:t>的角度开发手机应用，基于</a:t>
            </a:r>
            <a:r>
              <a:rPr lang="en-US" altLang="zh-CN" dirty="0" err="1"/>
              <a:t>PhoneGap</a:t>
            </a:r>
            <a:r>
              <a:rPr lang="zh-CN" altLang="en-US" dirty="0"/>
              <a:t>的编译平台，可以实现编译成各个平台的应用程序。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4606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Ionic</a:t>
            </a:r>
            <a:r>
              <a:rPr lang="zh-CN" altLang="en-US" dirty="0"/>
              <a:t>框架构成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/>
              <a:t>CSS</a:t>
            </a:r>
            <a:r>
              <a:rPr lang="zh-CN" altLang="en-US" sz="2400" b="1" dirty="0"/>
              <a:t>框架 </a:t>
            </a:r>
            <a:r>
              <a:rPr lang="en-US" altLang="zh-CN" sz="2400" dirty="0"/>
              <a:t>- </a:t>
            </a:r>
            <a:r>
              <a:rPr lang="zh-CN" altLang="en-US" sz="2400" dirty="0"/>
              <a:t>提供原生</a:t>
            </a:r>
            <a:r>
              <a:rPr lang="en-US" altLang="zh-CN" sz="2400" dirty="0"/>
              <a:t> App </a:t>
            </a:r>
            <a:r>
              <a:rPr lang="zh-CN" altLang="en-US" sz="2400" dirty="0"/>
              <a:t>质感的 </a:t>
            </a:r>
            <a:r>
              <a:rPr lang="en-US" altLang="zh-CN" sz="2400" dirty="0"/>
              <a:t>CSS </a:t>
            </a:r>
            <a:r>
              <a:rPr lang="zh-CN" altLang="en-US" sz="2400" dirty="0"/>
              <a:t>样式模拟。 </a:t>
            </a:r>
            <a:r>
              <a:rPr lang="en-US" altLang="zh-CN" sz="2400" dirty="0"/>
              <a:t>ionic </a:t>
            </a:r>
            <a:r>
              <a:rPr lang="zh-CN" altLang="en-US" sz="2400" dirty="0"/>
              <a:t>这部分的实现使用了 </a:t>
            </a:r>
            <a:r>
              <a:rPr lang="en-US" altLang="zh-CN" sz="2400" dirty="0" err="1"/>
              <a:t>ionicons</a:t>
            </a:r>
            <a:r>
              <a:rPr lang="en-US" altLang="zh-CN" sz="2400" dirty="0"/>
              <a:t> </a:t>
            </a:r>
            <a:r>
              <a:rPr lang="zh-CN" altLang="en-US" sz="2400" dirty="0"/>
              <a:t>图标样式库。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/>
              <a:t>JavaScript</a:t>
            </a:r>
            <a:r>
              <a:rPr lang="zh-CN" altLang="en-US" sz="2400" b="1" dirty="0"/>
              <a:t>框架 </a:t>
            </a:r>
            <a:r>
              <a:rPr lang="en-US" altLang="zh-CN" sz="2400" dirty="0"/>
              <a:t>- </a:t>
            </a:r>
            <a:r>
              <a:rPr lang="zh-CN" altLang="en-US" sz="2400" dirty="0"/>
              <a:t>提供移动 </a:t>
            </a:r>
            <a:r>
              <a:rPr lang="en-US" altLang="zh-CN" sz="2400" dirty="0"/>
              <a:t>Web </a:t>
            </a:r>
            <a:r>
              <a:rPr lang="zh-CN" altLang="en-US" sz="2400" dirty="0"/>
              <a:t>应用开发框架。</a:t>
            </a:r>
            <a:r>
              <a:rPr lang="en-US" altLang="zh-CN" sz="2400" dirty="0"/>
              <a:t>ionic </a:t>
            </a:r>
            <a:r>
              <a:rPr lang="zh-CN" altLang="en-US" sz="2400" dirty="0"/>
              <a:t>基于 </a:t>
            </a:r>
            <a:r>
              <a:rPr lang="en-US" altLang="zh-CN" sz="2400" dirty="0"/>
              <a:t>AngularJS </a:t>
            </a:r>
            <a:r>
              <a:rPr lang="zh-CN" altLang="en-US" sz="2400" dirty="0"/>
              <a:t>基础框架开发，遵循 </a:t>
            </a:r>
            <a:r>
              <a:rPr lang="en-US" altLang="zh-CN" sz="2400" dirty="0"/>
              <a:t>AngularJS </a:t>
            </a:r>
            <a:r>
              <a:rPr lang="zh-CN" altLang="en-US" sz="2400" dirty="0"/>
              <a:t>的框架约束；此外 </a:t>
            </a:r>
            <a:r>
              <a:rPr lang="en-US" altLang="zh-CN" sz="2400" dirty="0"/>
              <a:t>ionic </a:t>
            </a:r>
            <a:r>
              <a:rPr lang="zh-CN" altLang="en-US" sz="2400" dirty="0"/>
              <a:t>使用 </a:t>
            </a:r>
            <a:r>
              <a:rPr lang="en-US" altLang="zh-CN" sz="2400" dirty="0"/>
              <a:t>AngularJS UI Router </a:t>
            </a:r>
            <a:r>
              <a:rPr lang="zh-CN" altLang="en-US" sz="2400" dirty="0"/>
              <a:t>实现前端路由。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dirty="0"/>
              <a:t>命令行</a:t>
            </a:r>
            <a:r>
              <a:rPr lang="en-US" altLang="zh-CN" sz="2400" b="1" dirty="0"/>
              <a:t>/CLI </a:t>
            </a:r>
            <a:r>
              <a:rPr lang="en-US" altLang="zh-CN" sz="2400" dirty="0"/>
              <a:t>- </a:t>
            </a:r>
            <a:r>
              <a:rPr lang="zh-CN" altLang="en-US" sz="2400" dirty="0"/>
              <a:t>命令行工具集用来简化应用的开发、构造和仿真运行。</a:t>
            </a:r>
            <a:r>
              <a:rPr lang="en-US" altLang="zh-CN" sz="2400" dirty="0"/>
              <a:t>ionic </a:t>
            </a:r>
            <a:r>
              <a:rPr lang="zh-CN" altLang="en-US" sz="2400" dirty="0"/>
              <a:t>命令行工具使用了 </a:t>
            </a:r>
            <a:r>
              <a:rPr lang="en-US" altLang="zh-CN" sz="2400" dirty="0"/>
              <a:t>Cordova</a:t>
            </a:r>
            <a:r>
              <a:rPr lang="zh-CN" altLang="en-US" sz="2400" dirty="0"/>
              <a:t>，依赖于平台 </a:t>
            </a:r>
            <a:r>
              <a:rPr lang="en-US" altLang="zh-CN" sz="2400" dirty="0"/>
              <a:t>SDK</a:t>
            </a:r>
            <a:r>
              <a:rPr lang="zh-CN" altLang="en-US" sz="2400" dirty="0"/>
              <a:t>（</a:t>
            </a:r>
            <a:r>
              <a:rPr lang="en-US" altLang="zh-CN" sz="2400" dirty="0"/>
              <a:t>Android &amp; iOS</a:t>
            </a:r>
            <a:r>
              <a:rPr lang="zh-CN" altLang="en-US" sz="2400" dirty="0"/>
              <a:t>）实现将移动 </a:t>
            </a:r>
            <a:r>
              <a:rPr lang="en-US" altLang="zh-CN" sz="2400" dirty="0"/>
              <a:t>Web </a:t>
            </a:r>
            <a:r>
              <a:rPr lang="zh-CN" altLang="en-US" sz="2400" dirty="0"/>
              <a:t>项目打包成原生 </a:t>
            </a:r>
            <a:r>
              <a:rPr lang="en-US" altLang="zh-CN" sz="2400" dirty="0"/>
              <a:t>App</a:t>
            </a:r>
            <a:r>
              <a:rPr lang="zh-CN" altLang="en-US" sz="2400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5000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Ionic</a:t>
            </a:r>
            <a:r>
              <a:rPr lang="zh-CN" altLang="en-US" dirty="0"/>
              <a:t>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Angular</a:t>
            </a:r>
            <a:r>
              <a:rPr lang="zh-CN" altLang="en-US" dirty="0"/>
              <a:t>语法，简单易学。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是一个轻量级框架。性能优越，运行速度快。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完美的融合下一代移动框架，支持 </a:t>
            </a:r>
            <a:r>
              <a:rPr lang="en-US" altLang="zh-CN" dirty="0" err="1"/>
              <a:t>Angularjs</a:t>
            </a:r>
            <a:r>
              <a:rPr lang="en-US" altLang="zh-CN" dirty="0"/>
              <a:t> </a:t>
            </a:r>
            <a:r>
              <a:rPr lang="zh-CN" altLang="en-US" dirty="0"/>
              <a:t>的特性， </a:t>
            </a:r>
            <a:r>
              <a:rPr lang="en-US" altLang="zh-CN" dirty="0"/>
              <a:t>MVC </a:t>
            </a:r>
            <a:r>
              <a:rPr lang="zh-CN" altLang="en-US" dirty="0"/>
              <a:t>，代码易维护。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提供了漂亮的设计，通过 </a:t>
            </a:r>
            <a:r>
              <a:rPr lang="en-US" altLang="zh-CN" dirty="0"/>
              <a:t>SASS </a:t>
            </a:r>
            <a:r>
              <a:rPr lang="zh-CN" altLang="en-US" dirty="0"/>
              <a:t>构建应用程序，它提供了很多 </a:t>
            </a:r>
            <a:r>
              <a:rPr lang="en-US" altLang="zh-CN" dirty="0"/>
              <a:t>UI </a:t>
            </a:r>
            <a:r>
              <a:rPr lang="zh-CN" altLang="en-US" dirty="0"/>
              <a:t>组件来帮助开发者开发强大的应用。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专注原生，让你看不出混合应用和原生的区别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提供了强大的命令行工具。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29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6442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20E4-5D6E-4A95-B407-011A0C1CB03B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AutoShape 8" descr="data:image/png;base64,iVBORw0KGgoAAAANSUhEUgAAAS4AAAHzCAIAAAARgmflAAAgAElEQVR4nO3d+V8U9R8H8O+fg1cZallqWvZNczlEVkCRQxFBQEBAFBBPQsmLzEqrb/Utq2+HmWmXmqZ5dJhYWbOzs/cNu8AuLOy9+/1hbNvYg71gPsy+ejwfPWSP2Q/svPY975nPzP7rX//6FyVIAwAOzZkz51/t7e2cjwMgxc2ZM+dfqIoAnEMUAYiAKAIQAb0iABFQFQGIgCgCEAFRBCACekUAIqAqAhABUQQgAqIIQAT0igBEQFUEIAKiCEAERBGACOgVAYiAqghABEQRgAiIIgAR0CsCEAFVEYAIiCIAERBFACKgVwQgAqoiABEQRQAiIIoARECvCEAEVEUAIiCKAERAFAGIgF4RgAioigBEQBQBiIAoAhABvSIAEVAVAYiAKAIQAVEEIAJ6RQAioCoCEAFRBCACoghABPSKAERAVQQgAqIIQAREEYAI6BUBiICqCEAERBGACIgiABHQKwIQAVURgAiIIgAREEUAIqBXBCACqiIAERBFACIgigBEQK8IQARURQAiIIoAREAUAYiAXhGACKiKAERAFAGIgCgCEAG9IgARUBUBiIAoAhABUZwaRNmzxGufkJQvk23JUTQVKLcXKVtLVe0b1XsrNR1bNAe3qp/fojlQr+6oUe+pVLWXKVtLFc2FisYCWXWWZMNSOv8xKnM6578FRIBekUiZ08VFi2U12Yrmdep9m7WHm3VHtqv3VSm3F0mrsqSbM6TlyyUbljLFi8WFC+j8x2hhOpXzMC2cIy6YLy5cyJQskZQ9I920XFaVKduSo2wt1XRs0R1r0XY1qnZvUjStkVZmiAsXcP9rQgBURWJkTmdKlsi3rlbvq9Ida1G2lsrrhdLy5eLCBaKVDyXlJUSrHmGKFkkrVsi3rlbvrdR1t6l2b5LVrEQsSYAocky8Zr6sLpeNn6p9o6w6S7zm8Ul7dab4SXldrj+W0qosWpjO+d8kNSGK3BDlpstqVmoO1Kn3V0s3Z0xm/MJhip+UbVmp7WpQ762UVqygsmZyPqSUgl5xcmXOkFasUO+t1HY1yOty6dVzuR9SEHHhAkXTGt3RFlXbBsmGpZyPJ0WgKk4SOm+eYvs63dEWxba14sKFnI8nGkzp08rWUu3hbfKtq0XZszgfD78hihNOvPYJ1c4yTWetZOO/OR9MPDKmyaqztIebFdvWopOcOIjiBGKKF6v3VKr3bWZKn+Z8MImTVjyn7WpQtpTQ+Y9xPhj+Qa84IZjiJZqOLar2jcy6RZwPJrkkZc9oOrYod26g8x/lfDB8gqqYZKKch1U7y5St68UF8zkfzMRhihZpOmsVjQWcj4Q3EMVkkteu0h5q4sfmaDSkmzN0x1ok5cs4HwkPIIrJwZQs0b7QKK/L5Xwkky1zunJHsXpvJZ03j/vBTGXoFZNA2Vqqai8TrZrN+Ui4Ii5coOmsldcLOR/J1IWqmBCmaJH+eDtTvJjzkZBAWvGcprM2lT+SEoEoxk9el6vavYnzYRCFzpunPdQk2fgs5yOZchDFuGROV+/bLKtZyf1IiKTcUaxoXsf5MKYW9IoxY0qW6I61iNc+wflISCbdtFzb1SASzuF8JFMFqmJsZFtyVO1lnA9jSqCF6ZrntzAlSzgfyZSAKMZA0VSAjdJYqdrLpOXLOR8G+RDFaCnb1ksrBZwPYypSNK/DR9i40CtGRb23EmfuJUJeL8QsuchQFcenOVA/Vc4wJJmsKlPZUsL5MIiFKI5De6iJxm7AJJGUPSPfmsf5MMiEKEaiO7JdlIO5I8kkrcpQtW/kfBgEQq8YlqazFlOcJ4K0fDkmAARDVQxNvaeCKeLbWb/kkNWsxNzxMRDFEJQtJZKyqXkdmqlD0Vggq8rkfBjkQBTHkjfkYxWZHMqWEknZM5wPgxDoFf9BWp0l24KD0ZNH2bZezLvL/8QHVfFv4sKF6j2VnA8j1ei6W6mMaZwPg3OI4t903W2cjyEFiQsXqvdWcj4MziGKD6h2leNkfK7Ia1el4mWB/gm9YholSJPVZMu3ruZ8GKlMvaeSf9eMjQmqYpp4zePq/dWcDwP0L+7kfAwcQhTTtEe3U5kzOB8GMEWLVLtSd05cqkdR0bxOumk558MAlqK5UFrxHOfD4ERK94riNY+r91VxPgwIlLKbqSldFTUdW/ClSKSRVqxQbFvL+TAmX+pGUVqxQtG0hvNhQDB1Rw2/v/wnpNSNYspuCJEvNfdpp2ivqGguxN4akqXgG5SKVVFcMF/VXs75MCAyzQtNnI9hMqViFFXtZbhOLvnkdbmyLTmcD2PSpFwU6fzHNM/Xcj4MGF/mDN2xFu6HMVlSrldU7ijGGfpThaKxQLo5g/NhTI7Uqoqi3HRtVwPnw4AoiXIe1h5KlY4xtaKo2LY2ZedVTVGK5nUp8pUbKRRFUfYs7eFmzocBMaGFczQH6jkfxiRIoV5RXpeL75+ZipTbi5jSpzkfxkRLoaqoO7JdlD2L82FArJiSJalwQfFUiWKKvJ18lQofo6kSRRzDmNJS4ahGqvSK+uP8/x15TLz2Cd6fWZoSVVGy8VnljmLOhwGJ0Byo5/e366VEFFXtG3FhxalOXrtKXruK82FMHP5HEYcT+YH3Bxj53ytKNi5LzQs08I+6o4ZePZfzYUwQ/ldF5Y5iSfkyzocBiVM0FfB4kgb/o6jtahSteoTzYUDiJBuWKltLOR/GBOF5FGlhuubgVs6HAUnB77af572idBO+9p1XNM/X0vmPcj6MicDzqohGkWd4PO2G51FEo8gzkvVLlW3rOR/GROBzFEXCObyfLZVyMmfw9egin3tFpvQpVXsZ58OA5NIeahLlPMz5MJKOz1VRVpUpb8hPcCHyeqGNuT/w+bu0MD34Xu0LjQ61rO+d7pD3Rtb7RpfToBn4/N0JmpRnfPdFh0Ye09iklYLBbz52mXr7P30zjldUNBc6NHK7jOp763Acf5AoqfdUigsXTtDCOcTnKCq2rZVWrEhwIYZX93ttIz6v16GSKJoLx9xrfP9lr8vp83pHqR5J2TMxLdly7Quf1zty7/YETVXXHm72jFp9btfgVx9GfqTm+VrLlXOuPq3P4/b5fD6fzzNs0Z/YHceLqnaVu4x6n9frUMtUuybkus98vXA4n6Oo3lOR+HdKW7674PN6vQ676cOTwff2n3nT53Y5dcpYZ4FIy5c71DJXn07ZUhJ4u2pXuUMrt/bcZKtK7+sHzRfPBC/cePql0fs/R675bBQdSmbM7UzxYu3h5oEL743ev+My6n1ul8/n87ldnmGzQ8lYe24OfvOx/sTuMQMLJK8XyuuF4e7Vn9jtGbb4fL7hH76diLdVVp3Fy29r53OvqH2hUbRqdiJLYAPj8/lG7/8c8gHmy2d9Pt/Irz/EuuS+t496HXav0+EZtQby2m0+n8/n9bJp7H3zkNduC34Ymx+nThnhy7CCo2g42WET3bPLRHbpn0O3Lpq//WzgwntDN7/x+XyD33zsf5bh1f2RB2+59oX1lxsRHmC+fNbndg1+8UG4B5g+POkyGeIrvJL1S1VtGyZiheEWf6ti5gzd0USvLa1/ea9ndMQzOqJ/eW/IB4z03PJ5veNuAQYbvf+zvyQqW0pcJoPLZAguROEq20jPLZ/bNXDunQgvEe65w7cujfz2k7+iDn7zcWAU2c1mm+heuJJLC9Ntkj+CPx3+8YFiG/F53F7bSLgHsB8lLqM+jo1YOv9RTScPr+/O2yiKC+arO2oSXMjwT1cjlERKkOZQMl67rffNQ2NuZ4oXR9hvYTjZ4bYMGt87wf6o3lvpHjTFGkWvy2l8/+UIgw/3XG1Xg3to0NmrZWMQGEV5vdBp0Pg87uFbl8JtcrMfTyM9t+L+q7ID8Hm9rj7dwPnTsfbYVMY0XXdbgu8sgXgbRWb90wlOeVPtKncPGiOURFXbBld/n3vQpN5bGXi7el+Vs1drufJ5yDRKy5fb6N/Ml8/6bwmXmQh3xRpF4wevONRSfwkK/IgJjGLf20e9dpu/Uw1GC9Nt4t99Pl/wBqrlyucOtWzcA7m0MH30j1881iHT/16N+61Rd1Tzb+YGb3tFaXmis08Hv/jA5/GM/vELu14OfP6uZ9gydjPM6/V53J7Rf2yJeZ0On8/n87hDplHb1TBmLdR1t3pGR2zM/b8HXylgj3DEFMXeN7rcg8axw3O7/u4t/6qE7G7h4Z+uUgFRZGNml4nYekgL04OPspgvfuLzuINfWt1R4x40sbtejaePR/irGt9/2alXaw9vS+St0XTW0nnzOF/Hkou3VVG6OUPRWBD/0ysFDq3c5/M59Sq2KtLCdMPJDm1Xgz9d7O7TRDbVWOwREf9y1PuqXEa9XUZJKwWxVkXt4Wb/ZnmEYistXz5045sxG6iGkx0OJcPeSAvTrT03PcPmMXtW+s/8x8bc7z/znzELHP7his/rDXcIRLWrfPTPHvYuw6v7E593od5XJV77RHJXGM7xNoqympXyuty4n97/6Zs+l5PdmTny208hGyfrLzd8blf/mWiPhiua1tjEv4fYyWEf9Xm9XrvtH0XV67XLKP2J3cnqFYOreuA+W6/dxgocUpQHGA0nO7y2EZ/PF25fDvsS7kGTrrs1KW+uavcmpijRw1Sk4W0U5fVCWc3KOJ/bkO/Uqz3WIa/LGXJvCiVIk5Yvd2oVntGRcKsXU7w4OMDKHcV973SPWeBIzy2v0xFyuy6Ju21oYbp6b2XgNif7ccPmxC6jRv+8G8c58uzfyuuw2+jf/LthA+m6W92DJp/X69QpI+/yjZ6qbQP/Lt3P214xkbNpzJfPeu2j5kufekat4aKoOVDnHhp0GjQhD3ZLKwV2GeUy6sfdjcHuHPI67A6tvP+TN8a0Z8mNYuDC2QPxLqN+6PuvfD6f+eIn1p6bDpUkpq1HdjvW53aZL5+lhemjf94N3B1FBUy+sf5yI4lT4Xh57htvq6Jye1F8Xwam7qhxDxqtv9xgV2WXyaDtagjesHywCed2hdkke7CBN24azZfP+jye4Z+u6rrbXEa91z5q/fmafyqcf/La2OU7HTFFUdfdZpfT/sLLJoQdm79XZIoXj9y77RkZNl88E+W0WPPls16H3R8/1a5yp15luXKOTZ1yR7FDJfF53MM/XU3ulFRF0xr+XeSGv1FsLZVsWBrrs2hh+si92w6t3L/LhK2KwRuW7Dwby7UvEhkke4TNPWhi97XIG/LtMortG40fvEIlpSqqpZZrF1z9fYaTHezt0kqBXSZyaOWBu23YSWpM8WLrz9d8HrfHOjT8w7e6ozsiRMh8+axndGTg83f/+aLbXH0668/XVO1lbA6HbnyT9Knh8q2rZTXZE7r+TD7eRlHRUsKULIn1WaYPT7r6+9gdFYFRDH6kjbkfrsGLEhuJMbNb2Rt9Pt+D44Gnj3udDruMGvNca89Np1YR+cy9BxXV53P1af2VWd6Qb5P8Ye256a8qbBQD9wOb/veqZ9jM7jpyGfWDX380Zsm0MN1y5XOXUa9/eU/w6z5oDt2ucIdzEifbkiOrzkr6YrnF215RuaNYsvHZmJ7CTsX2ByNCFNmpasEH96MnrRSM3v/Zax81ffzamLvYY3RsFNX7qgyv7g9em2XVWZFXcVV7mV36p8/rdepV/ils2sPbnHr10PdfBT7X9OGpoRvfBJ4doj+x2ya6Z7n2Rf9nbwcvmSlePHzrkvXO9ZAz42hh+uDXH3kddnaKubXnZuLnqQVTNBbIqjKTvlhu8bcqNq2J6QwpWpg+0nMrsAJEiCJ7JNCuEAfngd1hM3LvdoR2S9Ve5lAyrj6drrut9/WDbJ8W+IC+d7r7P3kjeITmS59arl2IHEKmeLHl2gWvw+6123weNxtpWpg+8Pm7bnP/6B+/eJ0Or300wgzSB/MBDJqQmwO0MD1cRfLn32XU60/sHrr5jc/t8tpHh25dTO6JYIrmdfw7T4q3UZRvzYtpG4YpXqx9oTHwlnBR1HW3sicBhTyM9mCHjdc7ev/n4F0LTPHigfOnnb1a/64RNtX+A3rjzLH2en1eLztLJhgtTO8/+5bbMuDz+ZxaRd9bR9g+U96QP/LrD8M/XpU35I+ZTkAFTQen/pprbr54Jvq/nrRSYLn2hddh9zrslmsX/J8suu42h1bOzkly9WktV85pnk/CTO74dgQQjr9RTPjbTiJURdPHr7lMvcHHvqWVArtCzB7ONr5/YkwUJWXPDN+6NOaIRXA2Io8ncINzDHbKi/9TIOQunyijOO4+ocBf2XL1vGfU6vN6bcz9kMdCet/ocuqU7C7lMedGmr/9LHgy/bh4+X1EvO0VE7+aRuTdNiENXf/S5/GErIfhxBrFkBPZWOy2sf8I3kRHUX+83Ub/5nU5fW6Xjf4t8sWCpZUCG3OfnQzg++s/r8s5fOtSHOdJqffy8JoavK2K0ornEvzWmlijaDjZ4RkdiSmHVFKjGM3jE4wiU7zYcHK/teem2zLg7NVarpwb+v4rn9cbufn8e3Kfy2m+eKb3zUOjVI/HOjRmPkD0NB1b6PzHkrWqEIK3UZSU/TvBXQUxRZGd/+U/rSF6D3rFiGfiBvaKSYli4Mv556COO3/AfPETm/h3y5Vzuu42//ZhcJIjDCbC1nVMNAe3TtxlrLjC2ygy6xap91QksoRwUdS+0OhQS0f/vKt/eY9/hRj+4Qp7LkWsrzK1qmKwmKIY/eAj0x1roTKnJ2VR5OBtryhaNXvMHtFYRaiK7LEBj3XIax8d+fWHwa8+DDwxNyaIYuzv7CParoTeWTLxtipSgjTd0RYqc0bcT38Qxf6+cBc18h/B8/l8bstAfFc0RRRjxRQtUu3elPhySMPnKKo7asRr5sf9dHbt8YxaI+8b1HW3+ffUuwdNfW8djulVkhtFWXWWfyOZvTgA/6IorVgR4Tp3Uxefo6hsKZGU/Tvup0cZRUqQxhQvZmeWsPs/+t46Ev2rJHe3jf6lXQ4l4xm1OjRyV38fe6wv8stFv9smJDaK405RiHWfUwTyhnz+zXqjeNwrUoI0eV1uIkf52anY0USR1fvmIY91KOQlmCK9ygRsoPa9dZidcxN8JeVoXm6k55bXbjO++2I045/8qqhqL4tjoj/5+FwVEzye0fv6wZF7twN3k45Lf2K3e9A08Nl/o38V4+njdoXYcHKcqwBTgjRtV8Po/TvhLj83huFkh6tPFzyfu++/R+0yUeQTSjQH6iNc/HuMgfOnR37/adwTjrVdDSM9txK/HCY7PHr13MSXQxo+R5EumK/axcP+PsVpDyV0tThi8TmKlCBN191GZUzjfBiQLOLCBep9mzkfxkTgc69ICdJUu8qZ4ic5HwYkS4IX8iMZz6sij9+51KTavYmvn608jyKPt2dSEy+/LYPF8yhSaBd5RFy4IO4rmJCP570ihXaRR2RbcnjcbvC/KqJd5A1eXp/fj/9RFBfMV+LoIi9oDzVxPoaJw/8oUuz8DOEczocBiZCUL0vuZeNIw/9ekWIvOYVt1ClOtaucf5eWCpQSVZEWztEc3Mr5MCBuopUPRTkpf+pKiShSPP1yzNQhq8pM5Itrp4RUiaJ0c4aiiefvJY+p91cnchb4lJASvSIlSBNlz9Id2c75MCAO9Oq5kb+ohx9SpSpSgjRla6mYv0eleExWnSWr5ttXuAVLoSgyRYlejhE4wctLLQZLoShS2HkzBaXCDhtWqvSKLKb06XBXUgQyaQ81iXIe5nwYkyC1qiIlSNN01tJ58zgfBkRDWr5c0byO82FMjpSLomTjs/yeP8UnKTVjMeWiSAnStF2NolWPcD4MiEyyYamytZTzYUya1OoVWZKKFfKtqzkfBkSm2rOJLuDbN7dFkIpVkRKkaQ7U8fJamrwhKV+m3F7E+TAmU4pGUVy4UL2nkvNhQDi67tZUuwxKikaREqQpdxQn8o0aMHEUjQXSzRmcD2OSpWKv+EDWTN3RFu6HAf9E5z+q6azlfBiTL3WrIiVIk1VlJuX7qCGJ1Ps2iwsXcD6MyZfSUaT4+10oU1QK7q3xS/UoigsXqHZiKhwpNF0NnI+BKyncK/4FV74hBO+vXhNZqldFlnpPJbMOpzJySVaTneLzLhDFB/Qv7uR8DClLvOZx9f5qzofBLUTxAab4SdVuXLmYG7qjLVTWTM6HwS30in+T1+XKalZyPoxUo9pZxpQ+xfkwOIeq+A+qXZvoNY9zPozUIalcIa8Xcj4MEiCKY6XOaeOcw0UVAiGKIeiPY4t9wonXPoFvoQ2EXjEEUc7D/P7SIs7RwnRtCh/NDwlVMTRxwXxNxxbOh8FPmdN13a3cD4MwiGJYTPFiVftGzofBP7oj26nsWZwPgzSIYiR0/mPqjhrOh8Enmq5GEXIYCnrFcTClT+F8/+TImqk72oK90+GgKo5PXLgwFb4+ZULRwjm6oy1U5gzOR0IsRDEq9Oq5uqM7sCbFB59l0UAUo5Y1U3esRZSbzv1IphTJhqXYwo8GesXYaDprJRuWcj6MqUJWnZ1SlxVOBKpizJStpYqmNZwPg3zqPZWy2lWcD2OqQBTjIa1YoTlQh6v9h8MUP6l/cSfOxo4JohgnevVc7QuNkvJlnI+ENPJ6Ic78jAN6xYQodxSn7BXKQsicrt5XhXM+44OqmChp+XLNwXrsy5FVZ2kO1Itxtme8EMVkyJ6lbC1V7Sqnhal4qIMpWqQ5UJ/iF4lKHKKYNEzxk5qDW1NrjcyaqWwpUe3elDpfSDpx0CsmmawmW3dkO7P+ac5HMuG/aXWW7ugOSdkznI+EH1AVk0+UPUu5o1jTsYWvq6msKlPb1SDfmsf5SPgEUZwodP5jypYSzcGt0k3LOR9Mssi25OiOtSgaC0QrH+J8MDyDKE4sWpiuaC7UHm6WVWVyPpi4ibJnybeu1nW3yetyqczpnI+Hl9ArTgbRyofkDfnaIzsUjQVTa3c/U7xYsa1Qd2S7rDqL88HwG6riJMqYJqvKVO+v1hyol9euIvnIh3jN44rGAu3hZlX7RgbfzTwpEEUO0KvnyutyNQe3qvdtllYKyLnQC52bLq9dpTlQr95fLd2cgStfTCZEkUvitU8omgo0nXWazlpF0xrJhqWTvzuEFqZLNy1X7ijWdjWq9lXJa1fhICEn0CsSgc6bJ60UKFtLtYebNc/XKpoKmNKnJyoSGdPovHnS8uXK7UXarkbNwa2K5nWSjc/iRBNuoSoSh85/VLo5gz0Qon9xp+ZAnWpnmXxrnrRiBVO0iMp5OIYvXcqeJcpNZ0qWyKoyFU1rVLvKtV0Nuu5W9f5qRfM6SfkyxI8ciCLp6NVzmdKnZFWZim1r1Xsq1M9v0R1t0R9v1x3doX2hke3r1HsqFDuK1XsqNR1bNAfqtYeadMda9C/u1B3doe6oUbVvVDQWSCsFTPGTuCAIsRDFKStrpmjVbHr1XPGa+cy6ReLiJeLCheKC+bRwjijnYVwRa8pBrwhABFRFACIgigBEQBQBiIBeEYAIqIoAREAUAYiAKAIQAb0iABFQFQGIgCgCEAFRBCACekUAIqAqAhABUQQgAqIIQAT0igBEQFUEIAKiCEAERBGACOgVAYiAqghABEQRgAiIIgAR0CsCEAFVEYAIiCIAERBFACKgVwQgAqoiABEQRQAiIIoARECvCEAEVEUAIiCKAERAFAGIgF4RgAioigBEQBQBiIAoAhABvSIAEVAVAYiAKAIQAVEEIAJ6RQAioCoCEAFRBCACoghABPSKAERAVQQgAqIIQAREEYAI6BUBiICqCEAERBGACIgiABHQKwIQAVURgAiIIgAREEUAIqBXBCACqiIAERBFACIgigBEQK8IQARURQAiIIoAREAUAYiAXhGACKiKAERAFAGIgCgCEAG9IgARUBUBiIAoAhABUQQgAnpFACKgKgIQAVEEIAKiCEAE9IoAREBVBCACoghABEQRgAjoFQGIgKoIQAREEYAIiCIAEdArAhABVRGACIgiABEQRQAioFcEIAKqIgAREEUAIiCKAERArwhABFRFACIgigBEQBQBiIBeEYAIqIoAREAUAYiAKE6MjGl03jxaOIfKmDb5ry7KmkHnpouyZ0YaW948UdaMyL+CKGtGpPH/tRwqYzr3f/CpD73ihGDWLbTevTH841Xl9nXxLUG2WaBoLBDlPMz+KK0UqFpLmcIF0TxXWrHCfPls39tHpJuWB99L580zX/p05PefVTs3RFgIvXqu5kC9sqUkXGLFefMsV89b795QNORx/gfnAVTFCaE71uK2DrmHBnVHmuNbgvH9lx0auel/rzJFT1KCtN7/vOAy6ge//lhS9u9xnyutFNhllEMjV7aUBN9L56YPfvWhU69Sbi+KsBBRzuy+d7odaqn+xO6QBZbOmzd0/UunTqloWsP5H5wHEMXko1fNHqV6PCPDNvFvxtPH41uI6cOTnlFr7+sHRdmzKEFa7+sHPbYR00enRDmzwz1FXr+aTRcbxZF7t0XZM/Uvto0ZA52bPnDhfbuMYmusbHPG4NcfqfdWBi9Qub3IadA49aqwkf7yA/9yIEGIYpKJsmea/veq1+kY/vGq9lDTKNWjf2lX2LYtPNOHJ93DFk1HDftj7+sHPSPDvW8eivAUeb3QJvlDf2K3rGalXUZZ796UrH96+Mcr7iHzwPnTNinl7NM5dEqnTuketngdNqde5dAqnAa1q7935P4dyYZngpc5fPuya9DkH4Zo5UO0cA7bHI6JNJU5g149179FDbFCr5hUGdNVuzc5DWq7UsIWKN2RZhtzX3u4mV4VtpqFFEcUKUHawPn3nL3avreP2OUi673bqt2bbFKq9/UDouyZ8i0rZdXZ7B4df4REWTNk1VnSSgGVGboh1B3d0ffui/K6XHntKlH2TEXTGsuVc/rj7ZrOOu3hZuud606DRn98p6azTv/y3uGfvjN9eJIpXsz9GzEFoSomk3TT8uGfvnMZ9dquBnblFmXPNH30mk3yp/7E7nAVg29rhjIAAA3WSURBVM6bp2wtHVM5x42iZOOz6n1VY5apbClxGvUD596xK8SjVI/p49f7P31TnP+oKHuWprO2/+xbA+feYXPoHjQNfv3x4Bfv28S/W3tu+fs9ceECw6nOgXPv/O38aeu923YZpT/ezhQvdhrUQ7cu6V/apT+xx3rvtrNP1/tap+5Yq/G9l5wGzeifdyUblnL+RkxFiGLS0Kvnmi+dcRn1hlPPi7Jn0bnpdG46JUhj1i00f/uZy2Qwffx6yCeKsmaYvz2n6awLvDFyFEXZswyv7nf2as0XPxGvfcL/LHHBY8bTxzUHt9pllF1GmT55Q1rxHJUxjcqYLqvKNJzsUO+rktWstFz93KGWKhoLpOXLpJuWSzY+S6+e+9eSZ6p2lvW+eUjZUiItXyYtX6ZozHeoJA61VLmjmCle7NApje+9JMp5eMwGqrw2x8bct1z/kvM3YopCFJNDlDPb9MkbTqO+763DbKVS76uySSn98XbRyockG58dun3Z63RY71yX16+mV80ec7xO1902/ONVWXWW/5bIUaTz5g19/5XX5bTRv6ra1lOCNFH2THHBfGbdQmbdQmVzoV3JjPz+k7wud+jmxcEvPwjc2TO2xxOk0bmPiAseC3fQovfNQ67+XsOpTlH2LERx4qBXTAKmZEn/2bftSonhVKc4bx57o2Z/tXvIPPLbj/ItKylBmrRiheXqeY9txDVgNF/8RHOgXrFtrTj/UfbB4rVPWO/dNn30mr+ljBxFaaXAoZE7VBJ24ZQgTVL61MD590Z++9Fy7YuR3370Ouwuk8F86VPL1fOW7y6Y/veqprOONabH03Y1mC99aleINR01wR2jtHyZXSEeun2Z3anzYAP1+pfaQ01jltP7nxecOiWiGDdUxcRkTJNWrBj8+iPrneuqnWWB+2Y0+6tdA8be1w/4b2FKlvS9echl1Pu8Hmev1vjeCUnpU+xdopzZxg9ecail6r2b2VsiR7Hv7aNuy4Dpo1OBryguXCDdtJxeNdtwqtNjt1nv3mRvp1fNNpx6fvDrj9mmTnesVX98p/54u667TXesVdfdpj/ern9pl7K1dEwUxXnzzJc+dRo06v3V7F7TB1G8fTlcr4goxg1RTIh6T4X1l+9NH52SrH+aFs6h/yqJlD+Kr3UGPl608iHl9iLz5bOazlo6b97fq37GNOWOYodGPvrHHTZdEaLIlCyxSf6wMfflW/OCJ6aJ1z5hvnzW63a7+vt6Xz8gLniMEqSJch5Wbl+nfaFRtPKhwAfTq2YbXt2n3lcVcutU193mHjK7jHrrvduazjpsoE4oRDFOopUP9b11eOj6l4pthewthlPPs9uodO4jVFAURSsfUjStYYoWhZvVyRQ9OfT9V16Hve+/x6jMGWGjmDGt9/UD7iGz4VRnyOXI63JtUsrn9drl9KjoV+vdG+wuTc3+ardlwGUyOLQKP6de5XXYHGqZorHgH8vJmKbYVmiT/OHzuK13rlt/+d4zMmz84BVEceKgV4yff/OS1ftap2dkeOj6l3+v+uZ+86UzbIdm+uiU29xvvXNdtjkj3Pxpw6lOj23ULhfJqrPCRVFS9u9R6p717o2QR+SpzBnaw81Oo95jGxn5/Sf9y3vdg6ahmxfZ8TgNas3BrYGPZwoX2OUiy3cXAus5JUiTbRYM3bpk7bnlHjRZvrugbClxqKV2OY0oThxUxaTpfa3TNWDUdNaydY+NouXq+b/bs5d26Y61RoiiaucGl8ngtg5pD20LGUXjey/1vfuiQy1VbFsbcgl03jzL1fOjVI9Tr7LevSndtNz6y/fDP16h/qrSwz9fCzxmOPj1x64B48CF99njLizppuWW618OfvmB9lCT06CxXP2czptnPH28/+zbTPFiZ692lOoZOP9e4PHJgXPvWK6edw2ahr7/ivM3YopCFJPmQRT3V7M/huwVI2PnjnpsI7pjrSGjOPT9VyO//Wg42RE2zG3r7Qqx8YNX7HLaevemKGsGU7SIKVrEjsfZpzOcep49WvjXMcMCh0oSGEXZZsHQjW/63j4izn9UsW0tG0VKkEYL54jz5jHFi5065cC5d2RVmWOOT6r3VbFHUDh/I6YoRDFpEo8iJUgbuvG1XUYpGvJCRNE2aldKzJfOjNmY9BNlz7Rc/Xz4xyvqvZvZOaiB94bdQJVRgVEUF8yXrH+a/beiaY0/iixla6n17k3Nwa1jJtBRgjRJ2b97//OCtOI5zt+IKQq9YtIkJYqKbWvZjc/gKHodduud69KKFeGeq+msHf3jjqptPVtdg6PoMhn6z77lP8Co6azTH9/p1KvGbKD+PZigKAYKnioAiUBVTJqkRNEv5AZqX/jp4NKK5yxXz7NzXyNEcfCL99neldX7WqfToAkbxW2Fzl4tojg5EMWkiTKKtHCOqrWUPeARQTRnZiibC/0vJ6vOVu+tZE9uDBfFaDZQA6n3VbkHTWGjKJxjvviJXS5CFJMCUYwfvXouU7iAnfbJrFtofPdF96BJd6yF/VF3rMU9aDK++6L/Acy6hUzJkr63DrstA0PXv6SFcyhBmijnYXHAQvwGzv3XYx3SHWt9sPDTxz2jVuMHr/gfoGrfaJfTHuuQ/sQeNoF+D6J473bggfvAKIqyZ4rz5tF58yQbnrHLReGiqOmocZv7w0VRnDdv6PZlu0KMKCYFesX46Y61jty/M3TrkvnSGfOlM+bLZy1Xz5svnw39418sV85ZvrvgPxVDXi8cvn3ZeveG+dvP/vHIbz+zXD1vvvRp2KV9+5nluwuW7y4MnPuvbLMgcGBsFG2SPwOvbRMYRenGZ42nj1u+u2C59oXLZOj/5I2Qp1MiipMJVTF+ouyZsqpMccH8BJcjLV8m2bA03Mm7cZBVZw//9F3f20cC97Wqd2+y3rstr1/N/ihe87hqV7lN8oeN/lW1syzkq6v3VdnldLhrgojz5g1d/3Lktx8Dz9KCuCGKPCRa+RCzbuGYq+DQuY8wRYvGnKDMFD3JFD05Zvs28CmS0qfCHTuhMqYzRYuY4sVJ/BBJZYgiABHQKwIQAVURgAiIIgAREEUAIqBXBCACqiIAERBFACIgigBEQK8IQARURQAiIIoAREAUAYiAXhGACKiKAERAFAGIgCgCEAG9IgARUBUBiIAoAhABUQQgAhG9os/rDRTuMRGeHu4fERYSYYFxjD/Bx8Q0mCSOHMjBQVUcE7xoMhb538FLm4QoxrqoaKIY/LuEfBaiyEvcbKCGK1/BP4YTeWmTUxXHfbkIv9qY2yP/HaL/U8DUxVmvGH1+Ylqa/8fIoU385WLNRoJRjP5emKI46BUjr8eRNz7DBSzkvZHTnpSPgOCnJxLFOP4ak/nGwYTiplcM+e9w90ZzS8gHxLqoxH+dcAuM8FohBxz5YwIJ5CXOesUoy13gP8KtoIHPDRdF/8PC/Tju7eF+ESriR0O4h4W8K1wUo9+OgKmLy+OK465D4VbxcSthuFV/3MxQcUUx5D+ifNFYq2KyijmQhsvjiuN+ukdfFSP8P+QCQ94bzV3jLm1CoxjydsSSHzjegxr9ahruFirUBmrIpY37cpFvj/Jh47aO0WzBBm6Xjvk1I/8pYOri+Lgi9c8gRXhYhNvDraBxV8WYxh/HS8QaV1+oTjjBXwFIw9ke1OAEhrwl5NMj3x4ymZHFMf6Qrx591KOv3pF/9zjGD2QiYg4qAODMDAAiIIoAREAUAYiAXhGACKiKAERAFAGIgCgCEAG9IgARUBUBiIAoAhABUQQgAnpF/ohp1vu4Z4dEf2/wY+KeoR7lfP3oZ/YnZa7/5EBV5I+YTgpLVhSTe9ZL8CuOu4Toz4CJ5lMpWafRxQFR5I/ooxhuBQ1cTePLWIKrbxyRjuNktAh/qOg/ApIOUeSPCCdnUuOtbXGv6+FeMb6SGEeBivChEPLXT/CXnTjoFfkjeLsrciWM8Nwo70rwwSGfPvlVMelb1/FBVeSP4LUt8vrn/0fklW/cFXSSq2JMW87R/5qRBzMJEEX+iH4TNPqVLMqtu2h6rWgyMBFVMaYN1OiXnHSIIn9EXudC1gdqvHIRTXWNskZFGcVx/x3hKSEHFs3SSNlARa/IDyFDEu7ekLeH27qjQmUy8RFOwiOjjGKCY0gKVEX+iHKl9P8YTcWLZvmxtm0RRjgRG6ghF5743zPpEEX+iHJbMeR2Y8jtyTGPCX5u8COjuT2aXyT6RcX0ARTr320y3z5EkT/iWymjaaIi35jEVTlkLY2yG4ywtPjGhl4RIBWhKgIQAVEEIAKiCEAE9IoAREBVBCACoghABEQRgAjoFQGIgKoIQAREEYAIiCIAEdArAhABVRGACIgiABEQRQAioFcEIAKqIgAREEUAIiCKAERArwhABFRFACIgigBEQBQBiIBeEYAIqIoAREAUAYiAKAIQAb0iABFQFQGIgCgCEAFRBCACekUAIqAqAhABUQQgAqIIQAT0igBEQFUEIAKiCEAERBGACOgVAYiAqghABEQRgAiIIgAR0CsCEAFVEYAIiCIAERBFACKgVwQgAqoiABEQRQAiIIoARECvCEAEVEUAIiCKAERAFAGIgF4RgAioigBEQBQBiIAoAhABvSIAEVAVAYiAKAIQAVEEIAJ6RQAioCoCEAFRBCACoghABPSKAERAVQQgAqIIQAREEYAI6BUBiICqCEAERBGACIgiABHQKwIQAVURgAiIIgAREEUAIqBXBCDCg6qoP94OAByaM2fO/wH8TkkYLyEkHQAAAABJRU5ErkJggg==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dirty="0"/>
              <a:t>移动开发基础知识的介绍</a:t>
            </a:r>
          </a:p>
          <a:p>
            <a:r>
              <a:rPr lang="zh-CN" altLang="zh-CN" dirty="0"/>
              <a:t>混合</a:t>
            </a:r>
            <a:r>
              <a:rPr lang="en-US" altLang="zh-CN" dirty="0"/>
              <a:t>app</a:t>
            </a:r>
            <a:r>
              <a:rPr lang="zh-CN" altLang="zh-CN" dirty="0"/>
              <a:t>开发主流开发框架的介绍</a:t>
            </a:r>
          </a:p>
          <a:p>
            <a:r>
              <a:rPr lang="zh-CN" altLang="zh-CN" dirty="0"/>
              <a:t>前端学习方法的介绍</a:t>
            </a:r>
          </a:p>
          <a:p>
            <a:r>
              <a:rPr lang="zh-CN" altLang="zh-CN" dirty="0"/>
              <a:t>仿京东商城实战项目开发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97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Ionic 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由于 </a:t>
            </a:r>
            <a:r>
              <a:rPr lang="en-US" altLang="zh-CN" dirty="0"/>
              <a:t>ionic </a:t>
            </a:r>
            <a:r>
              <a:rPr lang="zh-CN" altLang="en-US" dirty="0"/>
              <a:t>使用了 </a:t>
            </a:r>
            <a:r>
              <a:rPr lang="en-US" altLang="zh-CN" dirty="0"/>
              <a:t>HTML5 </a:t>
            </a:r>
            <a:r>
              <a:rPr lang="zh-CN" altLang="en-US" dirty="0"/>
              <a:t>和 </a:t>
            </a:r>
            <a:r>
              <a:rPr lang="en-US" altLang="zh-CN" dirty="0"/>
              <a:t>CSS3 </a:t>
            </a:r>
            <a:r>
              <a:rPr lang="zh-CN" altLang="en-US" dirty="0"/>
              <a:t>的一些新规范，所以要求 </a:t>
            </a:r>
            <a:r>
              <a:rPr lang="en-US" altLang="zh-CN" dirty="0"/>
              <a:t>iOS7+ / Android4.1+</a:t>
            </a:r>
            <a:r>
              <a:rPr lang="zh-CN" altLang="en-US" dirty="0"/>
              <a:t>。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在低于这些版本的手机上使用 </a:t>
            </a:r>
            <a:r>
              <a:rPr lang="en-US" altLang="zh-CN" dirty="0"/>
              <a:t>ionic </a:t>
            </a:r>
            <a:r>
              <a:rPr lang="zh-CN" altLang="en-US" dirty="0"/>
              <a:t>开发的应用，有时会发生莫名其妙的问题。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/>
              <a:t>make IT better</a:t>
            </a:r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1321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谁在用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1544595"/>
            <a:ext cx="7886700" cy="5673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http://www.phonegap100.com/app.html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31</a:t>
            </a:fld>
            <a:endParaRPr lang="zh-CN" altLang="en-US" sz="1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2179862"/>
            <a:ext cx="6908972" cy="19120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9" y="4318870"/>
            <a:ext cx="6908972" cy="19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8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Native</a:t>
            </a:r>
            <a:r>
              <a:rPr lang="zh-CN" altLang="en-US" dirty="0"/>
              <a:t>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React Native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React Native</a:t>
            </a:r>
            <a:r>
              <a:rPr lang="zh-CN" altLang="en-US" dirty="0"/>
              <a:t>核心实现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455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Native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React Native</a:t>
            </a:r>
            <a:r>
              <a:rPr lang="zh-CN" altLang="en-US" dirty="0"/>
              <a:t>使你能够在</a:t>
            </a:r>
            <a:r>
              <a:rPr lang="en-US" altLang="zh-CN" dirty="0" err="1"/>
              <a:t>Javascript</a:t>
            </a:r>
            <a:r>
              <a:rPr lang="zh-CN" altLang="en-US" dirty="0"/>
              <a:t>和</a:t>
            </a:r>
            <a:r>
              <a:rPr lang="en-US" altLang="zh-CN" dirty="0">
                <a:hlinkClick r:id="rId2"/>
              </a:rPr>
              <a:t>React</a:t>
            </a:r>
            <a:r>
              <a:rPr lang="zh-CN" altLang="en-US" dirty="0"/>
              <a:t>的基础上获得完全一致的开发体验，构建世界一流的原生</a:t>
            </a:r>
            <a:r>
              <a:rPr lang="en-US" altLang="zh-CN" dirty="0"/>
              <a:t>APP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React Native</a:t>
            </a:r>
            <a:r>
              <a:rPr lang="zh-CN" altLang="en-US" dirty="0"/>
              <a:t>着力于提高多平台开发的开发效率 </a:t>
            </a:r>
            <a:r>
              <a:rPr lang="en-US" altLang="zh-CN" dirty="0"/>
              <a:t>—— </a:t>
            </a:r>
            <a:r>
              <a:rPr lang="zh-CN" altLang="en-US" dirty="0"/>
              <a:t>仅需学习一次，编写任何平台。</a:t>
            </a:r>
            <a:r>
              <a:rPr lang="en-US" altLang="zh-CN" dirty="0"/>
              <a:t>(Learn once, write anywhere)</a:t>
            </a:r>
          </a:p>
          <a:p>
            <a:r>
              <a:rPr lang="en-US" altLang="zh-CN" dirty="0"/>
              <a:t>Facebook</a:t>
            </a:r>
            <a:r>
              <a:rPr lang="zh-CN" altLang="en-US" dirty="0"/>
              <a:t>已经在多项产品中使用了</a:t>
            </a:r>
            <a:r>
              <a:rPr lang="en-US" altLang="zh-CN" dirty="0"/>
              <a:t>React Native</a:t>
            </a:r>
            <a:r>
              <a:rPr lang="zh-CN" altLang="en-US" dirty="0"/>
              <a:t>，并且将持续地投入建设</a:t>
            </a:r>
            <a:r>
              <a:rPr lang="en-US" altLang="zh-CN" dirty="0"/>
              <a:t>React Native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98140-5BC4-4336-BC17-297CA563982E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8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Native</a:t>
            </a:r>
            <a:r>
              <a:rPr lang="zh-CN" altLang="en-US" dirty="0"/>
              <a:t>地址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RN</a:t>
            </a:r>
            <a:r>
              <a:rPr lang="zh-CN" altLang="en-US" dirty="0">
                <a:hlinkClick r:id="rId2"/>
              </a:rPr>
              <a:t>官网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RN</a:t>
            </a:r>
            <a:r>
              <a:rPr lang="zh-CN" altLang="en-US" dirty="0">
                <a:hlinkClick r:id="rId3"/>
              </a:rPr>
              <a:t>中文网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2776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Native</a:t>
            </a:r>
            <a:r>
              <a:rPr lang="zh-CN" altLang="en-US" dirty="0"/>
              <a:t>核心实现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58" y="1680518"/>
            <a:ext cx="9079642" cy="46584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React Native</a:t>
            </a:r>
            <a:r>
              <a:rPr lang="zh-CN" altLang="en-US" dirty="0"/>
              <a:t>里面</a:t>
            </a:r>
            <a:r>
              <a:rPr lang="zh-CN" altLang="en-US" b="1" dirty="0"/>
              <a:t>没有</a:t>
            </a:r>
            <a:r>
              <a:rPr lang="en-US" altLang="zh-CN" b="1" dirty="0" err="1"/>
              <a:t>webview</a:t>
            </a:r>
            <a:r>
              <a:rPr lang="zh-CN" altLang="en-US" dirty="0"/>
              <a:t>，这货不是</a:t>
            </a:r>
            <a:r>
              <a:rPr lang="en-US" altLang="zh-CN" dirty="0"/>
              <a:t>Hybrid app</a:t>
            </a:r>
            <a:r>
              <a:rPr lang="zh-CN" altLang="en-US" dirty="0"/>
              <a:t>，里面执行</a:t>
            </a:r>
            <a:r>
              <a:rPr lang="en-US" altLang="zh-CN" dirty="0"/>
              <a:t>JS</a:t>
            </a:r>
            <a:r>
              <a:rPr lang="zh-CN" altLang="en-US" dirty="0"/>
              <a:t>是用的 </a:t>
            </a:r>
            <a:r>
              <a:rPr lang="en-US" altLang="zh-CN" dirty="0" err="1"/>
              <a:t>JavascriptCore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、再说</a:t>
            </a:r>
            <a:r>
              <a:rPr lang="en-US" altLang="zh-CN" dirty="0"/>
              <a:t>React Native</a:t>
            </a:r>
            <a:r>
              <a:rPr lang="zh-CN" altLang="en-US" dirty="0"/>
              <a:t>的核心，</a:t>
            </a:r>
            <a:r>
              <a:rPr lang="en-US" altLang="zh-CN" dirty="0" err="1"/>
              <a:t>iOS</a:t>
            </a:r>
            <a:r>
              <a:rPr lang="en-US" altLang="zh-CN" dirty="0"/>
              <a:t> Native code</a:t>
            </a:r>
            <a:r>
              <a:rPr lang="zh-CN" altLang="en-US" dirty="0"/>
              <a:t>提供了十来个最</a:t>
            </a:r>
            <a:r>
              <a:rPr lang="zh-CN" altLang="en-US" b="1" dirty="0"/>
              <a:t>基本核心的类</a:t>
            </a:r>
            <a:r>
              <a:rPr lang="zh-CN" altLang="en-US" dirty="0"/>
              <a:t>（</a:t>
            </a:r>
            <a:r>
              <a:rPr lang="en-US" altLang="zh-CN" dirty="0" err="1"/>
              <a:t>RCTDeviceEventEmitter</a:t>
            </a:r>
            <a:r>
              <a:rPr lang="zh-CN" altLang="en-US" dirty="0"/>
              <a:t>、</a:t>
            </a:r>
            <a:r>
              <a:rPr lang="en-US" altLang="zh-CN" dirty="0" err="1"/>
              <a:t>RCTRenderingPerf</a:t>
            </a:r>
            <a:r>
              <a:rPr lang="zh-CN" altLang="en-US" dirty="0"/>
              <a:t>等）、或组件（</a:t>
            </a:r>
            <a:r>
              <a:rPr lang="en-US" altLang="zh-CN" dirty="0" err="1"/>
              <a:t>RCTView</a:t>
            </a:r>
            <a:r>
              <a:rPr lang="zh-CN" altLang="en-US" dirty="0"/>
              <a:t>、</a:t>
            </a:r>
            <a:r>
              <a:rPr lang="en-US" altLang="zh-CN" dirty="0" err="1"/>
              <a:t>RCTTextField</a:t>
            </a:r>
            <a:r>
              <a:rPr lang="zh-CN" altLang="en-US" dirty="0"/>
              <a:t>、</a:t>
            </a:r>
            <a:r>
              <a:rPr lang="en-US" altLang="zh-CN" dirty="0" err="1"/>
              <a:t>RCTTextView</a:t>
            </a:r>
            <a:r>
              <a:rPr lang="zh-CN" altLang="en-US" dirty="0"/>
              <a:t>、</a:t>
            </a:r>
            <a:r>
              <a:rPr lang="en-US" altLang="zh-CN" dirty="0" err="1"/>
              <a:t>RCTModalFullscreenView</a:t>
            </a:r>
            <a:r>
              <a:rPr lang="zh-CN" altLang="en-US" dirty="0"/>
              <a:t>等），然后由</a:t>
            </a:r>
            <a:r>
              <a:rPr lang="en-US" altLang="zh-CN" dirty="0"/>
              <a:t>React Native</a:t>
            </a:r>
            <a:r>
              <a:rPr lang="zh-CN" altLang="en-US" dirty="0"/>
              <a:t>的</a:t>
            </a:r>
            <a:r>
              <a:rPr lang="en-US" altLang="zh-CN" dirty="0"/>
              <a:t>JS</a:t>
            </a:r>
            <a:r>
              <a:rPr lang="zh-CN" altLang="en-US" dirty="0"/>
              <a:t>部分，组成二十来个</a:t>
            </a:r>
            <a:r>
              <a:rPr lang="zh-CN" altLang="en-US" b="1" dirty="0"/>
              <a:t>基本组件</a:t>
            </a:r>
            <a:r>
              <a:rPr lang="zh-CN" altLang="en-US" dirty="0"/>
              <a:t>（</a:t>
            </a:r>
            <a:r>
              <a:rPr lang="en-US" altLang="zh-CN" dirty="0"/>
              <a:t>Popover</a:t>
            </a:r>
            <a:r>
              <a:rPr lang="zh-CN" altLang="en-US" dirty="0"/>
              <a:t>、</a:t>
            </a:r>
            <a:r>
              <a:rPr lang="en-US" altLang="zh-CN" dirty="0" err="1"/>
              <a:t>Listview</a:t>
            </a:r>
            <a:r>
              <a:rPr lang="zh-CN" altLang="en-US" dirty="0"/>
              <a:t>等），交由上层的业务方来使用（</a:t>
            </a:r>
            <a:r>
              <a:rPr lang="en-US" altLang="zh-CN" dirty="0" err="1"/>
              <a:t>THGroupView</a:t>
            </a:r>
            <a:r>
              <a:rPr lang="zh-CN" altLang="en-US" dirty="0"/>
              <a:t>）。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47295-A787-427A-908F-58FFA6DABB0E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5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01920-8B32-4CCA-8000-865D772E0421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3128" y="952500"/>
            <a:ext cx="86341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、就如他们在宣传时所说，他们实现了一套类似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的子集，用来解决样式问题，相当复杂和强大，靠这个才能将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的核心组件组成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层的基本组件再组成业务端的业务组件，应该是采用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facebook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css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-layout · 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GitHub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语言版本实现的（在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中我们看到了类似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flex-direction: column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一类的代码，这个正是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-layout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支持的语法）。</a:t>
            </a: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 Native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中，写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的工程师解决的是「将基本组件拼装成可用的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组件」的问题，写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 Code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的工程师解决的是「提供核心组件，提供足够的扩展性、灵活性和性能」的问题。</a:t>
            </a:r>
          </a:p>
        </p:txBody>
      </p:sp>
    </p:spTree>
    <p:extLst>
      <p:ext uri="{BB962C8B-B14F-4D97-AF65-F5344CB8AC3E}">
        <p14:creationId xmlns:p14="http://schemas.microsoft.com/office/powerpoint/2010/main" val="31878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Native</a:t>
            </a:r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016" y="1680518"/>
            <a:ext cx="8411183" cy="4658497"/>
          </a:xfrm>
        </p:spPr>
        <p:txBody>
          <a:bodyPr/>
          <a:lstStyle/>
          <a:p>
            <a:r>
              <a:rPr lang="zh-CN" altLang="en-US" dirty="0"/>
              <a:t>不用</a:t>
            </a:r>
            <a:r>
              <a:rPr lang="en-US" altLang="zh-CN" dirty="0" err="1"/>
              <a:t>Webview</a:t>
            </a:r>
            <a:r>
              <a:rPr lang="zh-CN" altLang="en-US" dirty="0"/>
              <a:t>，彻底摆脱了</a:t>
            </a:r>
            <a:r>
              <a:rPr lang="en-US" altLang="zh-CN" dirty="0" err="1"/>
              <a:t>Webview</a:t>
            </a:r>
            <a:r>
              <a:rPr lang="zh-CN" altLang="en-US" dirty="0"/>
              <a:t>让人不爽的交互和性能问题。</a:t>
            </a:r>
          </a:p>
          <a:p>
            <a:r>
              <a:rPr lang="zh-CN" altLang="en-US" dirty="0"/>
              <a:t>有较强的扩展性，这是因为</a:t>
            </a:r>
            <a:r>
              <a:rPr lang="en-US" altLang="zh-CN" dirty="0"/>
              <a:t>Native</a:t>
            </a:r>
            <a:r>
              <a:rPr lang="zh-CN" altLang="en-US" dirty="0"/>
              <a:t>端提供的是基本控件，</a:t>
            </a:r>
            <a:r>
              <a:rPr lang="en-US" altLang="zh-CN" dirty="0"/>
              <a:t>JS</a:t>
            </a:r>
            <a:r>
              <a:rPr lang="zh-CN" altLang="en-US" dirty="0"/>
              <a:t>可以自由组合使用。</a:t>
            </a:r>
          </a:p>
          <a:p>
            <a:r>
              <a:rPr lang="zh-CN" altLang="en-US" dirty="0"/>
              <a:t>可以直接使用</a:t>
            </a:r>
            <a:r>
              <a:rPr lang="en-US" altLang="zh-CN" dirty="0"/>
              <a:t>Native</a:t>
            </a:r>
            <a:r>
              <a:rPr lang="zh-CN" altLang="en-US" dirty="0"/>
              <a:t>原生的「牛逼」动画。</a:t>
            </a:r>
          </a:p>
          <a:p>
            <a:r>
              <a:rPr lang="zh-CN" altLang="en-US" dirty="0"/>
              <a:t>可以通过更新远端</a:t>
            </a:r>
            <a:r>
              <a:rPr lang="en-US" altLang="zh-CN" dirty="0"/>
              <a:t>JS</a:t>
            </a:r>
            <a:r>
              <a:rPr lang="zh-CN" altLang="en-US" dirty="0"/>
              <a:t>，直接更新</a:t>
            </a:r>
            <a:r>
              <a:rPr lang="en-US" altLang="zh-CN" dirty="0"/>
              <a:t>app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99AB-B69D-4FB6-AD92-D4FE9419FBD8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54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谁在用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208" y="1544595"/>
            <a:ext cx="8260492" cy="66263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https://facebook.github.io/react-native/showcase.html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46C5-FD06-4357-944E-54B2887BCDED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0" y="2156641"/>
            <a:ext cx="8124825" cy="1952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90" y="4109266"/>
            <a:ext cx="78771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39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737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为什么要搞移动</a:t>
            </a:r>
            <a:r>
              <a:rPr lang="en-US" altLang="zh-CN" dirty="0"/>
              <a:t>app</a:t>
            </a:r>
            <a:r>
              <a:rPr lang="zh-CN" altLang="en-US" dirty="0"/>
              <a:t>开发？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8052-FD14-46D6-A16A-38D6714872B1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 descr="http://a.kbcool.com/Mon_1107/88_125482_3cb8d65ad40ff7b.jpg?12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9" y="1709738"/>
            <a:ext cx="7885271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3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/>
              <a:t>官网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官网地址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中文网地址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API</a:t>
            </a:r>
            <a:r>
              <a:rPr lang="zh-CN" altLang="en-US" dirty="0">
                <a:hlinkClick r:id="rId4"/>
              </a:rPr>
              <a:t>地址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F1E2A-7297-4EEF-9ECA-88F855469B7B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9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Jquery</a:t>
            </a:r>
            <a:r>
              <a:rPr lang="en-US" altLang="zh-CN" dirty="0"/>
              <a:t> Mobile</a:t>
            </a:r>
            <a:r>
              <a:rPr lang="zh-CN" altLang="en-US" dirty="0"/>
              <a:t>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 </a:t>
            </a:r>
            <a:r>
              <a:rPr lang="zh-CN" altLang="en-US" dirty="0"/>
              <a:t>是一个为触控优化的框架，用于创建移动 </a:t>
            </a:r>
            <a:r>
              <a:rPr lang="en-US" altLang="zh-CN" dirty="0"/>
              <a:t>web </a:t>
            </a:r>
            <a:r>
              <a:rPr lang="zh-CN" altLang="en-US" dirty="0"/>
              <a:t>应用程序。</a:t>
            </a:r>
          </a:p>
          <a:p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适用于所有流行的智能手机和平板电脑</a:t>
            </a:r>
          </a:p>
          <a:p>
            <a:r>
              <a:rPr lang="en-US" altLang="zh-CN" dirty="0" err="1"/>
              <a:t>jQuery</a:t>
            </a:r>
            <a:r>
              <a:rPr lang="en-US" altLang="zh-CN" dirty="0"/>
              <a:t> Mobile </a:t>
            </a:r>
            <a:r>
              <a:rPr lang="zh-CN" altLang="en-US" dirty="0"/>
              <a:t>构建于 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库之上，这使其更易学习，如果您通晓 </a:t>
            </a:r>
            <a:r>
              <a:rPr lang="en-US" altLang="zh-CN" dirty="0" err="1"/>
              <a:t>jQuery</a:t>
            </a:r>
            <a:r>
              <a:rPr lang="en-US" altLang="zh-CN" dirty="0"/>
              <a:t> </a:t>
            </a:r>
            <a:r>
              <a:rPr lang="zh-CN" altLang="en-US" dirty="0"/>
              <a:t>的话。</a:t>
            </a:r>
          </a:p>
          <a:p>
            <a:r>
              <a:rPr lang="zh-CN" altLang="en-US" dirty="0"/>
              <a:t>它使用 </a:t>
            </a:r>
            <a:r>
              <a:rPr lang="en-US" altLang="zh-CN" dirty="0"/>
              <a:t>HTML5</a:t>
            </a:r>
            <a:r>
              <a:rPr lang="zh-CN" altLang="en-US" dirty="0"/>
              <a:t>、</a:t>
            </a:r>
            <a:r>
              <a:rPr lang="en-US" altLang="zh-CN" dirty="0"/>
              <a:t>CSS3</a:t>
            </a:r>
            <a:r>
              <a:rPr lang="zh-CN" altLang="en-US" dirty="0"/>
              <a:t>、</a:t>
            </a:r>
            <a:r>
              <a:rPr lang="en-US" altLang="zh-CN" dirty="0"/>
              <a:t>JavaScript </a:t>
            </a:r>
            <a:r>
              <a:rPr lang="zh-CN" altLang="en-US" dirty="0"/>
              <a:t>和 </a:t>
            </a:r>
            <a:r>
              <a:rPr lang="en-US" altLang="zh-CN" dirty="0"/>
              <a:t>AJAX </a:t>
            </a:r>
            <a:r>
              <a:rPr lang="zh-CN" altLang="en-US" dirty="0"/>
              <a:t>通过尽可能少的代码来完成对页面的布局。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4826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为什么使用</a:t>
            </a:r>
            <a:r>
              <a:rPr lang="en-US" altLang="zh-CN" dirty="0" err="1"/>
              <a:t>Jquery</a:t>
            </a:r>
            <a:r>
              <a:rPr lang="en-US" altLang="zh-CN" dirty="0"/>
              <a:t> Mobile?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4358" y="1680518"/>
            <a:ext cx="9079642" cy="5565671"/>
          </a:xfrm>
        </p:spPr>
        <p:txBody>
          <a:bodyPr/>
          <a:lstStyle/>
          <a:p>
            <a:r>
              <a:rPr lang="en-US" altLang="zh-CN" dirty="0" err="1"/>
              <a:t>jQuery</a:t>
            </a:r>
            <a:r>
              <a:rPr lang="en-US" altLang="zh-CN" dirty="0"/>
              <a:t> Mobile </a:t>
            </a:r>
            <a:r>
              <a:rPr lang="zh-CN" altLang="en-US" dirty="0"/>
              <a:t>将“写得更少、做得更多”这一理念提升到了新的层次：它会自动为网页设计交互的易用外观，并在所有移动设计上保持一致。</a:t>
            </a:r>
          </a:p>
          <a:p>
            <a:r>
              <a:rPr lang="zh-CN" altLang="en-US" dirty="0"/>
              <a:t>您不需要为每种移动设备或 </a:t>
            </a:r>
            <a:r>
              <a:rPr lang="en-US" altLang="zh-CN" dirty="0"/>
              <a:t>OS </a:t>
            </a:r>
            <a:r>
              <a:rPr lang="zh-CN" altLang="en-US" dirty="0"/>
              <a:t>编写一个应用程序：</a:t>
            </a:r>
            <a:r>
              <a:rPr lang="en-US" altLang="zh-CN" dirty="0" err="1"/>
              <a:t>jQuery</a:t>
            </a:r>
            <a:r>
              <a:rPr lang="en-US" altLang="zh-CN" dirty="0"/>
              <a:t> Mobile </a:t>
            </a:r>
            <a:r>
              <a:rPr lang="zh-CN" altLang="en-US" dirty="0"/>
              <a:t>解决了这个问题，因为它只用 </a:t>
            </a:r>
            <a:r>
              <a:rPr lang="en-US" altLang="zh-CN" dirty="0"/>
              <a:t>HTML</a:t>
            </a:r>
            <a:r>
              <a:rPr lang="zh-CN" altLang="en-US" dirty="0"/>
              <a:t>、</a:t>
            </a:r>
            <a:r>
              <a:rPr lang="en-US" altLang="zh-CN" dirty="0"/>
              <a:t>CSS </a:t>
            </a:r>
            <a:r>
              <a:rPr lang="zh-CN" altLang="en-US" dirty="0"/>
              <a:t>和   </a:t>
            </a:r>
            <a:r>
              <a:rPr lang="en-US" altLang="zh-CN" dirty="0"/>
              <a:t>JavaScript</a:t>
            </a:r>
            <a:r>
              <a:rPr lang="zh-CN" altLang="en-US" dirty="0"/>
              <a:t>，这些技术都是所有移动 </a:t>
            </a:r>
            <a:r>
              <a:rPr lang="en-US" altLang="zh-CN" dirty="0"/>
              <a:t>web </a:t>
            </a:r>
            <a:r>
              <a:rPr lang="zh-CN" altLang="en-US" dirty="0"/>
              <a:t>浏览器的标准。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5367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 Can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963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AppCan</a:t>
            </a:r>
            <a:r>
              <a:rPr lang="zh-CN" altLang="en-US" dirty="0"/>
              <a:t>官网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官网地址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6555-9100-48F5-9D0B-B2803A98FA7F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AppCan</a:t>
            </a:r>
            <a:r>
              <a:rPr lang="zh-CN" altLang="en-US" dirty="0"/>
              <a:t>平台概述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4358" y="1680518"/>
            <a:ext cx="8807268" cy="465849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AppCan.cn</a:t>
            </a:r>
            <a:r>
              <a:rPr lang="zh-CN" altLang="en-US" dirty="0"/>
              <a:t>开发平台是基于</a:t>
            </a:r>
            <a:r>
              <a:rPr lang="en-US" altLang="zh-CN" dirty="0"/>
              <a:t>HTML5</a:t>
            </a:r>
            <a:r>
              <a:rPr lang="zh-CN" altLang="en-US" dirty="0"/>
              <a:t>技术的跨平台移动应用快速开发一体化解决方案。开发者利用</a:t>
            </a:r>
            <a:r>
              <a:rPr lang="en-US" altLang="zh-CN" dirty="0"/>
              <a:t>HTML5+CSS3+JavaScript</a:t>
            </a:r>
            <a:r>
              <a:rPr lang="zh-CN" altLang="en-US" dirty="0"/>
              <a:t>技术可 以快速地开发与本地应用体验相媲美的移动应用。</a:t>
            </a:r>
            <a:r>
              <a:rPr lang="en-US" altLang="zh-CN" dirty="0"/>
              <a:t>AppCan.cn</a:t>
            </a:r>
            <a:r>
              <a:rPr lang="zh-CN" altLang="en-US" dirty="0"/>
              <a:t>平台提供了</a:t>
            </a:r>
            <a:r>
              <a:rPr lang="en-US" altLang="zh-CN" dirty="0"/>
              <a:t>UI</a:t>
            </a:r>
            <a:r>
              <a:rPr lang="zh-CN" altLang="en-US" dirty="0"/>
              <a:t>快速开发框架、本地功能调用</a:t>
            </a:r>
            <a:r>
              <a:rPr lang="en-US" altLang="zh-CN" dirty="0"/>
              <a:t>API</a:t>
            </a:r>
            <a:r>
              <a:rPr lang="zh-CN" altLang="en-US" dirty="0"/>
              <a:t>接口、应用打包系统、</a:t>
            </a:r>
            <a:r>
              <a:rPr lang="en-US" altLang="zh-CN" dirty="0"/>
              <a:t>IDE</a:t>
            </a:r>
            <a:r>
              <a:rPr lang="zh-CN" altLang="en-US" dirty="0"/>
              <a:t>集成开发环 境和本地应用调试模拟器，预置数百套界面模板和数十种应用插件，提供多套应用模板。完善的框架接口，人性化的开发环境，丰富的开发资源，强大的服务支持， 使开发者可以快速迈入移动开发领域。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7969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平台构架　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18" y="1544595"/>
            <a:ext cx="7533363" cy="4953865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4697-7EE1-4512-BD0A-DF9AEB8B2F86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6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AppCan</a:t>
            </a:r>
            <a:r>
              <a:rPr lang="zh-CN" altLang="en-US" dirty="0"/>
              <a:t>特色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009" y="1544596"/>
            <a:ext cx="8929991" cy="4758928"/>
          </a:xfrm>
        </p:spPr>
        <p:txBody>
          <a:bodyPr/>
          <a:lstStyle/>
          <a:p>
            <a:r>
              <a:rPr lang="zh-CN" altLang="en-US" sz="2000" b="1" dirty="0"/>
              <a:t>支持</a:t>
            </a:r>
            <a:r>
              <a:rPr lang="en-US" altLang="zh-CN" sz="2000" b="1" dirty="0"/>
              <a:t>Hybrid</a:t>
            </a:r>
            <a:r>
              <a:rPr lang="zh-CN" altLang="en-US" sz="2000" b="1" dirty="0"/>
              <a:t>混合应用开发模式，集合</a:t>
            </a:r>
            <a:r>
              <a:rPr lang="en-US" altLang="zh-CN" sz="2000" b="1" dirty="0" err="1"/>
              <a:t>WebApp</a:t>
            </a:r>
            <a:r>
              <a:rPr lang="zh-CN" altLang="en-US" sz="2000" b="1" dirty="0"/>
              <a:t>和</a:t>
            </a:r>
            <a:r>
              <a:rPr lang="en-US" altLang="zh-CN" sz="2000" b="1" dirty="0" err="1"/>
              <a:t>NativeApp</a:t>
            </a:r>
            <a:r>
              <a:rPr lang="zh-CN" altLang="en-US" sz="2000" b="1" dirty="0"/>
              <a:t>两者优势。</a:t>
            </a:r>
          </a:p>
          <a:p>
            <a:r>
              <a:rPr lang="en-US" altLang="zh-CN" sz="2000" b="1" dirty="0"/>
              <a:t>2</a:t>
            </a:r>
            <a:r>
              <a:rPr lang="zh-CN" altLang="en-US" sz="2000" b="1" dirty="0"/>
              <a:t>、提供丰富的插件调用功能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插件仓库包含系统类、</a:t>
            </a:r>
            <a:r>
              <a:rPr lang="en-US" altLang="zh-CN" sz="2000" b="1" dirty="0"/>
              <a:t>UI</a:t>
            </a:r>
            <a:r>
              <a:rPr lang="zh-CN" altLang="en-US" sz="2000" b="1" dirty="0"/>
              <a:t>界面类、网络类、多媒体类、第三方扩展类。</a:t>
            </a:r>
          </a:p>
          <a:p>
            <a:r>
              <a:rPr lang="en-US" altLang="zh-CN" sz="2000" b="1" dirty="0"/>
              <a:t>3</a:t>
            </a:r>
            <a:r>
              <a:rPr lang="zh-CN" altLang="en-US" sz="2000" b="1" dirty="0"/>
              <a:t>、 自定义</a:t>
            </a:r>
            <a:r>
              <a:rPr lang="en-US" altLang="zh-CN" sz="2000" b="1" dirty="0"/>
              <a:t>Native</a:t>
            </a:r>
            <a:r>
              <a:rPr lang="zh-CN" altLang="en-US" sz="2000" b="1" dirty="0"/>
              <a:t>插件扩展机制，以满足开发者的定制需求，也可以提交至插件仓库给大众分享。</a:t>
            </a:r>
          </a:p>
          <a:p>
            <a:r>
              <a:rPr lang="en-US" altLang="zh-CN" sz="2000" b="1" dirty="0"/>
              <a:t>4</a:t>
            </a:r>
            <a:r>
              <a:rPr lang="zh-CN" altLang="en-US" sz="2000" b="1" dirty="0"/>
              <a:t>、 多窗口机制，始终贯穿应用实现中，实现页面交互的极致体验。</a:t>
            </a:r>
          </a:p>
          <a:p>
            <a:r>
              <a:rPr lang="en-US" altLang="zh-CN" sz="2000" b="1" dirty="0"/>
              <a:t>5</a:t>
            </a:r>
            <a:r>
              <a:rPr lang="zh-CN" altLang="en-US" sz="2000" b="1" dirty="0"/>
              <a:t>、 推送消息，为开发者提供向指定群组或指定用户推送即时消息的服务，针对不同属性的用户推送差异化信息。</a:t>
            </a:r>
          </a:p>
          <a:p>
            <a:r>
              <a:rPr lang="en-US" altLang="zh-CN" sz="2000" b="1" dirty="0"/>
              <a:t>6</a:t>
            </a:r>
            <a:r>
              <a:rPr lang="zh-CN" altLang="en-US" sz="2000" b="1" dirty="0"/>
              <a:t>、 统计分析，实时的运营数据统计及分析。也可以实现自定义事件统计，无限扩展分析维度。</a:t>
            </a:r>
          </a:p>
          <a:p>
            <a:endParaRPr lang="zh-CN" altLang="en-US" sz="1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6005-F259-4EDB-BE29-E74F98D1A8C4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项目演示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http://www.appcan.cn/appshow/index.html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933B0-8C9D-4DA3-9148-3960DF43F138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Cordova</a:t>
            </a:r>
            <a:r>
              <a:rPr lang="zh-CN" altLang="en-US" dirty="0"/>
              <a:t>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cordova</a:t>
            </a:r>
            <a:r>
              <a:rPr lang="zh-CN" altLang="en-US" dirty="0"/>
              <a:t>是什么？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err="1"/>
              <a:t>cordova</a:t>
            </a:r>
            <a:r>
              <a:rPr lang="zh-CN" altLang="en-US" dirty="0"/>
              <a:t>和</a:t>
            </a:r>
            <a:r>
              <a:rPr lang="en-US" altLang="zh-CN" dirty="0" err="1"/>
              <a:t>phonegap</a:t>
            </a:r>
            <a:r>
              <a:rPr lang="zh-CN" altLang="en-US" dirty="0"/>
              <a:t>的关系？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49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6943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0014-DC8F-4E0F-9525-DCE32B6D79C0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93" y="2183861"/>
            <a:ext cx="7532881" cy="38849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93" y="955136"/>
            <a:ext cx="7578228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8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Cordova</a:t>
            </a:r>
            <a:r>
              <a:rPr lang="zh-CN" altLang="en-US" dirty="0"/>
              <a:t>官网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官网地址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8181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Cordova</a:t>
            </a:r>
            <a:r>
              <a:rPr lang="zh-CN" altLang="en-US" dirty="0"/>
              <a:t>是什么？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8574" y="1680518"/>
            <a:ext cx="8229600" cy="4658497"/>
          </a:xfrm>
        </p:spPr>
        <p:txBody>
          <a:bodyPr/>
          <a:lstStyle/>
          <a:p>
            <a:r>
              <a:rPr lang="en-US" altLang="zh-CN" dirty="0"/>
              <a:t>Cordova</a:t>
            </a:r>
            <a:r>
              <a:rPr lang="zh-CN" altLang="en-US" dirty="0"/>
              <a:t>提供了一组设备相关的</a:t>
            </a:r>
            <a:r>
              <a:rPr lang="en-US" altLang="zh-CN" dirty="0"/>
              <a:t>API</a:t>
            </a:r>
            <a:r>
              <a:rPr lang="zh-CN" altLang="en-US" dirty="0"/>
              <a:t>，通过这组</a:t>
            </a:r>
            <a:r>
              <a:rPr lang="en-US" altLang="zh-CN" dirty="0"/>
              <a:t>API</a:t>
            </a:r>
            <a:r>
              <a:rPr lang="zh-CN" altLang="en-US" dirty="0"/>
              <a:t>，移动应用能够以</a:t>
            </a:r>
            <a:r>
              <a:rPr lang="en-US" altLang="zh-CN" dirty="0"/>
              <a:t>JavaScript</a:t>
            </a:r>
            <a:r>
              <a:rPr lang="zh-CN" altLang="en-US" dirty="0"/>
              <a:t>访问原生的设备功能，如摄像头、麦克风等。</a:t>
            </a:r>
          </a:p>
          <a:p>
            <a:r>
              <a:rPr lang="en-US" altLang="zh-CN" dirty="0"/>
              <a:t>Cordova</a:t>
            </a:r>
            <a:r>
              <a:rPr lang="zh-CN" altLang="en-US" dirty="0"/>
              <a:t>支持如下移动操作系统：</a:t>
            </a:r>
            <a:r>
              <a:rPr lang="en-US" altLang="zh-CN" dirty="0" err="1"/>
              <a:t>iOS</a:t>
            </a:r>
            <a:r>
              <a:rPr lang="en-US" altLang="zh-CN" dirty="0"/>
              <a:t>, </a:t>
            </a:r>
            <a:r>
              <a:rPr lang="en-US" altLang="zh-CN" dirty="0" err="1"/>
              <a:t>Android,ubuntu</a:t>
            </a:r>
            <a:r>
              <a:rPr lang="en-US" altLang="zh-CN" dirty="0"/>
              <a:t> phone </a:t>
            </a:r>
            <a:r>
              <a:rPr lang="en-US" altLang="zh-CN" dirty="0" err="1"/>
              <a:t>os</a:t>
            </a:r>
            <a:r>
              <a:rPr lang="en-US" altLang="zh-CN" dirty="0"/>
              <a:t>, Blackberry, Windows Phone, Palm </a:t>
            </a:r>
            <a:r>
              <a:rPr lang="en-US" altLang="zh-CN" dirty="0" err="1"/>
              <a:t>WebOS</a:t>
            </a:r>
            <a:r>
              <a:rPr lang="en-US" altLang="zh-CN" dirty="0"/>
              <a:t>, </a:t>
            </a:r>
            <a:r>
              <a:rPr lang="en-US" altLang="zh-CN" dirty="0" err="1"/>
              <a:t>Bada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Symbian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902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 err="1"/>
              <a:t>Phonegap</a:t>
            </a:r>
            <a:r>
              <a:rPr lang="zh-CN" altLang="en-US" dirty="0"/>
              <a:t>的关系？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Cordova</a:t>
            </a:r>
            <a:r>
              <a:rPr lang="zh-CN" altLang="en-US" dirty="0"/>
              <a:t>是贡献给</a:t>
            </a:r>
            <a:r>
              <a:rPr lang="en-US" altLang="zh-CN" dirty="0"/>
              <a:t>Apache</a:t>
            </a:r>
            <a:r>
              <a:rPr lang="zh-CN" altLang="en-US" dirty="0"/>
              <a:t>后的开源项目，是从</a:t>
            </a:r>
            <a:r>
              <a:rPr lang="en-US" altLang="zh-CN" dirty="0" err="1"/>
              <a:t>PhoneGap</a:t>
            </a:r>
            <a:r>
              <a:rPr lang="zh-CN" altLang="en-US" dirty="0"/>
              <a:t>中抽出的核心代码，目前</a:t>
            </a:r>
            <a:r>
              <a:rPr lang="en-US" altLang="zh-CN" dirty="0"/>
              <a:t>(</a:t>
            </a:r>
            <a:r>
              <a:rPr lang="en-US" altLang="zh-CN" dirty="0" err="1"/>
              <a:t>PhoneGap</a:t>
            </a:r>
            <a:r>
              <a:rPr lang="zh-CN" altLang="en-US" dirty="0"/>
              <a:t>和</a:t>
            </a:r>
            <a:r>
              <a:rPr lang="en-US" altLang="zh-CN" dirty="0"/>
              <a:t>Apache Cordova</a:t>
            </a:r>
            <a:r>
              <a:rPr lang="zh-CN" altLang="en-US" dirty="0"/>
              <a:t>之间的</a:t>
            </a:r>
            <a:r>
              <a:rPr lang="en-US" altLang="zh-CN" dirty="0"/>
              <a:t>)</a:t>
            </a:r>
            <a:r>
              <a:rPr lang="zh-CN" altLang="en-US" dirty="0"/>
              <a:t>唯一区别是下载的包的名字，这会持续一段时间。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9D03E-FC63-435B-9BFE-DDF2F6B92357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5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Ng-Cordova</a:t>
            </a:r>
            <a:r>
              <a:rPr lang="zh-CN" altLang="en-US" dirty="0"/>
              <a:t>介绍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266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Ng-</a:t>
            </a:r>
            <a:r>
              <a:rPr lang="en-US" altLang="zh-CN" dirty="0" err="1"/>
              <a:t>cordova</a:t>
            </a:r>
            <a:r>
              <a:rPr lang="zh-CN" altLang="en-US" dirty="0"/>
              <a:t>官网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官网地址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11A-77DE-4D68-A8A6-592D5D10C800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6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ng-cordova</a:t>
            </a:r>
            <a:r>
              <a:rPr lang="zh-CN" altLang="en-US" dirty="0"/>
              <a:t>简介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4358" y="1680518"/>
            <a:ext cx="9079642" cy="4658497"/>
          </a:xfrm>
        </p:spPr>
        <p:txBody>
          <a:bodyPr/>
          <a:lstStyle/>
          <a:p>
            <a:r>
              <a:rPr lang="en-US" altLang="zh-CN" dirty="0" err="1"/>
              <a:t>ngCordova</a:t>
            </a:r>
            <a:r>
              <a:rPr lang="zh-CN" altLang="en-US" dirty="0"/>
              <a:t>是在</a:t>
            </a:r>
            <a:r>
              <a:rPr lang="en-US" altLang="zh-CN" dirty="0"/>
              <a:t>Cordova </a:t>
            </a:r>
            <a:r>
              <a:rPr lang="en-US" altLang="zh-CN" dirty="0" err="1"/>
              <a:t>Api</a:t>
            </a:r>
            <a:r>
              <a:rPr lang="zh-CN" altLang="en-US" dirty="0"/>
              <a:t>基础上封装的一系列开源的</a:t>
            </a:r>
            <a:r>
              <a:rPr lang="en-US" altLang="zh-CN" dirty="0" err="1"/>
              <a:t>AngularJs</a:t>
            </a:r>
            <a:r>
              <a:rPr lang="zh-CN" altLang="en-US" dirty="0"/>
              <a:t>服务和扩展，让开发者可以方便的在</a:t>
            </a:r>
            <a:r>
              <a:rPr lang="en-US" altLang="zh-CN" dirty="0" err="1"/>
              <a:t>HybridApp</a:t>
            </a:r>
            <a:r>
              <a:rPr lang="zh-CN" altLang="en-US" dirty="0"/>
              <a:t>开发中调用设备能力，即可以在</a:t>
            </a:r>
            <a:r>
              <a:rPr lang="en-US" altLang="zh-CN" dirty="0" err="1"/>
              <a:t>AngularJs</a:t>
            </a:r>
            <a:r>
              <a:rPr lang="zh-CN" altLang="en-US" dirty="0"/>
              <a:t>代码中访问设备能力</a:t>
            </a:r>
            <a:r>
              <a:rPr lang="en-US" altLang="zh-CN" dirty="0" err="1"/>
              <a:t>Api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cordova</a:t>
            </a:r>
            <a:r>
              <a:rPr lang="zh-CN" altLang="en-US" dirty="0"/>
              <a:t>插件的</a:t>
            </a:r>
            <a:r>
              <a:rPr lang="en-US" altLang="zh-CN" dirty="0" err="1"/>
              <a:t>sucess</a:t>
            </a:r>
            <a:r>
              <a:rPr lang="zh-CN" altLang="en-US" dirty="0"/>
              <a:t>和</a:t>
            </a:r>
            <a:r>
              <a:rPr lang="en-US" altLang="zh-CN" dirty="0"/>
              <a:t>error </a:t>
            </a:r>
            <a:r>
              <a:rPr lang="en-US" altLang="zh-CN" dirty="0" err="1"/>
              <a:t>js</a:t>
            </a:r>
            <a:r>
              <a:rPr lang="zh-CN" altLang="en-US" dirty="0"/>
              <a:t>回调方法中，是无法使用 </a:t>
            </a:r>
            <a:r>
              <a:rPr lang="en-US" altLang="zh-CN" dirty="0" err="1"/>
              <a:t>angularjs</a:t>
            </a:r>
            <a:r>
              <a:rPr lang="zh-CN" altLang="en-US" dirty="0"/>
              <a:t>的</a:t>
            </a:r>
            <a:r>
              <a:rPr lang="en-US" altLang="zh-CN" dirty="0"/>
              <a:t>$scope</a:t>
            </a:r>
            <a:r>
              <a:rPr lang="zh-CN" altLang="en-US" dirty="0"/>
              <a:t>对象和注入的方法的，只能访问全局的方法和变量，这样会导致很多麻烦，必须使用传统的</a:t>
            </a:r>
            <a:r>
              <a:rPr lang="en-US" altLang="zh-CN" dirty="0" err="1"/>
              <a:t>js</a:t>
            </a:r>
            <a:r>
              <a:rPr lang="zh-CN" altLang="en-US" dirty="0"/>
              <a:t>方法写很多难看的代码。使用 </a:t>
            </a:r>
            <a:r>
              <a:rPr lang="en-US" altLang="zh-CN" dirty="0" err="1"/>
              <a:t>ngCordova</a:t>
            </a:r>
            <a:r>
              <a:rPr lang="zh-CN" altLang="en-US" dirty="0"/>
              <a:t>应该可以解决这个问题。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3517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855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历史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</a:t>
            </a:r>
            <a:r>
              <a:rPr lang="en-US" altLang="zh-CN" dirty="0"/>
              <a:t>JavaScript</a:t>
            </a:r>
            <a:r>
              <a:rPr lang="zh-CN" altLang="en-US" dirty="0"/>
              <a:t>的创造者</a:t>
            </a:r>
            <a:r>
              <a:rPr lang="en-US" altLang="zh-CN" dirty="0"/>
              <a:t>Netscape</a:t>
            </a:r>
            <a:r>
              <a:rPr lang="zh-CN" altLang="en-US" dirty="0"/>
              <a:t>公司，决定将</a:t>
            </a:r>
            <a:r>
              <a:rPr lang="en-US" altLang="zh-CN" dirty="0"/>
              <a:t>JavaScript</a:t>
            </a:r>
            <a:r>
              <a:rPr lang="zh-CN" altLang="en-US" dirty="0"/>
              <a:t>提交给国际标准化组织</a:t>
            </a:r>
            <a:r>
              <a:rPr lang="en-US" altLang="zh-CN" dirty="0"/>
              <a:t>ECMA</a:t>
            </a:r>
            <a:r>
              <a:rPr lang="zh-CN" altLang="en-US" dirty="0"/>
              <a:t>，希望这种语言能够成 为国际标准。次年，</a:t>
            </a:r>
            <a:r>
              <a:rPr lang="en-US" altLang="zh-CN" dirty="0"/>
              <a:t>ECMA</a:t>
            </a:r>
            <a:r>
              <a:rPr lang="zh-CN" altLang="en-US" dirty="0"/>
              <a:t>发布</a:t>
            </a:r>
            <a:r>
              <a:rPr lang="en-US" altLang="zh-CN" dirty="0"/>
              <a:t>262</a:t>
            </a:r>
            <a:r>
              <a:rPr lang="zh-CN" altLang="en-US" dirty="0"/>
              <a:t>号标准文件（</a:t>
            </a:r>
            <a:r>
              <a:rPr lang="en-US" altLang="zh-CN" dirty="0"/>
              <a:t>ECMA-262</a:t>
            </a:r>
            <a:r>
              <a:rPr lang="zh-CN" altLang="en-US" dirty="0"/>
              <a:t>）的第一版，规定了浏览器脚本语言的标准，并将这种语言称为</a:t>
            </a:r>
            <a:r>
              <a:rPr lang="en-US" altLang="zh-CN" i="1" dirty="0" err="1"/>
              <a:t>ECMAScript</a:t>
            </a:r>
            <a:r>
              <a:rPr lang="zh-CN" altLang="en-US" dirty="0"/>
              <a:t>。这个版本就是</a:t>
            </a:r>
            <a:r>
              <a:rPr lang="en-US" altLang="zh-CN" dirty="0" err="1"/>
              <a:t>ECMAScript</a:t>
            </a:r>
            <a:r>
              <a:rPr lang="en-US" altLang="zh-CN" dirty="0"/>
              <a:t> 1.0</a:t>
            </a:r>
            <a:r>
              <a:rPr lang="zh-CN" altLang="en-US" dirty="0"/>
              <a:t>版。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9372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是什么？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ECMAScript</a:t>
            </a:r>
            <a:r>
              <a:rPr lang="zh-CN" altLang="en-US" dirty="0"/>
              <a:t>和</a:t>
            </a:r>
            <a:r>
              <a:rPr lang="en-US" altLang="zh-CN" dirty="0"/>
              <a:t>JavaScript</a:t>
            </a:r>
            <a:r>
              <a:rPr lang="zh-CN" altLang="en-US" dirty="0"/>
              <a:t>的关系是，前者是后者的规格，后者是前者的一种实现。在日常场合，这两个词是可以互换的。</a:t>
            </a:r>
            <a:endParaRPr lang="en-US" altLang="zh-CN" dirty="0"/>
          </a:p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月，</a:t>
            </a:r>
            <a:r>
              <a:rPr lang="en-US" altLang="zh-CN" dirty="0" err="1"/>
              <a:t>ECMAScript</a:t>
            </a:r>
            <a:r>
              <a:rPr lang="en-US" altLang="zh-CN" dirty="0"/>
              <a:t> 6</a:t>
            </a:r>
            <a:r>
              <a:rPr lang="zh-CN" altLang="en-US" dirty="0"/>
              <a:t>正式通过，成为国际标准。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531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59</a:t>
            </a:fld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590550" y="1066800"/>
            <a:ext cx="7374835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Node.js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语言的服务器运行环境。它们对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的支持度，比浏览器更高。通过它们，可以体验更多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的特性。</a:t>
            </a: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这个标准的牛逼之处就在于会逐步统一前端，因为新增加的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module,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异步编程，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函数这些东西在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中和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中都有很好的实现了。而他们又是按照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ECMAScript5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规范写的。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6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项目截图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DD8E-6C7B-480C-BE02-6D881AF2D686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 descr="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436" y="1563645"/>
            <a:ext cx="28765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 descr="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66" y="1544595"/>
            <a:ext cx="28384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104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ES6</a:t>
            </a:r>
            <a:r>
              <a:rPr lang="zh-CN" altLang="en-US" dirty="0"/>
              <a:t>学习地址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ECMAScript6</a:t>
            </a:r>
            <a:r>
              <a:rPr lang="zh-CN" altLang="en-US" dirty="0"/>
              <a:t>学习网址    </a:t>
            </a:r>
            <a:r>
              <a:rPr lang="en-US" altLang="zh-CN" dirty="0">
                <a:hlinkClick r:id="rId2"/>
              </a:rPr>
              <a:t>http://es6.ruanyifeng.com/#docs/intro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3194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</a:t>
            </a:r>
            <a:r>
              <a:rPr lang="zh-CN" altLang="en-US" dirty="0"/>
              <a:t>简介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EDAC-6B5B-480F-A5B8-074B336DA31B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8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官网地址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Angular</a:t>
            </a:r>
            <a:r>
              <a:rPr lang="zh-CN" altLang="en-US" dirty="0"/>
              <a:t>中文网   </a:t>
            </a:r>
            <a:r>
              <a:rPr lang="en-US" altLang="zh-CN" dirty="0">
                <a:hlinkClick r:id="rId2"/>
              </a:rPr>
              <a:t>http://www.apjs.net/#dir310</a:t>
            </a:r>
            <a:endParaRPr lang="en-US" altLang="zh-CN" dirty="0"/>
          </a:p>
          <a:p>
            <a:r>
              <a:rPr lang="en-US" altLang="zh-CN" dirty="0"/>
              <a:t>Angular</a:t>
            </a:r>
            <a:r>
              <a:rPr lang="zh-CN" altLang="en-US" dirty="0"/>
              <a:t>官网     </a:t>
            </a:r>
            <a:r>
              <a:rPr lang="en-US" altLang="zh-CN" dirty="0">
                <a:hlinkClick r:id="rId3"/>
              </a:rPr>
              <a:t>http://docs.angularjs.cn/api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DC3C-F196-4D20-988C-E51BC6C1FDF3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</a:t>
            </a:r>
            <a:r>
              <a:rPr lang="zh-CN" altLang="en-US" dirty="0"/>
              <a:t>介绍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AngularJS</a:t>
            </a:r>
            <a:r>
              <a:rPr lang="zh-CN" altLang="en-US" dirty="0"/>
              <a:t> 诞生于</a:t>
            </a:r>
            <a:r>
              <a:rPr lang="en-US" altLang="zh-CN" dirty="0"/>
              <a:t>2009</a:t>
            </a:r>
            <a:r>
              <a:rPr lang="zh-CN" altLang="en-US" dirty="0"/>
              <a:t>年，由</a:t>
            </a:r>
            <a:r>
              <a:rPr lang="en-US" altLang="zh-CN" dirty="0" err="1"/>
              <a:t>Misko</a:t>
            </a:r>
            <a:r>
              <a:rPr lang="en-US" altLang="zh-CN" dirty="0"/>
              <a:t> </a:t>
            </a:r>
            <a:r>
              <a:rPr lang="en-US" altLang="zh-CN" dirty="0" err="1"/>
              <a:t>Hevery</a:t>
            </a:r>
            <a:r>
              <a:rPr lang="en-US" altLang="zh-CN" dirty="0"/>
              <a:t> </a:t>
            </a:r>
            <a:r>
              <a:rPr lang="zh-CN" altLang="en-US" dirty="0"/>
              <a:t>等人创建，后为</a:t>
            </a:r>
            <a:r>
              <a:rPr lang="en-US" altLang="zh-CN" dirty="0"/>
              <a:t>Google</a:t>
            </a:r>
            <a:r>
              <a:rPr lang="zh-CN" altLang="en-US" dirty="0"/>
              <a:t>所收购。是一款优秀的前端</a:t>
            </a:r>
            <a:r>
              <a:rPr lang="en-US" altLang="zh-CN" dirty="0"/>
              <a:t>JS</a:t>
            </a:r>
            <a:r>
              <a:rPr lang="zh-CN" altLang="en-US" dirty="0"/>
              <a:t>框架，已经被用于</a:t>
            </a:r>
            <a:r>
              <a:rPr lang="en-US" altLang="zh-CN" dirty="0"/>
              <a:t>Google</a:t>
            </a:r>
            <a:r>
              <a:rPr lang="zh-CN" altLang="en-US" dirty="0"/>
              <a:t>的多款产品当中。</a:t>
            </a:r>
            <a:r>
              <a:rPr lang="en-US" altLang="zh-CN" dirty="0" err="1"/>
              <a:t>AngularJS</a:t>
            </a:r>
            <a:r>
              <a:rPr lang="zh-CN" altLang="en-US" dirty="0"/>
              <a:t>有着诸多特性，最为核心的是：</a:t>
            </a:r>
            <a:r>
              <a:rPr lang="en-US" altLang="zh-CN" dirty="0"/>
              <a:t>MVVM</a:t>
            </a:r>
            <a:r>
              <a:rPr lang="zh-CN" altLang="en-US" dirty="0"/>
              <a:t>、模块化、自动化双向数据绑定、语义化标签、依赖注入等等。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716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</a:t>
            </a:r>
            <a:r>
              <a:rPr lang="zh-CN" altLang="en-US" dirty="0"/>
              <a:t>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</p:spPr>
        <p:txBody>
          <a:bodyPr/>
          <a:lstStyle/>
          <a:p>
            <a:r>
              <a:rPr lang="zh-CN" altLang="en-US" dirty="0"/>
              <a:t>模板功能强大丰富，并且是声明式的，自带了丰富</a:t>
            </a:r>
            <a:r>
              <a:rPr lang="en-US" altLang="zh-CN" dirty="0"/>
              <a:t>Angular</a:t>
            </a:r>
            <a:r>
              <a:rPr lang="zh-CN" altLang="en-US" dirty="0"/>
              <a:t>指令</a:t>
            </a:r>
            <a:br>
              <a:rPr lang="zh-CN" altLang="en-US" dirty="0"/>
            </a:br>
            <a:endParaRPr lang="en-US" altLang="zh-CN" dirty="0"/>
          </a:p>
          <a:p>
            <a:r>
              <a:rPr lang="zh-CN" altLang="en-US" dirty="0"/>
              <a:t>是一个比较完善的前端</a:t>
            </a:r>
            <a:r>
              <a:rPr lang="en-US" altLang="zh-CN" dirty="0"/>
              <a:t>MV*</a:t>
            </a:r>
            <a:r>
              <a:rPr lang="zh-CN" altLang="en-US" dirty="0"/>
              <a:t>（</a:t>
            </a:r>
            <a:r>
              <a:rPr lang="en-US" altLang="zh-CN" dirty="0" err="1"/>
              <a:t>MVW:Model-View-Whatever</a:t>
            </a:r>
            <a:r>
              <a:rPr lang="zh-CN" altLang="en-US" dirty="0"/>
              <a:t>）框架，包含模板，数据双向绑定，路由，模块化，服务，过滤器，依赖注入等所有功能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B688-52EC-4181-9344-4EC2E5D0EFAA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4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CCDF-C802-43C6-9791-0D7E97FEAAD8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4800" y="1026696"/>
            <a:ext cx="80910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Directive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插件还灵活，但是需要深入了解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Directive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的一些特性，简单的封装容易，复杂一点官方没有提供详细的介绍文档，我们可以通过阅读源代码来找到某些我们需要的东西，如：在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directive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$parse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模块化比较大胆的引入了依赖注入，能够很容易的写出可复用的代码，对于敏捷开发的团队来说非常有帮助，我们的项目从上线到目前，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变化很大，在摸索中迭代产品，但是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的代码基本上很少改动。</a:t>
            </a:r>
            <a:b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支持单元测试和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e2e-testing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998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</a:t>
            </a:r>
            <a:r>
              <a:rPr lang="zh-CN" altLang="en-US" dirty="0"/>
              <a:t>应用场景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适合：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、单页面应用程序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Angular</a:t>
            </a:r>
            <a:r>
              <a:rPr lang="zh-CN" altLang="en-US" dirty="0"/>
              <a:t>更适合于</a:t>
            </a:r>
            <a:r>
              <a:rPr lang="en-US" altLang="zh-CN" dirty="0"/>
              <a:t>CRUD</a:t>
            </a:r>
            <a:r>
              <a:rPr lang="zh-CN" altLang="en-US" dirty="0"/>
              <a:t>的管理系统开发。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、也非常适合模块化，分层化，数据绑定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hybrid</a:t>
            </a:r>
            <a:r>
              <a:rPr lang="zh-CN" altLang="en-US" dirty="0"/>
              <a:t>开发神器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508D-4C5C-469F-8E42-65293385A2AD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6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0B159-F166-4FD6-A97A-A050360C5992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3137" y="994611"/>
            <a:ext cx="8406063" cy="3841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不适合：</a:t>
            </a:r>
            <a:endParaRPr lang="en-US" altLang="zh-CN" sz="2400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、内容网站，需要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SEO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(SEO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目前也有了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prerender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、交互频繁的，如游戏之类交互体验网站。（单页面应用程序）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、太过于简单的页面。（因为要考虑</a:t>
            </a:r>
            <a:r>
              <a:rPr lang="en-US" altLang="zh-CN" sz="2400" dirty="0" err="1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注入等，就会笨重）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2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33550"/>
            <a:ext cx="7886700" cy="4605466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hlinkClick r:id="rId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hlinkClick r:id="rId2"/>
              </a:rPr>
              <a:t>Angular</a:t>
            </a:r>
            <a:r>
              <a:rPr lang="zh-CN" altLang="en-US" dirty="0">
                <a:solidFill>
                  <a:srgbClr val="FF0000"/>
                </a:solidFill>
                <a:hlinkClick r:id="rId2"/>
              </a:rPr>
              <a:t>代码规范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25 </a:t>
            </a:r>
            <a:r>
              <a:rPr lang="zh-CN" altLang="en-US" dirty="0">
                <a:hlinkClick r:id="rId3"/>
              </a:rPr>
              <a:t>款最有用的 </a:t>
            </a:r>
            <a:r>
              <a:rPr lang="en-US" altLang="zh-CN" dirty="0" err="1">
                <a:hlinkClick r:id="rId3"/>
              </a:rPr>
              <a:t>AngularJS</a:t>
            </a:r>
            <a:r>
              <a:rPr lang="en-US" altLang="zh-CN" dirty="0">
                <a:hlinkClick r:id="rId3"/>
              </a:rPr>
              <a:t> </a:t>
            </a:r>
            <a:r>
              <a:rPr lang="zh-CN" altLang="en-US" dirty="0">
                <a:hlinkClick r:id="rId3"/>
              </a:rPr>
              <a:t>工具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linkClick r:id="rId4"/>
              </a:rPr>
              <a:t>推荐 </a:t>
            </a:r>
            <a:r>
              <a:rPr lang="en-US" altLang="zh-CN" dirty="0">
                <a:hlinkClick r:id="rId4"/>
              </a:rPr>
              <a:t>15 </a:t>
            </a:r>
            <a:r>
              <a:rPr lang="zh-CN" altLang="en-US" dirty="0">
                <a:hlinkClick r:id="rId4"/>
              </a:rPr>
              <a:t>个 </a:t>
            </a:r>
            <a:r>
              <a:rPr lang="en-US" altLang="zh-CN" dirty="0">
                <a:hlinkClick r:id="rId4"/>
              </a:rPr>
              <a:t>Angular.js </a:t>
            </a:r>
            <a:r>
              <a:rPr lang="zh-CN" altLang="en-US" dirty="0">
                <a:hlinkClick r:id="rId4"/>
              </a:rPr>
              <a:t>应用扩展指令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Angular</a:t>
            </a:r>
            <a:r>
              <a:rPr lang="zh-CN" altLang="en-US" dirty="0">
                <a:hlinkClick r:id="rId5"/>
              </a:rPr>
              <a:t>样例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C312-F082-4606-9D20-AC0672278EEE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7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Angular2</a:t>
            </a:r>
            <a:r>
              <a:rPr lang="zh-CN" altLang="en-US" dirty="0"/>
              <a:t>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69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991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项目截图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8E379-BA2C-47DF-B304-1BBFBFBFEEF1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 descr="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95" y="1639641"/>
            <a:ext cx="28670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6947"/>
            <a:ext cx="280987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83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官网地址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Angular2</a:t>
            </a:r>
            <a:r>
              <a:rPr lang="zh-CN" altLang="en-US" dirty="0">
                <a:hlinkClick r:id="rId2"/>
              </a:rPr>
              <a:t>官网</a:t>
            </a:r>
            <a:endParaRPr lang="en-US" altLang="zh-CN" dirty="0">
              <a:hlinkClick r:id="rId3"/>
            </a:endParaRPr>
          </a:p>
          <a:p>
            <a:r>
              <a:rPr lang="zh-CN" altLang="en-US" dirty="0">
                <a:hlinkClick r:id="rId4"/>
              </a:rPr>
              <a:t>有关</a:t>
            </a:r>
            <a:r>
              <a:rPr lang="en-US" altLang="zh-CN" dirty="0">
                <a:hlinkClick r:id="rId4"/>
              </a:rPr>
              <a:t>Angular 2.0</a:t>
            </a:r>
            <a:r>
              <a:rPr lang="zh-CN" altLang="en-US" dirty="0">
                <a:hlinkClick r:id="rId4"/>
              </a:rPr>
              <a:t>的一切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Angular 2</a:t>
            </a:r>
            <a:r>
              <a:rPr lang="zh-CN" altLang="en-US" dirty="0">
                <a:hlinkClick r:id="rId3"/>
              </a:rPr>
              <a:t>初体验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Google </a:t>
            </a:r>
            <a:r>
              <a:rPr lang="en-US" altLang="zh-CN" dirty="0" err="1">
                <a:hlinkClick r:id="rId5"/>
              </a:rPr>
              <a:t>发布</a:t>
            </a:r>
            <a:r>
              <a:rPr lang="en-US" altLang="zh-CN" dirty="0">
                <a:hlinkClick r:id="rId5"/>
              </a:rPr>
              <a:t> Angular 2 Beta </a:t>
            </a:r>
            <a:endParaRPr lang="zh-CN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7703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Angular2 ?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09550" y="1680518"/>
            <a:ext cx="8705850" cy="4658497"/>
          </a:xfrm>
        </p:spPr>
        <p:txBody>
          <a:bodyPr/>
          <a:lstStyle/>
          <a:p>
            <a:r>
              <a:rPr lang="zh-CN" altLang="en-US" b="1" dirty="0"/>
              <a:t>性能的限制</a:t>
            </a:r>
            <a:endParaRPr lang="zh-CN" altLang="en-US" dirty="0"/>
          </a:p>
          <a:p>
            <a:r>
              <a:rPr lang="en-US" altLang="zh-CN" dirty="0" err="1"/>
              <a:t>AngularJS</a:t>
            </a:r>
            <a:r>
              <a:rPr lang="zh-CN" altLang="en-US" dirty="0"/>
              <a:t>当初是提供给</a:t>
            </a:r>
            <a:r>
              <a:rPr lang="zh-CN" altLang="en-US" i="1" dirty="0"/>
              <a:t>设计人员</a:t>
            </a:r>
            <a:r>
              <a:rPr lang="zh-CN" altLang="en-US" dirty="0"/>
              <a:t>用来快速构建</a:t>
            </a:r>
            <a:r>
              <a:rPr lang="en-US" altLang="zh-CN" dirty="0"/>
              <a:t>HTML</a:t>
            </a:r>
            <a:r>
              <a:rPr lang="zh-CN" altLang="en-US" dirty="0"/>
              <a:t>表单的一个内部工具。随着时间的推移，各种特性 被加入进去以适应不同场景下的应用开发。然而由于最初的</a:t>
            </a:r>
            <a:r>
              <a:rPr lang="zh-CN" altLang="en-US" i="1" dirty="0"/>
              <a:t>架构限制</a:t>
            </a:r>
            <a:r>
              <a:rPr lang="zh-CN" altLang="en-US" dirty="0"/>
              <a:t>（比如绑定和模板机制），性能的 提升已经非常困难了。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870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4F18-CD5E-4D3D-BD23-5FEFE94ACE29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47650" y="975668"/>
            <a:ext cx="8610600" cy="465849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快速变化的</a:t>
            </a:r>
            <a:r>
              <a:rPr lang="en-US" altLang="zh-CN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endParaRPr lang="zh-CN" altLang="en-US" sz="2400" b="1" dirty="0">
              <a:solidFill>
                <a:srgbClr val="0066A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在语言方面，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ECMAScript6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的标准已经完成，这意味着浏览器将很快支持例如模块、类、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表达式、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generator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等新的特性，而这些特性将显著地改变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的开发体验。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在开发模式方面，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组件也将很快实现。然而现有的框架，包括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Angular1.x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组件的支持都不够好。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23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141C-E223-4BBD-A534-E6077606142B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247650" y="785336"/>
            <a:ext cx="8648700" cy="238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简单易用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说实话，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Angular1.x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太复杂了，学习曲线太陡峭了，这让人望而生畏。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团队希望在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Angular2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中将复杂性 封装地更好一些，让暴露出来的概念和开发接口更简单。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0520" y="3290284"/>
            <a:ext cx="8635829" cy="311956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移动化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想想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年前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现在的计算模式已经发生了显著地变化，到处都是手机和平板。</a:t>
            </a:r>
            <a:r>
              <a:rPr lang="en-US" altLang="zh-CN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Angular1.x</a:t>
            </a:r>
            <a:r>
              <a:rPr lang="zh-CN" altLang="en-US" sz="24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没有针对移动 应用特别优化，并且缺少一些关键的特性，比如：缓存预编译的视图、触控支持等。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81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Angular2</a:t>
            </a:r>
            <a:r>
              <a:rPr lang="zh-CN" altLang="en-US" dirty="0"/>
              <a:t>新特性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1577547"/>
            <a:ext cx="8305800" cy="4658497"/>
          </a:xfrm>
        </p:spPr>
        <p:txBody>
          <a:bodyPr/>
          <a:lstStyle/>
          <a:p>
            <a:r>
              <a:rPr lang="zh-CN" altLang="en-US" dirty="0"/>
              <a:t>移动：新的版本将专注于移动应用的开发。依据是它更容易处理桌面方面的事情，一旦挑战涉及到移动（性能、加载时间），注重这方面会使问题得到解决。</a:t>
            </a:r>
          </a:p>
          <a:p>
            <a:r>
              <a:rPr lang="zh-CN" altLang="en-US" dirty="0"/>
              <a:t>模块化：各个模块将从</a:t>
            </a:r>
            <a:r>
              <a:rPr lang="en-US" altLang="zh-CN" dirty="0"/>
              <a:t>Angular</a:t>
            </a:r>
            <a:r>
              <a:rPr lang="zh-CN" altLang="en-US" dirty="0"/>
              <a:t>的核心中移除，从而获得更好的性能。这意味着你可以选择你需要的零件。</a:t>
            </a:r>
          </a:p>
          <a:p>
            <a:r>
              <a:rPr lang="zh-CN" altLang="en-US" dirty="0"/>
              <a:t>现代化：</a:t>
            </a:r>
            <a:r>
              <a:rPr lang="en-US" altLang="zh-CN" dirty="0"/>
              <a:t>Angular 2.0</a:t>
            </a:r>
            <a:r>
              <a:rPr lang="zh-CN" altLang="en-US" dirty="0"/>
              <a:t>将把</a:t>
            </a:r>
            <a:r>
              <a:rPr lang="en-US" altLang="zh-CN" dirty="0"/>
              <a:t>ES6</a:t>
            </a:r>
            <a:r>
              <a:rPr lang="zh-CN" altLang="en-US" dirty="0"/>
              <a:t>和“常青”现代浏览器（自动更新到最新版本）作为目标。这意味着开发者可以专注于业务领域相关的代码。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916A-9033-4F41-B5C9-F2FD1686A640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7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Ionic2</a:t>
            </a:r>
            <a:r>
              <a:rPr lang="zh-CN" altLang="en-US" dirty="0"/>
              <a:t>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869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Ionic2</a:t>
            </a:r>
            <a:r>
              <a:rPr lang="zh-CN" altLang="en-US" dirty="0"/>
              <a:t>官网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官网地址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709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Ionic2</a:t>
            </a:r>
            <a:r>
              <a:rPr lang="zh-CN" altLang="en-US" dirty="0"/>
              <a:t>是什么？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CBCB-466D-4D8E-978F-164857D297FA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1026" name="Picture 2" descr="http://ionicframework.com/img/blog/ionic-angular-v2.jpg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50815"/>
            <a:ext cx="7886700" cy="451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4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学习方法介绍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78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8533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思想态度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积极努力</a:t>
            </a:r>
            <a:endParaRPr lang="en-US" altLang="zh-CN" dirty="0"/>
          </a:p>
          <a:p>
            <a:r>
              <a:rPr lang="zh-CN" altLang="en-US" dirty="0"/>
              <a:t>没有人能平白无故的得到成功。</a:t>
            </a:r>
            <a:endParaRPr lang="en-US" altLang="zh-CN" dirty="0"/>
          </a:p>
          <a:p>
            <a:r>
              <a:rPr lang="zh-CN" altLang="en-US" dirty="0"/>
              <a:t>利用一切时间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AC7D-4021-4551-8488-2A70323E9517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9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混合开发介绍</a:t>
            </a:r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APP</a:t>
            </a:r>
            <a:r>
              <a:rPr lang="zh-CN" altLang="en-US" dirty="0"/>
              <a:t>开发方式有哪些？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、三种</a:t>
            </a:r>
            <a:r>
              <a:rPr lang="en-US" altLang="zh-CN" dirty="0"/>
              <a:t>APP</a:t>
            </a:r>
            <a:r>
              <a:rPr lang="zh-CN" altLang="en-US" dirty="0"/>
              <a:t>开发原理和对比？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、企业为什么要选择混合开发方式？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9464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价值观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脚踏实地，厚积薄发</a:t>
            </a:r>
            <a:endParaRPr lang="en-US" altLang="zh-CN" dirty="0"/>
          </a:p>
          <a:p>
            <a:r>
              <a:rPr lang="zh-CN" altLang="en-US" dirty="0"/>
              <a:t>懂得取舍，莫扣细节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F91B-4F77-4558-8511-4CA51850C5C9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看到本质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28650" y="1680519"/>
            <a:ext cx="7886700" cy="41678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一门新技术无非就是一些新概念的提出，伴随着一套完整的规则约定。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defRPr/>
            </a:pPr>
            <a:endParaRPr lang="zh-CN" altLang="en-US" sz="12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6875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如何学习？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官网看</a:t>
            </a:r>
            <a:r>
              <a:rPr lang="en-US" altLang="zh-CN" dirty="0"/>
              <a:t>docs</a:t>
            </a:r>
          </a:p>
          <a:p>
            <a:r>
              <a:rPr lang="zh-CN" altLang="en-US" dirty="0"/>
              <a:t>找相应的中文网</a:t>
            </a:r>
            <a:endParaRPr lang="en-US" altLang="zh-CN" dirty="0"/>
          </a:p>
          <a:p>
            <a:r>
              <a:rPr lang="zh-CN" altLang="en-US" dirty="0"/>
              <a:t>加</a:t>
            </a:r>
            <a:r>
              <a:rPr lang="en-US" altLang="zh-CN" dirty="0" err="1"/>
              <a:t>qq</a:t>
            </a:r>
            <a:r>
              <a:rPr lang="zh-CN" altLang="en-US" dirty="0"/>
              <a:t>群，微信群</a:t>
            </a:r>
            <a:endParaRPr lang="en-US" altLang="zh-CN" dirty="0"/>
          </a:p>
          <a:p>
            <a:r>
              <a:rPr lang="zh-CN" altLang="en-US" dirty="0"/>
              <a:t>搜博客和视频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4D11-04F9-434A-8CA2-D3008CF88E0C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3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每天都该上的几个网站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hlinkClick r:id="rId2"/>
              </a:rPr>
              <a:t>OSChina</a:t>
            </a:r>
            <a:endParaRPr lang="en-US" altLang="zh-CN" dirty="0"/>
          </a:p>
          <a:p>
            <a:r>
              <a:rPr lang="en-US" altLang="zh-CN" dirty="0" err="1">
                <a:hlinkClick r:id="rId3"/>
              </a:rPr>
              <a:t>InfoQ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CSDN</a:t>
            </a:r>
            <a:endParaRPr lang="en-US" altLang="zh-CN" dirty="0"/>
          </a:p>
          <a:p>
            <a:r>
              <a:rPr lang="en-US" altLang="zh-CN" dirty="0" err="1">
                <a:hlinkClick r:id="rId5"/>
              </a:rPr>
              <a:t>Cnode</a:t>
            </a:r>
            <a:r>
              <a:rPr lang="zh-CN" altLang="en-US" dirty="0">
                <a:hlinkClick r:id="rId5"/>
              </a:rPr>
              <a:t>社区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F767-2B57-4806-97EE-CBC8BA4EE53C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402176" y="2340000"/>
            <a:ext cx="4339650" cy="646331"/>
          </a:xfrm>
        </p:spPr>
        <p:txBody>
          <a:bodyPr/>
          <a:lstStyle/>
          <a:p>
            <a:r>
              <a:rPr lang="zh-CN" altLang="en-US" dirty="0"/>
              <a:t>前端与移动开发学院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35738"/>
            <a:ext cx="2057400" cy="314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8A6BB09-4F05-4BF9-AD72-0157864BE13E}" type="datetime1">
              <a:rPr lang="zh-CN" altLang="en-US" sz="1200" smtClean="0"/>
              <a:pPr>
                <a:defRPr/>
              </a:pPr>
              <a:t>2016/11/5</a:t>
            </a:fld>
            <a:endParaRPr lang="zh-CN" altLang="en-US" sz="12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147050" y="6526213"/>
            <a:ext cx="996950" cy="3238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z="1200" smtClean="0"/>
              <a:pPr>
                <a:defRPr/>
              </a:pPr>
              <a:t>84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8336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开发的三种方式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58" y="1680518"/>
            <a:ext cx="9079642" cy="4658497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WEB App</a:t>
            </a:r>
            <a:r>
              <a:rPr lang="zh-CN" altLang="en-US" dirty="0"/>
              <a:t>（</a:t>
            </a:r>
            <a:r>
              <a:rPr lang="en-US" altLang="zh-CN" dirty="0"/>
              <a:t>HTML5 APP </a:t>
            </a:r>
            <a:r>
              <a:rPr lang="zh-CN" altLang="en-US" dirty="0"/>
              <a:t>框架开发模式）基于</a:t>
            </a:r>
            <a:r>
              <a:rPr lang="en-US" altLang="zh-CN" dirty="0"/>
              <a:t>Web</a:t>
            </a:r>
            <a:r>
              <a:rPr lang="zh-CN" altLang="en-US" dirty="0"/>
              <a:t>的系统和应用，其作用是向广大的最终用户发布一组复杂的内容和功能。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Hybrid App</a:t>
            </a:r>
            <a:r>
              <a:rPr lang="zh-CN" altLang="en-US" dirty="0"/>
              <a:t>（混合模式移动应用）是指介于</a:t>
            </a:r>
            <a:r>
              <a:rPr lang="en-US" altLang="zh-CN" dirty="0"/>
              <a:t>web-app</a:t>
            </a:r>
            <a:r>
              <a:rPr lang="zh-CN" altLang="en-US" dirty="0"/>
              <a:t>、</a:t>
            </a:r>
            <a:r>
              <a:rPr lang="en-US" altLang="zh-CN" dirty="0"/>
              <a:t>native-app</a:t>
            </a:r>
            <a:r>
              <a:rPr lang="zh-CN" altLang="en-US" dirty="0"/>
              <a:t>这两者之间的</a:t>
            </a:r>
            <a:r>
              <a:rPr lang="en-US" altLang="zh-CN" dirty="0"/>
              <a:t>app</a:t>
            </a:r>
            <a:r>
              <a:rPr lang="zh-CN" altLang="en-US" dirty="0"/>
              <a:t>，兼具“</a:t>
            </a:r>
            <a:r>
              <a:rPr lang="en-US" altLang="zh-CN" dirty="0"/>
              <a:t>Native App</a:t>
            </a:r>
            <a:r>
              <a:rPr lang="zh-CN" altLang="en-US" dirty="0"/>
              <a:t>良好用户交互体验的优势”和“</a:t>
            </a:r>
            <a:r>
              <a:rPr lang="en-US" altLang="zh-CN" dirty="0"/>
              <a:t>Web App</a:t>
            </a:r>
            <a:r>
              <a:rPr lang="zh-CN" altLang="en-US" dirty="0"/>
              <a:t>跨平台开发的优势”。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Native App</a:t>
            </a:r>
            <a:r>
              <a:rPr lang="zh-CN" altLang="en-US" dirty="0"/>
              <a:t>：该开发针对</a:t>
            </a:r>
            <a:r>
              <a:rPr lang="en-US" altLang="zh-CN" dirty="0"/>
              <a:t>IOS</a:t>
            </a:r>
            <a:r>
              <a:rPr lang="zh-CN" altLang="en-US" dirty="0"/>
              <a:t>、</a:t>
            </a:r>
            <a:r>
              <a:rPr lang="en-US" altLang="zh-CN" dirty="0"/>
              <a:t>Android</a:t>
            </a:r>
            <a:r>
              <a:rPr lang="zh-CN" altLang="en-US" dirty="0"/>
              <a:t>等不同的手机操作系统要采用不同的原生语言和框架进行开发。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7A10-1643-4B0C-B9D6-DFE5ECC7EAB9}" type="datetime1">
              <a:rPr lang="en-US" altLang="zh-CN" smtClean="0"/>
              <a:t>11/5/2016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1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61C838D8-7E45-49D9-92D4-CD445D44F763}" vid="{93846C67-FEFF-4E85-BC30-4863E8B377C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9126</TotalTime>
  <Words>4035</Words>
  <Application>Microsoft Office PowerPoint</Application>
  <PresentationFormat>全屏显示(4:3)</PresentationFormat>
  <Paragraphs>436</Paragraphs>
  <Slides>84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0" baseType="lpstr">
      <vt:lpstr>宋体</vt:lpstr>
      <vt:lpstr>微软雅黑</vt:lpstr>
      <vt:lpstr>微软雅黑 Light</vt:lpstr>
      <vt:lpstr>Arial</vt:lpstr>
      <vt:lpstr>Calibri</vt:lpstr>
      <vt:lpstr>主题2</vt:lpstr>
      <vt:lpstr>前端移动开发介绍</vt:lpstr>
      <vt:lpstr>课程介绍</vt:lpstr>
      <vt:lpstr>课程内容</vt:lpstr>
      <vt:lpstr>为什么要搞移动app开发？</vt:lpstr>
      <vt:lpstr>PowerPoint 演示文稿</vt:lpstr>
      <vt:lpstr>项目截图</vt:lpstr>
      <vt:lpstr>项目截图</vt:lpstr>
      <vt:lpstr>混合开发介绍</vt:lpstr>
      <vt:lpstr>APP开发的三种方式</vt:lpstr>
      <vt:lpstr>APP三种开发原理简介</vt:lpstr>
      <vt:lpstr>APP三种开发方式对比</vt:lpstr>
      <vt:lpstr>企业如何正确选择APP开发方式？</vt:lpstr>
      <vt:lpstr>混合APP开发行情</vt:lpstr>
      <vt:lpstr>企业为什么选择Hybrid开发？</vt:lpstr>
      <vt:lpstr>PowerPoint 演示文稿</vt:lpstr>
      <vt:lpstr>PowerPoint 演示文稿</vt:lpstr>
      <vt:lpstr>小结</vt:lpstr>
      <vt:lpstr>Html5+介绍</vt:lpstr>
      <vt:lpstr>HTML5+联盟</vt:lpstr>
      <vt:lpstr>DCloud官网</vt:lpstr>
      <vt:lpstr>PowerPoint 演示文稿</vt:lpstr>
      <vt:lpstr>Html5+优点</vt:lpstr>
      <vt:lpstr>Html5+缺点</vt:lpstr>
      <vt:lpstr>谁在用</vt:lpstr>
      <vt:lpstr>Ionic介绍</vt:lpstr>
      <vt:lpstr>Ionic地址</vt:lpstr>
      <vt:lpstr>Ionic简介</vt:lpstr>
      <vt:lpstr>Ionic框架构成</vt:lpstr>
      <vt:lpstr>Ionic特点</vt:lpstr>
      <vt:lpstr>Ionic Tips</vt:lpstr>
      <vt:lpstr>谁在用</vt:lpstr>
      <vt:lpstr>React Native介绍</vt:lpstr>
      <vt:lpstr>React Native简介</vt:lpstr>
      <vt:lpstr>React Native地址</vt:lpstr>
      <vt:lpstr>React Native核心实现</vt:lpstr>
      <vt:lpstr>PowerPoint 演示文稿</vt:lpstr>
      <vt:lpstr>React Native优点</vt:lpstr>
      <vt:lpstr>谁在用</vt:lpstr>
      <vt:lpstr>Jquery Mobile</vt:lpstr>
      <vt:lpstr>Jquery Mobile官网</vt:lpstr>
      <vt:lpstr>什么是Jquery Mobile？</vt:lpstr>
      <vt:lpstr>为什么使用Jquery Mobile?</vt:lpstr>
      <vt:lpstr>App Can</vt:lpstr>
      <vt:lpstr>AppCan官网</vt:lpstr>
      <vt:lpstr>AppCan平台概述</vt:lpstr>
      <vt:lpstr>平台构架　</vt:lpstr>
      <vt:lpstr>AppCan特色</vt:lpstr>
      <vt:lpstr>项目演示</vt:lpstr>
      <vt:lpstr>Cordova介绍</vt:lpstr>
      <vt:lpstr>Cordova官网</vt:lpstr>
      <vt:lpstr>Cordova是什么？</vt:lpstr>
      <vt:lpstr>和Phonegap的关系？</vt:lpstr>
      <vt:lpstr>Ng-Cordova介绍</vt:lpstr>
      <vt:lpstr>Ng-cordova官网</vt:lpstr>
      <vt:lpstr>ng-cordova简介</vt:lpstr>
      <vt:lpstr>ES6简介</vt:lpstr>
      <vt:lpstr>ES6历史</vt:lpstr>
      <vt:lpstr>ES6是什么？</vt:lpstr>
      <vt:lpstr>PowerPoint 演示文稿</vt:lpstr>
      <vt:lpstr>ES6学习地址</vt:lpstr>
      <vt:lpstr>Angular简介</vt:lpstr>
      <vt:lpstr>官网地址</vt:lpstr>
      <vt:lpstr>Angular介绍</vt:lpstr>
      <vt:lpstr>Angular优点</vt:lpstr>
      <vt:lpstr>PowerPoint 演示文稿</vt:lpstr>
      <vt:lpstr>Angular应用场景</vt:lpstr>
      <vt:lpstr>PowerPoint 演示文稿</vt:lpstr>
      <vt:lpstr>扩展阅读</vt:lpstr>
      <vt:lpstr>Angular2介绍</vt:lpstr>
      <vt:lpstr>官网地址</vt:lpstr>
      <vt:lpstr>Why Angular2 ?</vt:lpstr>
      <vt:lpstr>PowerPoint 演示文稿</vt:lpstr>
      <vt:lpstr>PowerPoint 演示文稿</vt:lpstr>
      <vt:lpstr>Angular2新特性</vt:lpstr>
      <vt:lpstr>Ionic2介绍</vt:lpstr>
      <vt:lpstr>Ionic2官网</vt:lpstr>
      <vt:lpstr>Ionic2是什么？</vt:lpstr>
      <vt:lpstr>学习方法介绍</vt:lpstr>
      <vt:lpstr>思想态度</vt:lpstr>
      <vt:lpstr>价值观</vt:lpstr>
      <vt:lpstr>看到本质</vt:lpstr>
      <vt:lpstr>如何学习？</vt:lpstr>
      <vt:lpstr>每天都该上的几个网站</vt:lpstr>
      <vt:lpstr>前端与移动开发学院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石国庆</dc:creator>
  <cp:lastModifiedBy>梅恩豪</cp:lastModifiedBy>
  <cp:revision>231</cp:revision>
  <dcterms:created xsi:type="dcterms:W3CDTF">2015-11-30T02:33:14Z</dcterms:created>
  <dcterms:modified xsi:type="dcterms:W3CDTF">2016-11-05T04:31:38Z</dcterms:modified>
</cp:coreProperties>
</file>