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7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340" r:id="rId21"/>
    <p:sldId id="286" r:id="rId22"/>
    <p:sldId id="287" r:id="rId23"/>
    <p:sldId id="288" r:id="rId24"/>
    <p:sldId id="341" r:id="rId25"/>
    <p:sldId id="289" r:id="rId26"/>
    <p:sldId id="290" r:id="rId27"/>
    <p:sldId id="291" r:id="rId28"/>
    <p:sldId id="292" r:id="rId29"/>
    <p:sldId id="293" r:id="rId30"/>
    <p:sldId id="342" r:id="rId31"/>
    <p:sldId id="34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44" r:id="rId41"/>
    <p:sldId id="302" r:id="rId42"/>
    <p:sldId id="345" r:id="rId43"/>
    <p:sldId id="347" r:id="rId44"/>
    <p:sldId id="303" r:id="rId45"/>
    <p:sldId id="304" r:id="rId46"/>
    <p:sldId id="305" r:id="rId47"/>
    <p:sldId id="306" r:id="rId48"/>
    <p:sldId id="307" r:id="rId49"/>
    <p:sldId id="348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49" r:id="rId58"/>
    <p:sldId id="315" r:id="rId59"/>
    <p:sldId id="350" r:id="rId60"/>
    <p:sldId id="351" r:id="rId61"/>
    <p:sldId id="316" r:id="rId62"/>
    <p:sldId id="352" r:id="rId63"/>
    <p:sldId id="353" r:id="rId64"/>
    <p:sldId id="355" r:id="rId65"/>
    <p:sldId id="356" r:id="rId66"/>
    <p:sldId id="317" r:id="rId67"/>
    <p:sldId id="357" r:id="rId68"/>
    <p:sldId id="358" r:id="rId69"/>
    <p:sldId id="318" r:id="rId70"/>
    <p:sldId id="359" r:id="rId71"/>
    <p:sldId id="360" r:id="rId72"/>
    <p:sldId id="319" r:id="rId73"/>
    <p:sldId id="361" r:id="rId74"/>
    <p:sldId id="320" r:id="rId75"/>
    <p:sldId id="364" r:id="rId76"/>
    <p:sldId id="362" r:id="rId77"/>
    <p:sldId id="363" r:id="rId78"/>
    <p:sldId id="321" r:id="rId79"/>
    <p:sldId id="365" r:id="rId80"/>
    <p:sldId id="366" r:id="rId81"/>
    <p:sldId id="367" r:id="rId82"/>
    <p:sldId id="322" r:id="rId83"/>
    <p:sldId id="323" r:id="rId84"/>
    <p:sldId id="368" r:id="rId85"/>
    <p:sldId id="324" r:id="rId86"/>
    <p:sldId id="325" r:id="rId87"/>
    <p:sldId id="326" r:id="rId88"/>
    <p:sldId id="369" r:id="rId89"/>
    <p:sldId id="327" r:id="rId90"/>
    <p:sldId id="328" r:id="rId91"/>
    <p:sldId id="329" r:id="rId92"/>
    <p:sldId id="330" r:id="rId93"/>
    <p:sldId id="331" r:id="rId94"/>
    <p:sldId id="370" r:id="rId95"/>
    <p:sldId id="371" r:id="rId96"/>
    <p:sldId id="332" r:id="rId97"/>
    <p:sldId id="333" r:id="rId98"/>
    <p:sldId id="334" r:id="rId99"/>
    <p:sldId id="335" r:id="rId100"/>
    <p:sldId id="336" r:id="rId101"/>
    <p:sldId id="337" r:id="rId102"/>
    <p:sldId id="338" r:id="rId103"/>
    <p:sldId id="339" r:id="rId104"/>
    <p:sldId id="372" r:id="rId105"/>
    <p:sldId id="267" r:id="rId10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E486078-A795-4AF2-B5E2-147E476D2C5A}">
          <p14:sldIdLst>
            <p14:sldId id="256"/>
          </p14:sldIdLst>
        </p14:section>
        <p14:section name="Ionic AngularJs" id="{3E7E7349-AA20-4D76-BFAE-09DD1C9B9122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Ionic Js Layout" id="{D87B56A2-576A-4C4A-AD62-8F4E029AC49D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Ionic Js Tabs" id="{265272D3-AAE4-47C8-8880-851396B3997B}">
          <p14:sldIdLst>
            <p14:sldId id="284"/>
            <p14:sldId id="285"/>
            <p14:sldId id="340"/>
            <p14:sldId id="286"/>
            <p14:sldId id="287"/>
            <p14:sldId id="288"/>
            <p14:sldId id="341"/>
            <p14:sldId id="289"/>
            <p14:sldId id="290"/>
            <p14:sldId id="291"/>
          </p14:sldIdLst>
        </p14:section>
        <p14:section name="Ionic Js List" id="{3DB09AA8-F993-4EA7-890E-32ABB15EE258}">
          <p14:sldIdLst>
            <p14:sldId id="292"/>
            <p14:sldId id="293"/>
            <p14:sldId id="342"/>
            <p14:sldId id="343"/>
            <p14:sldId id="294"/>
            <p14:sldId id="295"/>
            <p14:sldId id="296"/>
          </p14:sldIdLst>
        </p14:section>
        <p14:section name="Ionic Js SideMenu" id="{A3BF46F5-BEAE-4175-8661-C0B1F3ED2199}">
          <p14:sldIdLst>
            <p14:sldId id="297"/>
            <p14:sldId id="298"/>
            <p14:sldId id="299"/>
            <p14:sldId id="300"/>
            <p14:sldId id="301"/>
            <p14:sldId id="344"/>
            <p14:sldId id="302"/>
            <p14:sldId id="345"/>
            <p14:sldId id="347"/>
          </p14:sldIdLst>
        </p14:section>
        <p14:section name="Ionic Js Slides" id="{F96144E0-69D6-40A4-8BBC-7F7B856D45F9}">
          <p14:sldIdLst>
            <p14:sldId id="303"/>
            <p14:sldId id="304"/>
            <p14:sldId id="305"/>
            <p14:sldId id="306"/>
            <p14:sldId id="307"/>
            <p14:sldId id="348"/>
          </p14:sldIdLst>
        </p14:section>
        <p14:section name="Ionic Js Form" id="{9C52FCCA-7CF8-4314-9433-195634AF8F2B}">
          <p14:sldIdLst>
            <p14:sldId id="308"/>
            <p14:sldId id="309"/>
            <p14:sldId id="310"/>
            <p14:sldId id="311"/>
            <p14:sldId id="312"/>
          </p14:sldIdLst>
        </p14:section>
        <p14:section name="Ionic Js Components" id="{3AE3F387-928A-4030-8319-48ADA848B206}">
          <p14:sldIdLst>
            <p14:sldId id="313"/>
            <p14:sldId id="314"/>
            <p14:sldId id="349"/>
            <p14:sldId id="315"/>
            <p14:sldId id="350"/>
            <p14:sldId id="351"/>
            <p14:sldId id="316"/>
            <p14:sldId id="352"/>
            <p14:sldId id="353"/>
            <p14:sldId id="355"/>
            <p14:sldId id="356"/>
            <p14:sldId id="317"/>
            <p14:sldId id="357"/>
            <p14:sldId id="358"/>
            <p14:sldId id="318"/>
            <p14:sldId id="359"/>
            <p14:sldId id="360"/>
            <p14:sldId id="319"/>
            <p14:sldId id="361"/>
          </p14:sldIdLst>
        </p14:section>
        <p14:section name="Ionic Js Navigation" id="{6CD9FC91-F8D6-49C1-92FB-29960C21C71F}">
          <p14:sldIdLst>
            <p14:sldId id="320"/>
            <p14:sldId id="364"/>
            <p14:sldId id="362"/>
            <p14:sldId id="363"/>
            <p14:sldId id="321"/>
            <p14:sldId id="365"/>
            <p14:sldId id="366"/>
            <p14:sldId id="367"/>
            <p14:sldId id="322"/>
            <p14:sldId id="323"/>
            <p14:sldId id="368"/>
            <p14:sldId id="324"/>
            <p14:sldId id="325"/>
            <p14:sldId id="326"/>
            <p14:sldId id="369"/>
            <p14:sldId id="327"/>
            <p14:sldId id="328"/>
            <p14:sldId id="329"/>
            <p14:sldId id="330"/>
            <p14:sldId id="331"/>
            <p14:sldId id="370"/>
            <p14:sldId id="371"/>
          </p14:sldIdLst>
        </p14:section>
        <p14:section name="Ionic Js TouchEvent" id="{BAE6500A-45D7-45E8-9914-83A373FE3A35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72"/>
          </p14:sldIdLst>
        </p14:section>
        <p14:section name="尾页" id="{05844468-6150-48E0-A9F5-A9F93C39E245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1" autoAdjust="0"/>
    <p:restoredTop sz="94454" autoAdjust="0"/>
  </p:normalViewPr>
  <p:slideViewPr>
    <p:cSldViewPr snapToGrid="0">
      <p:cViewPr varScale="1">
        <p:scale>
          <a:sx n="59" d="100"/>
          <a:sy n="59" d="100"/>
        </p:scale>
        <p:origin x="34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3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C41A8-C680-4FA3-942E-B2236814CF2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2C1B16-1AA0-4969-AC02-4F032C48359E}">
      <dgm:prSet phldrT="[文本]"/>
      <dgm:spPr/>
      <dgm:t>
        <a:bodyPr/>
        <a:lstStyle/>
        <a:p>
          <a:r>
            <a:rPr lang="en-US" altLang="zh-CN" dirty="0" smtClean="0"/>
            <a:t>home</a:t>
          </a:r>
          <a:endParaRPr lang="zh-CN" altLang="en-US" dirty="0"/>
        </a:p>
      </dgm:t>
    </dgm:pt>
    <dgm:pt modelId="{1EA3F012-00B6-400E-99C3-D2FBD94CC8ED}" type="parTrans" cxnId="{79B6F6F9-8BD7-4BFC-8421-9E180D50D231}">
      <dgm:prSet/>
      <dgm:spPr/>
      <dgm:t>
        <a:bodyPr/>
        <a:lstStyle/>
        <a:p>
          <a:endParaRPr lang="zh-CN" altLang="en-US"/>
        </a:p>
      </dgm:t>
    </dgm:pt>
    <dgm:pt modelId="{796A760C-64C0-4677-95CA-87E19677CDF6}" type="sibTrans" cxnId="{79B6F6F9-8BD7-4BFC-8421-9E180D50D231}">
      <dgm:prSet/>
      <dgm:spPr/>
      <dgm:t>
        <a:bodyPr/>
        <a:lstStyle/>
        <a:p>
          <a:endParaRPr lang="zh-CN" altLang="en-US"/>
        </a:p>
      </dgm:t>
    </dgm:pt>
    <dgm:pt modelId="{BFC86725-557F-4EE6-97BA-892CC693748E}">
      <dgm:prSet phldrT="[文本]"/>
      <dgm:spPr/>
      <dgm:t>
        <a:bodyPr/>
        <a:lstStyle/>
        <a:p>
          <a:r>
            <a:rPr lang="en-US" altLang="zh-CN" dirty="0" smtClean="0"/>
            <a:t>about</a:t>
          </a:r>
          <a:endParaRPr lang="zh-CN" altLang="en-US" dirty="0"/>
        </a:p>
      </dgm:t>
    </dgm:pt>
    <dgm:pt modelId="{34672C4F-14E4-4C84-8FA1-40F6B3266ADE}" type="parTrans" cxnId="{5FE3152A-1C57-47E6-8384-8B33A652B0D2}">
      <dgm:prSet/>
      <dgm:spPr/>
      <dgm:t>
        <a:bodyPr/>
        <a:lstStyle/>
        <a:p>
          <a:endParaRPr lang="zh-CN" altLang="en-US"/>
        </a:p>
      </dgm:t>
    </dgm:pt>
    <dgm:pt modelId="{8200330B-43CD-4D46-88F2-331656EDE3CF}" type="sibTrans" cxnId="{5FE3152A-1C57-47E6-8384-8B33A652B0D2}">
      <dgm:prSet/>
      <dgm:spPr/>
      <dgm:t>
        <a:bodyPr/>
        <a:lstStyle/>
        <a:p>
          <a:endParaRPr lang="zh-CN" altLang="en-US"/>
        </a:p>
      </dgm:t>
    </dgm:pt>
    <dgm:pt modelId="{E685E38A-F3A7-42DC-9C85-C4B0307A44DB}">
      <dgm:prSet phldrT="[文本]"/>
      <dgm:spPr/>
      <dgm:t>
        <a:bodyPr/>
        <a:lstStyle/>
        <a:p>
          <a:r>
            <a:rPr lang="en-US" altLang="zh-CN" dirty="0" smtClean="0"/>
            <a:t>option</a:t>
          </a:r>
          <a:endParaRPr lang="zh-CN" altLang="en-US" dirty="0"/>
        </a:p>
      </dgm:t>
    </dgm:pt>
    <dgm:pt modelId="{7437A0DF-E11E-4FF9-8A3B-F85812F7F80B}" type="parTrans" cxnId="{0020337D-D99B-41A6-8640-6E931B8C90E2}">
      <dgm:prSet/>
      <dgm:spPr/>
      <dgm:t>
        <a:bodyPr/>
        <a:lstStyle/>
        <a:p>
          <a:endParaRPr lang="zh-CN" altLang="en-US"/>
        </a:p>
      </dgm:t>
    </dgm:pt>
    <dgm:pt modelId="{6C0C2602-EE9B-4929-A2A1-9556A9E43A64}" type="sibTrans" cxnId="{0020337D-D99B-41A6-8640-6E931B8C90E2}">
      <dgm:prSet/>
      <dgm:spPr/>
      <dgm:t>
        <a:bodyPr/>
        <a:lstStyle/>
        <a:p>
          <a:endParaRPr lang="zh-CN" altLang="en-US"/>
        </a:p>
      </dgm:t>
    </dgm:pt>
    <dgm:pt modelId="{394FD9C1-E6EB-4566-9E6B-138642FF1AFE}">
      <dgm:prSet phldrT="[文本]"/>
      <dgm:spPr/>
      <dgm:t>
        <a:bodyPr/>
        <a:lstStyle/>
        <a:p>
          <a:r>
            <a:rPr lang="en-US" altLang="zh-CN" dirty="0" smtClean="0"/>
            <a:t>contact</a:t>
          </a:r>
          <a:endParaRPr lang="zh-CN" altLang="en-US" dirty="0"/>
        </a:p>
      </dgm:t>
    </dgm:pt>
    <dgm:pt modelId="{7931EB68-DF45-4F23-8677-6005519D0E16}" type="parTrans" cxnId="{A14876D8-FF94-4F5F-9E19-5B834C7D3A32}">
      <dgm:prSet/>
      <dgm:spPr/>
      <dgm:t>
        <a:bodyPr/>
        <a:lstStyle/>
        <a:p>
          <a:endParaRPr lang="zh-CN" altLang="en-US"/>
        </a:p>
      </dgm:t>
    </dgm:pt>
    <dgm:pt modelId="{06E1CD95-53B1-4CA4-B15A-B2A8DC0C4A64}" type="sibTrans" cxnId="{A14876D8-FF94-4F5F-9E19-5B834C7D3A32}">
      <dgm:prSet/>
      <dgm:spPr/>
      <dgm:t>
        <a:bodyPr/>
        <a:lstStyle/>
        <a:p>
          <a:endParaRPr lang="zh-CN" altLang="en-US"/>
        </a:p>
      </dgm:t>
    </dgm:pt>
    <dgm:pt modelId="{7678A35C-5C8D-4830-9BD4-8B4F294899AD}" type="pres">
      <dgm:prSet presAssocID="{481C41A8-C680-4FA3-942E-B2236814CF2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D92068-BD93-4C32-90A2-EF6DFAB56525}" type="pres">
      <dgm:prSet presAssocID="{662C1B16-1AA0-4969-AC02-4F032C48359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221D21-E40C-433D-80A3-9CD1C53266F2}" type="pres">
      <dgm:prSet presAssocID="{796A760C-64C0-4677-95CA-87E19677CDF6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C207BCA-3676-4860-B28A-2D552E422A58}" type="pres">
      <dgm:prSet presAssocID="{796A760C-64C0-4677-95CA-87E19677CDF6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00D5671D-1504-4B6B-B65B-E479F14AE12C}" type="pres">
      <dgm:prSet presAssocID="{BFC86725-557F-4EE6-97BA-892CC693748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F258E6-356C-4534-B1F9-4AB5735C1DB0}" type="pres">
      <dgm:prSet presAssocID="{8200330B-43CD-4D46-88F2-331656EDE3C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D8D685D-6A38-4A4A-96C3-3F73F09A0D81}" type="pres">
      <dgm:prSet presAssocID="{8200330B-43CD-4D46-88F2-331656EDE3C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5D4E514-246B-4533-89F8-E019CF1EF151}" type="pres">
      <dgm:prSet presAssocID="{E685E38A-F3A7-42DC-9C85-C4B0307A44D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867ED7-67FB-4876-8C32-4FF826D81C6F}" type="pres">
      <dgm:prSet presAssocID="{6C0C2602-EE9B-4929-A2A1-9556A9E43A6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E59D588-FD3E-4B4C-B565-6CD2C4B5E0ED}" type="pres">
      <dgm:prSet presAssocID="{6C0C2602-EE9B-4929-A2A1-9556A9E43A6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357262A-B661-49DC-BA64-BA426E1144A4}" type="pres">
      <dgm:prSet presAssocID="{394FD9C1-E6EB-4566-9E6B-138642FF1AF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795B3-D365-42B9-8467-1BF0B0136827}" type="pres">
      <dgm:prSet presAssocID="{06E1CD95-53B1-4CA4-B15A-B2A8DC0C4A64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75CE6D40-95A8-4BAC-9B67-31C38AE29166}" type="pres">
      <dgm:prSet presAssocID="{06E1CD95-53B1-4CA4-B15A-B2A8DC0C4A64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4AAF709-9E07-4C73-8DAE-0FC6D1786E16}" type="presOf" srcId="{06E1CD95-53B1-4CA4-B15A-B2A8DC0C4A64}" destId="{75CE6D40-95A8-4BAC-9B67-31C38AE29166}" srcOrd="1" destOrd="0" presId="urn:microsoft.com/office/officeart/2005/8/layout/cycle2"/>
    <dgm:cxn modelId="{F5DDFC2B-E514-4F39-A6FD-F8A3EB572F51}" type="presOf" srcId="{662C1B16-1AA0-4969-AC02-4F032C48359E}" destId="{39D92068-BD93-4C32-90A2-EF6DFAB56525}" srcOrd="0" destOrd="0" presId="urn:microsoft.com/office/officeart/2005/8/layout/cycle2"/>
    <dgm:cxn modelId="{A14876D8-FF94-4F5F-9E19-5B834C7D3A32}" srcId="{481C41A8-C680-4FA3-942E-B2236814CF26}" destId="{394FD9C1-E6EB-4566-9E6B-138642FF1AFE}" srcOrd="3" destOrd="0" parTransId="{7931EB68-DF45-4F23-8677-6005519D0E16}" sibTransId="{06E1CD95-53B1-4CA4-B15A-B2A8DC0C4A64}"/>
    <dgm:cxn modelId="{79A3FBBA-0D48-4945-862B-738ED696FAAC}" type="presOf" srcId="{E685E38A-F3A7-42DC-9C85-C4B0307A44DB}" destId="{B5D4E514-246B-4533-89F8-E019CF1EF151}" srcOrd="0" destOrd="0" presId="urn:microsoft.com/office/officeart/2005/8/layout/cycle2"/>
    <dgm:cxn modelId="{3C956CCA-99A1-41E0-B972-119958C62861}" type="presOf" srcId="{6C0C2602-EE9B-4929-A2A1-9556A9E43A64}" destId="{F1867ED7-67FB-4876-8C32-4FF826D81C6F}" srcOrd="0" destOrd="0" presId="urn:microsoft.com/office/officeart/2005/8/layout/cycle2"/>
    <dgm:cxn modelId="{BB5C44CE-C600-451F-82A7-408B9F9D7656}" type="presOf" srcId="{06E1CD95-53B1-4CA4-B15A-B2A8DC0C4A64}" destId="{D9F795B3-D365-42B9-8467-1BF0B0136827}" srcOrd="0" destOrd="0" presId="urn:microsoft.com/office/officeart/2005/8/layout/cycle2"/>
    <dgm:cxn modelId="{5FE3152A-1C57-47E6-8384-8B33A652B0D2}" srcId="{481C41A8-C680-4FA3-942E-B2236814CF26}" destId="{BFC86725-557F-4EE6-97BA-892CC693748E}" srcOrd="1" destOrd="0" parTransId="{34672C4F-14E4-4C84-8FA1-40F6B3266ADE}" sibTransId="{8200330B-43CD-4D46-88F2-331656EDE3CF}"/>
    <dgm:cxn modelId="{0020337D-D99B-41A6-8640-6E931B8C90E2}" srcId="{481C41A8-C680-4FA3-942E-B2236814CF26}" destId="{E685E38A-F3A7-42DC-9C85-C4B0307A44DB}" srcOrd="2" destOrd="0" parTransId="{7437A0DF-E11E-4FF9-8A3B-F85812F7F80B}" sibTransId="{6C0C2602-EE9B-4929-A2A1-9556A9E43A64}"/>
    <dgm:cxn modelId="{94FA804D-D2C3-4432-845E-7C2A266C8D21}" type="presOf" srcId="{8200330B-43CD-4D46-88F2-331656EDE3CF}" destId="{1D8D685D-6A38-4A4A-96C3-3F73F09A0D81}" srcOrd="1" destOrd="0" presId="urn:microsoft.com/office/officeart/2005/8/layout/cycle2"/>
    <dgm:cxn modelId="{C4A74096-4A2D-4B74-AC34-26899FA72D18}" type="presOf" srcId="{6C0C2602-EE9B-4929-A2A1-9556A9E43A64}" destId="{FE59D588-FD3E-4B4C-B565-6CD2C4B5E0ED}" srcOrd="1" destOrd="0" presId="urn:microsoft.com/office/officeart/2005/8/layout/cycle2"/>
    <dgm:cxn modelId="{BCB0D2D6-9B93-4BF9-94EE-440A381C93ED}" type="presOf" srcId="{394FD9C1-E6EB-4566-9E6B-138642FF1AFE}" destId="{1357262A-B661-49DC-BA64-BA426E1144A4}" srcOrd="0" destOrd="0" presId="urn:microsoft.com/office/officeart/2005/8/layout/cycle2"/>
    <dgm:cxn modelId="{D53FBADE-6505-4EF8-812D-82AA4279A27A}" type="presOf" srcId="{BFC86725-557F-4EE6-97BA-892CC693748E}" destId="{00D5671D-1504-4B6B-B65B-E479F14AE12C}" srcOrd="0" destOrd="0" presId="urn:microsoft.com/office/officeart/2005/8/layout/cycle2"/>
    <dgm:cxn modelId="{79B6F6F9-8BD7-4BFC-8421-9E180D50D231}" srcId="{481C41A8-C680-4FA3-942E-B2236814CF26}" destId="{662C1B16-1AA0-4969-AC02-4F032C48359E}" srcOrd="0" destOrd="0" parTransId="{1EA3F012-00B6-400E-99C3-D2FBD94CC8ED}" sibTransId="{796A760C-64C0-4677-95CA-87E19677CDF6}"/>
    <dgm:cxn modelId="{D35C06CD-58FD-4BBD-8987-935B5FF9248E}" type="presOf" srcId="{796A760C-64C0-4677-95CA-87E19677CDF6}" destId="{EA221D21-E40C-433D-80A3-9CD1C53266F2}" srcOrd="0" destOrd="0" presId="urn:microsoft.com/office/officeart/2005/8/layout/cycle2"/>
    <dgm:cxn modelId="{2B358023-DAFE-46C4-AF70-00BA64E9ED46}" type="presOf" srcId="{481C41A8-C680-4FA3-942E-B2236814CF26}" destId="{7678A35C-5C8D-4830-9BD4-8B4F294899AD}" srcOrd="0" destOrd="0" presId="urn:microsoft.com/office/officeart/2005/8/layout/cycle2"/>
    <dgm:cxn modelId="{1F2CB04E-B9D5-45FF-9D6D-915A0D69FDC4}" type="presOf" srcId="{8200330B-43CD-4D46-88F2-331656EDE3CF}" destId="{09F258E6-356C-4534-B1F9-4AB5735C1DB0}" srcOrd="0" destOrd="0" presId="urn:microsoft.com/office/officeart/2005/8/layout/cycle2"/>
    <dgm:cxn modelId="{7CCEF664-B266-4B52-AA4B-234705F74318}" type="presOf" srcId="{796A760C-64C0-4677-95CA-87E19677CDF6}" destId="{7C207BCA-3676-4860-B28A-2D552E422A58}" srcOrd="1" destOrd="0" presId="urn:microsoft.com/office/officeart/2005/8/layout/cycle2"/>
    <dgm:cxn modelId="{66BD53FB-A9E7-4CA2-99F5-1FDDCADF5638}" type="presParOf" srcId="{7678A35C-5C8D-4830-9BD4-8B4F294899AD}" destId="{39D92068-BD93-4C32-90A2-EF6DFAB56525}" srcOrd="0" destOrd="0" presId="urn:microsoft.com/office/officeart/2005/8/layout/cycle2"/>
    <dgm:cxn modelId="{29C69E1B-239F-4F73-B735-B44133C50033}" type="presParOf" srcId="{7678A35C-5C8D-4830-9BD4-8B4F294899AD}" destId="{EA221D21-E40C-433D-80A3-9CD1C53266F2}" srcOrd="1" destOrd="0" presId="urn:microsoft.com/office/officeart/2005/8/layout/cycle2"/>
    <dgm:cxn modelId="{39DCCE81-E9C1-4CD9-BF9D-2BA1D5403D83}" type="presParOf" srcId="{EA221D21-E40C-433D-80A3-9CD1C53266F2}" destId="{7C207BCA-3676-4860-B28A-2D552E422A58}" srcOrd="0" destOrd="0" presId="urn:microsoft.com/office/officeart/2005/8/layout/cycle2"/>
    <dgm:cxn modelId="{B89915D3-A04C-456C-A1C0-8C7D3379B3D7}" type="presParOf" srcId="{7678A35C-5C8D-4830-9BD4-8B4F294899AD}" destId="{00D5671D-1504-4B6B-B65B-E479F14AE12C}" srcOrd="2" destOrd="0" presId="urn:microsoft.com/office/officeart/2005/8/layout/cycle2"/>
    <dgm:cxn modelId="{33071DCE-B5E0-4A0F-9B23-D65439ABC2F7}" type="presParOf" srcId="{7678A35C-5C8D-4830-9BD4-8B4F294899AD}" destId="{09F258E6-356C-4534-B1F9-4AB5735C1DB0}" srcOrd="3" destOrd="0" presId="urn:microsoft.com/office/officeart/2005/8/layout/cycle2"/>
    <dgm:cxn modelId="{E4911504-9D53-481E-8800-CE4FE14FBB6B}" type="presParOf" srcId="{09F258E6-356C-4534-B1F9-4AB5735C1DB0}" destId="{1D8D685D-6A38-4A4A-96C3-3F73F09A0D81}" srcOrd="0" destOrd="0" presId="urn:microsoft.com/office/officeart/2005/8/layout/cycle2"/>
    <dgm:cxn modelId="{D9AED6C5-8E55-4581-A067-76E6C9B9E01E}" type="presParOf" srcId="{7678A35C-5C8D-4830-9BD4-8B4F294899AD}" destId="{B5D4E514-246B-4533-89F8-E019CF1EF151}" srcOrd="4" destOrd="0" presId="urn:microsoft.com/office/officeart/2005/8/layout/cycle2"/>
    <dgm:cxn modelId="{D7D18280-BE18-4A2B-BA62-A83107C73E47}" type="presParOf" srcId="{7678A35C-5C8D-4830-9BD4-8B4F294899AD}" destId="{F1867ED7-67FB-4876-8C32-4FF826D81C6F}" srcOrd="5" destOrd="0" presId="urn:microsoft.com/office/officeart/2005/8/layout/cycle2"/>
    <dgm:cxn modelId="{95A506DB-779C-4969-BFC7-595523F312A8}" type="presParOf" srcId="{F1867ED7-67FB-4876-8C32-4FF826D81C6F}" destId="{FE59D588-FD3E-4B4C-B565-6CD2C4B5E0ED}" srcOrd="0" destOrd="0" presId="urn:microsoft.com/office/officeart/2005/8/layout/cycle2"/>
    <dgm:cxn modelId="{2E5E7033-035B-41A8-945C-CD77D75B7940}" type="presParOf" srcId="{7678A35C-5C8D-4830-9BD4-8B4F294899AD}" destId="{1357262A-B661-49DC-BA64-BA426E1144A4}" srcOrd="6" destOrd="0" presId="urn:microsoft.com/office/officeart/2005/8/layout/cycle2"/>
    <dgm:cxn modelId="{12C346FF-3DCF-458B-9855-1ED9A8F93C91}" type="presParOf" srcId="{7678A35C-5C8D-4830-9BD4-8B4F294899AD}" destId="{D9F795B3-D365-42B9-8467-1BF0B0136827}" srcOrd="7" destOrd="0" presId="urn:microsoft.com/office/officeart/2005/8/layout/cycle2"/>
    <dgm:cxn modelId="{64549FDA-D50A-4F2C-8637-EE20D7BBC747}" type="presParOf" srcId="{D9F795B3-D365-42B9-8467-1BF0B0136827}" destId="{75CE6D40-95A8-4BAC-9B67-31C38AE291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2068-BD93-4C32-90A2-EF6DFAB56525}">
      <dsp:nvSpPr>
        <dsp:cNvPr id="0" name=""/>
        <dsp:cNvSpPr/>
      </dsp:nvSpPr>
      <dsp:spPr>
        <a:xfrm>
          <a:off x="3198195" y="354"/>
          <a:ext cx="1490309" cy="1490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home</a:t>
          </a:r>
          <a:endParaRPr lang="zh-CN" altLang="en-US" sz="2500" kern="1200" dirty="0"/>
        </a:p>
      </dsp:txBody>
      <dsp:txXfrm>
        <a:off x="3416446" y="218605"/>
        <a:ext cx="1053807" cy="1053807"/>
      </dsp:txXfrm>
    </dsp:sp>
    <dsp:sp modelId="{EA221D21-E40C-433D-80A3-9CD1C53266F2}">
      <dsp:nvSpPr>
        <dsp:cNvPr id="0" name=""/>
        <dsp:cNvSpPr/>
      </dsp:nvSpPr>
      <dsp:spPr>
        <a:xfrm rot="2700000">
          <a:off x="4528627" y="1277753"/>
          <a:ext cx="396911" cy="502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546065" y="1336250"/>
        <a:ext cx="277838" cy="301787"/>
      </dsp:txXfrm>
    </dsp:sp>
    <dsp:sp modelId="{00D5671D-1504-4B6B-B65B-E479F14AE12C}">
      <dsp:nvSpPr>
        <dsp:cNvPr id="0" name=""/>
        <dsp:cNvSpPr/>
      </dsp:nvSpPr>
      <dsp:spPr>
        <a:xfrm>
          <a:off x="4781548" y="1583707"/>
          <a:ext cx="1490309" cy="1490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about</a:t>
          </a:r>
          <a:endParaRPr lang="zh-CN" altLang="en-US" sz="2500" kern="1200" dirty="0"/>
        </a:p>
      </dsp:txBody>
      <dsp:txXfrm>
        <a:off x="4999799" y="1801958"/>
        <a:ext cx="1053807" cy="1053807"/>
      </dsp:txXfrm>
    </dsp:sp>
    <dsp:sp modelId="{09F258E6-356C-4534-B1F9-4AB5735C1DB0}">
      <dsp:nvSpPr>
        <dsp:cNvPr id="0" name=""/>
        <dsp:cNvSpPr/>
      </dsp:nvSpPr>
      <dsp:spPr>
        <a:xfrm rot="8100000">
          <a:off x="4544513" y="2861106"/>
          <a:ext cx="396911" cy="502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4646148" y="2919603"/>
        <a:ext cx="277838" cy="301787"/>
      </dsp:txXfrm>
    </dsp:sp>
    <dsp:sp modelId="{B5D4E514-246B-4533-89F8-E019CF1EF151}">
      <dsp:nvSpPr>
        <dsp:cNvPr id="0" name=""/>
        <dsp:cNvSpPr/>
      </dsp:nvSpPr>
      <dsp:spPr>
        <a:xfrm>
          <a:off x="3198195" y="3167061"/>
          <a:ext cx="1490309" cy="1490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option</a:t>
          </a:r>
          <a:endParaRPr lang="zh-CN" altLang="en-US" sz="2500" kern="1200" dirty="0"/>
        </a:p>
      </dsp:txBody>
      <dsp:txXfrm>
        <a:off x="3416446" y="3385312"/>
        <a:ext cx="1053807" cy="1053807"/>
      </dsp:txXfrm>
    </dsp:sp>
    <dsp:sp modelId="{F1867ED7-67FB-4876-8C32-4FF826D81C6F}">
      <dsp:nvSpPr>
        <dsp:cNvPr id="0" name=""/>
        <dsp:cNvSpPr/>
      </dsp:nvSpPr>
      <dsp:spPr>
        <a:xfrm rot="13500000">
          <a:off x="2961160" y="2876992"/>
          <a:ext cx="396911" cy="502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3062795" y="3019687"/>
        <a:ext cx="277838" cy="301787"/>
      </dsp:txXfrm>
    </dsp:sp>
    <dsp:sp modelId="{1357262A-B661-49DC-BA64-BA426E1144A4}">
      <dsp:nvSpPr>
        <dsp:cNvPr id="0" name=""/>
        <dsp:cNvSpPr/>
      </dsp:nvSpPr>
      <dsp:spPr>
        <a:xfrm>
          <a:off x="1614842" y="1583707"/>
          <a:ext cx="1490309" cy="1490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contact</a:t>
          </a:r>
          <a:endParaRPr lang="zh-CN" altLang="en-US" sz="2500" kern="1200" dirty="0"/>
        </a:p>
      </dsp:txBody>
      <dsp:txXfrm>
        <a:off x="1833093" y="1801958"/>
        <a:ext cx="1053807" cy="1053807"/>
      </dsp:txXfrm>
    </dsp:sp>
    <dsp:sp modelId="{D9F795B3-D365-42B9-8467-1BF0B0136827}">
      <dsp:nvSpPr>
        <dsp:cNvPr id="0" name=""/>
        <dsp:cNvSpPr/>
      </dsp:nvSpPr>
      <dsp:spPr>
        <a:xfrm rot="18900000">
          <a:off x="2945274" y="1293639"/>
          <a:ext cx="396911" cy="502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962712" y="1436334"/>
        <a:ext cx="277838" cy="301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64474-D3B8-4292-A55D-9AE57C098647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AE-B08F-4D0F-880F-BBC38F9B1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7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&lt;ion-tabs&gt;</a:t>
            </a:r>
          </a:p>
          <a:p>
            <a:r>
              <a:rPr lang="en-US" altLang="zh-CN" dirty="0" smtClean="0"/>
              <a:t>    &lt;ion-tab title="</a:t>
            </a:r>
            <a:r>
              <a:rPr lang="zh-CN" altLang="en-US" dirty="0" smtClean="0"/>
              <a:t>首页</a:t>
            </a:r>
            <a:r>
              <a:rPr lang="en-US" altLang="zh-CN" dirty="0" smtClean="0"/>
              <a:t>"&gt;...&lt;/ion-tab&gt;</a:t>
            </a:r>
          </a:p>
          <a:p>
            <a:r>
              <a:rPr lang="en-US" altLang="zh-CN" dirty="0" smtClean="0"/>
              <a:t>    &lt;ion-tab title="</a:t>
            </a:r>
            <a:r>
              <a:rPr lang="zh-CN" altLang="en-US" dirty="0" smtClean="0"/>
              <a:t>交流</a:t>
            </a:r>
            <a:r>
              <a:rPr lang="en-US" altLang="zh-CN" dirty="0" smtClean="0"/>
              <a:t>"&gt;...&lt;/ion-tab&gt;</a:t>
            </a:r>
          </a:p>
          <a:p>
            <a:r>
              <a:rPr lang="en-US" altLang="zh-CN" dirty="0" smtClean="0"/>
              <a:t>    &lt;ion-tab title="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"&gt;...&lt;/ion-tab&gt;</a:t>
            </a:r>
          </a:p>
          <a:p>
            <a:r>
              <a:rPr lang="en-US" altLang="zh-CN" dirty="0" smtClean="0"/>
              <a:t>&lt;/ion-tabs&gt;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6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resize()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重新计算容器尺寸。当父元素大小变化时，应当调用此方法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scrollTop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shouldAnimate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滚动到内容顶部。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shouldAnimate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true|false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，表示是否使用动画展示滚动过程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scrollBottom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shouldAnimate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滚动到内容底部。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shouldAnimate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true|false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，表示是否使用动画展示滚动过程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scrollTo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left,top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shouldAnimate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滚动到指定位置。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分别表示要滚动到的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scrollBy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left,top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shouldAnimate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滚动指定偏移量。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分别表示要滚动的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偏移量和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偏移量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getScrollPosition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读取当前视图位置。返回值为一个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属性，分别表示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11EB-BED4-4304-AFE0-AE0FE41EC8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2015/12/28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84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6569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8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列表内容 with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3309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323756"/>
            <a:ext cx="78867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>
              <a:def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defRPr>
            </a:lvl1pPr>
          </a:lstStyle>
          <a:p>
            <a:pPr lvl="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&lt;!–</a:t>
            </a:r>
            <a:r>
              <a:rPr lang="en-US" altLang="zh-CN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code --&gt;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769112"/>
            <a:ext cx="78867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>
              <a:def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defRPr>
            </a:lvl1pPr>
          </a:lstStyle>
          <a:p>
            <a:pPr lvl="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&lt;!–</a:t>
            </a:r>
            <a:r>
              <a:rPr lang="en-US" altLang="zh-CN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code --&gt;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6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365" y="2427335"/>
            <a:ext cx="7127272" cy="923330"/>
          </a:xfrm>
        </p:spPr>
        <p:txBody>
          <a:bodyPr/>
          <a:lstStyle/>
          <a:p>
            <a:r>
              <a:rPr lang="en-US" altLang="zh-CN" dirty="0" smtClean="0"/>
              <a:t>Ionic  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前端与移动开发学院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6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标题栏 </a:t>
            </a:r>
            <a:r>
              <a:rPr lang="en-US" altLang="zh-CN" dirty="0"/>
              <a:t>: ion-header-bar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2791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/>
              <a:t>ion-header-bar </a:t>
            </a:r>
            <a:r>
              <a:rPr lang="zh-CN" altLang="en-US" dirty="0" smtClean="0"/>
              <a:t>指令</a:t>
            </a:r>
            <a:r>
              <a:rPr lang="zh-CN" altLang="en-US" dirty="0"/>
              <a:t>声明一个标题栏元素，标题栏总是位于屏幕的顶部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ion-header-bar</a:t>
            </a:r>
            <a:r>
              <a:rPr lang="zh-CN" altLang="en-US" dirty="0"/>
              <a:t>指令有两个可选的属性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align-title - </a:t>
            </a:r>
            <a:r>
              <a:rPr lang="zh-CN" altLang="en-US" dirty="0"/>
              <a:t>设置标题文字的对齐方式。允许值：</a:t>
            </a:r>
            <a:r>
              <a:rPr lang="en-US" altLang="zh-CN" dirty="0"/>
              <a:t>left | right | center</a:t>
            </a:r>
            <a:r>
              <a:rPr lang="zh-CN" altLang="en-US" dirty="0" smtClean="0"/>
              <a:t>，默认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no-tap-scroll - </a:t>
            </a:r>
            <a:r>
              <a:rPr lang="zh-CN" altLang="en-US" dirty="0"/>
              <a:t>当点击标题</a:t>
            </a:r>
            <a:r>
              <a:rPr lang="zh-CN" altLang="en-US" dirty="0" smtClean="0"/>
              <a:t>时是否</a:t>
            </a:r>
            <a:r>
              <a:rPr lang="zh-CN" altLang="en-US" dirty="0"/>
              <a:t>将内容区域自动滚动到最开始。允许值：</a:t>
            </a:r>
            <a:r>
              <a:rPr lang="en-US" altLang="zh-CN" dirty="0"/>
              <a:t>true | false</a:t>
            </a:r>
            <a:r>
              <a:rPr lang="zh-CN" altLang="en-US" dirty="0"/>
              <a:t>，默认为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758910" y="2629024"/>
            <a:ext cx="7886700" cy="369332"/>
          </a:xfrm>
        </p:spPr>
        <p:txBody>
          <a:bodyPr/>
          <a:lstStyle/>
          <a:p>
            <a:r>
              <a:rPr lang="en-US" altLang="zh-CN" dirty="0"/>
              <a:t>&lt;ion-header-bar&gt;...&lt;/ion-header-bar&gt;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2428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on-touch/on-release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在屏幕上按下手指或鼠标键时，会立即触发</a:t>
            </a:r>
            <a:r>
              <a:rPr lang="en-US" altLang="zh-CN" b="1" dirty="0"/>
              <a:t>on-touch</a:t>
            </a:r>
            <a:r>
              <a:rPr lang="zh-CN" altLang="en-US" dirty="0"/>
              <a:t>事件；当手指抬起或鼠标键松开时， 会立即触发</a:t>
            </a:r>
            <a:r>
              <a:rPr lang="en-US" altLang="zh-CN" b="1" dirty="0"/>
              <a:t>on-release</a:t>
            </a:r>
            <a:r>
              <a:rPr lang="zh-CN" altLang="en-US" dirty="0"/>
              <a:t>事件。</a:t>
            </a:r>
          </a:p>
          <a:p>
            <a:r>
              <a:rPr lang="zh-CN" altLang="en-US" dirty="0"/>
              <a:t>可以在任何元素上挂接响应的事件监听函数：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100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58910" y="3015428"/>
            <a:ext cx="7886700" cy="369332"/>
          </a:xfrm>
        </p:spPr>
        <p:txBody>
          <a:bodyPr/>
          <a:lstStyle/>
          <a:p>
            <a:r>
              <a:rPr lang="en-US" altLang="zh-CN" dirty="0"/>
              <a:t>&lt;any on-touch="..." on-release="..."&gt;...&lt;/any&gt;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16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拖拽 </a:t>
            </a:r>
            <a:r>
              <a:rPr lang="en-US" altLang="zh-CN" dirty="0"/>
              <a:t>: on-drag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126724"/>
          </a:xfrm>
        </p:spPr>
        <p:txBody>
          <a:bodyPr/>
          <a:lstStyle/>
          <a:p>
            <a:r>
              <a:rPr lang="zh-CN" altLang="en-US" sz="2000" dirty="0"/>
              <a:t>在屏幕上按住并移动时，触发</a:t>
            </a:r>
            <a:r>
              <a:rPr lang="en-US" altLang="zh-CN" sz="2000" b="1" dirty="0"/>
              <a:t>on-drag</a:t>
            </a:r>
            <a:r>
              <a:rPr lang="zh-CN" altLang="en-US" sz="2000" dirty="0"/>
              <a:t>拖拽事件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endParaRPr lang="en-US" altLang="zh-CN" dirty="0"/>
          </a:p>
          <a:p>
            <a:r>
              <a:rPr lang="zh-CN" altLang="en-US" dirty="0"/>
              <a:t>根据运动方向的不同，可以细分为以下几种事件：</a:t>
            </a:r>
          </a:p>
          <a:p>
            <a:r>
              <a:rPr lang="en-US" altLang="zh-CN" b="1" dirty="0"/>
              <a:t>on-drag</a:t>
            </a:r>
            <a:r>
              <a:rPr lang="en-US" altLang="zh-CN" dirty="0"/>
              <a:t> - </a:t>
            </a:r>
            <a:r>
              <a:rPr lang="zh-CN" altLang="en-US" dirty="0"/>
              <a:t>向所有方向拖动时都触发此事件</a:t>
            </a:r>
          </a:p>
          <a:p>
            <a:r>
              <a:rPr lang="en-US" altLang="zh-CN" b="1" dirty="0"/>
              <a:t>on-drag-up</a:t>
            </a:r>
            <a:r>
              <a:rPr lang="en-US" altLang="zh-CN" dirty="0"/>
              <a:t> - </a:t>
            </a:r>
            <a:r>
              <a:rPr lang="zh-CN" altLang="en-US" dirty="0"/>
              <a:t>向上拖动时触发此事件</a:t>
            </a:r>
          </a:p>
          <a:p>
            <a:r>
              <a:rPr lang="en-US" altLang="zh-CN" b="1" dirty="0"/>
              <a:t>on-drag-down</a:t>
            </a:r>
            <a:r>
              <a:rPr lang="en-US" altLang="zh-CN" dirty="0"/>
              <a:t> - </a:t>
            </a:r>
            <a:r>
              <a:rPr lang="zh-CN" altLang="en-US" dirty="0"/>
              <a:t>向下拖动时触发此事件</a:t>
            </a:r>
          </a:p>
          <a:p>
            <a:r>
              <a:rPr lang="en-US" altLang="zh-CN" b="1" dirty="0"/>
              <a:t>on-drag-left</a:t>
            </a:r>
            <a:r>
              <a:rPr lang="en-US" altLang="zh-CN" dirty="0"/>
              <a:t> - </a:t>
            </a:r>
            <a:r>
              <a:rPr lang="zh-CN" altLang="en-US" dirty="0"/>
              <a:t>向左拖动时触发此事件</a:t>
            </a:r>
          </a:p>
          <a:p>
            <a:r>
              <a:rPr lang="en-US" altLang="zh-CN" b="1" dirty="0"/>
              <a:t>on-drag-right</a:t>
            </a:r>
            <a:r>
              <a:rPr lang="en-US" altLang="zh-CN" dirty="0"/>
              <a:t> - </a:t>
            </a:r>
            <a:r>
              <a:rPr lang="zh-CN" altLang="en-US" dirty="0"/>
              <a:t>向右拖动时触发此事件</a:t>
            </a:r>
          </a:p>
          <a:p>
            <a:r>
              <a:rPr lang="zh-CN" altLang="en-US" dirty="0"/>
              <a:t>可以在任意元素上使用这些指令挂接对应的事件监听函数：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101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28650" y="5902773"/>
            <a:ext cx="7886700" cy="369332"/>
          </a:xfrm>
        </p:spPr>
        <p:txBody>
          <a:bodyPr/>
          <a:lstStyle/>
          <a:p>
            <a:r>
              <a:rPr lang="en-US" altLang="zh-CN" dirty="0"/>
              <a:t>&lt;any on-drag="..."&gt;...&lt;/any&gt;</a:t>
            </a:r>
            <a:endParaRPr lang="zh-CN" altLang="en-US" dirty="0"/>
          </a:p>
        </p:txBody>
      </p:sp>
      <p:pic>
        <p:nvPicPr>
          <p:cNvPr id="19458" name="Picture 2" descr="gesture-dr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8" y="2145381"/>
            <a:ext cx="6477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4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划动 </a:t>
            </a:r>
            <a:r>
              <a:rPr lang="en-US" altLang="zh-CN" dirty="0"/>
              <a:t>: on-swipe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575903"/>
          </a:xfrm>
        </p:spPr>
        <p:txBody>
          <a:bodyPr/>
          <a:lstStyle/>
          <a:p>
            <a:r>
              <a:rPr lang="zh-CN" altLang="en-US" dirty="0"/>
              <a:t>在屏幕上按住并快速拖动时，将触发</a:t>
            </a:r>
            <a:r>
              <a:rPr lang="en-US" altLang="zh-CN" b="1" dirty="0"/>
              <a:t>on-swipe</a:t>
            </a:r>
            <a:r>
              <a:rPr lang="zh-CN" altLang="en-US" dirty="0"/>
              <a:t>划动事件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根据划动方向的不同，可细分为以下指令：</a:t>
            </a:r>
          </a:p>
          <a:p>
            <a:r>
              <a:rPr lang="en-US" altLang="zh-CN" b="1" dirty="0"/>
              <a:t>on-swipe</a:t>
            </a:r>
            <a:r>
              <a:rPr lang="en-US" altLang="zh-CN" dirty="0"/>
              <a:t> - </a:t>
            </a:r>
            <a:r>
              <a:rPr lang="zh-CN" altLang="en-US" dirty="0"/>
              <a:t>向任何方向的划动都触发事件</a:t>
            </a:r>
          </a:p>
          <a:p>
            <a:r>
              <a:rPr lang="en-US" altLang="zh-CN" b="1" dirty="0"/>
              <a:t>on-swipe-up</a:t>
            </a:r>
            <a:r>
              <a:rPr lang="en-US" altLang="zh-CN" dirty="0"/>
              <a:t> - </a:t>
            </a:r>
            <a:r>
              <a:rPr lang="zh-CN" altLang="en-US" dirty="0"/>
              <a:t>向上划动时触发事件</a:t>
            </a:r>
          </a:p>
          <a:p>
            <a:r>
              <a:rPr lang="en-US" altLang="zh-CN" b="1" dirty="0"/>
              <a:t>on-swipe-down</a:t>
            </a:r>
            <a:r>
              <a:rPr lang="en-US" altLang="zh-CN" dirty="0"/>
              <a:t> - </a:t>
            </a:r>
            <a:r>
              <a:rPr lang="zh-CN" altLang="en-US" dirty="0"/>
              <a:t>向下划动时触发事件</a:t>
            </a:r>
          </a:p>
          <a:p>
            <a:r>
              <a:rPr lang="en-US" altLang="zh-CN" b="1" dirty="0"/>
              <a:t>on-swipe-left</a:t>
            </a:r>
            <a:r>
              <a:rPr lang="en-US" altLang="zh-CN" dirty="0"/>
              <a:t> - </a:t>
            </a:r>
            <a:r>
              <a:rPr lang="zh-CN" altLang="en-US" dirty="0"/>
              <a:t>向左划动时触发事件</a:t>
            </a:r>
          </a:p>
          <a:p>
            <a:r>
              <a:rPr lang="en-US" altLang="zh-CN" b="1" dirty="0"/>
              <a:t>on-swipe-right</a:t>
            </a:r>
            <a:r>
              <a:rPr lang="en-US" altLang="zh-CN" dirty="0"/>
              <a:t> - </a:t>
            </a:r>
            <a:r>
              <a:rPr lang="zh-CN" altLang="en-US" dirty="0"/>
              <a:t>向右划动时触发事件</a:t>
            </a:r>
          </a:p>
          <a:p>
            <a:r>
              <a:rPr lang="zh-CN" altLang="en-US" dirty="0"/>
              <a:t>可以在任何元素上使用这些指令挂接事件监听函数：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102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28650" y="5887089"/>
            <a:ext cx="7886700" cy="369332"/>
          </a:xfrm>
        </p:spPr>
        <p:txBody>
          <a:bodyPr/>
          <a:lstStyle/>
          <a:p>
            <a:r>
              <a:rPr lang="en-US" altLang="zh-CN" dirty="0"/>
              <a:t>&lt;any on-swipe="..."&gt;...&lt;/any&gt;</a:t>
            </a:r>
            <a:endParaRPr lang="zh-CN" altLang="en-US" dirty="0"/>
          </a:p>
        </p:txBody>
      </p:sp>
      <p:pic>
        <p:nvPicPr>
          <p:cNvPr id="20482" name="Picture 2" descr="gesture-swi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20" y="2113613"/>
            <a:ext cx="676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0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/>
              <a:t>: $ionicGesture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除了使用之前介绍的特定指令实现手势事件的监听，也可以使用</a:t>
            </a:r>
            <a:r>
              <a:rPr lang="en-US" altLang="zh-CN" sz="1800" b="1" dirty="0"/>
              <a:t>$</a:t>
            </a:r>
            <a:r>
              <a:rPr lang="en-US" altLang="zh-CN" sz="1800" b="1" dirty="0" err="1"/>
              <a:t>ionicGesture</a:t>
            </a:r>
            <a:r>
              <a:rPr lang="zh-CN" altLang="en-US" sz="1800" dirty="0"/>
              <a:t>服务 注册</a:t>
            </a:r>
            <a:r>
              <a:rPr lang="en-US" altLang="zh-CN" sz="1800" dirty="0"/>
              <a:t>/</a:t>
            </a:r>
            <a:r>
              <a:rPr lang="zh-CN" altLang="en-US" sz="1800" dirty="0"/>
              <a:t>解除手势事件监听：</a:t>
            </a:r>
          </a:p>
          <a:p>
            <a:r>
              <a:rPr lang="en-US" altLang="zh-CN" sz="1800" b="1" dirty="0"/>
              <a:t>on(eventType,callback,$</a:t>
            </a:r>
            <a:r>
              <a:rPr lang="en-US" altLang="zh-CN" sz="1800" b="1" dirty="0" err="1"/>
              <a:t>element,options</a:t>
            </a:r>
            <a:r>
              <a:rPr lang="en-US" altLang="zh-CN" sz="1800" b="1" dirty="0"/>
              <a:t>)</a:t>
            </a:r>
            <a:r>
              <a:rPr lang="en-US" altLang="zh-CN" sz="1800" dirty="0"/>
              <a:t> - </a:t>
            </a:r>
            <a:r>
              <a:rPr lang="zh-CN" altLang="en-US" sz="1800" dirty="0"/>
              <a:t>注册手势事件监听函数</a:t>
            </a:r>
          </a:p>
          <a:p>
            <a:pPr marL="0" indent="0">
              <a:buNone/>
            </a:pPr>
            <a:r>
              <a:rPr lang="zh-CN" altLang="en-US" sz="1800" dirty="0" smtClean="0"/>
              <a:t>     参数</a:t>
            </a:r>
            <a:r>
              <a:rPr lang="en-US" altLang="zh-CN" sz="1800" i="1" dirty="0" err="1"/>
              <a:t>eventType</a:t>
            </a:r>
            <a:r>
              <a:rPr lang="zh-CN" altLang="en-US" sz="1800" dirty="0"/>
              <a:t>是支持的事件类型，参看下面介绍；参数</a:t>
            </a:r>
            <a:r>
              <a:rPr lang="en-US" altLang="zh-CN" sz="1800" i="1" dirty="0"/>
              <a:t>callback</a:t>
            </a:r>
            <a:r>
              <a:rPr lang="zh-CN" altLang="en-US" sz="1800" dirty="0"/>
              <a:t>指定监听函数； 参数</a:t>
            </a:r>
            <a:r>
              <a:rPr lang="en-US" altLang="zh-CN" sz="1800" i="1" dirty="0"/>
              <a:t>$element</a:t>
            </a:r>
            <a:r>
              <a:rPr lang="zh-CN" altLang="en-US" sz="1800" dirty="0"/>
              <a:t>是要绑定事件的</a:t>
            </a:r>
            <a:r>
              <a:rPr lang="en-US" altLang="zh-CN" sz="1800" dirty="0" err="1"/>
              <a:t>jqLite</a:t>
            </a:r>
            <a:r>
              <a:rPr lang="zh-CN" altLang="en-US" sz="1800" dirty="0"/>
              <a:t>元素。</a:t>
            </a:r>
          </a:p>
          <a:p>
            <a:pPr marL="0" indent="0">
              <a:buNone/>
            </a:pPr>
            <a:r>
              <a:rPr lang="en-US" altLang="zh-CN" sz="1800" dirty="0" smtClean="0"/>
              <a:t>      on</a:t>
            </a:r>
            <a:r>
              <a:rPr lang="en-US" altLang="zh-CN" sz="1800" dirty="0"/>
              <a:t>()</a:t>
            </a:r>
            <a:r>
              <a:rPr lang="zh-CN" altLang="en-US" sz="1800" dirty="0"/>
              <a:t>方法返回的是一个</a:t>
            </a:r>
            <a:r>
              <a:rPr lang="en-US" altLang="zh-CN" sz="1800" i="1" dirty="0" err="1"/>
              <a:t>ionic.gesture</a:t>
            </a:r>
            <a:r>
              <a:rPr lang="zh-CN" altLang="en-US" sz="1800" dirty="0"/>
              <a:t>对象，可供解除监听用。</a:t>
            </a:r>
          </a:p>
          <a:p>
            <a:r>
              <a:rPr lang="en-US" altLang="zh-CN" sz="1800" b="1" dirty="0"/>
              <a:t>off(</a:t>
            </a:r>
            <a:r>
              <a:rPr lang="en-US" altLang="zh-CN" sz="1800" b="1" dirty="0" err="1"/>
              <a:t>gesture,eventType,callback</a:t>
            </a:r>
            <a:r>
              <a:rPr lang="en-US" altLang="zh-CN" sz="1800" b="1" dirty="0"/>
              <a:t>)</a:t>
            </a:r>
            <a:r>
              <a:rPr lang="en-US" altLang="zh-CN" sz="1800" dirty="0"/>
              <a:t> - </a:t>
            </a:r>
            <a:r>
              <a:rPr lang="zh-CN" altLang="en-US" sz="1800" dirty="0"/>
              <a:t>解除手势事件监听函数</a:t>
            </a:r>
          </a:p>
          <a:p>
            <a:pPr marL="0" indent="0">
              <a:buNone/>
            </a:pPr>
            <a:r>
              <a:rPr lang="zh-CN" altLang="en-US" sz="1800" dirty="0" smtClean="0"/>
              <a:t>      参数</a:t>
            </a:r>
            <a:r>
              <a:rPr lang="en-US" altLang="zh-CN" sz="1800" i="1" dirty="0"/>
              <a:t>gesture</a:t>
            </a:r>
            <a:r>
              <a:rPr lang="zh-CN" altLang="en-US" sz="1800" dirty="0"/>
              <a:t>是</a:t>
            </a:r>
            <a:r>
              <a:rPr lang="en-US" altLang="zh-CN" sz="1800" dirty="0"/>
              <a:t>on()</a:t>
            </a:r>
            <a:r>
              <a:rPr lang="zh-CN" altLang="en-US" sz="1800" dirty="0"/>
              <a:t>方法返回的结果对象，参数</a:t>
            </a:r>
            <a:r>
              <a:rPr lang="en-US" altLang="zh-CN" sz="1800" i="1" dirty="0"/>
              <a:t>callback</a:t>
            </a:r>
            <a:r>
              <a:rPr lang="zh-CN" altLang="en-US" sz="1800" dirty="0"/>
              <a:t>是要移除的监听函数。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028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/>
              <a:t>: $ionicGesture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/>
              <a:t>$</a:t>
            </a:r>
            <a:r>
              <a:rPr lang="en-US" altLang="zh-CN" sz="1800" b="1" dirty="0" err="1"/>
              <a:t>ionicGesture</a:t>
            </a:r>
            <a:r>
              <a:rPr lang="zh-CN" altLang="en-US" sz="1800" dirty="0"/>
              <a:t>服务支持的事件类型有：</a:t>
            </a:r>
          </a:p>
          <a:p>
            <a:r>
              <a:rPr lang="en-US" altLang="zh-CN" sz="1800" dirty="0"/>
              <a:t>hold, tap, </a:t>
            </a:r>
            <a:r>
              <a:rPr lang="en-US" altLang="zh-CN" sz="1800" dirty="0" err="1"/>
              <a:t>doubletap</a:t>
            </a:r>
            <a:r>
              <a:rPr lang="en-US" altLang="zh-CN" sz="1800" dirty="0"/>
              <a:t>, drag, </a:t>
            </a:r>
            <a:r>
              <a:rPr lang="en-US" altLang="zh-CN" sz="1800" dirty="0" err="1"/>
              <a:t>dragstart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dragend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dragup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dragdown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dragleft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dragright</a:t>
            </a:r>
            <a:r>
              <a:rPr lang="en-US" altLang="zh-CN" sz="1800" dirty="0"/>
              <a:t>, swipe, </a:t>
            </a:r>
            <a:r>
              <a:rPr lang="en-US" altLang="zh-CN" sz="1800" dirty="0" err="1"/>
              <a:t>swipeup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swipedown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swipeleft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swiperight</a:t>
            </a:r>
            <a:r>
              <a:rPr lang="en-US" altLang="zh-CN" sz="1800" dirty="0"/>
              <a:t>, transform, </a:t>
            </a:r>
            <a:r>
              <a:rPr lang="en-US" altLang="zh-CN" sz="1800" dirty="0" err="1"/>
              <a:t>transformstart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transformend</a:t>
            </a:r>
            <a:r>
              <a:rPr lang="en-US" altLang="zh-CN" sz="1800" dirty="0"/>
              <a:t>, rotate, pinch, </a:t>
            </a:r>
            <a:r>
              <a:rPr lang="en-US" altLang="zh-CN" sz="1800" dirty="0" err="1"/>
              <a:t>pinchin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pinchout</a:t>
            </a:r>
            <a:r>
              <a:rPr lang="en-US" altLang="zh-CN" sz="1800" dirty="0"/>
              <a:t>, touch, release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370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402176" y="2340000"/>
            <a:ext cx="4339650" cy="646331"/>
          </a:xfrm>
        </p:spPr>
        <p:txBody>
          <a:bodyPr/>
          <a:lstStyle/>
          <a:p>
            <a:r>
              <a:rPr lang="zh-CN" altLang="en-US" dirty="0" smtClean="0"/>
              <a:t>前端与移动开发学院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2015/12/28</a:t>
            </a:fld>
            <a:endParaRPr lang="zh-CN" altLang="en-US" sz="12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147050" y="6526213"/>
            <a:ext cx="99695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7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页脚栏 </a:t>
            </a:r>
            <a:r>
              <a:rPr lang="en-US" altLang="zh-CN" dirty="0"/>
              <a:t>: ion-footer-bar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258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ion-footer-bar</a:t>
            </a:r>
            <a:r>
              <a:rPr lang="zh-CN" altLang="en-US" dirty="0"/>
              <a:t>指令声明一个页脚栏元素，页脚栏总是位于屏幕的底部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ion-footer-bar</a:t>
            </a:r>
            <a:r>
              <a:rPr lang="zh-CN" altLang="en-US" dirty="0"/>
              <a:t>指令有一个可选的属性：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align-title </a:t>
            </a:r>
            <a:r>
              <a:rPr lang="en-US" altLang="zh-CN" dirty="0"/>
              <a:t>- </a:t>
            </a:r>
            <a:r>
              <a:rPr lang="zh-CN" altLang="en-US" dirty="0"/>
              <a:t>设置标题文本的对齐方式。允许值：</a:t>
            </a:r>
            <a:r>
              <a:rPr lang="en-US" altLang="zh-CN" dirty="0"/>
              <a:t>left | right | center 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11</a:t>
            </a:fld>
            <a:endParaRPr lang="zh-CN" altLang="en-US" sz="120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28650" y="2853616"/>
            <a:ext cx="7886700" cy="369332"/>
          </a:xfrm>
        </p:spPr>
        <p:txBody>
          <a:bodyPr/>
          <a:lstStyle/>
          <a:p>
            <a:r>
              <a:rPr lang="en-US" altLang="zh-CN" dirty="0"/>
              <a:t>&lt;ion-footer-bar&gt;...&lt;/ion-footer-bar&gt;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90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header/footer : </a:t>
            </a:r>
            <a:r>
              <a:rPr lang="zh-CN" altLang="en-US" dirty="0"/>
              <a:t>样式及内容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ion-header-bar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ion-footer-bar </a:t>
            </a:r>
            <a:r>
              <a:rPr lang="zh-CN" altLang="en-US" dirty="0" smtClean="0"/>
              <a:t>经过解析后</a:t>
            </a:r>
            <a:r>
              <a:rPr lang="zh-CN" altLang="en-US" dirty="0"/>
              <a:t>其样式类将分别被设置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.bar .</a:t>
            </a:r>
            <a:r>
              <a:rPr lang="en-US" altLang="zh-CN" dirty="0"/>
              <a:t>bar-header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bar.bar</a:t>
            </a:r>
            <a:r>
              <a:rPr lang="en-US" altLang="zh-CN" dirty="0" smtClean="0"/>
              <a:t>-footer</a:t>
            </a:r>
            <a:r>
              <a:rPr lang="zh-CN" altLang="en-US" dirty="0" smtClean="0"/>
              <a:t>，同样也可以再添加更多的：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  <p:pic>
        <p:nvPicPr>
          <p:cNvPr id="1028" name="Picture 4" descr="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72" y="3416967"/>
            <a:ext cx="5753678" cy="292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内容区 </a:t>
            </a:r>
            <a:r>
              <a:rPr lang="en-US" altLang="zh-CN" dirty="0"/>
              <a:t>: ion-content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2791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ion-content </a:t>
            </a:r>
            <a:r>
              <a:rPr lang="zh-CN" altLang="en-US" dirty="0" smtClean="0"/>
              <a:t>指令</a:t>
            </a:r>
            <a:r>
              <a:rPr lang="zh-CN" altLang="en-US" dirty="0"/>
              <a:t>定义内容区域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ion-content</a:t>
            </a:r>
            <a:r>
              <a:rPr lang="zh-CN" altLang="en-US" dirty="0"/>
              <a:t>占据</a:t>
            </a:r>
            <a:r>
              <a:rPr lang="en-US" altLang="zh-CN" dirty="0"/>
              <a:t>header</a:t>
            </a:r>
            <a:r>
              <a:rPr lang="zh-CN" altLang="en-US" dirty="0"/>
              <a:t>和</a:t>
            </a:r>
            <a:r>
              <a:rPr lang="en-US" altLang="zh-CN" dirty="0"/>
              <a:t>footer</a:t>
            </a:r>
            <a:r>
              <a:rPr lang="zh-CN" altLang="en-US" dirty="0"/>
              <a:t>以外的剩余区域。当内容超过可视区域时，</a:t>
            </a:r>
            <a:r>
              <a:rPr lang="en-US" altLang="zh-CN" dirty="0"/>
              <a:t>ion-content </a:t>
            </a:r>
            <a:r>
              <a:rPr lang="zh-CN" altLang="en-US" dirty="0"/>
              <a:t>可以滚动以显示被隐藏的部分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/>
              <a:t>默认 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自定制</a:t>
            </a:r>
            <a:r>
              <a:rPr lang="zh-CN" altLang="en-US" dirty="0"/>
              <a:t>的滚动视图，可以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overflow-scroll </a:t>
            </a:r>
            <a:r>
              <a:rPr lang="zh-CN" altLang="en-US" dirty="0" smtClean="0"/>
              <a:t>属性</a:t>
            </a:r>
            <a:r>
              <a:rPr lang="zh-CN" altLang="en-US" dirty="0"/>
              <a:t>设置使用系统内置的</a:t>
            </a:r>
            <a:r>
              <a:rPr lang="zh-CN" altLang="en-US" dirty="0" smtClean="0"/>
              <a:t>滚动条。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13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382753"/>
            <a:ext cx="7886700" cy="369332"/>
          </a:xfrm>
        </p:spPr>
        <p:txBody>
          <a:bodyPr/>
          <a:lstStyle/>
          <a:p>
            <a:r>
              <a:rPr lang="en-US" altLang="zh-CN" dirty="0"/>
              <a:t>&lt;ion-content&gt;...&lt;/ion-content&gt;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46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滚动框 </a:t>
            </a:r>
            <a:r>
              <a:rPr lang="en-US" altLang="zh-CN" dirty="0"/>
              <a:t>: ion-scroll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ion-scroll </a:t>
            </a:r>
            <a:r>
              <a:rPr lang="zh-CN" altLang="en-US" sz="2400" dirty="0" smtClean="0"/>
              <a:t>指令</a:t>
            </a:r>
            <a:r>
              <a:rPr lang="zh-CN" altLang="en-US" sz="2400" dirty="0"/>
              <a:t>声明一个可滚动的容器元素，用户可以按住内容进行拖动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ion-scroll</a:t>
            </a:r>
            <a:r>
              <a:rPr lang="zh-CN" altLang="en-US" sz="2400" dirty="0"/>
              <a:t>指令有两个常用的可选属性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direction - </a:t>
            </a:r>
            <a:r>
              <a:rPr lang="zh-CN" altLang="en-US" sz="2000" dirty="0"/>
              <a:t>内容可以滚动的方向。允许值：</a:t>
            </a:r>
            <a:r>
              <a:rPr lang="en-US" altLang="zh-CN" sz="2000" dirty="0" err="1"/>
              <a:t>x|y|xy</a:t>
            </a:r>
            <a:r>
              <a:rPr lang="zh-CN" altLang="en-US" sz="2000" dirty="0"/>
              <a:t>。默认为 </a:t>
            </a:r>
            <a:r>
              <a:rPr lang="en-US" altLang="zh-CN" sz="2000" dirty="0"/>
              <a:t>y</a:t>
            </a:r>
            <a:r>
              <a:rPr lang="zh-CN" altLang="en-US" sz="2000" dirty="0"/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zooming - </a:t>
            </a:r>
            <a:r>
              <a:rPr lang="zh-CN" altLang="en-US" sz="2000" dirty="0"/>
              <a:t>是否支持</a:t>
            </a:r>
            <a:r>
              <a:rPr lang="en-US" altLang="zh-CN" sz="2000" dirty="0"/>
              <a:t>pinch-to-zoom(</a:t>
            </a:r>
            <a:r>
              <a:rPr lang="zh-CN" altLang="en-US" sz="2000" dirty="0"/>
              <a:t>捏拉缩放</a:t>
            </a:r>
            <a:r>
              <a:rPr lang="en-US" altLang="zh-CN" sz="2000" dirty="0"/>
              <a:t>)</a:t>
            </a:r>
            <a:r>
              <a:rPr lang="zh-CN" altLang="en-US" sz="2000" dirty="0"/>
              <a:t>。允许值：</a:t>
            </a:r>
            <a:r>
              <a:rPr lang="en-US" altLang="zh-CN" sz="2000" dirty="0"/>
              <a:t>true | false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在使用</a:t>
            </a:r>
            <a:r>
              <a:rPr lang="en-US" altLang="zh-CN" sz="2400" dirty="0"/>
              <a:t>ion-scroll</a:t>
            </a:r>
            <a:r>
              <a:rPr lang="zh-CN" altLang="en-US" sz="2400" dirty="0"/>
              <a:t>时，需要显式指定滚动框元素及内容元素 的大小（高度和宽度）：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5286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拉动刷新 </a:t>
            </a:r>
            <a:r>
              <a:rPr lang="en-US" altLang="zh-CN" dirty="0"/>
              <a:t>: ion-refresher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002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ion-refresher </a:t>
            </a:r>
            <a:r>
              <a:rPr lang="zh-CN" altLang="en-US" dirty="0" smtClean="0"/>
              <a:t>指令可以</a:t>
            </a:r>
            <a:r>
              <a:rPr lang="zh-CN" altLang="en-US" dirty="0"/>
              <a:t>为滚动容器（</a:t>
            </a:r>
            <a:r>
              <a:rPr lang="en-US" altLang="zh-CN" dirty="0" smtClean="0"/>
              <a:t>ion-scroll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ion-content</a:t>
            </a:r>
            <a:r>
              <a:rPr lang="zh-CN" altLang="en-US" dirty="0"/>
              <a:t>）</a:t>
            </a:r>
            <a:r>
              <a:rPr lang="zh-CN" altLang="en-US" dirty="0" smtClean="0"/>
              <a:t>增加下拉刷新的</a:t>
            </a:r>
            <a:r>
              <a:rPr lang="zh-CN" altLang="en-US" dirty="0"/>
              <a:t>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ion-refresher</a:t>
            </a:r>
            <a:r>
              <a:rPr lang="zh-CN" altLang="en-US" dirty="0" smtClean="0"/>
              <a:t>指令其他属性见备注：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注意在刷新完毕后，应当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$</a:t>
            </a:r>
            <a:r>
              <a:rPr lang="en-US" altLang="zh-CN" dirty="0" err="1"/>
              <a:t>scope.$broadcast</a:t>
            </a:r>
            <a:r>
              <a:rPr lang="en-US" altLang="zh-CN" dirty="0"/>
              <a:t>("</a:t>
            </a:r>
            <a:r>
              <a:rPr lang="en-US" altLang="zh-CN" dirty="0" err="1" smtClean="0"/>
              <a:t>scroll.refreshComplete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15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37309" y="2721875"/>
            <a:ext cx="7886700" cy="1698927"/>
          </a:xfrm>
        </p:spPr>
        <p:txBody>
          <a:bodyPr/>
          <a:lstStyle/>
          <a:p>
            <a:r>
              <a:rPr lang="en-US" altLang="zh-CN" dirty="0"/>
              <a:t>&lt;ion-refresher </a:t>
            </a:r>
            <a:endParaRPr lang="en-US" altLang="zh-CN" dirty="0" smtClean="0"/>
          </a:p>
          <a:p>
            <a:r>
              <a:rPr lang="en-US" altLang="zh-CN" dirty="0" smtClean="0"/>
              <a:t>    pulling-text</a:t>
            </a:r>
            <a:r>
              <a:rPr lang="en-US" altLang="zh-CN" dirty="0"/>
              <a:t>="</a:t>
            </a:r>
            <a:r>
              <a:rPr lang="zh-CN" altLang="en-US" dirty="0"/>
              <a:t>下拉刷新</a:t>
            </a:r>
            <a:r>
              <a:rPr lang="en-US" altLang="zh-CN" dirty="0" smtClean="0"/>
              <a:t>..." </a:t>
            </a:r>
          </a:p>
          <a:p>
            <a:r>
              <a:rPr lang="en-US" altLang="zh-CN" dirty="0" smtClean="0"/>
              <a:t>    on-refresh</a:t>
            </a:r>
            <a:r>
              <a:rPr lang="en-US" altLang="zh-CN" dirty="0"/>
              <a:t>="</a:t>
            </a:r>
            <a:r>
              <a:rPr lang="en-US" altLang="zh-CN" dirty="0" err="1"/>
              <a:t>doRefresh</a:t>
            </a:r>
            <a:r>
              <a:rPr lang="en-US" altLang="zh-CN" dirty="0" smtClean="0"/>
              <a:t>()" </a:t>
            </a:r>
          </a:p>
          <a:p>
            <a:r>
              <a:rPr lang="en-US" altLang="zh-CN" dirty="0" smtClean="0"/>
              <a:t>    pulling-icon</a:t>
            </a:r>
            <a:r>
              <a:rPr lang="en-US" altLang="zh-CN" dirty="0"/>
              <a:t>="ion-home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ion-refresher&gt;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6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滚动刷新 </a:t>
            </a:r>
            <a:r>
              <a:rPr lang="en-US" altLang="zh-CN" dirty="0"/>
              <a:t>: ion-infinite-scroll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741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ion-infinite-scroll</a:t>
            </a:r>
            <a:r>
              <a:rPr lang="zh-CN" altLang="en-US" sz="2000" dirty="0"/>
              <a:t>指令可以为滚动容器（</a:t>
            </a:r>
            <a:r>
              <a:rPr lang="en-US" altLang="zh-CN" sz="2000" dirty="0"/>
              <a:t>ion-scroll</a:t>
            </a:r>
            <a:r>
              <a:rPr lang="zh-CN" altLang="en-US" sz="2000" dirty="0"/>
              <a:t>或</a:t>
            </a:r>
            <a:r>
              <a:rPr lang="en-US" altLang="zh-CN" sz="2000" dirty="0"/>
              <a:t>ion-content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增加增量加载功能：</a:t>
            </a: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/>
              <a:t>ion-infinite-scroll</a:t>
            </a:r>
            <a:r>
              <a:rPr lang="zh-CN" altLang="en-US" sz="2000" dirty="0"/>
              <a:t>指令有如下属性：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/>
              <a:t>on-infinite - </a:t>
            </a:r>
            <a:r>
              <a:rPr lang="zh-CN" altLang="en-US" sz="1800" dirty="0"/>
              <a:t>必须。当滚动到底部时执行此表达式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/>
              <a:t>distance - </a:t>
            </a:r>
            <a:r>
              <a:rPr lang="zh-CN" altLang="en-US" sz="1800" dirty="0"/>
              <a:t>可选。距底部距离百分比。当距离底部超过此数值时，执行</a:t>
            </a:r>
            <a:r>
              <a:rPr lang="en-US" altLang="zh-CN" sz="1800" dirty="0"/>
              <a:t>on-infinite</a:t>
            </a:r>
            <a:r>
              <a:rPr lang="zh-CN" altLang="en-US" sz="1800" dirty="0"/>
              <a:t>。默认为</a:t>
            </a:r>
            <a:r>
              <a:rPr lang="en-US" altLang="zh-CN" sz="1800" dirty="0"/>
              <a:t>1%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/>
              <a:t>icon - </a:t>
            </a:r>
            <a:r>
              <a:rPr lang="zh-CN" altLang="en-US" sz="1800" dirty="0"/>
              <a:t>可选。载入时显示的图标。默认是</a:t>
            </a:r>
            <a:r>
              <a:rPr lang="en-US" altLang="zh-CN" sz="1800" dirty="0"/>
              <a:t>ion-load-d</a:t>
            </a:r>
            <a:r>
              <a:rPr lang="zh-CN" altLang="en-US" sz="1800" dirty="0"/>
              <a:t>。</a:t>
            </a:r>
            <a:r>
              <a:rPr lang="en-US" altLang="zh-CN" sz="1800" dirty="0"/>
              <a:t>ionic</a:t>
            </a:r>
            <a:r>
              <a:rPr lang="zh-CN" altLang="en-US" sz="1800" dirty="0"/>
              <a:t>推荐使用</a:t>
            </a:r>
            <a:r>
              <a:rPr lang="en-US" altLang="zh-CN" sz="1800" dirty="0"/>
              <a:t>spinner</a:t>
            </a:r>
            <a:r>
              <a:rPr lang="zh-CN" altLang="en-US" sz="1800" dirty="0"/>
              <a:t>代替</a:t>
            </a:r>
            <a:r>
              <a:rPr lang="en-US" altLang="zh-CN" sz="1800" dirty="0"/>
              <a:t>icon</a:t>
            </a:r>
            <a:r>
              <a:rPr lang="zh-CN" altLang="en-US" sz="1800" dirty="0"/>
              <a:t>属性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/>
              <a:t>spinner - </a:t>
            </a:r>
            <a:r>
              <a:rPr lang="zh-CN" altLang="en-US" sz="1800" dirty="0"/>
              <a:t>可选。载入时的</a:t>
            </a:r>
            <a:r>
              <a:rPr lang="en-US" altLang="zh-CN" sz="1800" dirty="0"/>
              <a:t>spinner</a:t>
            </a:r>
            <a:r>
              <a:rPr lang="zh-CN" altLang="en-US" sz="1800" dirty="0"/>
              <a:t>。默认是</a:t>
            </a:r>
            <a:r>
              <a:rPr lang="en-US" altLang="zh-CN" sz="1800" dirty="0" err="1"/>
              <a:t>ionSpinner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/>
              <a:t>immediate-check - </a:t>
            </a:r>
            <a:r>
              <a:rPr lang="zh-CN" altLang="en-US" sz="1800" dirty="0"/>
              <a:t>可选。是否在载入时立即检查滚动框</a:t>
            </a:r>
            <a:r>
              <a:rPr lang="zh-CN" altLang="en-US" sz="1800" dirty="0" smtClean="0"/>
              <a:t>范围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16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618694"/>
            <a:ext cx="7886700" cy="646331"/>
          </a:xfrm>
        </p:spPr>
        <p:txBody>
          <a:bodyPr/>
          <a:lstStyle/>
          <a:p>
            <a:r>
              <a:rPr lang="en-US" altLang="zh-CN" dirty="0"/>
              <a:t>&lt;ion-infinite-scroll on-infinite=""&gt;...&lt;/ion-infinite-scroll&gt;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3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API: </a:t>
            </a:r>
            <a:r>
              <a:rPr lang="en-US" altLang="zh-CN" dirty="0"/>
              <a:t>$</a:t>
            </a:r>
            <a:r>
              <a:rPr lang="en-US" altLang="zh-CN" dirty="0" err="1"/>
              <a:t>ionicScrollDelegate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$</a:t>
            </a:r>
            <a:r>
              <a:rPr lang="en-US" altLang="zh-CN" dirty="0" err="1"/>
              <a:t>ionicScrollDelegate</a:t>
            </a:r>
            <a:r>
              <a:rPr lang="zh-CN" altLang="en-US" dirty="0"/>
              <a:t>服务提供</a:t>
            </a:r>
            <a:r>
              <a:rPr lang="zh-CN" altLang="en-US" dirty="0" smtClean="0"/>
              <a:t>控制</a:t>
            </a:r>
            <a:r>
              <a:rPr lang="zh-CN" altLang="en-US" dirty="0"/>
              <a:t>滚动容器（</a:t>
            </a:r>
            <a:r>
              <a:rPr lang="en-US" altLang="zh-CN" dirty="0"/>
              <a:t>ion-scroll</a:t>
            </a:r>
            <a:r>
              <a:rPr lang="zh-CN" altLang="en-US" dirty="0"/>
              <a:t>或</a:t>
            </a:r>
            <a:r>
              <a:rPr lang="en-US" altLang="zh-CN" dirty="0"/>
              <a:t>ion-content</a:t>
            </a:r>
            <a:r>
              <a:rPr lang="zh-CN" altLang="en-US" dirty="0" smtClean="0"/>
              <a:t>） 的</a:t>
            </a:r>
            <a:r>
              <a:rPr lang="zh-CN" altLang="en-US" dirty="0"/>
              <a:t>常用方法如下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resize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err="1"/>
              <a:t>scrollTop</a:t>
            </a:r>
            <a:r>
              <a:rPr lang="en-US" altLang="zh-CN" dirty="0"/>
              <a:t>([</a:t>
            </a:r>
            <a:r>
              <a:rPr lang="en-US" altLang="zh-CN" dirty="0" err="1"/>
              <a:t>shouldAnimate</a:t>
            </a:r>
            <a:r>
              <a:rPr lang="en-US" altLang="zh-CN" dirty="0" smtClean="0"/>
              <a:t>])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err="1"/>
              <a:t>scrollBottom</a:t>
            </a:r>
            <a:r>
              <a:rPr lang="en-US" altLang="zh-CN" dirty="0"/>
              <a:t>([</a:t>
            </a:r>
            <a:r>
              <a:rPr lang="en-US" altLang="zh-CN" dirty="0" err="1"/>
              <a:t>shouldAnimate</a:t>
            </a:r>
            <a:r>
              <a:rPr lang="en-US" altLang="zh-CN" dirty="0" smtClean="0"/>
              <a:t>])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err="1"/>
              <a:t>scrollTo</a:t>
            </a:r>
            <a:r>
              <a:rPr lang="en-US" altLang="zh-CN" dirty="0"/>
              <a:t>(</a:t>
            </a:r>
            <a:r>
              <a:rPr lang="en-US" altLang="zh-CN" dirty="0" err="1"/>
              <a:t>left,top</a:t>
            </a:r>
            <a:r>
              <a:rPr lang="en-US" altLang="zh-CN" dirty="0"/>
              <a:t>[,</a:t>
            </a:r>
            <a:r>
              <a:rPr lang="en-US" altLang="zh-CN" dirty="0" err="1"/>
              <a:t>shouldAnimate</a:t>
            </a:r>
            <a:r>
              <a:rPr lang="en-US" altLang="zh-CN" dirty="0" smtClean="0"/>
              <a:t>])</a:t>
            </a:r>
            <a:endParaRPr lang="zh-CN" altLang="en-US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err="1" smtClean="0"/>
              <a:t>scrollBy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left,top</a:t>
            </a:r>
            <a:r>
              <a:rPr lang="en-US" altLang="zh-CN" dirty="0"/>
              <a:t>[,</a:t>
            </a:r>
            <a:r>
              <a:rPr lang="en-US" altLang="zh-CN" dirty="0" err="1"/>
              <a:t>shouldAnimate</a:t>
            </a:r>
            <a:r>
              <a:rPr lang="en-US" altLang="zh-CN" dirty="0" smtClean="0"/>
              <a:t>])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err="1"/>
              <a:t>getScrollPosition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963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</a:t>
            </a:r>
            <a:r>
              <a:rPr lang="zh-CN" altLang="en-US" dirty="0" smtClean="0"/>
              <a:t>选项卡：</a:t>
            </a:r>
            <a:r>
              <a:rPr lang="en-US" altLang="zh-CN" dirty="0" smtClean="0"/>
              <a:t>ion-tabs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96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选项卡：</a:t>
            </a:r>
            <a:r>
              <a:rPr lang="en-US" altLang="zh-CN" dirty="0"/>
              <a:t>ion-tabs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463608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b="1" dirty="0"/>
              <a:t>ion-tabs</a:t>
            </a:r>
            <a:r>
              <a:rPr lang="zh-CN" altLang="en-US" sz="2000" dirty="0"/>
              <a:t>指令声明选项卡，使用</a:t>
            </a:r>
            <a:r>
              <a:rPr lang="en-US" altLang="zh-CN" sz="2000" b="1" dirty="0"/>
              <a:t>ion-tab</a:t>
            </a:r>
            <a:r>
              <a:rPr lang="zh-CN" altLang="en-US" sz="2000" dirty="0"/>
              <a:t>声明选项页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/>
              <a:t>每个</a:t>
            </a:r>
            <a:r>
              <a:rPr lang="en-US" altLang="zh-CN" sz="2000" i="1" dirty="0"/>
              <a:t>ion-tab</a:t>
            </a:r>
            <a:r>
              <a:rPr lang="zh-CN" altLang="en-US" sz="2000" dirty="0"/>
              <a:t>元素的</a:t>
            </a:r>
            <a:r>
              <a:rPr lang="en-US" altLang="zh-CN" sz="2000" dirty="0"/>
              <a:t>title</a:t>
            </a:r>
            <a:r>
              <a:rPr lang="zh-CN" altLang="en-US" sz="2000" dirty="0"/>
              <a:t>属性值将作为选项页的</a:t>
            </a:r>
            <a:r>
              <a:rPr lang="zh-CN" altLang="en-US" sz="2000" i="1" dirty="0"/>
              <a:t>标题</a:t>
            </a:r>
            <a:r>
              <a:rPr lang="zh-CN" altLang="en-US" sz="2000" dirty="0"/>
              <a:t>其 内容将填充选项卡书签栏之外的剩余区域（被应用</a:t>
            </a:r>
            <a:r>
              <a:rPr lang="en-US" altLang="zh-CN" sz="2000" i="1" dirty="0"/>
              <a:t>.pane</a:t>
            </a:r>
            <a:r>
              <a:rPr lang="zh-CN" altLang="en-US" sz="2000" dirty="0"/>
              <a:t>样式）。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19</a:t>
            </a:fld>
            <a:endParaRPr lang="zh-CN" altLang="en-US" sz="120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758910" y="2211859"/>
            <a:ext cx="7886700" cy="17004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ion-tabs&gt;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ion-tab title="..."&gt;...&lt;/ion-tab&gt;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ion-tab title="..."&gt;...&lt;/ion-tab&gt;</a:t>
            </a:r>
          </a:p>
          <a:p>
            <a:pPr marL="0" indent="0">
              <a:buNone/>
            </a:pPr>
            <a:r>
              <a:rPr lang="en-US" altLang="zh-CN" dirty="0"/>
              <a:t>        ...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ion-tabs&gt;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1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Ionic UI</a:t>
            </a:r>
            <a:r>
              <a:rPr lang="zh-CN" altLang="en-US" dirty="0" smtClean="0"/>
              <a:t>库中也提供了一些基本的</a:t>
            </a:r>
            <a:r>
              <a:rPr lang="en-US" altLang="zh-CN" dirty="0"/>
              <a:t>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模块，包括扩展 </a:t>
            </a:r>
            <a:r>
              <a:rPr lang="en-US" altLang="zh-CN" dirty="0" smtClean="0"/>
              <a:t>AngularJS </a:t>
            </a:r>
            <a:r>
              <a:rPr lang="zh-CN" altLang="en-US" dirty="0" smtClean="0"/>
              <a:t>的指令，路由状态机管理，手势等等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0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选项卡：</a:t>
            </a:r>
            <a:r>
              <a:rPr lang="en-US" altLang="zh-CN" dirty="0"/>
              <a:t>ion-tabs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463608"/>
          </a:xfrm>
        </p:spPr>
        <p:txBody>
          <a:bodyPr/>
          <a:lstStyle/>
          <a:p>
            <a:r>
              <a:rPr lang="zh-CN" altLang="en-US" sz="2000" b="1" dirty="0"/>
              <a:t>注意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不要把</a:t>
            </a:r>
            <a:r>
              <a:rPr lang="en-US" altLang="zh-CN" sz="2000" dirty="0"/>
              <a:t>ion-tabs</a:t>
            </a:r>
            <a:r>
              <a:rPr lang="zh-CN" altLang="en-US" sz="2000" dirty="0"/>
              <a:t>指令放在</a:t>
            </a:r>
            <a:r>
              <a:rPr lang="en-US" altLang="zh-CN" sz="2000" dirty="0"/>
              <a:t>ion-content</a:t>
            </a:r>
            <a:r>
              <a:rPr lang="zh-CN" altLang="en-US" sz="2000" dirty="0"/>
              <a:t>之内</a:t>
            </a:r>
          </a:p>
          <a:p>
            <a:r>
              <a:rPr lang="en-US" altLang="zh-CN" sz="2000" dirty="0"/>
              <a:t>ion-tab</a:t>
            </a:r>
            <a:r>
              <a:rPr lang="zh-CN" altLang="en-US" sz="2000" dirty="0"/>
              <a:t>的内容应当放入</a:t>
            </a:r>
            <a:r>
              <a:rPr lang="en-US" altLang="zh-CN" sz="2000" i="1" dirty="0"/>
              <a:t>ion-view</a:t>
            </a:r>
            <a:r>
              <a:rPr lang="zh-CN" altLang="en-US" sz="2000" dirty="0"/>
              <a:t>指令内，否则</a:t>
            </a:r>
            <a:r>
              <a:rPr lang="en-US" altLang="zh-CN" sz="2000" dirty="0"/>
              <a:t>ionic</a:t>
            </a:r>
            <a:r>
              <a:rPr lang="zh-CN" altLang="en-US" sz="2000" dirty="0"/>
              <a:t>在计算布局时可能</a:t>
            </a:r>
            <a:r>
              <a:rPr lang="zh-CN" altLang="en-US" sz="2000" dirty="0" smtClean="0"/>
              <a:t>出错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20</a:t>
            </a:fld>
            <a:endParaRPr lang="zh-CN" altLang="en-US" sz="1200"/>
          </a:p>
        </p:txBody>
      </p:sp>
      <p:pic>
        <p:nvPicPr>
          <p:cNvPr id="2050" name="Picture 2" descr=".t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16" y="3092223"/>
            <a:ext cx="5611729" cy="283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条带</a:t>
            </a:r>
            <a:r>
              <a:rPr lang="zh-CN" altLang="en-US" dirty="0" smtClean="0"/>
              <a:t>风格选项卡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845244"/>
          </a:xfrm>
        </p:spPr>
        <p:txBody>
          <a:bodyPr/>
          <a:lstStyle/>
          <a:p>
            <a:r>
              <a:rPr lang="zh-CN" altLang="en-US" sz="2000" dirty="0"/>
              <a:t>如果学习过课程：</a:t>
            </a:r>
            <a:r>
              <a:rPr lang="en-US" altLang="zh-CN" sz="2000" dirty="0"/>
              <a:t>ionic</a:t>
            </a:r>
            <a:r>
              <a:rPr lang="zh-CN" altLang="en-US" sz="2000" dirty="0"/>
              <a:t>之</a:t>
            </a:r>
            <a:r>
              <a:rPr lang="en-US" altLang="zh-CN" sz="2000" dirty="0"/>
              <a:t>CSS</a:t>
            </a:r>
            <a:r>
              <a:rPr lang="zh-CN" altLang="en-US" sz="2000" dirty="0"/>
              <a:t>框架，应该记得使用</a:t>
            </a:r>
            <a:r>
              <a:rPr lang="en-US" altLang="zh-CN" sz="2000" b="1" dirty="0"/>
              <a:t>.tabs-striped</a:t>
            </a:r>
            <a:r>
              <a:rPr lang="zh-CN" altLang="en-US" sz="2000" dirty="0"/>
              <a:t>样式可以将选项卡 声明为条带风格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也可以通过</a:t>
            </a:r>
            <a:r>
              <a:rPr lang="en-US" altLang="zh-CN" sz="2000" b="1" dirty="0"/>
              <a:t>$</a:t>
            </a:r>
            <a:r>
              <a:rPr lang="en-US" altLang="zh-CN" sz="2000" b="1" dirty="0" err="1"/>
              <a:t>ionicConfigProvider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AngularJS</a:t>
            </a:r>
            <a:r>
              <a:rPr lang="zh-CN" altLang="en-US" sz="2000" dirty="0"/>
              <a:t>的配置阶段，将选项卡设置为条带风格：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21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8650" y="2468543"/>
            <a:ext cx="7886700" cy="369332"/>
          </a:xfrm>
        </p:spPr>
        <p:txBody>
          <a:bodyPr/>
          <a:lstStyle/>
          <a:p>
            <a:r>
              <a:rPr lang="en-US" altLang="zh-CN" dirty="0"/>
              <a:t>&lt;ion-tabs class="tabs-striped"&gt;...&lt;/ion-tabs&gt;</a:t>
            </a:r>
            <a:endParaRPr lang="zh-CN" altLang="en-US" dirty="0"/>
          </a:p>
        </p:txBody>
      </p:sp>
      <p:sp>
        <p:nvSpPr>
          <p:cNvPr id="11" name="文本占位符 8"/>
          <p:cNvSpPr txBox="1">
            <a:spLocks/>
          </p:cNvSpPr>
          <p:nvPr/>
        </p:nvSpPr>
        <p:spPr>
          <a:xfrm>
            <a:off x="628650" y="3949851"/>
            <a:ext cx="7886700" cy="1311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ea typeface="+mn-ea"/>
                <a:cs typeface="Consolas" panose="020B0609020204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app.config</a:t>
            </a:r>
            <a:r>
              <a:rPr lang="en-US" dirty="0"/>
              <a:t>(function($</a:t>
            </a:r>
            <a:r>
              <a:rPr lang="en-US" dirty="0" err="1"/>
              <a:t>ionicConfigProvider</a:t>
            </a:r>
            <a:r>
              <a:rPr lang="en-US" dirty="0"/>
              <a:t>){</a:t>
            </a:r>
          </a:p>
          <a:p>
            <a:r>
              <a:rPr lang="en-US" dirty="0"/>
              <a:t>     </a:t>
            </a:r>
            <a:r>
              <a:rPr lang="en-US" dirty="0" smtClean="0"/>
              <a:t>$</a:t>
            </a:r>
            <a:r>
              <a:rPr lang="en-US" dirty="0" err="1"/>
              <a:t>ionicConfigProvider.tabs.style</a:t>
            </a:r>
            <a:r>
              <a:rPr lang="en-US" dirty="0"/>
              <a:t>("striped"); // </a:t>
            </a:r>
            <a:r>
              <a:rPr lang="zh-CN" altLang="en-US" dirty="0"/>
              <a:t>参数可以是： </a:t>
            </a:r>
            <a:r>
              <a:rPr lang="en-US" dirty="0"/>
              <a:t>standard | striped</a:t>
            </a:r>
          </a:p>
          <a:p>
            <a:r>
              <a:rPr lang="en-US" dirty="0"/>
              <a:t> </a:t>
            </a:r>
            <a:r>
              <a:rPr lang="en-US" dirty="0" smtClean="0"/>
              <a:t>})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选项卡位置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740990"/>
          </a:xfrm>
        </p:spPr>
        <p:txBody>
          <a:bodyPr/>
          <a:lstStyle/>
          <a:p>
            <a:r>
              <a:rPr lang="zh-CN" altLang="en-US" dirty="0"/>
              <a:t>如果学习过课程：</a:t>
            </a:r>
            <a:r>
              <a:rPr lang="en-US" altLang="zh-CN" dirty="0"/>
              <a:t>ionic</a:t>
            </a:r>
            <a:r>
              <a:rPr lang="zh-CN" altLang="en-US" dirty="0"/>
              <a:t>之</a:t>
            </a:r>
            <a:r>
              <a:rPr lang="en-US" altLang="zh-CN" dirty="0"/>
              <a:t>CSS</a:t>
            </a:r>
            <a:r>
              <a:rPr lang="zh-CN" altLang="en-US" dirty="0"/>
              <a:t>框架，应该记得使用</a:t>
            </a:r>
            <a:r>
              <a:rPr lang="en-US" altLang="zh-CN" b="1" dirty="0"/>
              <a:t>.tabs-top</a:t>
            </a:r>
            <a:r>
              <a:rPr lang="zh-CN" altLang="en-US" dirty="0"/>
              <a:t>可以将选项卡置于 顶部标题栏之下：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22</a:t>
            </a:fld>
            <a:endParaRPr lang="zh-CN" altLang="en-US" sz="120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28650" y="2621194"/>
            <a:ext cx="7886700" cy="369332"/>
          </a:xfrm>
        </p:spPr>
        <p:txBody>
          <a:bodyPr/>
          <a:lstStyle/>
          <a:p>
            <a:r>
              <a:rPr lang="en-US" altLang="zh-CN" dirty="0"/>
              <a:t>&lt;ion-tabs class="tabs-top"&gt;...&lt;/ion-tabs&gt;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628650" y="4179539"/>
            <a:ext cx="7886700" cy="13665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app.config</a:t>
            </a:r>
            <a:r>
              <a:rPr lang="en-US" altLang="zh-CN" dirty="0" smtClean="0"/>
              <a:t>(function</a:t>
            </a:r>
            <a:r>
              <a:rPr lang="en-US" altLang="zh-CN" dirty="0"/>
              <a:t>($</a:t>
            </a:r>
            <a:r>
              <a:rPr lang="en-US" altLang="zh-CN" dirty="0" err="1"/>
              <a:t>ionicConfigProvider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$</a:t>
            </a:r>
            <a:r>
              <a:rPr lang="en-US" altLang="zh-CN" dirty="0" err="1"/>
              <a:t>ionicConfigProvider.tabs.position</a:t>
            </a:r>
            <a:r>
              <a:rPr lang="en-US" altLang="zh-CN" dirty="0"/>
              <a:t>("top");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//</a:t>
            </a:r>
            <a:r>
              <a:rPr lang="zh-CN" altLang="en-US" dirty="0"/>
              <a:t>参数可以是：</a:t>
            </a:r>
            <a:r>
              <a:rPr lang="en-US" altLang="zh-CN" dirty="0"/>
              <a:t>top | bottom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zh-CN" altLang="en-US" dirty="0"/>
          </a:p>
        </p:txBody>
      </p:sp>
      <p:sp>
        <p:nvSpPr>
          <p:cNvPr id="13" name="内容占位符 8"/>
          <p:cNvSpPr txBox="1">
            <a:spLocks/>
          </p:cNvSpPr>
          <p:nvPr/>
        </p:nvSpPr>
        <p:spPr>
          <a:xfrm>
            <a:off x="628650" y="3190212"/>
            <a:ext cx="7886700" cy="8114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也可以通过</a:t>
            </a:r>
            <a:r>
              <a:rPr lang="en-US" altLang="zh-CN" b="1" dirty="0"/>
              <a:t>$</a:t>
            </a:r>
            <a:r>
              <a:rPr lang="en-US" altLang="zh-CN" b="1" dirty="0" err="1"/>
              <a:t>ionicConfigProvider</a:t>
            </a:r>
            <a:r>
              <a:rPr lang="zh-CN" altLang="en-US" dirty="0"/>
              <a:t>，在配置阶段设置选项卡的位置是在顶部还是底部：</a:t>
            </a:r>
          </a:p>
        </p:txBody>
      </p:sp>
    </p:spTree>
    <p:extLst>
      <p:ext uri="{BB962C8B-B14F-4D97-AF65-F5344CB8AC3E}">
        <p14:creationId xmlns:p14="http://schemas.microsoft.com/office/powerpoint/2010/main" val="20719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文字、图标、徽章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36883" y="1680518"/>
            <a:ext cx="8614611" cy="4658497"/>
          </a:xfrm>
        </p:spPr>
        <p:txBody>
          <a:bodyPr/>
          <a:lstStyle/>
          <a:p>
            <a:r>
              <a:rPr lang="en-US" altLang="zh-CN" sz="2000" dirty="0"/>
              <a:t>ion-tab</a:t>
            </a:r>
            <a:r>
              <a:rPr lang="zh-CN" altLang="en-US" sz="2000" dirty="0"/>
              <a:t>指令有以下属性用于设置文本、图标和徽章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b="1" dirty="0"/>
              <a:t>title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标题文字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标题</a:t>
            </a:r>
            <a:r>
              <a:rPr lang="zh-CN" altLang="en-US" sz="2000" dirty="0"/>
              <a:t>文字是必须的。该属性值将作为选项页的标题文字。</a:t>
            </a:r>
          </a:p>
          <a:p>
            <a:r>
              <a:rPr lang="en-US" altLang="zh-CN" sz="2000" b="1" dirty="0"/>
              <a:t>icon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标题图标</a:t>
            </a:r>
          </a:p>
          <a:p>
            <a:pPr marL="0" indent="0">
              <a:buNone/>
            </a:pPr>
            <a:r>
              <a:rPr lang="zh-CN" altLang="en-US" sz="2000" dirty="0" smtClean="0"/>
              <a:t>     使用</a:t>
            </a:r>
            <a:r>
              <a:rPr lang="en-US" altLang="zh-CN" sz="2000" dirty="0"/>
              <a:t>icon</a:t>
            </a:r>
            <a:r>
              <a:rPr lang="zh-CN" altLang="en-US" sz="2000" dirty="0"/>
              <a:t>属性是可选的，该属性值将用来在标题文字旁边添加一个指定的图标。 这个属性的值将被作为</a:t>
            </a:r>
            <a:r>
              <a:rPr lang="en-US" altLang="zh-CN" sz="2000" dirty="0"/>
              <a:t>icon-on</a:t>
            </a:r>
            <a:r>
              <a:rPr lang="zh-CN" altLang="en-US" sz="2000" dirty="0"/>
              <a:t>和</a:t>
            </a:r>
            <a:r>
              <a:rPr lang="en-US" altLang="zh-CN" sz="2000" dirty="0"/>
              <a:t>icon-off</a:t>
            </a:r>
            <a:r>
              <a:rPr lang="zh-CN" altLang="en-US" sz="2000" dirty="0"/>
              <a:t>的默认值</a:t>
            </a:r>
          </a:p>
          <a:p>
            <a:r>
              <a:rPr lang="en-US" altLang="zh-CN" sz="2000" b="1" dirty="0"/>
              <a:t>icon-on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被选中状态的标题</a:t>
            </a:r>
            <a:r>
              <a:rPr lang="zh-CN" altLang="en-US" sz="2000" dirty="0" smtClean="0"/>
              <a:t>图标</a:t>
            </a:r>
          </a:p>
          <a:p>
            <a:pPr marL="0" indent="0">
              <a:buNone/>
            </a:pPr>
            <a:r>
              <a:rPr lang="zh-CN" altLang="en-US" sz="2000" dirty="0" smtClean="0"/>
              <a:t>     如果一个选项页被选中，</a:t>
            </a:r>
            <a:r>
              <a:rPr lang="en-US" altLang="zh-CN" sz="2000" dirty="0" smtClean="0"/>
              <a:t>ion-tabs</a:t>
            </a:r>
            <a:r>
              <a:rPr lang="zh-CN" altLang="en-US" sz="2000" dirty="0" smtClean="0"/>
              <a:t>将使用</a:t>
            </a:r>
            <a:r>
              <a:rPr lang="en-US" altLang="zh-CN" sz="2000" dirty="0" smtClean="0"/>
              <a:t>icon-on</a:t>
            </a:r>
            <a:r>
              <a:rPr lang="zh-CN" altLang="en-US" sz="2000" dirty="0" smtClean="0"/>
              <a:t>属性的值绘制图标。如果</a:t>
            </a:r>
            <a:r>
              <a:rPr lang="en-US" altLang="zh-CN" sz="2000" dirty="0" smtClean="0"/>
              <a:t>icon-on </a:t>
            </a:r>
            <a:r>
              <a:rPr lang="zh-CN" altLang="en-US" sz="2000" dirty="0" smtClean="0"/>
              <a:t>没有设置，那么</a:t>
            </a:r>
            <a:r>
              <a:rPr lang="en-US" altLang="zh-CN" sz="2000" dirty="0" smtClean="0"/>
              <a:t>ion-tabs</a:t>
            </a:r>
            <a:r>
              <a:rPr lang="zh-CN" altLang="en-US" sz="2000" dirty="0" smtClean="0"/>
              <a:t>就使用</a:t>
            </a:r>
            <a:r>
              <a:rPr lang="en-US" altLang="zh-CN" sz="2000" dirty="0" smtClean="0"/>
              <a:t>icon</a:t>
            </a:r>
            <a:r>
              <a:rPr lang="zh-CN" altLang="en-US" sz="2000" dirty="0" smtClean="0"/>
              <a:t>属性的值绘制图标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607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文字、图标、徽章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36883" y="1680518"/>
            <a:ext cx="8614611" cy="4658497"/>
          </a:xfrm>
        </p:spPr>
        <p:txBody>
          <a:bodyPr/>
          <a:lstStyle/>
          <a:p>
            <a:r>
              <a:rPr lang="en-US" altLang="zh-CN" sz="2000" b="1" dirty="0"/>
              <a:t>icon-off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未选中状态的标题图标</a:t>
            </a:r>
          </a:p>
          <a:p>
            <a:pPr marL="0" indent="0">
              <a:buNone/>
            </a:pPr>
            <a:r>
              <a:rPr lang="zh-CN" altLang="en-US" sz="2000" dirty="0" smtClean="0"/>
              <a:t>     如果</a:t>
            </a:r>
            <a:r>
              <a:rPr lang="zh-CN" altLang="en-US" sz="2000" dirty="0"/>
              <a:t>一个选项页没有被选中，</a:t>
            </a:r>
            <a:r>
              <a:rPr lang="en-US" altLang="zh-CN" sz="2000" dirty="0"/>
              <a:t>ion-tabs</a:t>
            </a:r>
            <a:r>
              <a:rPr lang="zh-CN" altLang="en-US" sz="2000" dirty="0"/>
              <a:t>将使用</a:t>
            </a:r>
            <a:r>
              <a:rPr lang="en-US" altLang="zh-CN" sz="2000" dirty="0"/>
              <a:t>icon-off</a:t>
            </a:r>
            <a:r>
              <a:rPr lang="zh-CN" altLang="en-US" sz="2000" dirty="0"/>
              <a:t>属性的值绘制图标。如果</a:t>
            </a:r>
            <a:r>
              <a:rPr lang="en-US" altLang="zh-CN" sz="2000" dirty="0"/>
              <a:t>icon-off </a:t>
            </a:r>
            <a:r>
              <a:rPr lang="zh-CN" altLang="en-US" sz="2000" dirty="0"/>
              <a:t>没有设置，那么</a:t>
            </a:r>
            <a:r>
              <a:rPr lang="en-US" altLang="zh-CN" sz="2000" dirty="0"/>
              <a:t>ion-tabs</a:t>
            </a:r>
            <a:r>
              <a:rPr lang="zh-CN" altLang="en-US" sz="2000" dirty="0"/>
              <a:t>就使用</a:t>
            </a:r>
            <a:r>
              <a:rPr lang="en-US" altLang="zh-CN" sz="2000" dirty="0"/>
              <a:t>icon</a:t>
            </a:r>
            <a:r>
              <a:rPr lang="zh-CN" altLang="en-US" sz="2000" dirty="0"/>
              <a:t>属性的值绘制图标</a:t>
            </a:r>
          </a:p>
          <a:p>
            <a:r>
              <a:rPr lang="en-US" altLang="zh-CN" sz="2000" b="1" dirty="0"/>
              <a:t>badge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标题</a:t>
            </a:r>
            <a:r>
              <a:rPr lang="zh-CN" altLang="en-US" sz="2000" dirty="0" smtClean="0"/>
              <a:t>徽章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ion-tabs</a:t>
            </a:r>
            <a:r>
              <a:rPr lang="zh-CN" altLang="en-US" sz="2000" dirty="0"/>
              <a:t>使用</a:t>
            </a:r>
            <a:r>
              <a:rPr lang="en-US" altLang="zh-CN" sz="2000" dirty="0"/>
              <a:t>badge</a:t>
            </a:r>
            <a:r>
              <a:rPr lang="zh-CN" altLang="en-US" sz="2000" dirty="0"/>
              <a:t>属性的值在标题文字旁边添加一个圆形的文字标识，通常用来 显示数字。这个属性是可选的，可以是一个具体的值，也可以是当前作用域上的 一个变量</a:t>
            </a:r>
          </a:p>
          <a:p>
            <a:r>
              <a:rPr lang="en-US" altLang="zh-CN" sz="2000" b="1" dirty="0"/>
              <a:t>badge-style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标题徽章样式</a:t>
            </a:r>
          </a:p>
          <a:p>
            <a:pPr marL="0" indent="0">
              <a:buNone/>
            </a:pPr>
            <a:r>
              <a:rPr lang="zh-CN" altLang="en-US" sz="2000" dirty="0" smtClean="0"/>
              <a:t>     使用</a:t>
            </a:r>
            <a:r>
              <a:rPr lang="en-US" altLang="zh-CN" sz="2000" dirty="0"/>
              <a:t>badge-style</a:t>
            </a:r>
            <a:r>
              <a:rPr lang="zh-CN" altLang="en-US" sz="2000" dirty="0"/>
              <a:t>属性设置徽章的样式， 比如配色方案：</a:t>
            </a:r>
            <a:r>
              <a:rPr lang="en-US" altLang="zh-CN" sz="2000" dirty="0"/>
              <a:t>barge-{color}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560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隐藏与禁止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有些情况下，可能需要临时性地隐藏或禁止某个选项页，</a:t>
            </a:r>
            <a:r>
              <a:rPr lang="en-US" altLang="zh-CN" sz="2000" dirty="0"/>
              <a:t>ion-tab</a:t>
            </a:r>
            <a:r>
              <a:rPr lang="zh-CN" altLang="en-US" sz="2000" dirty="0"/>
              <a:t>提供了两个 属性用来实现这个功能：</a:t>
            </a:r>
          </a:p>
          <a:p>
            <a:r>
              <a:rPr lang="en-US" altLang="zh-CN" sz="2000" b="1" dirty="0"/>
              <a:t>hidden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隐藏</a:t>
            </a:r>
          </a:p>
          <a:p>
            <a:pPr marL="0" indent="0">
              <a:buNone/>
            </a:pPr>
            <a:r>
              <a:rPr lang="en-US" altLang="zh-CN" sz="2000" dirty="0" smtClean="0"/>
              <a:t>    hidden</a:t>
            </a:r>
            <a:r>
              <a:rPr lang="zh-CN" altLang="en-US" sz="2000" dirty="0"/>
              <a:t>属性是当前作用域上的表达式。 当其值为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时，选项页将不可见</a:t>
            </a:r>
          </a:p>
          <a:p>
            <a:r>
              <a:rPr lang="en-US" altLang="zh-CN" sz="2000" b="1" dirty="0"/>
              <a:t>disabled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禁止</a:t>
            </a:r>
          </a:p>
          <a:p>
            <a:pPr marL="0" indent="0">
              <a:buNone/>
            </a:pPr>
            <a:r>
              <a:rPr lang="en-US" altLang="zh-CN" sz="2000" dirty="0" smtClean="0"/>
              <a:t>    disabled</a:t>
            </a:r>
            <a:r>
              <a:rPr lang="zh-CN" altLang="en-US" sz="2000" dirty="0"/>
              <a:t>属性是当前作用域上的表达式。当值为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时，选项页将不响应 用户的点击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5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</a:t>
            </a:r>
            <a:r>
              <a:rPr lang="zh-CN" altLang="en-US" dirty="0" smtClean="0"/>
              <a:t>卡事件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ion-tab</a:t>
            </a:r>
            <a:r>
              <a:rPr lang="zh-CN" altLang="en-US" sz="2000" dirty="0"/>
              <a:t>指令提供了挂接事件的属性：</a:t>
            </a:r>
          </a:p>
          <a:p>
            <a:r>
              <a:rPr lang="en-US" altLang="zh-CN" sz="2000" b="1" dirty="0"/>
              <a:t>on-select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选中事件</a:t>
            </a:r>
          </a:p>
          <a:p>
            <a:pPr marL="0" indent="0">
              <a:buNone/>
            </a:pPr>
            <a:r>
              <a:rPr lang="zh-CN" altLang="en-US" sz="2000" dirty="0" smtClean="0"/>
              <a:t>     可选</a:t>
            </a:r>
            <a:r>
              <a:rPr lang="zh-CN" altLang="en-US" sz="2000" dirty="0"/>
              <a:t>。选项页从未选中状态切换到选中状态时执行此表达式</a:t>
            </a:r>
          </a:p>
          <a:p>
            <a:r>
              <a:rPr lang="en-US" altLang="zh-CN" sz="2000" b="1" dirty="0"/>
              <a:t>on-deselect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未选中事件</a:t>
            </a:r>
          </a:p>
          <a:p>
            <a:pPr marL="0" indent="0">
              <a:buNone/>
            </a:pPr>
            <a:r>
              <a:rPr lang="zh-CN" altLang="en-US" sz="2000" dirty="0" smtClean="0"/>
              <a:t>     可选</a:t>
            </a:r>
            <a:r>
              <a:rPr lang="zh-CN" altLang="en-US" sz="2000" dirty="0"/>
              <a:t>。选项页从选中状态切换到未选中状态时执行此表达式</a:t>
            </a:r>
          </a:p>
          <a:p>
            <a:r>
              <a:rPr lang="en-US" altLang="zh-CN" sz="2000" b="1" dirty="0" err="1"/>
              <a:t>ng</a:t>
            </a:r>
            <a:r>
              <a:rPr lang="en-US" altLang="zh-CN" sz="2000" b="1" dirty="0"/>
              <a:t>-click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点击</a:t>
            </a:r>
            <a:r>
              <a:rPr lang="zh-CN" altLang="en-US" sz="2000" dirty="0" smtClean="0"/>
              <a:t>事件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可选</a:t>
            </a:r>
            <a:r>
              <a:rPr lang="zh-CN" altLang="en-US" sz="2000" dirty="0"/>
              <a:t>。选项页被点击时执行此表达式。如果这个属性被设置，那么</a:t>
            </a:r>
            <a:r>
              <a:rPr lang="en-US" altLang="zh-CN" sz="2000" dirty="0"/>
              <a:t>ion-tabs</a:t>
            </a:r>
            <a:r>
              <a:rPr lang="zh-CN" altLang="en-US" sz="2000" dirty="0"/>
              <a:t>将不会 自动切换选项页，调用者需要手动调用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ionicTabsDelegate</a:t>
            </a:r>
            <a:r>
              <a:rPr lang="zh-CN" altLang="en-US" sz="2000" dirty="0"/>
              <a:t>的</a:t>
            </a:r>
            <a:r>
              <a:rPr lang="en-US" altLang="zh-CN" sz="2000" dirty="0"/>
              <a:t>select()</a:t>
            </a:r>
            <a:r>
              <a:rPr lang="zh-CN" altLang="en-US" sz="2000" dirty="0"/>
              <a:t>方法进行 选项页切换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225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ionicTabsDelegate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b="1" dirty="0"/>
              <a:t>$</a:t>
            </a:r>
            <a:r>
              <a:rPr lang="en-US" altLang="zh-CN" sz="2000" b="1" dirty="0" err="1"/>
              <a:t>ionicTabsDelegate</a:t>
            </a:r>
            <a:r>
              <a:rPr lang="zh-CN" altLang="en-US" sz="2000" dirty="0"/>
              <a:t>服务，我们可以在脚本中控制选项卡对象：</a:t>
            </a:r>
          </a:p>
          <a:p>
            <a:r>
              <a:rPr lang="en-US" altLang="zh-CN" sz="2000" b="1" dirty="0"/>
              <a:t>select(index)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选中指定的选项页</a:t>
            </a:r>
          </a:p>
          <a:p>
            <a:pPr marL="0" indent="0">
              <a:buNone/>
            </a:pPr>
            <a:r>
              <a:rPr lang="en-US" altLang="zh-CN" sz="2000" dirty="0" smtClean="0"/>
              <a:t>    index</a:t>
            </a:r>
            <a:r>
              <a:rPr lang="zh-CN" altLang="en-US" sz="2000" dirty="0"/>
              <a:t>参数从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开始，第一个选项页的</a:t>
            </a:r>
            <a:r>
              <a:rPr lang="en-US" altLang="zh-CN" sz="2000" dirty="0"/>
              <a:t>index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，第二个为</a:t>
            </a:r>
            <a:r>
              <a:rPr lang="en-US" altLang="zh-CN" sz="2000" dirty="0"/>
              <a:t>1</a:t>
            </a:r>
            <a:r>
              <a:rPr lang="zh-CN" altLang="en-US" sz="2000" dirty="0"/>
              <a:t>，依次类推。</a:t>
            </a:r>
          </a:p>
          <a:p>
            <a:r>
              <a:rPr lang="en-US" altLang="zh-CN" sz="2000" b="1" dirty="0" err="1"/>
              <a:t>selectedIndex</a:t>
            </a:r>
            <a:r>
              <a:rPr lang="en-US" altLang="zh-CN" sz="2000" b="1" dirty="0"/>
              <a:t>()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返回当前选中选项页的索引号</a:t>
            </a:r>
          </a:p>
          <a:p>
            <a:pPr marL="0" indent="0">
              <a:buNone/>
            </a:pPr>
            <a:r>
              <a:rPr lang="zh-CN" altLang="en-US" sz="2000" dirty="0" smtClean="0"/>
              <a:t>    如果</a:t>
            </a:r>
            <a:r>
              <a:rPr lang="zh-CN" altLang="en-US" sz="2000" dirty="0"/>
              <a:t>当前没有选中的选项页，则返回 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054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 </a:t>
            </a:r>
            <a:r>
              <a:rPr lang="en-US" altLang="zh-CN" dirty="0"/>
              <a:t>: ion-list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504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 </a:t>
            </a:r>
            <a:r>
              <a:rPr lang="en-US" altLang="zh-CN" dirty="0"/>
              <a:t>: ion-list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757882"/>
          </a:xfrm>
        </p:spPr>
        <p:txBody>
          <a:bodyPr/>
          <a:lstStyle/>
          <a:p>
            <a:r>
              <a:rPr lang="zh-CN" altLang="en-US" dirty="0"/>
              <a:t>列表是常用的信息组织方式。在</a:t>
            </a:r>
            <a:r>
              <a:rPr lang="en-US" altLang="zh-CN" dirty="0"/>
              <a:t>ionic</a:t>
            </a:r>
            <a:r>
              <a:rPr lang="zh-CN" altLang="en-US" dirty="0"/>
              <a:t>中，使用</a:t>
            </a:r>
            <a:r>
              <a:rPr lang="en-US" altLang="zh-CN" b="1" dirty="0"/>
              <a:t>ion-list</a:t>
            </a:r>
            <a:r>
              <a:rPr lang="zh-CN" altLang="en-US" dirty="0"/>
              <a:t>指令声明列表 元素，使用</a:t>
            </a:r>
            <a:r>
              <a:rPr lang="en-US" altLang="zh-CN" b="1" dirty="0"/>
              <a:t>ion-item</a:t>
            </a:r>
            <a:r>
              <a:rPr lang="zh-CN" altLang="en-US" dirty="0"/>
              <a:t>指令声明成员元素：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29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510155"/>
            <a:ext cx="7886700" cy="16989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ion-list&gt;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ion-item&gt;...&lt;/ion-item&gt;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ion-item&gt;...&lt;/ion-item&gt;</a:t>
            </a:r>
          </a:p>
          <a:p>
            <a:pPr marL="0" indent="0">
              <a:buNone/>
            </a:pPr>
            <a:r>
              <a:rPr lang="en-US" altLang="zh-CN" dirty="0" smtClean="0"/>
              <a:t>	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ion-list&gt;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43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 </a:t>
            </a:r>
            <a:r>
              <a:rPr lang="zh-CN" altLang="en-US" dirty="0"/>
              <a:t>指令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ionic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AngularJS </a:t>
            </a:r>
            <a:r>
              <a:rPr lang="zh-CN" altLang="en-US" dirty="0" smtClean="0"/>
              <a:t>进行</a:t>
            </a:r>
            <a:r>
              <a:rPr lang="zh-CN" altLang="en-US" dirty="0"/>
              <a:t>了扩展</a:t>
            </a:r>
            <a:r>
              <a:rPr lang="zh-CN" altLang="en-US" dirty="0" smtClean="0"/>
              <a:t>，主要就是</a:t>
            </a:r>
            <a:r>
              <a:rPr lang="zh-CN" altLang="en-US" dirty="0"/>
              <a:t>将移动端开发中</a:t>
            </a:r>
            <a:r>
              <a:rPr lang="zh-CN" altLang="en-US" dirty="0" smtClean="0"/>
              <a:t>常见的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组件</a:t>
            </a:r>
            <a:r>
              <a:rPr lang="zh-CN" altLang="en-US" dirty="0"/>
              <a:t>抽象成</a:t>
            </a:r>
            <a:r>
              <a:rPr lang="en-US" altLang="zh-CN" dirty="0"/>
              <a:t>AngularJS</a:t>
            </a:r>
            <a:r>
              <a:rPr lang="zh-CN" altLang="en-US" dirty="0"/>
              <a:t>的指令，便于</a:t>
            </a:r>
            <a:r>
              <a:rPr lang="zh-CN" altLang="en-US" dirty="0" smtClean="0"/>
              <a:t>我们在开发中快速构建应用界面。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比如，我们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ion-tabs </a:t>
            </a:r>
            <a:r>
              <a:rPr lang="zh-CN" altLang="en-US" dirty="0" smtClean="0"/>
              <a:t>指令</a:t>
            </a:r>
            <a:r>
              <a:rPr lang="zh-CN" altLang="en-US" dirty="0"/>
              <a:t>就可以实现一个功能完备的选项卡：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310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 </a:t>
            </a:r>
            <a:r>
              <a:rPr lang="en-US" altLang="zh-CN" dirty="0"/>
              <a:t>: ion-list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680518"/>
            <a:ext cx="8002003" cy="4658497"/>
          </a:xfrm>
        </p:spPr>
        <p:txBody>
          <a:bodyPr/>
          <a:lstStyle/>
          <a:p>
            <a:r>
              <a:rPr lang="en-US" altLang="zh-CN" sz="2000" dirty="0" smtClean="0"/>
              <a:t>ion-list</a:t>
            </a:r>
            <a:r>
              <a:rPr lang="zh-CN" altLang="en-US" sz="2000" dirty="0" smtClean="0"/>
              <a:t>指令提供以下属性用来定制列表的外观：</a:t>
            </a:r>
          </a:p>
          <a:p>
            <a:r>
              <a:rPr lang="en-US" altLang="zh-CN" sz="2000" b="1" dirty="0" smtClean="0"/>
              <a:t>type</a:t>
            </a:r>
            <a:r>
              <a:rPr lang="en-US" altLang="zh-CN" sz="2000" dirty="0" smtClean="0"/>
              <a:t> - </a:t>
            </a:r>
            <a:r>
              <a:rPr lang="zh-CN" altLang="en-US" sz="2000" dirty="0" smtClean="0"/>
              <a:t>列表种类</a:t>
            </a:r>
          </a:p>
          <a:p>
            <a:pPr marL="0" indent="0">
              <a:buNone/>
            </a:pPr>
            <a:r>
              <a:rPr lang="en-US" altLang="zh-CN" sz="2000" dirty="0" smtClean="0"/>
              <a:t>     type</a:t>
            </a:r>
            <a:r>
              <a:rPr lang="zh-CN" altLang="en-US" sz="2000" dirty="0" smtClean="0"/>
              <a:t>属性是可选的，可用来设置列表的种类： </a:t>
            </a:r>
            <a:r>
              <a:rPr lang="en-US" altLang="zh-CN" sz="2000" dirty="0" smtClean="0"/>
              <a:t>list-inset | card</a:t>
            </a:r>
            <a:r>
              <a:rPr lang="zh-CN" altLang="en-US" sz="2000" dirty="0" smtClean="0"/>
              <a:t>。这两种列表 都产生内嵌的效果，区别在于</a:t>
            </a:r>
            <a:r>
              <a:rPr lang="en-US" altLang="zh-CN" sz="2000" dirty="0" smtClean="0"/>
              <a:t>card</a:t>
            </a:r>
            <a:r>
              <a:rPr lang="zh-CN" altLang="en-US" sz="2000" dirty="0" smtClean="0"/>
              <a:t>列表有边框的阴影效果。</a:t>
            </a:r>
          </a:p>
          <a:p>
            <a:r>
              <a:rPr lang="en-US" altLang="zh-CN" sz="2000" b="1" dirty="0" smtClean="0"/>
              <a:t>show-delete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是否显示成员内的</a:t>
            </a:r>
            <a:r>
              <a:rPr lang="en-US" altLang="zh-CN" sz="2000" dirty="0"/>
              <a:t>delete</a:t>
            </a:r>
            <a:r>
              <a:rPr lang="zh-CN" altLang="en-US" sz="2000" dirty="0"/>
              <a:t>按钮</a:t>
            </a:r>
          </a:p>
          <a:p>
            <a:pPr marL="0" indent="0">
              <a:buNone/>
            </a:pPr>
            <a:r>
              <a:rPr lang="en-US" altLang="zh-CN" sz="2000" dirty="0" smtClean="0"/>
              <a:t>     show-delete</a:t>
            </a:r>
            <a:r>
              <a:rPr lang="zh-CN" altLang="en-US" sz="2000" dirty="0"/>
              <a:t>属性是可选的。如果在成员内有</a:t>
            </a:r>
            <a:r>
              <a:rPr lang="en-US" altLang="zh-CN" sz="2000" dirty="0"/>
              <a:t>delete</a:t>
            </a:r>
            <a:r>
              <a:rPr lang="zh-CN" altLang="en-US" sz="2000" dirty="0"/>
              <a:t>按钮（</a:t>
            </a:r>
            <a:r>
              <a:rPr lang="en-US" altLang="zh-CN" sz="2000" dirty="0"/>
              <a:t>ion-delete-button</a:t>
            </a:r>
            <a:r>
              <a:rPr lang="zh-CN" altLang="en-US" sz="2000" dirty="0"/>
              <a:t>），使用这个 属性来通知列表是否显示元素删除按钮。允许的值为：</a:t>
            </a:r>
            <a:r>
              <a:rPr lang="en-US" altLang="zh-CN" sz="2000" dirty="0"/>
              <a:t>true | </a:t>
            </a:r>
            <a:r>
              <a:rPr lang="en-US" altLang="zh-CN" sz="2000" dirty="0" smtClean="0"/>
              <a:t>false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2261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 </a:t>
            </a:r>
            <a:r>
              <a:rPr lang="en-US" altLang="zh-CN" dirty="0"/>
              <a:t>: ion-list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1263" y="1680518"/>
            <a:ext cx="8149390" cy="4658497"/>
          </a:xfrm>
        </p:spPr>
        <p:txBody>
          <a:bodyPr/>
          <a:lstStyle/>
          <a:p>
            <a:r>
              <a:rPr lang="en-US" altLang="zh-CN" sz="2000" b="1" dirty="0" smtClean="0"/>
              <a:t>show-reorder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是否显示成员内的</a:t>
            </a:r>
            <a:r>
              <a:rPr lang="en-US" altLang="zh-CN" sz="2000" dirty="0"/>
              <a:t>reorder</a:t>
            </a:r>
            <a:r>
              <a:rPr lang="zh-CN" altLang="en-US" sz="2000" dirty="0"/>
              <a:t>按钮</a:t>
            </a:r>
          </a:p>
          <a:p>
            <a:pPr marL="0" indent="0">
              <a:buNone/>
            </a:pPr>
            <a:r>
              <a:rPr lang="en-US" altLang="zh-CN" sz="2000" dirty="0" smtClean="0"/>
              <a:t>     show-reorder</a:t>
            </a:r>
            <a:r>
              <a:rPr lang="zh-CN" altLang="en-US" sz="2000" dirty="0"/>
              <a:t>属性是可选的。如果在成员内有</a:t>
            </a:r>
            <a:r>
              <a:rPr lang="en-US" altLang="zh-CN" sz="2000" dirty="0"/>
              <a:t>reorder</a:t>
            </a:r>
            <a:r>
              <a:rPr lang="zh-CN" altLang="en-US" sz="2000" dirty="0"/>
              <a:t>按钮（</a:t>
            </a:r>
            <a:r>
              <a:rPr lang="en-US" altLang="zh-CN" sz="2000" dirty="0"/>
              <a:t>ion-reorder-button</a:t>
            </a:r>
            <a:r>
              <a:rPr lang="zh-CN" altLang="en-US" sz="2000" dirty="0"/>
              <a:t>），使用这个 属性来通知列表是否显示元素重排序按钮。允许的值为：</a:t>
            </a:r>
            <a:r>
              <a:rPr lang="en-US" altLang="zh-CN" sz="2000" dirty="0"/>
              <a:t>true | false</a:t>
            </a:r>
          </a:p>
          <a:p>
            <a:r>
              <a:rPr lang="en-US" altLang="zh-CN" sz="2000" b="1" dirty="0"/>
              <a:t>can-swipe</a:t>
            </a:r>
            <a:r>
              <a:rPr lang="en-US" altLang="zh-CN" sz="2000" dirty="0"/>
              <a:t> - </a:t>
            </a:r>
            <a:r>
              <a:rPr lang="zh-CN" altLang="en-US" sz="2000" dirty="0"/>
              <a:t>是否支持滑动方式显示成员</a:t>
            </a:r>
            <a:r>
              <a:rPr lang="en-US" altLang="zh-CN" sz="2000" dirty="0"/>
              <a:t>option</a:t>
            </a:r>
            <a:r>
              <a:rPr lang="zh-CN" altLang="en-US" sz="2000" dirty="0"/>
              <a:t>按钮</a:t>
            </a:r>
          </a:p>
          <a:p>
            <a:pPr marL="0" indent="0">
              <a:buNone/>
            </a:pPr>
            <a:r>
              <a:rPr lang="en-US" altLang="zh-CN" sz="2000" dirty="0" smtClean="0"/>
              <a:t>     can-swipe</a:t>
            </a:r>
            <a:r>
              <a:rPr lang="zh-CN" altLang="en-US" sz="2000" dirty="0"/>
              <a:t>属性是可选的。如果在成员内有</a:t>
            </a:r>
            <a:r>
              <a:rPr lang="en-US" altLang="zh-CN" sz="2000" dirty="0"/>
              <a:t>option</a:t>
            </a:r>
            <a:r>
              <a:rPr lang="zh-CN" altLang="en-US" sz="2000" dirty="0"/>
              <a:t>按钮（</a:t>
            </a:r>
            <a:r>
              <a:rPr lang="en-US" altLang="zh-CN" sz="2000" dirty="0"/>
              <a:t>ion-option-button</a:t>
            </a:r>
            <a:r>
              <a:rPr lang="zh-CN" altLang="en-US" sz="2000" dirty="0"/>
              <a:t>），使用这个 属性来允许或禁止通过向左滑动成员来打开</a:t>
            </a:r>
            <a:r>
              <a:rPr lang="en-US" altLang="zh-CN" sz="2000" dirty="0"/>
              <a:t>option</a:t>
            </a:r>
            <a:r>
              <a:rPr lang="zh-CN" altLang="en-US" sz="2000" dirty="0"/>
              <a:t>按钮。允许的值为：</a:t>
            </a:r>
            <a:r>
              <a:rPr lang="en-US" altLang="zh-CN" sz="2000" dirty="0"/>
              <a:t>true | false </a:t>
            </a:r>
            <a:r>
              <a:rPr lang="zh-CN" altLang="en-US" sz="2000" dirty="0"/>
              <a:t>，默认为</a:t>
            </a:r>
            <a:r>
              <a:rPr lang="en-US" altLang="zh-CN" sz="2000" dirty="0"/>
              <a:t>true</a:t>
            </a:r>
            <a:r>
              <a:rPr lang="zh-CN" altLang="en-US" sz="2000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105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544595"/>
            <a:ext cx="9079642" cy="5987608"/>
          </a:xfrm>
        </p:spPr>
        <p:txBody>
          <a:bodyPr/>
          <a:lstStyle/>
          <a:p>
            <a:r>
              <a:rPr lang="en-US" altLang="zh-CN" sz="2000" b="1" dirty="0"/>
              <a:t>ion-option-button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选项按钮。</a:t>
            </a:r>
          </a:p>
          <a:p>
            <a:pPr marL="0" indent="0">
              <a:buNone/>
            </a:pPr>
            <a:r>
              <a:rPr lang="zh-CN" altLang="en-US" sz="2000" dirty="0" smtClean="0"/>
              <a:t>    一</a:t>
            </a:r>
            <a:r>
              <a:rPr lang="zh-CN" altLang="en-US" sz="2000" dirty="0"/>
              <a:t>个</a:t>
            </a:r>
            <a:r>
              <a:rPr lang="en-US" altLang="zh-CN" sz="2000" dirty="0"/>
              <a:t>ion-item</a:t>
            </a:r>
            <a:r>
              <a:rPr lang="zh-CN" altLang="en-US" sz="2000" dirty="0"/>
              <a:t>内可以包含多个选项按钮。选项按钮是隐藏的，需要用户向左 滑动成员，以显示选项按钮。可以使用</a:t>
            </a:r>
            <a:r>
              <a:rPr lang="en-US" altLang="zh-CN" sz="2000" dirty="0"/>
              <a:t>ion-tabs</a:t>
            </a:r>
            <a:r>
              <a:rPr lang="zh-CN" altLang="en-US" sz="2000" dirty="0"/>
              <a:t>的</a:t>
            </a:r>
            <a:r>
              <a:rPr lang="en-US" altLang="zh-CN" sz="2000" dirty="0"/>
              <a:t>can-swipe</a:t>
            </a:r>
            <a:r>
              <a:rPr lang="zh-CN" altLang="en-US" sz="2000" dirty="0"/>
              <a:t>属性允许或禁止 滑动开启选项按钮。</a:t>
            </a:r>
          </a:p>
          <a:p>
            <a:r>
              <a:rPr lang="en-US" altLang="zh-CN" sz="2000" b="1" dirty="0"/>
              <a:t>ion-delete-button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删除按钮</a:t>
            </a:r>
          </a:p>
          <a:p>
            <a:pPr marL="0" indent="0">
              <a:buNone/>
            </a:pPr>
            <a:r>
              <a:rPr lang="zh-CN" altLang="en-US" sz="2000" dirty="0" smtClean="0"/>
              <a:t>     一</a:t>
            </a:r>
            <a:r>
              <a:rPr lang="zh-CN" altLang="en-US" sz="2000" dirty="0"/>
              <a:t>个</a:t>
            </a:r>
            <a:r>
              <a:rPr lang="en-US" altLang="zh-CN" sz="2000" dirty="0"/>
              <a:t>ion-item</a:t>
            </a:r>
            <a:r>
              <a:rPr lang="zh-CN" altLang="en-US" sz="2000" dirty="0"/>
              <a:t>内最多有一个删除按钮。删除按钮在显示时总是位于成员的最 左端。可以使用</a:t>
            </a:r>
            <a:r>
              <a:rPr lang="en-US" altLang="zh-CN" sz="2000" dirty="0"/>
              <a:t>ion-tabs</a:t>
            </a:r>
            <a:r>
              <a:rPr lang="zh-CN" altLang="en-US" sz="2000" dirty="0"/>
              <a:t>的</a:t>
            </a:r>
            <a:r>
              <a:rPr lang="en-US" altLang="zh-CN" sz="2000" dirty="0"/>
              <a:t>show-delete</a:t>
            </a:r>
            <a:r>
              <a:rPr lang="zh-CN" altLang="en-US" sz="2000" dirty="0"/>
              <a:t>属性显示或隐藏删除按钮</a:t>
            </a:r>
          </a:p>
          <a:p>
            <a:r>
              <a:rPr lang="en-US" altLang="zh-CN" sz="2000" b="1" dirty="0"/>
              <a:t>ion-reorder-button</a:t>
            </a:r>
            <a:r>
              <a:rPr lang="en-US" altLang="zh-CN" sz="2000" dirty="0"/>
              <a:t> - </a:t>
            </a:r>
            <a:r>
              <a:rPr lang="zh-CN" altLang="en-US" sz="2000" dirty="0"/>
              <a:t>重排按钮</a:t>
            </a:r>
          </a:p>
          <a:p>
            <a:pPr marL="0" indent="0">
              <a:buNone/>
            </a:pPr>
            <a:r>
              <a:rPr lang="zh-CN" altLang="en-US" sz="2000" dirty="0" smtClean="0"/>
              <a:t>    一</a:t>
            </a:r>
            <a:r>
              <a:rPr lang="zh-CN" altLang="en-US" sz="2000" dirty="0"/>
              <a:t>个</a:t>
            </a:r>
            <a:r>
              <a:rPr lang="en-US" altLang="zh-CN" sz="2000" dirty="0"/>
              <a:t>ion-item</a:t>
            </a:r>
            <a:r>
              <a:rPr lang="zh-CN" altLang="en-US" sz="2000" dirty="0"/>
              <a:t>内最多有一个重排按钮。重排按钮在显示时总是位于成员的最 右端。可以使用</a:t>
            </a:r>
            <a:r>
              <a:rPr lang="en-US" altLang="zh-CN" sz="2000" dirty="0"/>
              <a:t>ion-tabs</a:t>
            </a:r>
            <a:r>
              <a:rPr lang="zh-CN" altLang="en-US" sz="2000" dirty="0"/>
              <a:t>的</a:t>
            </a:r>
            <a:r>
              <a:rPr lang="en-US" altLang="zh-CN" sz="2000" dirty="0"/>
              <a:t>show-reorder</a:t>
            </a:r>
            <a:r>
              <a:rPr lang="zh-CN" altLang="en-US" sz="2000" dirty="0"/>
              <a:t>属性显示或隐藏重排按钮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700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collection-repeat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527777"/>
          </a:xfrm>
        </p:spPr>
        <p:txBody>
          <a:bodyPr/>
          <a:lstStyle/>
          <a:p>
            <a:r>
              <a:rPr lang="en-US" altLang="zh-CN" sz="2000" b="1" dirty="0"/>
              <a:t>collection-repeat</a:t>
            </a:r>
            <a:r>
              <a:rPr lang="zh-CN" altLang="en-US" sz="2000" dirty="0"/>
              <a:t>指令和</a:t>
            </a:r>
            <a:r>
              <a:rPr lang="en-US" altLang="zh-CN" sz="2000" b="1" dirty="0" err="1"/>
              <a:t>ng</a:t>
            </a:r>
            <a:r>
              <a:rPr lang="en-US" altLang="zh-CN" sz="2000" b="1" dirty="0"/>
              <a:t>-repeat</a:t>
            </a:r>
            <a:r>
              <a:rPr lang="zh-CN" altLang="en-US" sz="2000" dirty="0"/>
              <a:t>指令类似，但是更适用于大数据量 的列表数据，这是因为，它只将处于可视区域的数据渲染到</a:t>
            </a:r>
            <a:r>
              <a:rPr lang="en-US" altLang="zh-CN" sz="2000" dirty="0"/>
              <a:t>DOM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r>
              <a:rPr lang="en-US" altLang="zh-CN" dirty="0"/>
              <a:t>collection-repeat</a:t>
            </a:r>
            <a:r>
              <a:rPr lang="zh-CN" altLang="en-US" dirty="0"/>
              <a:t>指令接受一个枚举表达式，同时可以附加以下的属性：</a:t>
            </a:r>
          </a:p>
          <a:p>
            <a:pPr marL="0" indent="0">
              <a:buNone/>
            </a:pPr>
            <a:r>
              <a:rPr lang="en-US" altLang="zh-CN" dirty="0" smtClean="0"/>
              <a:t>    item-width </a:t>
            </a:r>
            <a:r>
              <a:rPr lang="en-US" altLang="zh-CN" dirty="0"/>
              <a:t>- </a:t>
            </a:r>
            <a:r>
              <a:rPr lang="zh-CN" altLang="en-US" dirty="0"/>
              <a:t>可选。声明重复元素的宽度</a:t>
            </a:r>
          </a:p>
          <a:p>
            <a:pPr marL="0" indent="0">
              <a:buNone/>
            </a:pPr>
            <a:r>
              <a:rPr lang="en-US" altLang="zh-CN" dirty="0" smtClean="0"/>
              <a:t>    item-height </a:t>
            </a:r>
            <a:r>
              <a:rPr lang="en-US" altLang="zh-CN" dirty="0"/>
              <a:t>- </a:t>
            </a:r>
            <a:r>
              <a:rPr lang="zh-CN" altLang="en-US" dirty="0"/>
              <a:t>可选。声明重复元素的高度</a:t>
            </a:r>
          </a:p>
          <a:p>
            <a:pPr marL="0" indent="0">
              <a:buNone/>
            </a:pPr>
            <a:r>
              <a:rPr lang="en-US" altLang="zh-CN" dirty="0" smtClean="0"/>
              <a:t>    item-render-buffer </a:t>
            </a:r>
            <a:r>
              <a:rPr lang="en-US" altLang="zh-CN" dirty="0"/>
              <a:t>- </a:t>
            </a:r>
            <a:r>
              <a:rPr lang="zh-CN" altLang="en-US" dirty="0"/>
              <a:t>可选。需要载入渲染缓冲区的可视数据前后的数量。默认为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    force-refresh-images </a:t>
            </a:r>
            <a:r>
              <a:rPr lang="en-US" altLang="zh-CN" dirty="0"/>
              <a:t>- </a:t>
            </a:r>
            <a:r>
              <a:rPr lang="zh-CN" altLang="en-US" dirty="0"/>
              <a:t>可选。滚动时是否强制刷新图像。允许值：</a:t>
            </a:r>
            <a:r>
              <a:rPr lang="en-US" altLang="zh-CN" dirty="0"/>
              <a:t>true | false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33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753274"/>
            <a:ext cx="7886700" cy="369332"/>
          </a:xfrm>
        </p:spPr>
        <p:txBody>
          <a:bodyPr/>
          <a:lstStyle/>
          <a:p>
            <a:r>
              <a:rPr lang="en-US" altLang="zh-CN" dirty="0"/>
              <a:t>&lt;any collection-repeat="..."&gt;...&lt;/any&gt;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en-US" altLang="zh-CN" dirty="0"/>
              <a:t> : $ionicListDelegate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4658497"/>
          </a:xfrm>
        </p:spPr>
        <p:txBody>
          <a:bodyPr/>
          <a:lstStyle/>
          <a:p>
            <a:r>
              <a:rPr lang="zh-CN" altLang="en-US" sz="2000" dirty="0"/>
              <a:t>如果需要从脚本中控制列表元素，可以使用</a:t>
            </a:r>
            <a:r>
              <a:rPr lang="en-US" altLang="zh-CN" sz="2000" b="1" dirty="0"/>
              <a:t>$</a:t>
            </a:r>
            <a:r>
              <a:rPr lang="en-US" altLang="zh-CN" sz="2000" b="1" dirty="0" err="1"/>
              <a:t>ionicListDelegate</a:t>
            </a:r>
            <a:r>
              <a:rPr lang="zh-CN" altLang="en-US" sz="2000" dirty="0"/>
              <a:t>服务：</a:t>
            </a:r>
          </a:p>
          <a:p>
            <a:r>
              <a:rPr lang="en-US" altLang="zh-CN" sz="2000" b="1" dirty="0" err="1"/>
              <a:t>showReorder</a:t>
            </a:r>
            <a:r>
              <a:rPr lang="en-US" altLang="zh-CN" sz="2000" b="1" dirty="0"/>
              <a:t>([</a:t>
            </a:r>
            <a:r>
              <a:rPr lang="en-US" altLang="zh-CN" sz="2000" b="1" dirty="0" err="1"/>
              <a:t>showReorder</a:t>
            </a:r>
            <a:r>
              <a:rPr lang="en-US" altLang="zh-CN" sz="2000" b="1" dirty="0"/>
              <a:t>])</a:t>
            </a:r>
            <a:r>
              <a:rPr lang="en-US" altLang="zh-CN" sz="2000" dirty="0"/>
              <a:t> - </a:t>
            </a:r>
            <a:r>
              <a:rPr lang="zh-CN" altLang="en-US" sz="2000" dirty="0"/>
              <a:t>显示</a:t>
            </a:r>
            <a:r>
              <a:rPr lang="en-US" altLang="zh-CN" sz="2000" dirty="0"/>
              <a:t>/</a:t>
            </a:r>
            <a:r>
              <a:rPr lang="zh-CN" altLang="en-US" sz="2000" dirty="0"/>
              <a:t>关闭排序按钮</a:t>
            </a: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showReorder</a:t>
            </a:r>
            <a:r>
              <a:rPr lang="zh-CN" altLang="en-US" sz="2000" dirty="0"/>
              <a:t>的允许值为：</a:t>
            </a:r>
            <a:r>
              <a:rPr lang="en-US" altLang="zh-CN" sz="2000" dirty="0"/>
              <a:t>true | false</a:t>
            </a:r>
            <a:r>
              <a:rPr lang="zh-CN" altLang="en-US" sz="2000" dirty="0"/>
              <a:t>。可以使用一个作用域上的表达式</a:t>
            </a:r>
          </a:p>
          <a:p>
            <a:r>
              <a:rPr lang="en-US" altLang="zh-CN" sz="2000" b="1" dirty="0" err="1"/>
              <a:t>showDelete</a:t>
            </a:r>
            <a:r>
              <a:rPr lang="en-US" altLang="zh-CN" sz="2000" b="1" dirty="0"/>
              <a:t>([</a:t>
            </a:r>
            <a:r>
              <a:rPr lang="en-US" altLang="zh-CN" sz="2000" b="1" dirty="0" err="1"/>
              <a:t>showDelete</a:t>
            </a:r>
            <a:r>
              <a:rPr lang="en-US" altLang="zh-CN" sz="2000" b="1" dirty="0"/>
              <a:t>])</a:t>
            </a:r>
            <a:r>
              <a:rPr lang="en-US" altLang="zh-CN" sz="2000" dirty="0"/>
              <a:t> - </a:t>
            </a:r>
            <a:r>
              <a:rPr lang="zh-CN" altLang="en-US" sz="2000" dirty="0"/>
              <a:t>显示</a:t>
            </a:r>
            <a:r>
              <a:rPr lang="en-US" altLang="zh-CN" sz="2000" dirty="0"/>
              <a:t>/</a:t>
            </a:r>
            <a:r>
              <a:rPr lang="zh-CN" altLang="en-US" sz="2000" dirty="0"/>
              <a:t>关闭删除按钮</a:t>
            </a: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showDelete</a:t>
            </a:r>
            <a:r>
              <a:rPr lang="zh-CN" altLang="en-US" sz="2000" dirty="0"/>
              <a:t>的允许值为： </a:t>
            </a:r>
            <a:r>
              <a:rPr lang="en-US" altLang="zh-CN" sz="2000" dirty="0"/>
              <a:t>true | false</a:t>
            </a:r>
            <a:r>
              <a:rPr lang="zh-CN" altLang="en-US" sz="2000" dirty="0"/>
              <a:t>。可以使用一个作用域上的表达式</a:t>
            </a:r>
          </a:p>
          <a:p>
            <a:r>
              <a:rPr lang="en-US" altLang="zh-CN" sz="2000" b="1" dirty="0" err="1"/>
              <a:t>canSwipeItems</a:t>
            </a:r>
            <a:r>
              <a:rPr lang="en-US" altLang="zh-CN" sz="2000" b="1" dirty="0"/>
              <a:t>([</a:t>
            </a:r>
            <a:r>
              <a:rPr lang="en-US" altLang="zh-CN" sz="2000" b="1" dirty="0" err="1"/>
              <a:t>canSwipeItems</a:t>
            </a:r>
            <a:r>
              <a:rPr lang="en-US" altLang="zh-CN" sz="2000" b="1" dirty="0"/>
              <a:t>])</a:t>
            </a:r>
            <a:r>
              <a:rPr lang="en-US" altLang="zh-CN" sz="2000" dirty="0"/>
              <a:t> - </a:t>
            </a:r>
            <a:r>
              <a:rPr lang="zh-CN" altLang="en-US" sz="2000" dirty="0"/>
              <a:t>是否允许通过滑动方式来显示成员选项</a:t>
            </a:r>
            <a:r>
              <a:rPr lang="zh-CN" altLang="en-US" sz="2000" dirty="0" smtClean="0"/>
              <a:t>按钮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canSwipeItems</a:t>
            </a:r>
            <a:r>
              <a:rPr lang="zh-CN" altLang="en-US" sz="2000" dirty="0"/>
              <a:t>的允许值为：</a:t>
            </a:r>
            <a:r>
              <a:rPr lang="en-US" altLang="zh-CN" sz="2000" dirty="0"/>
              <a:t>true | false</a:t>
            </a:r>
            <a:r>
              <a:rPr lang="zh-CN" altLang="en-US" sz="2000" dirty="0"/>
              <a:t>。可以使用一个作用域上的表达式</a:t>
            </a:r>
          </a:p>
          <a:p>
            <a:r>
              <a:rPr lang="en-US" altLang="zh-CN" sz="2000" b="1" dirty="0" err="1"/>
              <a:t>closeOptionButtons</a:t>
            </a:r>
            <a:r>
              <a:rPr lang="en-US" altLang="zh-CN" sz="2000" b="1" dirty="0"/>
              <a:t>()</a:t>
            </a:r>
            <a:r>
              <a:rPr lang="en-US" altLang="zh-CN" sz="2000" dirty="0"/>
              <a:t> - </a:t>
            </a:r>
            <a:r>
              <a:rPr lang="zh-CN" altLang="en-US" sz="2000" dirty="0"/>
              <a:t>关闭所有选项按钮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905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侧边栏</a:t>
            </a:r>
            <a:r>
              <a:rPr lang="zh-CN" altLang="en-US" dirty="0" smtClean="0"/>
              <a:t>菜单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618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ion-side-menus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357" y="1680518"/>
            <a:ext cx="8893375" cy="1401349"/>
          </a:xfrm>
        </p:spPr>
        <p:txBody>
          <a:bodyPr/>
          <a:lstStyle/>
          <a:p>
            <a:r>
              <a:rPr lang="zh-CN" altLang="en-US" dirty="0"/>
              <a:t>侧边栏菜单是一个最多包含三个子容器的元素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默认情况下，侧边栏菜单将只显示</a:t>
            </a:r>
            <a:r>
              <a:rPr lang="en-US" altLang="zh-CN" dirty="0"/>
              <a:t>ion-side-menu-content</a:t>
            </a:r>
            <a:r>
              <a:rPr lang="zh-CN" altLang="en-US" dirty="0"/>
              <a:t>容器的内容。向左 滑动时，将显示右边栏</a:t>
            </a:r>
            <a:r>
              <a:rPr lang="en-US" altLang="zh-CN" dirty="0"/>
              <a:t>ion-side-menu</a:t>
            </a:r>
            <a:r>
              <a:rPr lang="zh-CN" altLang="en-US" dirty="0"/>
              <a:t>容器的内容，向右滑动时，将显示左边栏 </a:t>
            </a:r>
            <a:r>
              <a:rPr lang="en-US" altLang="zh-CN" dirty="0"/>
              <a:t>ion-side-menu</a:t>
            </a:r>
            <a:r>
              <a:rPr lang="zh-CN" altLang="en-US" dirty="0"/>
              <a:t>容器的内容。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36</a:t>
            </a:fld>
            <a:endParaRPr lang="zh-CN" altLang="en-US" sz="120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34408" y="3150057"/>
            <a:ext cx="4505325" cy="31322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&lt;ion-side-menus&gt;</a:t>
            </a:r>
          </a:p>
          <a:p>
            <a:pPr marL="0" indent="0">
              <a:buNone/>
            </a:pPr>
            <a:r>
              <a:rPr lang="en-US" altLang="zh-CN" dirty="0"/>
              <a:t>   &lt;ion-side-menu-content&gt;...&lt;/ion-side-menu-content&gt;</a:t>
            </a:r>
          </a:p>
          <a:p>
            <a:pPr marL="0" indent="0">
              <a:buNone/>
            </a:pPr>
            <a:r>
              <a:rPr lang="en-US" altLang="zh-CN" dirty="0"/>
              <a:t>   &lt;ion-side-menu side="left"&gt;...&lt;/ion-side-menu&gt;</a:t>
            </a:r>
          </a:p>
          <a:p>
            <a:pPr marL="0" indent="0">
              <a:buNone/>
            </a:pPr>
            <a:r>
              <a:rPr lang="en-US" altLang="zh-CN" dirty="0"/>
              <a:t>   &lt;ion-side-menu side="right"&gt;...&lt;/ion-side-menu&gt;</a:t>
            </a:r>
          </a:p>
          <a:p>
            <a:pPr marL="0" indent="0">
              <a:buNone/>
            </a:pPr>
            <a:r>
              <a:rPr lang="en-US" altLang="zh-CN" dirty="0"/>
              <a:t>&lt;/ion-side-menus&gt;</a:t>
            </a:r>
            <a:endParaRPr lang="zh-CN" altLang="en-US" dirty="0"/>
          </a:p>
        </p:txBody>
      </p:sp>
      <p:pic>
        <p:nvPicPr>
          <p:cNvPr id="6146" name="Picture 2" descr="side-me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96" y="3217790"/>
            <a:ext cx="4148636" cy="30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menu-toggle/menu-close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35615"/>
          </a:xfrm>
        </p:spPr>
        <p:txBody>
          <a:bodyPr/>
          <a:lstStyle/>
          <a:p>
            <a:r>
              <a:rPr lang="en-US" altLang="zh-CN" b="1" dirty="0"/>
              <a:t>menu-toggle</a:t>
            </a:r>
            <a:r>
              <a:rPr lang="zh-CN" altLang="en-US" dirty="0"/>
              <a:t>指令用来给元素增加切换侧栏内容显示状态的功能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menu-close</a:t>
            </a:r>
            <a:r>
              <a:rPr lang="zh-CN" altLang="en-US" dirty="0"/>
              <a:t>指令用来给元素增加关闭侧栏内容的功能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与</a:t>
            </a:r>
            <a:r>
              <a:rPr lang="en-US" altLang="zh-CN" dirty="0"/>
              <a:t>menu-toggle</a:t>
            </a:r>
            <a:r>
              <a:rPr lang="zh-CN" altLang="en-US" dirty="0"/>
              <a:t>指令不同，</a:t>
            </a:r>
            <a:r>
              <a:rPr lang="en-US" altLang="zh-CN" dirty="0"/>
              <a:t>menu-close</a:t>
            </a:r>
            <a:r>
              <a:rPr lang="zh-CN" altLang="en-US" dirty="0"/>
              <a:t>不需要指定要关闭的侧栏是哪一边，它 直接将当前打开的侧栏关闭。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37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256023"/>
            <a:ext cx="7886700" cy="13665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&lt;!--</a:t>
            </a:r>
            <a:r>
              <a:rPr lang="zh-CN" altLang="en-US" dirty="0"/>
              <a:t>切换左侧栏显示状态</a:t>
            </a:r>
            <a:r>
              <a:rPr lang="en-US" altLang="zh-CN" dirty="0"/>
              <a:t>--&gt;</a:t>
            </a:r>
          </a:p>
          <a:p>
            <a:pPr marL="0" indent="0">
              <a:buNone/>
            </a:pPr>
            <a:r>
              <a:rPr lang="en-US" altLang="zh-CN" dirty="0"/>
              <a:t>&lt;any menu-toggle="left"&gt;&lt;/any&gt;</a:t>
            </a:r>
          </a:p>
          <a:p>
            <a:pPr marL="0" indent="0">
              <a:buNone/>
            </a:pPr>
            <a:r>
              <a:rPr lang="en-US" altLang="zh-CN" dirty="0"/>
              <a:t>&lt;!--</a:t>
            </a:r>
            <a:r>
              <a:rPr lang="zh-CN" altLang="en-US" dirty="0"/>
              <a:t>切换右侧栏显示状态</a:t>
            </a:r>
            <a:r>
              <a:rPr lang="en-US" altLang="zh-CN" dirty="0"/>
              <a:t>--&gt;</a:t>
            </a:r>
          </a:p>
          <a:p>
            <a:pPr marL="0" indent="0">
              <a:buNone/>
            </a:pPr>
            <a:r>
              <a:rPr lang="en-US" altLang="zh-CN" dirty="0"/>
              <a:t>&lt;any menu-toggle="right"&gt;&lt;/any&gt;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8650" y="4415344"/>
            <a:ext cx="7886700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&lt;any menu-close=""&gt;&lt;/any&gt;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ion-side-menu-content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358" y="1602585"/>
            <a:ext cx="8798905" cy="4923177"/>
          </a:xfrm>
        </p:spPr>
        <p:txBody>
          <a:bodyPr/>
          <a:lstStyle/>
          <a:p>
            <a:r>
              <a:rPr lang="zh-CN" altLang="en-US" dirty="0"/>
              <a:t>使用指令</a:t>
            </a:r>
            <a:r>
              <a:rPr lang="en-US" altLang="zh-CN" b="1" dirty="0"/>
              <a:t>ion-side-menu-content</a:t>
            </a:r>
            <a:r>
              <a:rPr lang="zh-CN" altLang="en-US" dirty="0"/>
              <a:t>声明侧边栏菜单的主显示区域容器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ion-side-menu-content</a:t>
            </a:r>
            <a:r>
              <a:rPr lang="zh-CN" altLang="en-US" dirty="0"/>
              <a:t>指令有以下可选属性：</a:t>
            </a:r>
          </a:p>
          <a:p>
            <a:pPr marL="0" indent="0">
              <a:buNone/>
            </a:pPr>
            <a:r>
              <a:rPr lang="en-US" altLang="zh-CN" b="1" dirty="0" smtClean="0"/>
              <a:t>    drag-content</a:t>
            </a:r>
            <a:r>
              <a:rPr lang="zh-CN" altLang="en-US" dirty="0" smtClean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是否允许拖动内容打开侧栏菜单，默认为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   允许</a:t>
            </a:r>
            <a:r>
              <a:rPr lang="zh-CN" altLang="en-US" dirty="0"/>
              <a:t>值：</a:t>
            </a:r>
            <a:r>
              <a:rPr lang="en-US" altLang="zh-CN" dirty="0"/>
              <a:t>true | false</a:t>
            </a:r>
            <a:r>
              <a:rPr lang="zh-CN" altLang="en-US" dirty="0"/>
              <a:t>。当设置为</a:t>
            </a:r>
            <a:r>
              <a:rPr lang="en-US" altLang="zh-CN" dirty="0"/>
              <a:t>false</a:t>
            </a:r>
            <a:r>
              <a:rPr lang="zh-CN" altLang="en-US" dirty="0"/>
              <a:t>时，将禁止通过拖动内容打开侧栏菜单。</a:t>
            </a:r>
          </a:p>
          <a:p>
            <a:r>
              <a:rPr lang="en-US" altLang="zh-CN" b="1" dirty="0"/>
              <a:t>edge-drag-threshold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是否启用边距检测。默认为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   允许</a:t>
            </a:r>
            <a:r>
              <a:rPr lang="zh-CN" altLang="en-US" dirty="0"/>
              <a:t>值：</a:t>
            </a:r>
            <a:r>
              <a:rPr lang="en-US" altLang="zh-CN" dirty="0"/>
              <a:t>number | true | false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如果设置为一个正数，那么只有当拖动发生在距离边界小于这个数值的情况下， 才触发侧栏显示。当设置为</a:t>
            </a:r>
            <a:r>
              <a:rPr lang="en-US" altLang="zh-CN" dirty="0"/>
              <a:t>true</a:t>
            </a:r>
            <a:r>
              <a:rPr lang="zh-CN" altLang="en-US" dirty="0"/>
              <a:t>时，使用默认的</a:t>
            </a:r>
            <a:r>
              <a:rPr lang="en-US" altLang="zh-CN" dirty="0"/>
              <a:t>25px</a:t>
            </a:r>
            <a:r>
              <a:rPr lang="zh-CN" altLang="en-US" dirty="0"/>
              <a:t>作为边距阈值。</a:t>
            </a:r>
          </a:p>
          <a:p>
            <a:r>
              <a:rPr lang="zh-CN" altLang="en-US" dirty="0"/>
              <a:t>如果设置为</a:t>
            </a:r>
            <a:r>
              <a:rPr lang="en-US" altLang="zh-CN" dirty="0"/>
              <a:t>false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，则意味着禁止边距检测，可以在内容区域的任何地方 拖动来打开侧栏。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38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14984" y="2074669"/>
            <a:ext cx="7886700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&lt;ion-side-menu-content&gt;...&lt;/ion-side-menu-content&gt;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67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ion-side-menu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2926" y="1680518"/>
            <a:ext cx="8390021" cy="4688198"/>
          </a:xfrm>
        </p:spPr>
        <p:txBody>
          <a:bodyPr/>
          <a:lstStyle/>
          <a:p>
            <a:r>
              <a:rPr lang="zh-CN" altLang="en-US" dirty="0"/>
              <a:t>使用指令</a:t>
            </a:r>
            <a:r>
              <a:rPr lang="en-US" altLang="zh-CN" b="1" dirty="0"/>
              <a:t>ion-side-menu</a:t>
            </a:r>
            <a:r>
              <a:rPr lang="zh-CN" altLang="en-US" dirty="0"/>
              <a:t>声明侧边栏区域</a:t>
            </a:r>
            <a:r>
              <a:rPr lang="zh-CN" altLang="en-US" dirty="0" smtClean="0"/>
              <a:t>容器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ion-side-menu</a:t>
            </a:r>
            <a:r>
              <a:rPr lang="zh-CN" altLang="en-US" dirty="0" smtClean="0"/>
              <a:t>指令有以下属性：</a:t>
            </a:r>
          </a:p>
          <a:p>
            <a:r>
              <a:rPr lang="en-US" altLang="zh-CN" b="1" dirty="0" smtClean="0"/>
              <a:t>side</a:t>
            </a:r>
            <a:r>
              <a:rPr lang="zh-CN" altLang="en-US" dirty="0" smtClean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位于内容区的左边或右边</a:t>
            </a:r>
          </a:p>
          <a:p>
            <a:pPr marL="0" indent="0">
              <a:buNone/>
            </a:pPr>
            <a:r>
              <a:rPr lang="en-US" altLang="zh-CN" dirty="0" smtClean="0"/>
              <a:t>     side</a:t>
            </a:r>
            <a:r>
              <a:rPr lang="zh-CN" altLang="en-US" dirty="0"/>
              <a:t>属性是必须的。允许值：</a:t>
            </a:r>
            <a:r>
              <a:rPr lang="en-US" altLang="zh-CN" dirty="0"/>
              <a:t>left | right</a:t>
            </a:r>
            <a:r>
              <a:rPr lang="zh-CN" altLang="en-US" dirty="0"/>
              <a:t>。默认值为</a:t>
            </a:r>
            <a:r>
              <a:rPr lang="en-US" altLang="zh-CN" dirty="0"/>
              <a:t>left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width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侧边栏的宽度</a:t>
            </a:r>
          </a:p>
          <a:p>
            <a:pPr marL="0" indent="0">
              <a:buNone/>
            </a:pPr>
            <a:r>
              <a:rPr lang="en-US" altLang="zh-CN" dirty="0" smtClean="0"/>
              <a:t>     width</a:t>
            </a:r>
            <a:r>
              <a:rPr lang="zh-CN" altLang="en-US" dirty="0"/>
              <a:t>属性是可选的，表示以像素为单位的侧栏菜单宽度。默认为</a:t>
            </a:r>
            <a:r>
              <a:rPr lang="en-US" altLang="zh-CN" dirty="0"/>
              <a:t>275px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is-enabled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是否可用</a:t>
            </a:r>
          </a:p>
          <a:p>
            <a:pPr marL="0" indent="0">
              <a:buNone/>
            </a:pPr>
            <a:r>
              <a:rPr lang="en-US" altLang="zh-CN" dirty="0" smtClean="0"/>
              <a:t>     is-enabled</a:t>
            </a:r>
            <a:r>
              <a:rPr lang="zh-CN" altLang="en-US" dirty="0"/>
              <a:t>属性是可选的，声明该侧边栏是否可用，允许值为：</a:t>
            </a:r>
            <a:r>
              <a:rPr lang="en-US" altLang="zh-CN" dirty="0"/>
              <a:t>true | false </a:t>
            </a:r>
            <a:r>
              <a:rPr lang="zh-CN" altLang="en-US" dirty="0"/>
              <a:t>，默认为</a:t>
            </a:r>
            <a:r>
              <a:rPr lang="en-US" altLang="zh-CN" dirty="0"/>
              <a:t>true</a:t>
            </a:r>
            <a:r>
              <a:rPr lang="zh-CN" altLang="en-US" dirty="0"/>
              <a:t>。 当侧边栏不可用时，拖拽内容或使用切换按钮都无法打开侧栏菜单。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39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039877"/>
            <a:ext cx="7886700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&lt;ion-side-menu&gt;...&lt;/ion-side-menu&gt;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26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onic </a:t>
            </a:r>
            <a:r>
              <a:rPr lang="zh-CN" altLang="en-US" dirty="0"/>
              <a:t>指令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ionic </a:t>
            </a:r>
            <a:r>
              <a:rPr lang="zh-CN" altLang="en-US" dirty="0" smtClean="0"/>
              <a:t>实现</a:t>
            </a:r>
            <a:r>
              <a:rPr lang="zh-CN" altLang="en-US" dirty="0"/>
              <a:t>的指令基本覆盖了移动端开发所需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</a:t>
            </a:fld>
            <a:endParaRPr lang="zh-CN" altLang="en-US" sz="1200"/>
          </a:p>
        </p:txBody>
      </p:sp>
      <p:pic>
        <p:nvPicPr>
          <p:cNvPr id="5122" name="Picture 2" descr="directi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5" y="2341401"/>
            <a:ext cx="8400930" cy="377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ion-side-menu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7305" y="1680518"/>
            <a:ext cx="8197516" cy="4688198"/>
          </a:xfrm>
        </p:spPr>
        <p:txBody>
          <a:bodyPr/>
          <a:lstStyle/>
          <a:p>
            <a:r>
              <a:rPr lang="en-US" altLang="zh-CN" b="1" dirty="0"/>
              <a:t>expose-aside-when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侧边栏自动显示条件表达式</a:t>
            </a:r>
          </a:p>
          <a:p>
            <a:pPr marL="0" indent="0">
              <a:buNone/>
            </a:pPr>
            <a:r>
              <a:rPr lang="zh-CN" altLang="en-US" dirty="0" smtClean="0"/>
              <a:t>     默认</a:t>
            </a:r>
            <a:r>
              <a:rPr lang="zh-CN" altLang="en-US" dirty="0"/>
              <a:t>情况下，侧边栏是隐藏的，需要用户向左或向右拖动内容，或者通过一个切换按钮来打开。 但是在有些场景下（比如，横放的平板）屏幕宽度足够大，这时，自动地显示侧边栏内容会更 合理。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expose-aside-when</a:t>
            </a:r>
            <a:r>
              <a:rPr lang="zh-CN" altLang="en-US" dirty="0"/>
              <a:t>属性就是处理这种情况的，和</a:t>
            </a:r>
            <a:r>
              <a:rPr lang="en-US" altLang="zh-CN" dirty="0"/>
              <a:t>CSS3</a:t>
            </a:r>
            <a:r>
              <a:rPr lang="zh-CN" altLang="en-US" dirty="0"/>
              <a:t>的</a:t>
            </a:r>
            <a:r>
              <a:rPr lang="en-US" altLang="zh-CN" i="1" dirty="0"/>
              <a:t>@</a:t>
            </a:r>
            <a:r>
              <a:rPr lang="en-US" altLang="zh-CN" i="1" dirty="0" err="1"/>
              <a:t>meida</a:t>
            </a:r>
            <a:r>
              <a:rPr lang="zh-CN" altLang="en-US" dirty="0"/>
              <a:t>类似，</a:t>
            </a:r>
            <a:r>
              <a:rPr lang="en-US" altLang="zh-CN" dirty="0"/>
              <a:t>expose-aside-when</a:t>
            </a:r>
            <a:r>
              <a:rPr lang="zh-CN" altLang="en-US" dirty="0"/>
              <a:t>需要 一个</a:t>
            </a:r>
            <a:r>
              <a:rPr lang="en-US" altLang="zh-CN" dirty="0"/>
              <a:t>CSS</a:t>
            </a:r>
            <a:r>
              <a:rPr lang="zh-CN" altLang="en-US" dirty="0"/>
              <a:t>表达式，例如：</a:t>
            </a:r>
            <a:r>
              <a:rPr lang="en-US" altLang="zh-CN" i="1" dirty="0"/>
              <a:t>expose-aside-when="(min-width:500px)"</a:t>
            </a:r>
            <a:r>
              <a:rPr lang="zh-CN" altLang="en-US" dirty="0"/>
              <a:t>，这意味着当屏幕宽度大于 </a:t>
            </a:r>
            <a:r>
              <a:rPr lang="en-US" altLang="zh-CN" dirty="0"/>
              <a:t>500px</a:t>
            </a:r>
            <a:r>
              <a:rPr lang="zh-CN" altLang="en-US" dirty="0"/>
              <a:t>时将自动显示侧栏菜单。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ionic</a:t>
            </a:r>
            <a:r>
              <a:rPr lang="zh-CN" altLang="en-US" dirty="0"/>
              <a:t>为</a:t>
            </a:r>
            <a:r>
              <a:rPr lang="en-US" altLang="zh-CN" dirty="0"/>
              <a:t>expose-aside-when</a:t>
            </a:r>
            <a:r>
              <a:rPr lang="zh-CN" altLang="en-US" dirty="0"/>
              <a:t>提供了一个快捷选项：</a:t>
            </a:r>
            <a:r>
              <a:rPr lang="en-US" altLang="zh-CN" dirty="0"/>
              <a:t>large </a:t>
            </a:r>
            <a:r>
              <a:rPr lang="zh-CN" altLang="en-US" dirty="0"/>
              <a:t>， 这等同于 </a:t>
            </a:r>
            <a:r>
              <a:rPr lang="en-US" altLang="zh-CN" i="1" dirty="0"/>
              <a:t>(min-width:768px)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598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$ionicSideMenuDelegate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544595"/>
            <a:ext cx="9079642" cy="4658497"/>
          </a:xfrm>
        </p:spPr>
        <p:txBody>
          <a:bodyPr/>
          <a:lstStyle/>
          <a:p>
            <a:r>
              <a:rPr lang="zh-CN" altLang="en-US" sz="2000" dirty="0"/>
              <a:t>如果需要在脚本中控制侧边栏菜单，可以</a:t>
            </a:r>
            <a:r>
              <a:rPr lang="zh-CN" altLang="en-US" sz="2000" dirty="0" smtClean="0"/>
              <a:t>使用</a:t>
            </a:r>
            <a:r>
              <a:rPr lang="en-US" altLang="zh-CN" sz="2000" b="1" dirty="0" smtClean="0"/>
              <a:t>$</a:t>
            </a:r>
            <a:r>
              <a:rPr lang="en-US" altLang="zh-CN" sz="2000" b="1" dirty="0" err="1"/>
              <a:t>ionicSideMenuDelegate</a:t>
            </a:r>
            <a:r>
              <a:rPr lang="zh-CN" altLang="en-US" sz="2000" dirty="0"/>
              <a:t>：</a:t>
            </a:r>
          </a:p>
          <a:p>
            <a:r>
              <a:rPr lang="en-US" altLang="zh-CN" sz="2000" b="1" dirty="0" err="1"/>
              <a:t>toggleLeft</a:t>
            </a:r>
            <a:r>
              <a:rPr lang="en-US" altLang="zh-CN" sz="2000" b="1" dirty="0"/>
              <a:t>([</a:t>
            </a:r>
            <a:r>
              <a:rPr lang="en-US" altLang="zh-CN" sz="2000" b="1" dirty="0" err="1"/>
              <a:t>isOpen</a:t>
            </a:r>
            <a:r>
              <a:rPr lang="en-US" altLang="zh-CN" sz="2000" b="1" dirty="0"/>
              <a:t>])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是否打开左侧栏菜单</a:t>
            </a:r>
          </a:p>
          <a:p>
            <a:pPr marL="0" indent="0">
              <a:buNone/>
            </a:pPr>
            <a:r>
              <a:rPr lang="zh-CN" altLang="en-US" sz="2000" dirty="0" smtClean="0"/>
              <a:t>     参数</a:t>
            </a:r>
            <a:r>
              <a:rPr lang="en-US" altLang="zh-CN" sz="2000" dirty="0" err="1"/>
              <a:t>isOpen</a:t>
            </a:r>
            <a:r>
              <a:rPr lang="zh-CN" altLang="en-US" sz="2000" dirty="0"/>
              <a:t>是可选的，默认为</a:t>
            </a:r>
            <a:r>
              <a:rPr lang="en-US" altLang="zh-CN" sz="2000" dirty="0"/>
              <a:t>true </a:t>
            </a:r>
            <a:r>
              <a:rPr lang="zh-CN" altLang="en-US" sz="2000" dirty="0"/>
              <a:t>，表示打开左侧栏菜单。</a:t>
            </a:r>
          </a:p>
          <a:p>
            <a:r>
              <a:rPr lang="en-US" altLang="zh-CN" sz="2000" b="1" dirty="0" err="1"/>
              <a:t>toggleRight</a:t>
            </a:r>
            <a:r>
              <a:rPr lang="en-US" altLang="zh-CN" sz="2000" b="1" dirty="0"/>
              <a:t>([</a:t>
            </a:r>
            <a:r>
              <a:rPr lang="en-US" altLang="zh-CN" sz="2000" b="1" dirty="0" err="1"/>
              <a:t>isOpen</a:t>
            </a:r>
            <a:r>
              <a:rPr lang="en-US" altLang="zh-CN" sz="2000" b="1" dirty="0"/>
              <a:t>])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是否打开右侧栏菜单</a:t>
            </a:r>
          </a:p>
          <a:p>
            <a:pPr marL="0" indent="0">
              <a:buNone/>
            </a:pPr>
            <a:r>
              <a:rPr lang="zh-CN" altLang="en-US" sz="2000" dirty="0" smtClean="0"/>
              <a:t>     参数</a:t>
            </a:r>
            <a:r>
              <a:rPr lang="en-US" altLang="zh-CN" sz="2000" dirty="0" err="1"/>
              <a:t>isOpen</a:t>
            </a:r>
            <a:r>
              <a:rPr lang="zh-CN" altLang="en-US" sz="2000" dirty="0"/>
              <a:t>是可选的，默认为</a:t>
            </a:r>
            <a:r>
              <a:rPr lang="en-US" altLang="zh-CN" sz="2000" dirty="0"/>
              <a:t>true </a:t>
            </a:r>
            <a:r>
              <a:rPr lang="zh-CN" altLang="en-US" sz="2000" dirty="0"/>
              <a:t>，表示打开右侧栏菜单。</a:t>
            </a:r>
          </a:p>
          <a:p>
            <a:r>
              <a:rPr lang="en-US" altLang="zh-CN" sz="2000" b="1" dirty="0" err="1"/>
              <a:t>getOpenRatio</a:t>
            </a:r>
            <a:r>
              <a:rPr lang="en-US" altLang="zh-CN" sz="2000" b="1" dirty="0"/>
              <a:t>()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侧栏菜单打开的宽度占其总宽度比例</a:t>
            </a:r>
          </a:p>
          <a:p>
            <a:pPr marL="0" indent="0">
              <a:buNone/>
            </a:pPr>
            <a:r>
              <a:rPr lang="zh-CN" altLang="en-US" sz="2000" dirty="0" smtClean="0"/>
              <a:t>     例如</a:t>
            </a:r>
            <a:r>
              <a:rPr lang="zh-CN" altLang="en-US" sz="2000" dirty="0"/>
              <a:t>，一个</a:t>
            </a:r>
            <a:r>
              <a:rPr lang="en-US" altLang="zh-CN" sz="2000" dirty="0"/>
              <a:t>100px</a:t>
            </a:r>
            <a:r>
              <a:rPr lang="zh-CN" altLang="en-US" sz="2000" dirty="0"/>
              <a:t>宽的侧栏菜单，如果打开</a:t>
            </a:r>
            <a:r>
              <a:rPr lang="en-US" altLang="zh-CN" sz="2000" dirty="0"/>
              <a:t>50px</a:t>
            </a:r>
            <a:r>
              <a:rPr lang="zh-CN" altLang="en-US" sz="2000" dirty="0"/>
              <a:t>，那么其比例为</a:t>
            </a:r>
            <a:r>
              <a:rPr lang="en-US" altLang="zh-CN" sz="2000" dirty="0"/>
              <a:t>50%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getOpenRatio</a:t>
            </a:r>
            <a:r>
              <a:rPr lang="en-US" altLang="zh-CN" sz="2000" dirty="0"/>
              <a:t>()</a:t>
            </a:r>
            <a:r>
              <a:rPr lang="zh-CN" altLang="en-US" sz="2000" dirty="0"/>
              <a:t>将 返回</a:t>
            </a:r>
            <a:r>
              <a:rPr lang="en-US" altLang="zh-CN" sz="2000" dirty="0"/>
              <a:t>0.5 </a:t>
            </a:r>
            <a:r>
              <a:rPr lang="zh-CN" altLang="en-US" sz="2000" dirty="0"/>
              <a:t>。</a:t>
            </a:r>
          </a:p>
          <a:p>
            <a:r>
              <a:rPr lang="en-US" altLang="zh-CN" sz="2000" b="1" dirty="0" err="1" smtClean="0"/>
              <a:t>isOpen</a:t>
            </a:r>
            <a:r>
              <a:rPr lang="en-US" altLang="zh-CN" sz="2000" b="1" dirty="0" smtClean="0"/>
              <a:t>()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当前侧栏菜单是否打开</a:t>
            </a:r>
          </a:p>
          <a:p>
            <a:pPr marL="0" indent="0">
              <a:buNone/>
            </a:pPr>
            <a:r>
              <a:rPr lang="zh-CN" altLang="en-US" sz="2000" dirty="0" smtClean="0"/>
              <a:t>    不管是左侧栏菜单，还是右侧栏菜单，只要处于打开状态，</a:t>
            </a:r>
            <a:r>
              <a:rPr lang="en-US" altLang="zh-CN" sz="2000" dirty="0" err="1" smtClean="0"/>
              <a:t>isOpen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都返回 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b="1" dirty="0" err="1" smtClean="0"/>
              <a:t>isOpenLeft</a:t>
            </a:r>
            <a:r>
              <a:rPr lang="en-US" altLang="zh-CN" sz="2000" b="1" dirty="0" smtClean="0"/>
              <a:t>()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左侧栏菜单是否打开</a:t>
            </a:r>
          </a:p>
          <a:p>
            <a:pPr marL="0" indent="0">
              <a:buNone/>
            </a:pPr>
            <a:r>
              <a:rPr lang="zh-CN" altLang="en-US" sz="2000" dirty="0" smtClean="0"/>
              <a:t>    当左侧栏菜单处于打开状态时，</a:t>
            </a:r>
            <a:r>
              <a:rPr lang="en-US" altLang="zh-CN" sz="2000" dirty="0" err="1" smtClean="0"/>
              <a:t>isOpenLeft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b="1" dirty="0" err="1" smtClean="0"/>
              <a:t>isOpenRight</a:t>
            </a:r>
            <a:r>
              <a:rPr lang="en-US" altLang="zh-CN" sz="2000" b="1" dirty="0" smtClean="0"/>
              <a:t>()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右侧栏菜单是否打开</a:t>
            </a:r>
          </a:p>
          <a:p>
            <a:pPr marL="0" indent="0">
              <a:buNone/>
            </a:pPr>
            <a:r>
              <a:rPr lang="zh-CN" altLang="en-US" sz="2000" dirty="0" smtClean="0"/>
              <a:t>    当右侧栏菜单处于打开状态时，</a:t>
            </a:r>
            <a:r>
              <a:rPr lang="en-US" altLang="zh-CN" sz="2000" dirty="0" err="1" smtClean="0"/>
              <a:t>isOpenRight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b="1" dirty="0" err="1" smtClean="0"/>
              <a:t>canDragContent</a:t>
            </a:r>
            <a:r>
              <a:rPr lang="en-US" altLang="zh-CN" sz="2000" b="1" dirty="0" smtClean="0"/>
              <a:t>([</a:t>
            </a:r>
            <a:r>
              <a:rPr lang="en-US" altLang="zh-CN" sz="2000" b="1" dirty="0" err="1" smtClean="0"/>
              <a:t>canDrag</a:t>
            </a:r>
            <a:r>
              <a:rPr lang="en-US" altLang="zh-CN" sz="2000" b="1" dirty="0" smtClean="0"/>
              <a:t>])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是否允许拖拽内容以打开侧栏菜单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canDrag</a:t>
            </a:r>
            <a:r>
              <a:rPr lang="zh-CN" altLang="en-US" sz="2000" dirty="0" smtClean="0"/>
              <a:t>参数是可选的，如果</a:t>
            </a:r>
            <a:r>
              <a:rPr lang="en-US" altLang="zh-CN" sz="2000" dirty="0" err="1" smtClean="0"/>
              <a:t>canDrag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，表示允许通过拖拽内容打开侧栏菜单。</a:t>
            </a:r>
          </a:p>
          <a:p>
            <a:r>
              <a:rPr lang="en-US" altLang="zh-CN" sz="2000" b="1" dirty="0" err="1" smtClean="0"/>
              <a:t>edgeDragThreshold</a:t>
            </a:r>
            <a:r>
              <a:rPr lang="en-US" altLang="zh-CN" sz="2000" b="1" dirty="0" smtClean="0"/>
              <a:t>(value)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设置边框距离阈值</a:t>
            </a:r>
          </a:p>
          <a:p>
            <a:pPr marL="0" indent="0">
              <a:buNone/>
            </a:pPr>
            <a:r>
              <a:rPr lang="zh-CN" altLang="en-US" sz="2000" dirty="0" smtClean="0"/>
              <a:t>    当参数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时，意味着在内容区域任何位置进行拖拽都可以打开侧栏菜单。 如果参数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为一个数值，意味着只有当拖拽发生的位置距边框不大于此数值时，才能打开 侧栏菜单。 参数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等同于将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设置为</a:t>
            </a:r>
            <a:r>
              <a:rPr lang="en-US" altLang="zh-CN" sz="2000" dirty="0" smtClean="0"/>
              <a:t>25</a:t>
            </a:r>
            <a:r>
              <a:rPr lang="zh-CN" altLang="en-US" sz="200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dirty="0" smtClean="0"/>
              <a:t>make IT better</a:t>
            </a: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822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$ionicSideMenuDelegate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544595"/>
            <a:ext cx="9079642" cy="4658497"/>
          </a:xfrm>
        </p:spPr>
        <p:txBody>
          <a:bodyPr/>
          <a:lstStyle/>
          <a:p>
            <a:r>
              <a:rPr lang="en-US" altLang="zh-CN" sz="2000" b="1" dirty="0" err="1" smtClean="0"/>
              <a:t>isOpen</a:t>
            </a:r>
            <a:r>
              <a:rPr lang="en-US" altLang="zh-CN" sz="2000" b="1" dirty="0" smtClean="0"/>
              <a:t>()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当前侧栏菜单是否打开</a:t>
            </a:r>
          </a:p>
          <a:p>
            <a:pPr marL="0" indent="0">
              <a:buNone/>
            </a:pPr>
            <a:r>
              <a:rPr lang="zh-CN" altLang="en-US" sz="2000" dirty="0" smtClean="0"/>
              <a:t>    不管是左侧栏菜单，还是右侧栏菜单，只要处于打开状态，</a:t>
            </a:r>
            <a:r>
              <a:rPr lang="en-US" altLang="zh-CN" sz="2000" dirty="0" err="1" smtClean="0"/>
              <a:t>isOpen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都返回 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b="1" dirty="0" err="1" smtClean="0"/>
              <a:t>isOpenLeft</a:t>
            </a:r>
            <a:r>
              <a:rPr lang="en-US" altLang="zh-CN" sz="2000" b="1" dirty="0" smtClean="0"/>
              <a:t>()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左侧栏菜单是否打开</a:t>
            </a:r>
          </a:p>
          <a:p>
            <a:pPr marL="0" indent="0">
              <a:buNone/>
            </a:pPr>
            <a:r>
              <a:rPr lang="zh-CN" altLang="en-US" sz="2000" dirty="0" smtClean="0"/>
              <a:t>    当左侧栏菜单处于打开状态时，</a:t>
            </a:r>
            <a:r>
              <a:rPr lang="en-US" altLang="zh-CN" sz="2000" dirty="0" err="1" smtClean="0"/>
              <a:t>isOpenLeft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b="1" dirty="0" err="1" smtClean="0"/>
              <a:t>isOpenRight</a:t>
            </a:r>
            <a:r>
              <a:rPr lang="en-US" altLang="zh-CN" sz="2000" b="1" dirty="0" smtClean="0"/>
              <a:t>()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右侧栏菜单是否打开</a:t>
            </a:r>
          </a:p>
          <a:p>
            <a:pPr marL="0" indent="0">
              <a:buNone/>
            </a:pPr>
            <a:r>
              <a:rPr lang="zh-CN" altLang="en-US" sz="2000" dirty="0" smtClean="0"/>
              <a:t>    当右侧栏菜单处于打开状态时，</a:t>
            </a:r>
            <a:r>
              <a:rPr lang="en-US" altLang="zh-CN" sz="2000" dirty="0" err="1" smtClean="0"/>
              <a:t>isOpenRight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b="1" dirty="0" err="1" smtClean="0"/>
              <a:t>canDragContent</a:t>
            </a:r>
            <a:r>
              <a:rPr lang="en-US" altLang="zh-CN" sz="2000" b="1" dirty="0" smtClean="0"/>
              <a:t>([</a:t>
            </a:r>
            <a:r>
              <a:rPr lang="en-US" altLang="zh-CN" sz="2000" b="1" dirty="0" err="1" smtClean="0"/>
              <a:t>canDrag</a:t>
            </a:r>
            <a:r>
              <a:rPr lang="en-US" altLang="zh-CN" sz="2000" b="1" dirty="0" smtClean="0"/>
              <a:t>])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是否允许拖拽内容以打开侧栏菜单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canDrag</a:t>
            </a:r>
            <a:r>
              <a:rPr lang="zh-CN" altLang="en-US" sz="2000" dirty="0" smtClean="0"/>
              <a:t>参数是可选的，如果</a:t>
            </a:r>
            <a:r>
              <a:rPr lang="en-US" altLang="zh-CN" sz="2000" dirty="0" err="1" smtClean="0"/>
              <a:t>canDrag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，表示允许通过拖拽内容打开侧栏菜单。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dirty="0" smtClean="0"/>
              <a:t>make IT better</a:t>
            </a: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10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$ionicSideMenuDelegate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178" y="1544595"/>
            <a:ext cx="8293769" cy="4658497"/>
          </a:xfrm>
        </p:spPr>
        <p:txBody>
          <a:bodyPr/>
          <a:lstStyle/>
          <a:p>
            <a:r>
              <a:rPr lang="en-US" altLang="zh-CN" sz="2000" b="1" dirty="0" err="1" smtClean="0"/>
              <a:t>edgeDragThreshold</a:t>
            </a:r>
            <a:r>
              <a:rPr lang="en-US" altLang="zh-CN" sz="2000" b="1" dirty="0" smtClean="0"/>
              <a:t>(value)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设置边框距离阈值</a:t>
            </a:r>
          </a:p>
          <a:p>
            <a:pPr marL="0" indent="0">
              <a:buNone/>
            </a:pPr>
            <a:r>
              <a:rPr lang="zh-CN" altLang="en-US" sz="2000" dirty="0" smtClean="0"/>
              <a:t>    当参数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时，意味着在内容区域任何位置进行拖拽都可以打开侧栏菜单。 如果参数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为一个数值，意味着只有当拖拽发生的位置距边框不大于此数值时，才能打开 侧栏菜单。 参数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等同于将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设置为</a:t>
            </a:r>
            <a:r>
              <a:rPr lang="en-US" altLang="zh-CN" sz="2000" dirty="0" smtClean="0"/>
              <a:t>25</a:t>
            </a:r>
            <a:r>
              <a:rPr lang="zh-CN" altLang="en-US" sz="200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dirty="0" smtClean="0"/>
              <a:t>make IT better</a:t>
            </a: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51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</a:t>
            </a:r>
            <a:r>
              <a:rPr lang="en-US" altLang="zh-CN" dirty="0"/>
              <a:t> : ion-slide-box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643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</a:t>
            </a:r>
            <a:r>
              <a:rPr lang="en-US" altLang="zh-CN" dirty="0"/>
              <a:t> : ion-slide-box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357" y="1680518"/>
            <a:ext cx="8919221" cy="4720282"/>
          </a:xfrm>
        </p:spPr>
        <p:txBody>
          <a:bodyPr/>
          <a:lstStyle/>
          <a:p>
            <a:r>
              <a:rPr lang="zh-CN" altLang="en-US" dirty="0"/>
              <a:t>幻灯片也是一种常见的</a:t>
            </a:r>
            <a:r>
              <a:rPr lang="en-US" altLang="zh-CN" dirty="0"/>
              <a:t>UI</a:t>
            </a:r>
            <a:r>
              <a:rPr lang="zh-CN" altLang="en-US" dirty="0"/>
              <a:t>表现方式，它从一组元素中选择一个投射到屏幕可视区域，用户 可以通过滑动方式（向左或向右）进行切换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中，使用</a:t>
            </a:r>
            <a:r>
              <a:rPr lang="en-US" altLang="zh-CN" b="1" dirty="0"/>
              <a:t>ion-slide-box</a:t>
            </a:r>
            <a:r>
              <a:rPr lang="zh-CN" altLang="en-US" dirty="0"/>
              <a:t>指令声明幻灯片元素，使用</a:t>
            </a:r>
            <a:r>
              <a:rPr lang="en-US" altLang="zh-CN" b="1" dirty="0"/>
              <a:t>ion-slide</a:t>
            </a:r>
            <a:r>
              <a:rPr lang="en-US" altLang="zh-CN" dirty="0"/>
              <a:t> </a:t>
            </a:r>
            <a:r>
              <a:rPr lang="zh-CN" altLang="en-US" dirty="0"/>
              <a:t>指令声明幻灯页元素：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45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357" y="3495995"/>
            <a:ext cx="3898231" cy="1698927"/>
          </a:xfrm>
        </p:spPr>
        <p:txBody>
          <a:bodyPr/>
          <a:lstStyle/>
          <a:p>
            <a:pPr marL="0" indent="0">
              <a:buNone/>
            </a:pPr>
            <a:r>
              <a:rPr lang="da-DK" altLang="zh-CN" dirty="0"/>
              <a:t>&lt;ion-slide-box&gt;</a:t>
            </a:r>
          </a:p>
          <a:p>
            <a:pPr marL="0" indent="0">
              <a:buNone/>
            </a:pPr>
            <a:r>
              <a:rPr lang="da-DK" altLang="zh-CN" dirty="0"/>
              <a:t>&lt;ion-slide&gt;...&lt;/ion-slide&gt;</a:t>
            </a:r>
          </a:p>
          <a:p>
            <a:pPr marL="0" indent="0">
              <a:buNone/>
            </a:pPr>
            <a:r>
              <a:rPr lang="da-DK" altLang="zh-CN" dirty="0"/>
              <a:t>&lt;ion-slide&gt;...&lt;/ion-slide&gt;</a:t>
            </a:r>
          </a:p>
          <a:p>
            <a:pPr marL="0" indent="0">
              <a:buNone/>
            </a:pPr>
            <a:r>
              <a:rPr lang="da-DK" altLang="zh-CN" dirty="0"/>
              <a:t>...</a:t>
            </a:r>
          </a:p>
          <a:p>
            <a:pPr marL="0" indent="0">
              <a:buNone/>
            </a:pPr>
            <a:r>
              <a:rPr lang="da-DK" altLang="zh-CN" dirty="0"/>
              <a:t>&lt;/ion-slide-box&gt;</a:t>
            </a:r>
            <a:endParaRPr lang="zh-CN" altLang="en-US" dirty="0"/>
          </a:p>
        </p:txBody>
      </p:sp>
      <p:pic>
        <p:nvPicPr>
          <p:cNvPr id="8194" name="Picture 2" descr="slide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88" y="2959570"/>
            <a:ext cx="5020990" cy="3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</a:t>
            </a:r>
            <a:r>
              <a:rPr lang="zh-CN" altLang="en-US" dirty="0"/>
              <a:t>播放行为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544595"/>
            <a:ext cx="8999621" cy="4658497"/>
          </a:xfrm>
        </p:spPr>
        <p:txBody>
          <a:bodyPr/>
          <a:lstStyle/>
          <a:p>
            <a:r>
              <a:rPr lang="zh-CN" altLang="en-US" sz="1800" dirty="0"/>
              <a:t>指令</a:t>
            </a:r>
            <a:r>
              <a:rPr lang="en-US" altLang="zh-CN" sz="1800" b="1" dirty="0"/>
              <a:t>ion-slide-box</a:t>
            </a:r>
            <a:r>
              <a:rPr lang="zh-CN" altLang="en-US" sz="1800" dirty="0"/>
              <a:t>有一些可选的属性可以定制其播放行为：</a:t>
            </a:r>
          </a:p>
          <a:p>
            <a:r>
              <a:rPr lang="en-US" altLang="zh-CN" sz="1800" b="1" dirty="0"/>
              <a:t>does-continue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是否循环切换</a:t>
            </a:r>
          </a:p>
          <a:p>
            <a:pPr marL="0" indent="0">
              <a:buNone/>
            </a:pPr>
            <a:r>
              <a:rPr lang="zh-CN" altLang="en-US" sz="1800" dirty="0" smtClean="0"/>
              <a:t>     你</a:t>
            </a:r>
            <a:r>
              <a:rPr lang="zh-CN" altLang="en-US" sz="1800" dirty="0"/>
              <a:t>可能注意到，上一节的示例中，开头的幻灯页只能向左滑动，最后的幻灯页只能向右滑动。 将</a:t>
            </a:r>
            <a:r>
              <a:rPr lang="en-US" altLang="zh-CN" sz="1800" dirty="0"/>
              <a:t>does-continue</a:t>
            </a:r>
            <a:r>
              <a:rPr lang="zh-CN" altLang="en-US" sz="1800" dirty="0"/>
              <a:t>属性值设为</a:t>
            </a:r>
            <a:r>
              <a:rPr lang="en-US" altLang="zh-CN" sz="1800" dirty="0"/>
              <a:t>true</a:t>
            </a:r>
            <a:r>
              <a:rPr lang="zh-CN" altLang="en-US" sz="1800" dirty="0"/>
              <a:t>，就可以让幻灯页组首尾连接起来，循环切换。</a:t>
            </a:r>
          </a:p>
          <a:p>
            <a:r>
              <a:rPr lang="en-US" altLang="zh-CN" sz="1800" b="1" dirty="0"/>
              <a:t>auto-play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是否自动播放</a:t>
            </a:r>
          </a:p>
          <a:p>
            <a:pPr marL="0" indent="0">
              <a:buNone/>
            </a:pPr>
            <a:r>
              <a:rPr lang="zh-CN" altLang="en-US" sz="1800" dirty="0" smtClean="0"/>
              <a:t>     通过</a:t>
            </a:r>
            <a:r>
              <a:rPr lang="zh-CN" altLang="en-US" sz="1800" dirty="0"/>
              <a:t>将</a:t>
            </a:r>
            <a:r>
              <a:rPr lang="en-US" altLang="zh-CN" sz="1800" dirty="0"/>
              <a:t>auto-play</a:t>
            </a:r>
            <a:r>
              <a:rPr lang="zh-CN" altLang="en-US" sz="1800" dirty="0"/>
              <a:t>属性设置为</a:t>
            </a:r>
            <a:r>
              <a:rPr lang="en-US" altLang="zh-CN" sz="1800" dirty="0"/>
              <a:t>true</a:t>
            </a:r>
            <a:r>
              <a:rPr lang="zh-CN" altLang="en-US" sz="1800" dirty="0"/>
              <a:t>，可以让幻灯页自动切换。切换的间隔默认是</a:t>
            </a:r>
            <a:r>
              <a:rPr lang="en-US" altLang="zh-CN" sz="1800" dirty="0"/>
              <a:t>4000ms</a:t>
            </a:r>
            <a:r>
              <a:rPr lang="zh-CN" altLang="en-US" sz="1800" dirty="0"/>
              <a:t>，可以 通过属性</a:t>
            </a:r>
            <a:r>
              <a:rPr lang="en-US" altLang="zh-CN" sz="1800" b="1" dirty="0"/>
              <a:t>slide-interval</a:t>
            </a:r>
            <a:r>
              <a:rPr lang="zh-CN" altLang="en-US" sz="1800" dirty="0"/>
              <a:t>进行调整。</a:t>
            </a:r>
          </a:p>
          <a:p>
            <a:r>
              <a:rPr lang="en-US" altLang="zh-CN" sz="1800" b="1" dirty="0"/>
              <a:t>slide-interval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自动播放的间隔时间，默认为</a:t>
            </a:r>
            <a:r>
              <a:rPr lang="en-US" altLang="zh-CN" sz="1800" dirty="0"/>
              <a:t>4000ms</a:t>
            </a:r>
          </a:p>
          <a:p>
            <a:r>
              <a:rPr lang="en-US" altLang="zh-CN" sz="1800" b="1" dirty="0"/>
              <a:t>show-pager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是否显示分页器</a:t>
            </a:r>
          </a:p>
          <a:p>
            <a:r>
              <a:rPr lang="zh-CN" altLang="en-US" sz="1800" dirty="0"/>
              <a:t>分页器用来指示幻灯页的选中状态，位于幻灯片的底部。 允许值为：</a:t>
            </a:r>
            <a:r>
              <a:rPr lang="en-US" altLang="zh-CN" sz="1800" dirty="0"/>
              <a:t>true | false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31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事件及变量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680518"/>
            <a:ext cx="8742758" cy="4658497"/>
          </a:xfrm>
        </p:spPr>
        <p:txBody>
          <a:bodyPr/>
          <a:lstStyle/>
          <a:p>
            <a:r>
              <a:rPr lang="zh-CN" altLang="en-US" sz="1800" dirty="0"/>
              <a:t>指令</a:t>
            </a:r>
            <a:r>
              <a:rPr lang="en-US" altLang="zh-CN" sz="1800" b="1" dirty="0"/>
              <a:t>ion-slide-box</a:t>
            </a:r>
            <a:r>
              <a:rPr lang="zh-CN" altLang="en-US" sz="1800" dirty="0"/>
              <a:t>提供了可选的用于事件监听的属性：</a:t>
            </a:r>
          </a:p>
          <a:p>
            <a:r>
              <a:rPr lang="en-US" altLang="zh-CN" sz="1800" b="1" dirty="0"/>
              <a:t>pager-click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分页器点击事件</a:t>
            </a:r>
          </a:p>
          <a:p>
            <a:pPr marL="0" indent="0">
              <a:buNone/>
            </a:pPr>
            <a:r>
              <a:rPr lang="en-US" altLang="zh-CN" sz="1800" dirty="0" smtClean="0"/>
              <a:t>     pager-click</a:t>
            </a:r>
            <a:r>
              <a:rPr lang="zh-CN" altLang="en-US" sz="1800" dirty="0"/>
              <a:t>属性应当设置为一个当前作用域上的函数调用表达式，这个函数将被 传入被点击的分页按钮对应的幻灯页序号：</a:t>
            </a:r>
            <a:r>
              <a:rPr lang="en-US" altLang="zh-CN" sz="1800" dirty="0"/>
              <a:t>index</a:t>
            </a:r>
          </a:p>
          <a:p>
            <a:r>
              <a:rPr lang="en-US" altLang="zh-CN" sz="1800" b="1" dirty="0"/>
              <a:t>on-slide-changed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幻灯页切换事件</a:t>
            </a:r>
          </a:p>
          <a:p>
            <a:pPr marL="0" indent="0">
              <a:buNone/>
            </a:pPr>
            <a:r>
              <a:rPr lang="en-US" altLang="zh-CN" sz="1800" dirty="0" smtClean="0"/>
              <a:t>     on-slide-changed</a:t>
            </a:r>
            <a:r>
              <a:rPr lang="zh-CN" altLang="en-US" sz="1800" dirty="0"/>
              <a:t>属性应当设置为一个当前作用域上的函数调用表达式，这个函数 将被传入当前幻灯页的序号：</a:t>
            </a:r>
            <a:r>
              <a:rPr lang="en-US" altLang="zh-CN" sz="1800" dirty="0"/>
              <a:t>$index</a:t>
            </a:r>
          </a:p>
          <a:p>
            <a:r>
              <a:rPr lang="en-US" altLang="zh-CN" sz="1800" b="1" dirty="0"/>
              <a:t>active-slide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当前幻灯页索引</a:t>
            </a:r>
          </a:p>
          <a:p>
            <a:pPr marL="0" indent="0">
              <a:buNone/>
            </a:pPr>
            <a:r>
              <a:rPr lang="en-US" altLang="zh-CN" sz="1800" dirty="0" smtClean="0"/>
              <a:t>     active-slide</a:t>
            </a:r>
            <a:r>
              <a:rPr lang="zh-CN" altLang="en-US" sz="1800" dirty="0"/>
              <a:t>属性应当设置为一个当前作用域上的变量，当幻灯片切换时，这个变 量同步的反应当前的幻灯页索引号</a:t>
            </a:r>
          </a:p>
          <a:p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98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$ionicSlideBoxDelegate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884" y="1544596"/>
            <a:ext cx="8178466" cy="4794420"/>
          </a:xfrm>
        </p:spPr>
        <p:txBody>
          <a:bodyPr/>
          <a:lstStyle/>
          <a:p>
            <a:r>
              <a:rPr lang="zh-CN" altLang="en-US" sz="1800" dirty="0"/>
              <a:t>可以使用服务</a:t>
            </a:r>
            <a:r>
              <a:rPr lang="en-US" altLang="zh-CN" sz="1800" b="1" dirty="0"/>
              <a:t>$</a:t>
            </a:r>
            <a:r>
              <a:rPr lang="en-US" altLang="zh-CN" sz="1800" b="1" dirty="0" err="1"/>
              <a:t>ionicSlideBoxDelegate</a:t>
            </a:r>
            <a:r>
              <a:rPr lang="zh-CN" altLang="en-US" sz="1800" dirty="0"/>
              <a:t>在脚本中操作幻灯片对象：</a:t>
            </a:r>
          </a:p>
          <a:p>
            <a:r>
              <a:rPr lang="en-US" altLang="zh-CN" sz="1800" b="1" dirty="0"/>
              <a:t>update()</a:t>
            </a:r>
            <a:r>
              <a:rPr lang="en-US" altLang="zh-CN" sz="1800" dirty="0"/>
              <a:t> - </a:t>
            </a:r>
            <a:r>
              <a:rPr lang="zh-CN" altLang="en-US" sz="1800" dirty="0"/>
              <a:t>重绘幻灯片</a:t>
            </a:r>
          </a:p>
          <a:p>
            <a:pPr marL="0" indent="0">
              <a:buNone/>
            </a:pPr>
            <a:r>
              <a:rPr lang="zh-CN" altLang="en-US" sz="1800" dirty="0" smtClean="0"/>
              <a:t>      有时</a:t>
            </a:r>
            <a:r>
              <a:rPr lang="zh-CN" altLang="en-US" sz="1800" dirty="0"/>
              <a:t>，比如当容器尺寸发生变化时，需要调用</a:t>
            </a:r>
            <a:r>
              <a:rPr lang="en-US" altLang="zh-CN" sz="1800" dirty="0"/>
              <a:t>update()</a:t>
            </a:r>
            <a:r>
              <a:rPr lang="zh-CN" altLang="en-US" sz="1800" dirty="0"/>
              <a:t>方法重绘幻灯片。</a:t>
            </a:r>
          </a:p>
          <a:p>
            <a:r>
              <a:rPr lang="en-US" altLang="zh-CN" sz="1800" b="1" dirty="0"/>
              <a:t>slide(to[,speed])</a:t>
            </a:r>
            <a:r>
              <a:rPr lang="en-US" altLang="zh-CN" sz="1800" dirty="0"/>
              <a:t> - </a:t>
            </a:r>
            <a:r>
              <a:rPr lang="zh-CN" altLang="en-US" sz="1800" dirty="0"/>
              <a:t>切换到指定幻灯页</a:t>
            </a:r>
          </a:p>
          <a:p>
            <a:pPr marL="0" indent="0">
              <a:buNone/>
            </a:pPr>
            <a:r>
              <a:rPr lang="zh-CN" altLang="en-US" sz="1800" dirty="0" smtClean="0"/>
              <a:t>     参数</a:t>
            </a:r>
            <a:r>
              <a:rPr lang="en-US" altLang="zh-CN" sz="1800" dirty="0"/>
              <a:t>to</a:t>
            </a:r>
            <a:r>
              <a:rPr lang="zh-CN" altLang="en-US" sz="1800" dirty="0"/>
              <a:t>表示切换的目标幻灯页序号，参数</a:t>
            </a:r>
            <a:r>
              <a:rPr lang="en-US" altLang="zh-CN" sz="1800" dirty="0"/>
              <a:t>speed</a:t>
            </a:r>
            <a:r>
              <a:rPr lang="zh-CN" altLang="en-US" sz="1800" dirty="0"/>
              <a:t>是可选的，表示以毫秒 为单位的切换时间</a:t>
            </a:r>
          </a:p>
          <a:p>
            <a:r>
              <a:rPr lang="en-US" altLang="zh-CN" sz="1800" b="1" dirty="0" err="1"/>
              <a:t>enableSlide</a:t>
            </a:r>
            <a:r>
              <a:rPr lang="en-US" altLang="zh-CN" sz="1800" b="1" dirty="0"/>
              <a:t>([</a:t>
            </a:r>
            <a:r>
              <a:rPr lang="en-US" altLang="zh-CN" sz="1800" b="1" dirty="0" err="1"/>
              <a:t>shouldEnable</a:t>
            </a:r>
            <a:r>
              <a:rPr lang="en-US" altLang="zh-CN" sz="1800" b="1" dirty="0"/>
              <a:t>])</a:t>
            </a:r>
            <a:r>
              <a:rPr lang="en-US" altLang="zh-CN" sz="1800" dirty="0"/>
              <a:t> - </a:t>
            </a:r>
            <a:r>
              <a:rPr lang="zh-CN" altLang="en-US" sz="1800" dirty="0" smtClean="0"/>
              <a:t>幻灯片能使参数</a:t>
            </a:r>
            <a:r>
              <a:rPr lang="en-US" altLang="zh-CN" sz="1800" dirty="0" err="1"/>
              <a:t>shouldEnable</a:t>
            </a:r>
            <a:r>
              <a:rPr lang="zh-CN" altLang="en-US" sz="1800" dirty="0"/>
              <a:t>的允许值为：</a:t>
            </a:r>
            <a:r>
              <a:rPr lang="en-US" altLang="zh-CN" sz="1800" dirty="0"/>
              <a:t>true | false </a:t>
            </a:r>
            <a:r>
              <a:rPr lang="zh-CN" altLang="en-US" sz="1800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258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$ionicSlideBoxDelegate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095" y="1544596"/>
            <a:ext cx="7860631" cy="4794420"/>
          </a:xfrm>
        </p:spPr>
        <p:txBody>
          <a:bodyPr/>
          <a:lstStyle/>
          <a:p>
            <a:r>
              <a:rPr lang="en-US" altLang="zh-CN" sz="1800" b="1" dirty="0"/>
              <a:t>previous()</a:t>
            </a:r>
            <a:r>
              <a:rPr lang="en-US" altLang="zh-CN" sz="1800" dirty="0"/>
              <a:t> - </a:t>
            </a:r>
            <a:r>
              <a:rPr lang="zh-CN" altLang="en-US" sz="1800" dirty="0"/>
              <a:t>切换到前一张幻灯页</a:t>
            </a:r>
          </a:p>
          <a:p>
            <a:r>
              <a:rPr lang="en-US" altLang="zh-CN" sz="1800" b="1" dirty="0"/>
              <a:t>next()</a:t>
            </a:r>
            <a:r>
              <a:rPr lang="en-US" altLang="zh-CN" sz="1800" dirty="0"/>
              <a:t> - </a:t>
            </a:r>
            <a:r>
              <a:rPr lang="zh-CN" altLang="en-US" sz="1800" dirty="0"/>
              <a:t>切换到后一张幻灯页</a:t>
            </a:r>
          </a:p>
          <a:p>
            <a:r>
              <a:rPr lang="en-US" altLang="zh-CN" sz="1800" b="1" dirty="0" err="1"/>
              <a:t>currentIndex</a:t>
            </a:r>
            <a:r>
              <a:rPr lang="en-US" altLang="zh-CN" sz="1800" b="1" dirty="0"/>
              <a:t>()</a:t>
            </a:r>
            <a:r>
              <a:rPr lang="en-US" altLang="zh-CN" sz="1800" dirty="0"/>
              <a:t> - </a:t>
            </a:r>
            <a:r>
              <a:rPr lang="zh-CN" altLang="en-US" sz="1800" dirty="0"/>
              <a:t>获得当前幻灯页的序号</a:t>
            </a:r>
          </a:p>
          <a:p>
            <a:r>
              <a:rPr lang="en-US" altLang="zh-CN" sz="1800" b="1" dirty="0" err="1"/>
              <a:t>slideCount</a:t>
            </a:r>
            <a:r>
              <a:rPr lang="en-US" altLang="zh-CN" sz="1800" b="1" dirty="0"/>
              <a:t>()</a:t>
            </a:r>
            <a:r>
              <a:rPr lang="en-US" altLang="zh-CN" sz="1800" dirty="0"/>
              <a:t> - </a:t>
            </a:r>
            <a:r>
              <a:rPr lang="zh-CN" altLang="en-US" sz="1800" dirty="0"/>
              <a:t>获得全部幻灯页的数量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582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</a:t>
            </a:r>
            <a:r>
              <a:rPr lang="zh-CN" altLang="en-US" dirty="0" smtClean="0"/>
              <a:t>路由状态机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在单页应用（</a:t>
            </a:r>
            <a:r>
              <a:rPr lang="en-US" altLang="zh-CN" dirty="0"/>
              <a:t>Single Page App</a:t>
            </a:r>
            <a:r>
              <a:rPr lang="zh-CN" altLang="en-US" dirty="0"/>
              <a:t>）中，路由的管理是很重要的环节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ionic </a:t>
            </a:r>
            <a:r>
              <a:rPr lang="zh-CN" altLang="en-US" dirty="0" smtClean="0"/>
              <a:t>没有使用 </a:t>
            </a:r>
            <a:r>
              <a:rPr lang="en-US" altLang="zh-CN" dirty="0" smtClean="0"/>
              <a:t>AngularJS </a:t>
            </a:r>
            <a:r>
              <a:rPr lang="zh-CN" altLang="en-US" dirty="0"/>
              <a:t>官方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ngRoute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r>
              <a:rPr lang="zh-CN" altLang="en-US" dirty="0"/>
              <a:t>，而是选择</a:t>
            </a:r>
            <a:r>
              <a:rPr lang="zh-CN" altLang="en-US" dirty="0" smtClean="0"/>
              <a:t>了 </a:t>
            </a:r>
            <a:r>
              <a:rPr lang="en-US" altLang="zh-CN" dirty="0" err="1" smtClean="0"/>
              <a:t>AngularUI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项目的 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-router </a:t>
            </a:r>
            <a:r>
              <a:rPr lang="zh-CN" altLang="en-US" dirty="0" smtClean="0"/>
              <a:t>模块。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2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表</a:t>
            </a:r>
            <a:r>
              <a:rPr lang="zh-CN" altLang="en-US" dirty="0"/>
              <a:t>单输入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7174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复选按钮 </a:t>
            </a:r>
            <a:r>
              <a:rPr lang="en-US" altLang="zh-CN" dirty="0"/>
              <a:t>: ion-checkbox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720282"/>
          </a:xfrm>
        </p:spPr>
        <p:txBody>
          <a:bodyPr/>
          <a:lstStyle/>
          <a:p>
            <a:r>
              <a:rPr lang="en-US" altLang="zh-CN" dirty="0"/>
              <a:t>ionic</a:t>
            </a:r>
            <a:r>
              <a:rPr lang="zh-CN" altLang="en-US" dirty="0"/>
              <a:t>的复选按钮脱胎于</a:t>
            </a:r>
            <a:r>
              <a:rPr lang="en-US" altLang="zh-CN" dirty="0"/>
              <a:t>HTML</a:t>
            </a:r>
            <a:r>
              <a:rPr lang="zh-CN" altLang="en-US" dirty="0"/>
              <a:t>标准的</a:t>
            </a:r>
            <a:r>
              <a:rPr lang="en-US" altLang="zh-CN" b="1" dirty="0"/>
              <a:t>checkbox</a:t>
            </a:r>
            <a:r>
              <a:rPr lang="zh-CN" altLang="en-US" dirty="0"/>
              <a:t>元素，可以在一组选项中 同时选中多个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b="1" dirty="0"/>
              <a:t>ion-checkbox</a:t>
            </a:r>
            <a:r>
              <a:rPr lang="zh-CN" altLang="en-US" dirty="0"/>
              <a:t>指令声明复选按钮元素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与标准的</a:t>
            </a:r>
            <a:r>
              <a:rPr lang="en-US" altLang="zh-CN" dirty="0"/>
              <a:t>checkbox</a:t>
            </a:r>
            <a:r>
              <a:rPr lang="zh-CN" altLang="en-US" dirty="0"/>
              <a:t>相比，使用</a:t>
            </a:r>
            <a:r>
              <a:rPr lang="en-US" altLang="zh-CN" dirty="0"/>
              <a:t>ionic</a:t>
            </a:r>
            <a:r>
              <a:rPr lang="zh-CN" altLang="en-US" dirty="0"/>
              <a:t>的</a:t>
            </a:r>
            <a:r>
              <a:rPr lang="en-US" altLang="zh-CN" b="1" dirty="0"/>
              <a:t>ion-checkbox</a:t>
            </a:r>
            <a:r>
              <a:rPr lang="zh-CN" altLang="en-US" dirty="0"/>
              <a:t>有几个优势：</a:t>
            </a:r>
          </a:p>
          <a:p>
            <a:r>
              <a:rPr lang="zh-CN" altLang="en-US" dirty="0"/>
              <a:t>样式更美观，与移动端的</a:t>
            </a:r>
            <a:r>
              <a:rPr lang="en-US" altLang="zh-CN" dirty="0"/>
              <a:t>UI</a:t>
            </a:r>
            <a:r>
              <a:rPr lang="zh-CN" altLang="en-US" dirty="0"/>
              <a:t>更匹配</a:t>
            </a:r>
          </a:p>
          <a:p>
            <a:r>
              <a:rPr lang="zh-CN" altLang="en-US" dirty="0"/>
              <a:t>支持数据绑定。使用可选的</a:t>
            </a:r>
            <a:r>
              <a:rPr lang="en-US" altLang="zh-CN" dirty="0" err="1"/>
              <a:t>ng</a:t>
            </a:r>
            <a:r>
              <a:rPr lang="en-US" altLang="zh-CN" dirty="0"/>
              <a:t>-model</a:t>
            </a:r>
            <a:r>
              <a:rPr lang="zh-CN" altLang="en-US" dirty="0"/>
              <a:t>属性，可以直接将选中状态绑定到作用域上的变量</a:t>
            </a:r>
          </a:p>
          <a:p>
            <a:r>
              <a:rPr lang="zh-CN" altLang="en-US" dirty="0"/>
              <a:t>直接使用文本子元素作为标签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51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758910" y="3953778"/>
            <a:ext cx="7886700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&lt;ion-checkbox&gt;...&lt;/ion-checkbox&gt;</a:t>
            </a:r>
            <a:endParaRPr lang="zh-CN" altLang="en-US" dirty="0"/>
          </a:p>
        </p:txBody>
      </p:sp>
      <p:pic>
        <p:nvPicPr>
          <p:cNvPr id="9218" name="Picture 2" descr="check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150980"/>
            <a:ext cx="3480134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单选按钮 </a:t>
            </a:r>
            <a:r>
              <a:rPr lang="en-US" altLang="zh-CN" dirty="0"/>
              <a:t>: ion-radio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38339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ion-radio</a:t>
            </a:r>
            <a:r>
              <a:rPr lang="zh-CN" altLang="en-US" dirty="0"/>
              <a:t>声明单选按钮元素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和</a:t>
            </a:r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en-US" altLang="zh-CN" dirty="0"/>
              <a:t>radio</a:t>
            </a:r>
            <a:r>
              <a:rPr lang="zh-CN" altLang="en-US" dirty="0"/>
              <a:t>相比，</a:t>
            </a:r>
            <a:r>
              <a:rPr lang="en-US" altLang="zh-CN" dirty="0"/>
              <a:t>ion-radio</a:t>
            </a:r>
            <a:r>
              <a:rPr lang="zh-CN" altLang="en-US" dirty="0"/>
              <a:t>的改进也是明显的：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1</a:t>
            </a:r>
            <a:r>
              <a:rPr lang="zh-CN" altLang="en-US" dirty="0" smtClean="0"/>
              <a:t>、与</a:t>
            </a:r>
            <a:r>
              <a:rPr lang="zh-CN" altLang="en-US" dirty="0"/>
              <a:t>移动端的</a:t>
            </a:r>
            <a:r>
              <a:rPr lang="en-US" altLang="zh-CN" dirty="0"/>
              <a:t>UI</a:t>
            </a:r>
            <a:r>
              <a:rPr lang="zh-CN" altLang="en-US" dirty="0"/>
              <a:t>更匹配</a:t>
            </a:r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zh-CN" altLang="en-US" dirty="0"/>
              <a:t>可选的</a:t>
            </a:r>
            <a:r>
              <a:rPr lang="en-US" altLang="zh-CN" dirty="0" err="1"/>
              <a:t>ng</a:t>
            </a:r>
            <a:r>
              <a:rPr lang="en-US" altLang="zh-CN" dirty="0"/>
              <a:t>-model</a:t>
            </a:r>
            <a:r>
              <a:rPr lang="zh-CN" altLang="en-US" dirty="0"/>
              <a:t>属性，实现与作用域变量的数据绑定</a:t>
            </a:r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zh-CN" altLang="en-US" dirty="0"/>
              <a:t>可选的</a:t>
            </a:r>
            <a:r>
              <a:rPr lang="en-US" altLang="zh-CN" dirty="0" err="1"/>
              <a:t>ng</a:t>
            </a:r>
            <a:r>
              <a:rPr lang="en-US" altLang="zh-CN" dirty="0"/>
              <a:t>-value</a:t>
            </a:r>
            <a:r>
              <a:rPr lang="zh-CN" altLang="en-US" dirty="0"/>
              <a:t>属性，可以使用作用域变量设置单选按钮对应的值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52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201305"/>
            <a:ext cx="7886700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&lt;ion-radio&gt;...&lt;/ion-radio&gt;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开关按钮 </a:t>
            </a:r>
            <a:r>
              <a:rPr lang="en-US" altLang="zh-CN" dirty="0"/>
              <a:t>: ion-toggle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70424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中，使用</a:t>
            </a:r>
            <a:r>
              <a:rPr lang="en-US" altLang="zh-CN" b="1" dirty="0"/>
              <a:t>ion-toggle</a:t>
            </a:r>
            <a:r>
              <a:rPr lang="zh-CN" altLang="en-US" dirty="0"/>
              <a:t>指令声明开关元素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ion-toggle</a:t>
            </a:r>
            <a:r>
              <a:rPr lang="zh-CN" altLang="en-US" dirty="0"/>
              <a:t>有两个可选的属性：</a:t>
            </a:r>
          </a:p>
          <a:p>
            <a:r>
              <a:rPr lang="en-US" altLang="zh-CN" b="1" dirty="0" err="1"/>
              <a:t>ng</a:t>
            </a:r>
            <a:r>
              <a:rPr lang="en-US" altLang="zh-CN" b="1" dirty="0"/>
              <a:t>-model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模型变量</a:t>
            </a:r>
          </a:p>
          <a:p>
            <a:pPr marL="0" indent="0">
              <a:buNone/>
            </a:pPr>
            <a:r>
              <a:rPr lang="zh-CN" altLang="en-US" dirty="0" smtClean="0"/>
              <a:t>     和</a:t>
            </a:r>
            <a:r>
              <a:rPr lang="zh-CN" altLang="en-US" dirty="0"/>
              <a:t>复选按钮一样，开关按钮也可以使用可选的</a:t>
            </a:r>
            <a:r>
              <a:rPr lang="en-US" altLang="zh-CN" dirty="0" err="1"/>
              <a:t>ng</a:t>
            </a:r>
            <a:r>
              <a:rPr lang="en-US" altLang="zh-CN" dirty="0"/>
              <a:t>-model</a:t>
            </a:r>
            <a:r>
              <a:rPr lang="zh-CN" altLang="en-US" dirty="0"/>
              <a:t>属性实现与作用域变量 的双向绑定。</a:t>
            </a:r>
          </a:p>
          <a:p>
            <a:r>
              <a:rPr lang="en-US" altLang="zh-CN" b="1" dirty="0"/>
              <a:t>toggle-class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可以</a:t>
            </a:r>
            <a:r>
              <a:rPr lang="zh-CN" altLang="en-US" dirty="0"/>
              <a:t>使用可选的</a:t>
            </a:r>
            <a:r>
              <a:rPr lang="en-US" altLang="zh-CN" dirty="0"/>
              <a:t>toggle-class</a:t>
            </a:r>
            <a:r>
              <a:rPr lang="zh-CN" altLang="en-US" dirty="0"/>
              <a:t>属性为开关按钮声明额外的样式。比如：</a:t>
            </a:r>
            <a:r>
              <a:rPr lang="en-US" altLang="zh-CN" dirty="0"/>
              <a:t>toggle-{color} </a:t>
            </a:r>
            <a:r>
              <a:rPr lang="zh-CN" altLang="en-US" dirty="0"/>
              <a:t>用来声明配色方案。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53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211462"/>
            <a:ext cx="7886700" cy="369332"/>
          </a:xfrm>
        </p:spPr>
        <p:txBody>
          <a:bodyPr/>
          <a:lstStyle/>
          <a:p>
            <a:r>
              <a:rPr lang="en-US" altLang="zh-CN" dirty="0"/>
              <a:t>&lt;ion-toggle&gt;&lt;/ion-toggle&gt;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2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等待</a:t>
            </a:r>
            <a:r>
              <a:rPr lang="zh-CN" altLang="en-US" dirty="0" smtClean="0"/>
              <a:t>指示器 </a:t>
            </a:r>
            <a:r>
              <a:rPr lang="en-US" altLang="zh-CN" dirty="0"/>
              <a:t>: ion-spinner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App</a:t>
            </a:r>
            <a:r>
              <a:rPr lang="zh-CN" altLang="en-US" dirty="0"/>
              <a:t>在进行耗时地处理时，给用户一个明显的提示反馈，可以营造良好的体验。</a:t>
            </a:r>
          </a:p>
          <a:p>
            <a:r>
              <a:rPr lang="en-US" altLang="zh-CN" dirty="0"/>
              <a:t>ionic</a:t>
            </a:r>
            <a:r>
              <a:rPr lang="zh-CN" altLang="en-US" dirty="0"/>
              <a:t>的</a:t>
            </a:r>
            <a:r>
              <a:rPr lang="en-US" altLang="zh-CN" dirty="0"/>
              <a:t>spinner</a:t>
            </a:r>
            <a:r>
              <a:rPr lang="zh-CN" altLang="en-US" dirty="0"/>
              <a:t>使用</a:t>
            </a:r>
            <a:r>
              <a:rPr lang="en-US" altLang="zh-CN" dirty="0"/>
              <a:t>SVG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实现，因此可以缩放、添加样式并具有动画效果。</a:t>
            </a:r>
          </a:p>
          <a:p>
            <a:r>
              <a:rPr lang="zh-CN" altLang="en-US" dirty="0"/>
              <a:t>使用</a:t>
            </a:r>
            <a:r>
              <a:rPr lang="en-US" altLang="zh-CN" b="1" dirty="0"/>
              <a:t>ion-spinner</a:t>
            </a:r>
            <a:r>
              <a:rPr lang="zh-CN" altLang="en-US" dirty="0"/>
              <a:t>指令声明</a:t>
            </a:r>
            <a:r>
              <a:rPr lang="en-US" altLang="zh-CN" dirty="0"/>
              <a:t>spinner</a:t>
            </a:r>
            <a:r>
              <a:rPr lang="zh-CN" altLang="en-US" dirty="0"/>
              <a:t>对象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ion-spinner</a:t>
            </a:r>
            <a:r>
              <a:rPr lang="zh-CN" altLang="en-US" dirty="0"/>
              <a:t>的</a:t>
            </a:r>
            <a:r>
              <a:rPr lang="en-US" altLang="zh-CN" dirty="0"/>
              <a:t>icon</a:t>
            </a:r>
            <a:r>
              <a:rPr lang="zh-CN" altLang="en-US" dirty="0"/>
              <a:t>属性是可选的，用来指定</a:t>
            </a:r>
            <a:r>
              <a:rPr lang="en-US" altLang="zh-CN" dirty="0"/>
              <a:t>SVG</a:t>
            </a:r>
            <a:r>
              <a:rPr lang="zh-CN" altLang="en-US" dirty="0"/>
              <a:t>图标名称。请注意，这里的名称不是 </a:t>
            </a:r>
            <a:r>
              <a:rPr lang="en-US" altLang="zh-CN" dirty="0" err="1"/>
              <a:t>ionioncs</a:t>
            </a:r>
            <a:r>
              <a:rPr lang="zh-CN" altLang="en-US" dirty="0"/>
              <a:t>的图标名称。当前支持的</a:t>
            </a:r>
            <a:r>
              <a:rPr lang="en-US" altLang="zh-CN" dirty="0"/>
              <a:t>SVG</a:t>
            </a:r>
            <a:r>
              <a:rPr lang="zh-CN" altLang="en-US" dirty="0"/>
              <a:t>图标名称请参见示例代码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ionic</a:t>
            </a:r>
            <a:r>
              <a:rPr lang="zh-CN" altLang="en-US" dirty="0"/>
              <a:t>的预置样式类：</a:t>
            </a:r>
            <a:r>
              <a:rPr lang="en-US" altLang="zh-CN" dirty="0"/>
              <a:t>spinner-{color}</a:t>
            </a:r>
            <a:r>
              <a:rPr lang="zh-CN" altLang="en-US" dirty="0"/>
              <a:t>可以用来声明配色方案，也可以 自定义样式，比如设置大小等：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54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58910" y="3561231"/>
            <a:ext cx="7886700" cy="369332"/>
          </a:xfrm>
        </p:spPr>
        <p:txBody>
          <a:bodyPr/>
          <a:lstStyle/>
          <a:p>
            <a:r>
              <a:rPr lang="en-US" altLang="zh-CN" dirty="0"/>
              <a:t>&lt;ion-spinner&gt;&lt;/ion-spinner&gt;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56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JS </a:t>
            </a:r>
            <a:r>
              <a:rPr lang="zh-CN" altLang="en-US" dirty="0" smtClean="0"/>
              <a:t>动态组件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188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ionicModal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模态对话框常用来供用户进行选择或编辑，在模态对话框关闭之前，其他 的用户交互行为被阻止。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中使用模态对话框有三个步骤：</a:t>
            </a:r>
          </a:p>
          <a:p>
            <a:r>
              <a:rPr lang="en-US" altLang="zh-CN" b="1" dirty="0"/>
              <a:t>1.</a:t>
            </a:r>
            <a:r>
              <a:rPr lang="zh-CN" altLang="en-US" b="1" dirty="0"/>
              <a:t>声明对话框模板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i="1" dirty="0"/>
              <a:t>ion-modal-view</a:t>
            </a:r>
            <a:r>
              <a:rPr lang="zh-CN" altLang="en-US" dirty="0"/>
              <a:t>指令声明对话框模板，对话框模板通常置入 </a:t>
            </a:r>
            <a:r>
              <a:rPr lang="en-US" altLang="zh-CN" i="1" dirty="0"/>
              <a:t>script</a:t>
            </a:r>
            <a:r>
              <a:rPr lang="zh-CN" altLang="en-US" dirty="0"/>
              <a:t>内以构造内联模板：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56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28650" y="3953778"/>
            <a:ext cx="7886700" cy="1698927"/>
          </a:xfrm>
        </p:spPr>
        <p:txBody>
          <a:bodyPr/>
          <a:lstStyle/>
          <a:p>
            <a:r>
              <a:rPr lang="en-US" altLang="zh-CN" dirty="0"/>
              <a:t>&lt;script id="a.html" type="text/</a:t>
            </a:r>
            <a:r>
              <a:rPr lang="en-US" altLang="zh-CN" dirty="0" err="1"/>
              <a:t>ng</a:t>
            </a:r>
            <a:r>
              <a:rPr lang="en-US" altLang="zh-CN" dirty="0"/>
              <a:t>-template"&gt;</a:t>
            </a:r>
          </a:p>
          <a:p>
            <a:r>
              <a:rPr lang="en-US" altLang="zh-CN" dirty="0" smtClean="0"/>
              <a:t>   &lt;</a:t>
            </a:r>
            <a:r>
              <a:rPr lang="en-US" altLang="zh-CN" dirty="0"/>
              <a:t>ion-modal-view&gt;</a:t>
            </a:r>
          </a:p>
          <a:p>
            <a:r>
              <a:rPr lang="en-US" altLang="zh-CN" dirty="0" smtClean="0"/>
              <a:t>   &lt;!--</a:t>
            </a:r>
            <a:r>
              <a:rPr lang="zh-CN" altLang="en-US" dirty="0"/>
              <a:t>对话框内容</a:t>
            </a:r>
            <a:r>
              <a:rPr lang="en-US" altLang="zh-CN" dirty="0"/>
              <a:t>--&gt;</a:t>
            </a:r>
          </a:p>
          <a:p>
            <a:r>
              <a:rPr lang="en-US" altLang="zh-CN" dirty="0" smtClean="0"/>
              <a:t>   &lt;/</a:t>
            </a:r>
            <a:r>
              <a:rPr lang="en-US" altLang="zh-CN" dirty="0"/>
              <a:t>ion-modal-view&gt;</a:t>
            </a:r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1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ionicModal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7" y="1680518"/>
            <a:ext cx="8887137" cy="4658497"/>
          </a:xfrm>
        </p:spPr>
        <p:txBody>
          <a:bodyPr/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创建对话框对象</a:t>
            </a:r>
            <a:endParaRPr lang="zh-CN" altLang="en-US" sz="2000" dirty="0"/>
          </a:p>
          <a:p>
            <a:r>
              <a:rPr lang="zh-CN" altLang="en-US" sz="2000" dirty="0"/>
              <a:t>服务</a:t>
            </a:r>
            <a:r>
              <a:rPr lang="en-US" altLang="zh-CN" sz="2000" i="1" dirty="0"/>
              <a:t>$</a:t>
            </a:r>
            <a:r>
              <a:rPr lang="en-US" altLang="zh-CN" sz="2000" i="1" dirty="0" err="1"/>
              <a:t>ionicModal</a:t>
            </a:r>
            <a:r>
              <a:rPr lang="zh-CN" altLang="en-US" sz="2000" dirty="0"/>
              <a:t>有两个方法用来创建对话框对象：</a:t>
            </a: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fromTemplate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templateString,options</a:t>
            </a:r>
            <a:r>
              <a:rPr lang="en-US" altLang="zh-CN" sz="2000" dirty="0"/>
              <a:t>) - </a:t>
            </a:r>
            <a:r>
              <a:rPr lang="zh-CN" altLang="en-US" sz="2000" dirty="0"/>
              <a:t>使用字符串</a:t>
            </a:r>
            <a:r>
              <a:rPr lang="zh-CN" altLang="en-US" sz="2000" dirty="0" smtClean="0"/>
              <a:t>模板    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fromTemplateUrl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templateUrl,options</a:t>
            </a:r>
            <a:r>
              <a:rPr lang="en-US" altLang="zh-CN" sz="2000" dirty="0"/>
              <a:t>) - </a:t>
            </a:r>
            <a:r>
              <a:rPr lang="zh-CN" altLang="en-US" sz="2000" dirty="0"/>
              <a:t>使用内联模板</a:t>
            </a:r>
          </a:p>
          <a:p>
            <a:pPr marL="0" indent="0">
              <a:buNone/>
            </a:pPr>
            <a:r>
              <a:rPr lang="zh-CN" altLang="en-US" sz="2000" dirty="0" smtClean="0"/>
              <a:t>      这</a:t>
            </a:r>
            <a:r>
              <a:rPr lang="zh-CN" altLang="en-US" sz="2000" dirty="0"/>
              <a:t>两个方法返回的都是一个对话框对象。</a:t>
            </a:r>
          </a:p>
          <a:p>
            <a:r>
              <a:rPr lang="en-US" altLang="zh-CN" sz="2000" b="1" dirty="0"/>
              <a:t>3.</a:t>
            </a:r>
            <a:r>
              <a:rPr lang="zh-CN" altLang="en-US" sz="2000" b="1" dirty="0"/>
              <a:t>操作对话框对象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/>
              <a:t>     show</a:t>
            </a:r>
            <a:r>
              <a:rPr lang="en-US" altLang="zh-CN" sz="2000" dirty="0"/>
              <a:t>() - </a:t>
            </a:r>
            <a:r>
              <a:rPr lang="zh-CN" altLang="en-US" sz="2000" dirty="0"/>
              <a:t>显示</a:t>
            </a:r>
            <a:r>
              <a:rPr lang="zh-CN" altLang="en-US" sz="2000" dirty="0" smtClean="0"/>
              <a:t>对话框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hide</a:t>
            </a:r>
            <a:r>
              <a:rPr lang="en-US" altLang="zh-CN" sz="2000" dirty="0"/>
              <a:t>() - </a:t>
            </a:r>
            <a:r>
              <a:rPr lang="zh-CN" altLang="en-US" sz="2000" dirty="0"/>
              <a:t>隐藏对话框</a:t>
            </a:r>
          </a:p>
          <a:p>
            <a:pPr marL="0" indent="0">
              <a:buNone/>
            </a:pPr>
            <a:r>
              <a:rPr lang="en-US" altLang="zh-CN" sz="2000" dirty="0" smtClean="0"/>
              <a:t>     remove</a:t>
            </a:r>
            <a:r>
              <a:rPr lang="en-US" altLang="zh-CN" sz="2000" dirty="0"/>
              <a:t>() - </a:t>
            </a:r>
            <a:r>
              <a:rPr lang="zh-CN" altLang="en-US" sz="2000" dirty="0"/>
              <a:t>移除对话框</a:t>
            </a:r>
          </a:p>
          <a:p>
            <a:r>
              <a:rPr lang="en-US" altLang="zh-CN" sz="2000" dirty="0" err="1"/>
              <a:t>isShown</a:t>
            </a:r>
            <a:r>
              <a:rPr lang="en-US" altLang="zh-CN" sz="2000" dirty="0"/>
              <a:t>() - </a:t>
            </a:r>
            <a:r>
              <a:rPr lang="zh-CN" altLang="en-US" sz="2000" dirty="0"/>
              <a:t>对话框是否可视？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901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$ionicActionSheet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547" y="1680518"/>
            <a:ext cx="8550442" cy="4658497"/>
          </a:xfrm>
        </p:spPr>
        <p:txBody>
          <a:bodyPr/>
          <a:lstStyle/>
          <a:p>
            <a:r>
              <a:rPr lang="zh-CN" altLang="en-US" sz="2000" dirty="0"/>
              <a:t>上拉菜单是一个自屏幕底部向上滑出的菜单，通常用来让用户做出选择。</a:t>
            </a:r>
          </a:p>
          <a:p>
            <a:r>
              <a:rPr lang="en-US" altLang="zh-CN" sz="2000" dirty="0"/>
              <a:t>ionic</a:t>
            </a:r>
            <a:r>
              <a:rPr lang="zh-CN" altLang="en-US" sz="2000" dirty="0"/>
              <a:t>的上拉菜单由三种按钮组成，点击任何按钮都自动关闭上拉菜单：</a:t>
            </a:r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、取消</a:t>
            </a:r>
            <a:r>
              <a:rPr lang="zh-CN" altLang="en-US" sz="2000" dirty="0"/>
              <a:t>按钮 </a:t>
            </a:r>
            <a:r>
              <a:rPr lang="en-US" altLang="zh-CN" sz="2000" dirty="0"/>
              <a:t>- </a:t>
            </a:r>
            <a:r>
              <a:rPr lang="zh-CN" altLang="en-US" sz="2000" dirty="0"/>
              <a:t>取消按钮总是位于菜单的底部，用户点击该按钮将关闭。一个上拉菜单 最多有一个取消按钮。</a:t>
            </a:r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、危险</a:t>
            </a:r>
            <a:r>
              <a:rPr lang="zh-CN" altLang="en-US" sz="2000" dirty="0"/>
              <a:t>选项按钮 </a:t>
            </a:r>
            <a:r>
              <a:rPr lang="en-US" altLang="zh-CN" sz="2000" dirty="0"/>
              <a:t>- </a:t>
            </a:r>
            <a:r>
              <a:rPr lang="zh-CN" altLang="en-US" sz="2000" dirty="0"/>
              <a:t>危险选项按钮文字被标红以明显提示。一个上拉菜单最多有一个 危险选项按钮。</a:t>
            </a:r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、自定义</a:t>
            </a:r>
            <a:r>
              <a:rPr lang="zh-CN" altLang="en-US" sz="2000" dirty="0"/>
              <a:t>按钮 </a:t>
            </a:r>
            <a:r>
              <a:rPr lang="en-US" altLang="zh-CN" sz="2000" dirty="0"/>
              <a:t>- </a:t>
            </a:r>
            <a:r>
              <a:rPr lang="zh-CN" altLang="en-US" sz="2000" dirty="0"/>
              <a:t>用户定义的任意数量的按钮。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ionic</a:t>
            </a:r>
            <a:r>
              <a:rPr lang="zh-CN" altLang="en-US" sz="2000" dirty="0"/>
              <a:t>中使用上拉菜单需要遵循以下步骤：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13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$ionicActionSheet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547" y="1680518"/>
            <a:ext cx="8550442" cy="4658497"/>
          </a:xfrm>
        </p:spPr>
        <p:txBody>
          <a:bodyPr/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定义上拉菜单选项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 smtClean="0"/>
              <a:t>    使用</a:t>
            </a:r>
            <a:r>
              <a:rPr lang="zh-CN" altLang="en-US" sz="2000" dirty="0"/>
              <a:t>一个</a:t>
            </a:r>
            <a:r>
              <a:rPr lang="en-US" altLang="zh-CN" sz="2000" dirty="0"/>
              <a:t>JSON</a:t>
            </a:r>
            <a:r>
              <a:rPr lang="zh-CN" altLang="en-US" sz="2000" dirty="0"/>
              <a:t>对象定义上拉菜单选项，包括以下字段：</a:t>
            </a:r>
          </a:p>
          <a:p>
            <a:r>
              <a:rPr lang="en-US" altLang="zh-CN" sz="2000" dirty="0" err="1"/>
              <a:t>titleText</a:t>
            </a:r>
            <a:r>
              <a:rPr lang="en-US" altLang="zh-CN" sz="2000" dirty="0"/>
              <a:t> - </a:t>
            </a:r>
            <a:r>
              <a:rPr lang="zh-CN" altLang="en-US" sz="2000" dirty="0"/>
              <a:t>上拉菜单的标题文本</a:t>
            </a:r>
          </a:p>
          <a:p>
            <a:r>
              <a:rPr lang="en-US" altLang="zh-CN" sz="2000" dirty="0"/>
              <a:t>buttons - </a:t>
            </a:r>
            <a:r>
              <a:rPr lang="zh-CN" altLang="en-US" sz="2000" dirty="0"/>
              <a:t>自定义按钮数组。每个按钮需要一个描述对象，其</a:t>
            </a:r>
            <a:r>
              <a:rPr lang="en-US" altLang="zh-CN" sz="2000" dirty="0"/>
              <a:t>text</a:t>
            </a:r>
            <a:r>
              <a:rPr lang="zh-CN" altLang="en-US" sz="2000" dirty="0"/>
              <a:t>字段用于按钮显示</a:t>
            </a:r>
          </a:p>
          <a:p>
            <a:r>
              <a:rPr lang="en-US" altLang="zh-CN" sz="2000" dirty="0" err="1"/>
              <a:t>cancelText</a:t>
            </a:r>
            <a:r>
              <a:rPr lang="en-US" altLang="zh-CN" sz="2000" dirty="0"/>
              <a:t> - </a:t>
            </a:r>
            <a:r>
              <a:rPr lang="zh-CN" altLang="en-US" sz="2000" dirty="0"/>
              <a:t>取消按钮的文本。如果不设置此字段，则上拉菜单中不出现取消按钮</a:t>
            </a:r>
          </a:p>
          <a:p>
            <a:r>
              <a:rPr lang="en-US" altLang="zh-CN" sz="2000" dirty="0" err="1"/>
              <a:t>destructiveText</a:t>
            </a:r>
            <a:r>
              <a:rPr lang="en-US" altLang="zh-CN" sz="2000" dirty="0"/>
              <a:t> - </a:t>
            </a:r>
            <a:r>
              <a:rPr lang="zh-CN" altLang="en-US" sz="2000" dirty="0"/>
              <a:t>危险选项按钮的文本。如果不设置此字段，则上拉菜单中不出现危险选项按钮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88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 </a:t>
            </a:r>
            <a:r>
              <a:rPr lang="zh-CN" altLang="en-US" dirty="0"/>
              <a:t>路由状态机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ui</a:t>
            </a:r>
            <a:r>
              <a:rPr lang="en-US" altLang="zh-CN" dirty="0" smtClean="0"/>
              <a:t>-router </a:t>
            </a:r>
            <a:r>
              <a:rPr lang="zh-CN" altLang="en-US" dirty="0" smtClean="0"/>
              <a:t>的</a:t>
            </a:r>
            <a:r>
              <a:rPr lang="zh-CN" altLang="en-US" dirty="0"/>
              <a:t>核心理念是将子视图集合抽象为一个状态机，导航</a:t>
            </a:r>
            <a:r>
              <a:rPr lang="zh-CN" altLang="en-US" dirty="0" smtClean="0"/>
              <a:t>意味着状态</a:t>
            </a:r>
            <a:r>
              <a:rPr lang="zh-CN" altLang="en-US" dirty="0"/>
              <a:t>的切换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不同的状态下，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渲染</a:t>
            </a:r>
            <a:r>
              <a:rPr lang="zh-CN" altLang="en-US" dirty="0"/>
              <a:t>对应的子视图（动态加载的</a:t>
            </a:r>
            <a:r>
              <a:rPr lang="en-US" altLang="zh-CN" dirty="0"/>
              <a:t>HTML</a:t>
            </a:r>
            <a:r>
              <a:rPr lang="zh-CN" altLang="en-US" dirty="0"/>
              <a:t>片段） 就实现了路由导航的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257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$ionicActionSheet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544595"/>
            <a:ext cx="8774841" cy="4658497"/>
          </a:xfrm>
        </p:spPr>
        <p:txBody>
          <a:bodyPr/>
          <a:lstStyle/>
          <a:p>
            <a:r>
              <a:rPr lang="en-US" altLang="zh-CN" sz="2000" dirty="0" err="1" smtClean="0"/>
              <a:t>buttonClicked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自定义按钮的回调函数，当用户点击时触发</a:t>
            </a:r>
          </a:p>
          <a:p>
            <a:r>
              <a:rPr lang="en-US" altLang="zh-CN" sz="2000" dirty="0"/>
              <a:t>cancel - </a:t>
            </a:r>
            <a:r>
              <a:rPr lang="zh-CN" altLang="en-US" sz="2000" dirty="0"/>
              <a:t>取消按钮回调函数，当用户点击时触发</a:t>
            </a:r>
          </a:p>
          <a:p>
            <a:r>
              <a:rPr lang="en-US" altLang="zh-CN" sz="2000" dirty="0" err="1"/>
              <a:t>destructiveButtonClicked</a:t>
            </a:r>
            <a:r>
              <a:rPr lang="en-US" altLang="zh-CN" sz="2000" dirty="0"/>
              <a:t> - </a:t>
            </a:r>
            <a:r>
              <a:rPr lang="zh-CN" altLang="en-US" sz="2000" dirty="0"/>
              <a:t>危险选项按钮的回调函数，当用户点击时触发</a:t>
            </a:r>
          </a:p>
          <a:p>
            <a:r>
              <a:rPr lang="en-US" altLang="zh-CN" sz="2000" dirty="0" err="1"/>
              <a:t>cancelOnStateChange</a:t>
            </a:r>
            <a:r>
              <a:rPr lang="en-US" altLang="zh-CN" sz="2000" dirty="0"/>
              <a:t> - </a:t>
            </a:r>
            <a:r>
              <a:rPr lang="zh-CN" altLang="en-US" sz="2000" dirty="0"/>
              <a:t>当切换到新的视图时是否关闭此上拉菜单。默认为</a:t>
            </a:r>
            <a:r>
              <a:rPr lang="en-US" altLang="zh-CN" sz="2000" dirty="0"/>
              <a:t>true</a:t>
            </a:r>
          </a:p>
          <a:p>
            <a:r>
              <a:rPr lang="en-US" altLang="zh-CN" sz="2000" dirty="0" err="1"/>
              <a:t>cssClass</a:t>
            </a:r>
            <a:r>
              <a:rPr lang="en-US" altLang="zh-CN" sz="2000" dirty="0"/>
              <a:t> - </a:t>
            </a:r>
            <a:r>
              <a:rPr lang="zh-CN" altLang="en-US" sz="2000" dirty="0"/>
              <a:t>附加的</a:t>
            </a:r>
            <a:r>
              <a:rPr lang="en-US" altLang="zh-CN" sz="2000" dirty="0"/>
              <a:t>CSS</a:t>
            </a:r>
            <a:r>
              <a:rPr lang="zh-CN" altLang="en-US" sz="2000" dirty="0"/>
              <a:t>样式类名称</a:t>
            </a:r>
          </a:p>
          <a:p>
            <a:r>
              <a:rPr lang="en-US" altLang="zh-CN" sz="2000" b="1" dirty="0"/>
              <a:t>2.</a:t>
            </a:r>
            <a:r>
              <a:rPr lang="zh-CN" altLang="en-US" sz="2000" b="1" dirty="0"/>
              <a:t>创建上拉菜单</a:t>
            </a:r>
            <a:endParaRPr lang="zh-CN" altLang="en-US" sz="2000" dirty="0"/>
          </a:p>
          <a:p>
            <a:r>
              <a:rPr lang="en-US" altLang="zh-CN" sz="2000" b="1" dirty="0"/>
              <a:t>$</a:t>
            </a:r>
            <a:r>
              <a:rPr lang="en-US" altLang="zh-CN" sz="2000" b="1" dirty="0" err="1"/>
              <a:t>ionicActionSheet</a:t>
            </a:r>
            <a:r>
              <a:rPr lang="zh-CN" altLang="en-US" sz="2000" dirty="0"/>
              <a:t>服务的</a:t>
            </a:r>
            <a:r>
              <a:rPr lang="en-US" altLang="zh-CN" sz="2000" dirty="0"/>
              <a:t>show()</a:t>
            </a:r>
            <a:r>
              <a:rPr lang="zh-CN" altLang="en-US" sz="2000" dirty="0"/>
              <a:t>方法用来创建上拉菜单，返回一个函数，调用该 返回函数可以关闭此菜单。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266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$ionicPopup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弹出框通常用于提醒、警告等，在用户响应之前其他交互行为不能继续。与模态 对话框覆盖整个屏幕空间不同，弹出框通常仅占据一部分屏幕空间。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中，使用</a:t>
            </a:r>
            <a:r>
              <a:rPr lang="en-US" altLang="zh-CN" b="1" dirty="0"/>
              <a:t>$</a:t>
            </a:r>
            <a:r>
              <a:rPr lang="en-US" altLang="zh-CN" b="1" dirty="0" err="1"/>
              <a:t>ionicPopup</a:t>
            </a:r>
            <a:r>
              <a:rPr lang="zh-CN" altLang="en-US" dirty="0"/>
              <a:t>服务管理弹出框：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61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3200094"/>
            <a:ext cx="7886700" cy="1366528"/>
          </a:xfrm>
        </p:spPr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ionicPopup.show</a:t>
            </a:r>
            <a:r>
              <a:rPr lang="en-US" altLang="zh-CN" dirty="0"/>
              <a:t>(options)</a:t>
            </a:r>
          </a:p>
          <a:p>
            <a:r>
              <a:rPr lang="en-US" altLang="zh-CN" dirty="0" smtClean="0"/>
              <a:t>  .</a:t>
            </a:r>
            <a:r>
              <a:rPr lang="en-US" altLang="zh-CN" dirty="0"/>
              <a:t>then(function(){</a:t>
            </a:r>
          </a:p>
          <a:p>
            <a:r>
              <a:rPr lang="en-US" altLang="zh-CN" dirty="0" smtClean="0"/>
              <a:t>   //</a:t>
            </a:r>
            <a:r>
              <a:rPr lang="zh-CN" altLang="en-US" dirty="0"/>
              <a:t>这个函数在弹出框关闭时被调用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3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62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$ionicPopup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弹出框通常用于提醒、警告等，在用户响应之前其他交互行为不能继续。与模态 对话框覆盖整个屏幕空间不同，弹出框通常仅占据一部分屏幕空间。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中，使用</a:t>
            </a:r>
            <a:r>
              <a:rPr lang="en-US" altLang="zh-CN" b="1" dirty="0"/>
              <a:t>$</a:t>
            </a:r>
            <a:r>
              <a:rPr lang="en-US" altLang="zh-CN" b="1" dirty="0" err="1"/>
              <a:t>ionicPopup</a:t>
            </a:r>
            <a:r>
              <a:rPr lang="zh-CN" altLang="en-US" dirty="0"/>
              <a:t>服务管理弹出框：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63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3200094"/>
            <a:ext cx="7886700" cy="1366528"/>
          </a:xfrm>
        </p:spPr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ionicPopup.show</a:t>
            </a:r>
            <a:r>
              <a:rPr lang="en-US" altLang="zh-CN" dirty="0"/>
              <a:t>(options)</a:t>
            </a:r>
          </a:p>
          <a:p>
            <a:r>
              <a:rPr lang="en-US" altLang="zh-CN" dirty="0" smtClean="0"/>
              <a:t>  .</a:t>
            </a:r>
            <a:r>
              <a:rPr lang="en-US" altLang="zh-CN" dirty="0"/>
              <a:t>then(function(){</a:t>
            </a:r>
          </a:p>
          <a:p>
            <a:r>
              <a:rPr lang="en-US" altLang="zh-CN" dirty="0" smtClean="0"/>
              <a:t>   //</a:t>
            </a:r>
            <a:r>
              <a:rPr lang="zh-CN" altLang="en-US" dirty="0"/>
              <a:t>这个函数在弹出框关闭时被调用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$ionicPopup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64</a:t>
            </a:fld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37" y="1423844"/>
            <a:ext cx="8935263" cy="4658497"/>
          </a:xfrm>
        </p:spPr>
        <p:txBody>
          <a:bodyPr/>
          <a:lstStyle/>
          <a:p>
            <a:r>
              <a:rPr lang="en-US" altLang="zh-CN" sz="2000" b="1" dirty="0"/>
              <a:t>show()</a:t>
            </a:r>
            <a:r>
              <a:rPr lang="zh-CN" altLang="en-US" sz="2000" dirty="0"/>
              <a:t>方法返回的是一个</a:t>
            </a:r>
            <a:r>
              <a:rPr lang="en-US" altLang="zh-CN" sz="2000" dirty="0"/>
              <a:t>promise</a:t>
            </a:r>
            <a:r>
              <a:rPr lang="zh-CN" altLang="en-US" sz="2000" dirty="0"/>
              <a:t>对象，当弹出框关闭后，该对象被解析，这意味着 </a:t>
            </a:r>
            <a:r>
              <a:rPr lang="en-US" altLang="zh-CN" sz="2000" dirty="0"/>
              <a:t>then()</a:t>
            </a:r>
            <a:r>
              <a:rPr lang="zh-CN" altLang="en-US" sz="2000" dirty="0"/>
              <a:t>方法指定的参数函数此时将被调用。</a:t>
            </a:r>
          </a:p>
          <a:p>
            <a:pPr marL="0" indent="0">
              <a:buNone/>
            </a:pPr>
            <a:r>
              <a:rPr lang="en-US" altLang="zh-CN" sz="2000" dirty="0" smtClean="0"/>
              <a:t>    show</a:t>
            </a:r>
            <a:r>
              <a:rPr lang="en-US" altLang="zh-CN" sz="2000" dirty="0"/>
              <a:t>()</a:t>
            </a:r>
            <a:r>
              <a:rPr lang="zh-CN" altLang="en-US" sz="2000" dirty="0"/>
              <a:t>方法的参数</a:t>
            </a:r>
            <a:r>
              <a:rPr lang="en-US" altLang="zh-CN" sz="2000" b="1" dirty="0"/>
              <a:t>options</a:t>
            </a:r>
            <a:r>
              <a:rPr lang="zh-CN" altLang="en-US" sz="2000" dirty="0"/>
              <a:t>是一个</a:t>
            </a:r>
            <a:r>
              <a:rPr lang="en-US" altLang="zh-CN" sz="2000" dirty="0"/>
              <a:t>JSON</a:t>
            </a:r>
            <a:r>
              <a:rPr lang="zh-CN" altLang="en-US" sz="2000" dirty="0"/>
              <a:t>对象，可以包括以下字段：</a:t>
            </a:r>
          </a:p>
          <a:p>
            <a:r>
              <a:rPr lang="en-US" altLang="zh-CN" sz="2000" dirty="0"/>
              <a:t>title - </a:t>
            </a:r>
            <a:r>
              <a:rPr lang="zh-CN" altLang="en-US" sz="2000" dirty="0"/>
              <a:t>弹出框标题文本</a:t>
            </a:r>
          </a:p>
          <a:p>
            <a:r>
              <a:rPr lang="en-US" altLang="zh-CN" sz="2000" dirty="0" err="1"/>
              <a:t>subTitle</a:t>
            </a:r>
            <a:r>
              <a:rPr lang="en-US" altLang="zh-CN" sz="2000" dirty="0"/>
              <a:t> - </a:t>
            </a:r>
            <a:r>
              <a:rPr lang="zh-CN" altLang="en-US" sz="2000" dirty="0"/>
              <a:t>弹出框副标题文本</a:t>
            </a:r>
          </a:p>
          <a:p>
            <a:r>
              <a:rPr lang="en-US" altLang="zh-CN" sz="2000" dirty="0"/>
              <a:t>template - </a:t>
            </a:r>
            <a:r>
              <a:rPr lang="zh-CN" altLang="en-US" sz="2000" dirty="0"/>
              <a:t>弹出框内容的字符串模板</a:t>
            </a:r>
          </a:p>
          <a:p>
            <a:r>
              <a:rPr lang="en-US" altLang="zh-CN" sz="2000" dirty="0" err="1"/>
              <a:t>templateUrl</a:t>
            </a:r>
            <a:r>
              <a:rPr lang="en-US" altLang="zh-CN" sz="2000" dirty="0"/>
              <a:t> - </a:t>
            </a:r>
            <a:r>
              <a:rPr lang="zh-CN" altLang="en-US" sz="2000" dirty="0"/>
              <a:t>弹出框内容的内联模板</a:t>
            </a:r>
            <a:r>
              <a:rPr lang="en-US" altLang="zh-CN" sz="2000" dirty="0"/>
              <a:t>URL</a:t>
            </a:r>
          </a:p>
          <a:p>
            <a:r>
              <a:rPr lang="en-US" altLang="zh-CN" sz="2000" dirty="0"/>
              <a:t>scope - </a:t>
            </a:r>
            <a:r>
              <a:rPr lang="zh-CN" altLang="en-US" sz="2000" dirty="0"/>
              <a:t>要关联的作用域对象</a:t>
            </a:r>
          </a:p>
          <a:p>
            <a:r>
              <a:rPr lang="en-US" altLang="zh-CN" sz="2000" dirty="0"/>
              <a:t>buttons - </a:t>
            </a:r>
            <a:r>
              <a:rPr lang="zh-CN" altLang="en-US" sz="2000" dirty="0"/>
              <a:t>自定义按钮数组。按钮总是被置于弹出框底部</a:t>
            </a:r>
          </a:p>
          <a:p>
            <a:r>
              <a:rPr lang="en-US" altLang="zh-CN" sz="2000" dirty="0" err="1"/>
              <a:t>cssClass</a:t>
            </a:r>
            <a:r>
              <a:rPr lang="en-US" altLang="zh-CN" sz="2000" dirty="0"/>
              <a:t> - </a:t>
            </a:r>
            <a:r>
              <a:rPr lang="zh-CN" altLang="en-US" sz="2000" dirty="0"/>
              <a:t>附加的</a:t>
            </a:r>
            <a:r>
              <a:rPr lang="en-US" altLang="zh-CN" sz="2000" dirty="0"/>
              <a:t>CSS</a:t>
            </a:r>
            <a:r>
              <a:rPr lang="zh-CN" altLang="en-US" sz="2000" dirty="0"/>
              <a:t>样式类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2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$ionicPopup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65</a:t>
            </a:fld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37" y="1423844"/>
            <a:ext cx="8935263" cy="46584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     除了</a:t>
            </a:r>
            <a:r>
              <a:rPr lang="en-US" altLang="zh-CN" sz="2000" dirty="0"/>
              <a:t>show()</a:t>
            </a:r>
            <a:r>
              <a:rPr lang="zh-CN" altLang="en-US" sz="2000" dirty="0"/>
              <a:t>方法，</a:t>
            </a:r>
            <a:r>
              <a:rPr lang="en-US" altLang="zh-CN" sz="2000" dirty="0"/>
              <a:t>$</a:t>
            </a:r>
            <a:r>
              <a:rPr lang="en-US" altLang="zh-CN" sz="2000" dirty="0" err="1"/>
              <a:t>ionicPopup</a:t>
            </a:r>
            <a:r>
              <a:rPr lang="zh-CN" altLang="en-US" sz="2000" dirty="0"/>
              <a:t>还针对一些特定场景提供了</a:t>
            </a:r>
            <a:r>
              <a:rPr lang="zh-CN" altLang="en-US" sz="2000" i="1" dirty="0"/>
              <a:t>简化</a:t>
            </a:r>
            <a:r>
              <a:rPr lang="zh-CN" altLang="en-US" sz="2000" dirty="0"/>
              <a:t>的方法，这些方法不需要 自定义按钮，只需要设置</a:t>
            </a:r>
            <a:r>
              <a:rPr lang="en-US" altLang="zh-CN" sz="2000" dirty="0"/>
              <a:t>title</a:t>
            </a:r>
            <a:r>
              <a:rPr lang="zh-CN" altLang="en-US" sz="2000" dirty="0"/>
              <a:t>和</a:t>
            </a:r>
            <a:r>
              <a:rPr lang="en-US" altLang="zh-CN" sz="2000" dirty="0"/>
              <a:t>template</a:t>
            </a:r>
            <a:r>
              <a:rPr lang="zh-CN" altLang="en-US" sz="2000" dirty="0"/>
              <a:t>即可：</a:t>
            </a:r>
          </a:p>
          <a:p>
            <a:r>
              <a:rPr lang="en-US" altLang="zh-CN" sz="2000" b="1" dirty="0"/>
              <a:t>alert(options)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警告弹出框，仅包含一个按钮供关闭弹出框</a:t>
            </a:r>
          </a:p>
          <a:p>
            <a:r>
              <a:rPr lang="en-US" altLang="zh-CN" sz="2000" b="1" dirty="0"/>
              <a:t>confirm(options)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确认弹出框，包含一个取消按钮和一个确认按钮</a:t>
            </a:r>
          </a:p>
          <a:p>
            <a:r>
              <a:rPr lang="en-US" altLang="zh-CN" sz="2000" b="1" dirty="0"/>
              <a:t>prompt(options)</a:t>
            </a:r>
            <a:r>
              <a:rPr lang="zh-CN" altLang="en-US" sz="2000" dirty="0"/>
              <a:t> </a:t>
            </a:r>
            <a:r>
              <a:rPr lang="en-US" altLang="zh-CN" sz="2000" dirty="0"/>
              <a:t>- </a:t>
            </a:r>
            <a:r>
              <a:rPr lang="zh-CN" altLang="en-US" sz="2000" dirty="0"/>
              <a:t>输入提示弹出框，包含一个文本输入框、一个取消按钮和一个确认按钮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3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$ionicPopover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浮动框通常用以非侵入的方式提供当前视图的额外信息。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中使用浮动框的几个步骤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声明模板</a:t>
            </a:r>
            <a:endParaRPr lang="zh-CN" altLang="en-US" dirty="0"/>
          </a:p>
          <a:p>
            <a:r>
              <a:rPr lang="zh-CN" altLang="en-US" dirty="0"/>
              <a:t>需要首先利用</a:t>
            </a:r>
            <a:r>
              <a:rPr lang="en-US" altLang="zh-CN" i="1" dirty="0"/>
              <a:t>ion-popover-view</a:t>
            </a:r>
            <a:r>
              <a:rPr lang="zh-CN" altLang="en-US" dirty="0"/>
              <a:t>指令声明一个模板内容：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66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3777392"/>
            <a:ext cx="7886700" cy="1034129"/>
          </a:xfrm>
        </p:spPr>
        <p:txBody>
          <a:bodyPr/>
          <a:lstStyle/>
          <a:p>
            <a:r>
              <a:rPr lang="en-US" altLang="zh-CN" dirty="0"/>
              <a:t>&lt;ion-popover-view&gt;</a:t>
            </a:r>
          </a:p>
          <a:p>
            <a:r>
              <a:rPr lang="en-US" altLang="zh-CN" dirty="0"/>
              <a:t>&lt;!--</a:t>
            </a:r>
            <a:r>
              <a:rPr lang="zh-CN" altLang="en-US" dirty="0"/>
              <a:t>模板内容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&lt;/ion-popover-view&gt;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08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$ionicPopover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创建浮动框对象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i="1" dirty="0"/>
              <a:t>$ion-popover</a:t>
            </a:r>
            <a:r>
              <a:rPr lang="zh-CN" altLang="en-US" dirty="0"/>
              <a:t>服务的以下方法创建浮动框对象：</a:t>
            </a:r>
          </a:p>
          <a:p>
            <a:r>
              <a:rPr lang="en-US" altLang="zh-CN" dirty="0" err="1"/>
              <a:t>fromTemplate</a:t>
            </a:r>
            <a:r>
              <a:rPr lang="en-US" altLang="zh-CN" dirty="0"/>
              <a:t>(</a:t>
            </a:r>
            <a:r>
              <a:rPr lang="en-US" altLang="zh-CN" dirty="0" err="1"/>
              <a:t>templateString,options</a:t>
            </a:r>
            <a:r>
              <a:rPr lang="en-US" altLang="zh-CN" dirty="0"/>
              <a:t>) - </a:t>
            </a:r>
            <a:r>
              <a:rPr lang="zh-CN" altLang="en-US" dirty="0"/>
              <a:t>使用模板字符串构造浮动框</a:t>
            </a:r>
          </a:p>
          <a:p>
            <a:r>
              <a:rPr lang="en-US" altLang="zh-CN" dirty="0" err="1"/>
              <a:t>fromTemplateurl</a:t>
            </a:r>
            <a:r>
              <a:rPr lang="en-US" altLang="zh-CN" dirty="0"/>
              <a:t>(</a:t>
            </a:r>
            <a:r>
              <a:rPr lang="en-US" altLang="zh-CN" dirty="0" err="1"/>
              <a:t>templateUrl,options</a:t>
            </a:r>
            <a:r>
              <a:rPr lang="en-US" altLang="zh-CN" dirty="0"/>
              <a:t>) - </a:t>
            </a:r>
            <a:r>
              <a:rPr lang="zh-CN" altLang="en-US" dirty="0"/>
              <a:t>使用内联模板构造浮动框</a:t>
            </a:r>
          </a:p>
          <a:p>
            <a:r>
              <a:rPr lang="zh-CN" altLang="en-US" i="1" dirty="0"/>
              <a:t>注意</a:t>
            </a:r>
            <a:r>
              <a:rPr lang="zh-CN" altLang="en-US" dirty="0"/>
              <a:t>：这两个方法返回的都是</a:t>
            </a:r>
            <a:r>
              <a:rPr lang="en-US" altLang="zh-CN" dirty="0"/>
              <a:t>promise</a:t>
            </a:r>
            <a:r>
              <a:rPr lang="zh-CN" altLang="en-US" dirty="0"/>
              <a:t>对象，在浮动框对象被构造 成功后得到解析，这时可以获取浮动框对象：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67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84724" y="4553609"/>
            <a:ext cx="7886700" cy="1366528"/>
          </a:xfrm>
        </p:spPr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ionicPopover.fromTemplate</a:t>
            </a:r>
            <a:r>
              <a:rPr lang="en-US" altLang="zh-CN" dirty="0"/>
              <a:t>(...)</a:t>
            </a:r>
          </a:p>
          <a:p>
            <a:r>
              <a:rPr lang="en-US" altLang="zh-CN" dirty="0"/>
              <a:t>.then(function(popover){</a:t>
            </a:r>
          </a:p>
          <a:p>
            <a:r>
              <a:rPr lang="en-US" altLang="zh-CN" dirty="0"/>
              <a:t>//popover</a:t>
            </a:r>
            <a:r>
              <a:rPr lang="zh-CN" altLang="en-US" dirty="0"/>
              <a:t>参数是浮动框对象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$ionicPopover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操作浮动框对象</a:t>
            </a:r>
            <a:endParaRPr lang="zh-CN" altLang="en-US" dirty="0"/>
          </a:p>
          <a:p>
            <a:r>
              <a:rPr lang="zh-CN" altLang="en-US" dirty="0"/>
              <a:t>浮动框对象提供以下方法：</a:t>
            </a:r>
          </a:p>
          <a:p>
            <a:pPr marL="0" indent="0">
              <a:buNone/>
            </a:pPr>
            <a:r>
              <a:rPr lang="en-US" altLang="zh-CN" dirty="0" smtClean="0"/>
              <a:t>    show</a:t>
            </a:r>
            <a:r>
              <a:rPr lang="en-US" altLang="zh-CN" dirty="0"/>
              <a:t>() - </a:t>
            </a:r>
            <a:r>
              <a:rPr lang="zh-CN" altLang="en-US" dirty="0"/>
              <a:t>显示浮动框</a:t>
            </a:r>
          </a:p>
          <a:p>
            <a:pPr marL="0" indent="0">
              <a:buNone/>
            </a:pPr>
            <a:r>
              <a:rPr lang="en-US" altLang="zh-CN" dirty="0" smtClean="0"/>
              <a:t>    hide</a:t>
            </a:r>
            <a:r>
              <a:rPr lang="en-US" altLang="zh-CN" dirty="0"/>
              <a:t>() - </a:t>
            </a:r>
            <a:r>
              <a:rPr lang="zh-CN" altLang="en-US" dirty="0"/>
              <a:t>关闭浮动框</a:t>
            </a:r>
          </a:p>
          <a:p>
            <a:pPr marL="0" indent="0">
              <a:buNone/>
            </a:pPr>
            <a:r>
              <a:rPr lang="en-US" altLang="zh-CN" dirty="0" smtClean="0"/>
              <a:t>    remove</a:t>
            </a:r>
            <a:r>
              <a:rPr lang="en-US" altLang="zh-CN" dirty="0"/>
              <a:t>() - </a:t>
            </a:r>
            <a:r>
              <a:rPr lang="zh-CN" altLang="en-US" dirty="0"/>
              <a:t>移除浮动框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isShown</a:t>
            </a:r>
            <a:r>
              <a:rPr lang="en-US" altLang="zh-CN" dirty="0"/>
              <a:t>() - </a:t>
            </a:r>
            <a:r>
              <a:rPr lang="zh-CN" altLang="en-US" dirty="0"/>
              <a:t>浮动框是否处于显示状态？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250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当进行耗时的操作时，可以使用载入指示器提示用户操作进行中，并暂时阻止交互。 载入指示器通常会叠加一个半透明的幕布层以便阻止用户的交互。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中，使用</a:t>
            </a:r>
            <a:r>
              <a:rPr lang="en-US" altLang="zh-CN" b="1" dirty="0"/>
              <a:t>$</a:t>
            </a:r>
            <a:r>
              <a:rPr lang="en-US" altLang="zh-CN" b="1" dirty="0" err="1"/>
              <a:t>ionicLoading</a:t>
            </a:r>
            <a:r>
              <a:rPr lang="zh-CN" altLang="en-US" dirty="0"/>
              <a:t>服务操作载入指示器：</a:t>
            </a:r>
          </a:p>
          <a:p>
            <a:r>
              <a:rPr lang="en-US" altLang="zh-CN" dirty="0"/>
              <a:t>show(options) - </a:t>
            </a:r>
            <a:r>
              <a:rPr lang="zh-CN" altLang="en-US" dirty="0"/>
              <a:t>显示载入指示器</a:t>
            </a:r>
          </a:p>
          <a:p>
            <a:r>
              <a:rPr lang="en-US" altLang="zh-CN" dirty="0"/>
              <a:t>hide() - </a:t>
            </a:r>
            <a:r>
              <a:rPr lang="zh-CN" altLang="en-US" dirty="0"/>
              <a:t>隐藏载入指示器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8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 </a:t>
            </a:r>
            <a:r>
              <a:rPr lang="zh-CN" altLang="en-US" dirty="0"/>
              <a:t>路由状态机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81163"/>
          <a:ext cx="7886700" cy="465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圆角矩形 11"/>
          <p:cNvSpPr/>
          <p:nvPr/>
        </p:nvSpPr>
        <p:spPr>
          <a:xfrm>
            <a:off x="3834581" y="3583858"/>
            <a:ext cx="1504335" cy="7964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$state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505" y="1545246"/>
            <a:ext cx="8951495" cy="4658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900" dirty="0"/>
              <a:t>show()</a:t>
            </a:r>
            <a:r>
              <a:rPr lang="zh-CN" altLang="en-US" sz="1900" dirty="0"/>
              <a:t>方法的</a:t>
            </a:r>
            <a:r>
              <a:rPr lang="en-US" altLang="zh-CN" sz="1900" b="1" dirty="0"/>
              <a:t>options</a:t>
            </a:r>
            <a:r>
              <a:rPr lang="zh-CN" altLang="en-US" sz="1900" dirty="0"/>
              <a:t>参数是一个</a:t>
            </a:r>
            <a:r>
              <a:rPr lang="en-US" altLang="zh-CN" sz="1900" dirty="0"/>
              <a:t>JSON</a:t>
            </a:r>
            <a:r>
              <a:rPr lang="zh-CN" altLang="en-US" sz="1900" dirty="0"/>
              <a:t>对象，可以包含如下字段：</a:t>
            </a:r>
          </a:p>
          <a:p>
            <a:r>
              <a:rPr lang="en-US" altLang="zh-CN" sz="1900" dirty="0"/>
              <a:t>template - </a:t>
            </a:r>
            <a:r>
              <a:rPr lang="zh-CN" altLang="en-US" sz="1900" dirty="0"/>
              <a:t>模板字符串</a:t>
            </a:r>
          </a:p>
          <a:p>
            <a:r>
              <a:rPr lang="en-US" altLang="zh-CN" sz="1900" dirty="0" err="1"/>
              <a:t>templateUrl</a:t>
            </a:r>
            <a:r>
              <a:rPr lang="en-US" altLang="zh-CN" sz="1900" dirty="0"/>
              <a:t> - </a:t>
            </a:r>
            <a:r>
              <a:rPr lang="zh-CN" altLang="en-US" sz="1900" dirty="0"/>
              <a:t>内联模板的</a:t>
            </a:r>
            <a:r>
              <a:rPr lang="en-US" altLang="zh-CN" sz="1900" dirty="0" err="1"/>
              <a:t>Url</a:t>
            </a:r>
            <a:endParaRPr lang="en-US" altLang="zh-CN" sz="1900" dirty="0"/>
          </a:p>
          <a:p>
            <a:r>
              <a:rPr lang="en-US" altLang="zh-CN" sz="1900" dirty="0"/>
              <a:t>scope - </a:t>
            </a:r>
            <a:r>
              <a:rPr lang="zh-CN" altLang="en-US" sz="1900" dirty="0"/>
              <a:t>要绑定的作用域对象</a:t>
            </a:r>
          </a:p>
          <a:p>
            <a:r>
              <a:rPr lang="en-US" altLang="zh-CN" sz="1900" dirty="0" err="1"/>
              <a:t>noBackdrop</a:t>
            </a:r>
            <a:r>
              <a:rPr lang="en-US" altLang="zh-CN" sz="1900" dirty="0"/>
              <a:t> - </a:t>
            </a:r>
            <a:r>
              <a:rPr lang="zh-CN" altLang="en-US" sz="1900" dirty="0"/>
              <a:t>是否隐藏背景幕</a:t>
            </a:r>
          </a:p>
          <a:p>
            <a:r>
              <a:rPr lang="en-US" altLang="zh-CN" sz="1900" dirty="0" err="1"/>
              <a:t>hideOnStateChange</a:t>
            </a:r>
            <a:r>
              <a:rPr lang="en-US" altLang="zh-CN" sz="1900" dirty="0"/>
              <a:t> - </a:t>
            </a:r>
            <a:r>
              <a:rPr lang="zh-CN" altLang="en-US" sz="1900" dirty="0"/>
              <a:t>当切换到新的视图时，是否隐藏载入指示器</a:t>
            </a:r>
          </a:p>
          <a:p>
            <a:r>
              <a:rPr lang="en-US" altLang="zh-CN" sz="1900" dirty="0"/>
              <a:t>delay - </a:t>
            </a:r>
            <a:r>
              <a:rPr lang="zh-CN" altLang="en-US" sz="1900" dirty="0"/>
              <a:t>显示载入指示器之前要延迟的时间，以毫秒为单位，默认为</a:t>
            </a:r>
            <a:r>
              <a:rPr lang="en-US" altLang="zh-CN" sz="1900" dirty="0"/>
              <a:t>0</a:t>
            </a:r>
            <a:r>
              <a:rPr lang="zh-CN" altLang="en-US" sz="1900" dirty="0"/>
              <a:t>，即不延迟</a:t>
            </a:r>
          </a:p>
          <a:p>
            <a:r>
              <a:rPr lang="en-US" altLang="zh-CN" sz="1900" dirty="0"/>
              <a:t>duration - </a:t>
            </a:r>
            <a:r>
              <a:rPr lang="zh-CN" altLang="en-US" sz="1900" dirty="0"/>
              <a:t>载入指示器持续时间，以毫秒为单位。时间到后载入指示器自 动隐藏。默认情况下， 载入指示器保持显示状态，知道显示的调用</a:t>
            </a:r>
            <a:r>
              <a:rPr lang="en-US" altLang="zh-CN" sz="1900" dirty="0"/>
              <a:t>hide()</a:t>
            </a:r>
            <a:r>
              <a:rPr lang="zh-CN" altLang="en-US" sz="1900" dirty="0"/>
              <a:t>方法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dirty="0" smtClean="0"/>
              <a:t>make IT better</a:t>
            </a: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17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7"/>
            <a:ext cx="7886700" cy="4014429"/>
          </a:xfrm>
        </p:spPr>
        <p:txBody>
          <a:bodyPr/>
          <a:lstStyle/>
          <a:p>
            <a:r>
              <a:rPr lang="zh-CN" altLang="en-US" dirty="0"/>
              <a:t>如果要在多处都使用载入指示器，统一对</a:t>
            </a:r>
            <a:r>
              <a:rPr lang="en-US" altLang="zh-CN" dirty="0"/>
              <a:t>options</a:t>
            </a:r>
            <a:r>
              <a:rPr lang="zh-CN" altLang="en-US" dirty="0"/>
              <a:t>参数进行配置是一个更好的方法，这样 在应用时直接调用</a:t>
            </a:r>
            <a:r>
              <a:rPr lang="en-US" altLang="zh-CN" dirty="0"/>
              <a:t>show()</a:t>
            </a:r>
            <a:r>
              <a:rPr lang="zh-CN" altLang="en-US" dirty="0"/>
              <a:t>方法而不必传递参数了。这通过定义一个</a:t>
            </a:r>
            <a:r>
              <a:rPr lang="en-US" altLang="zh-CN" b="1" dirty="0"/>
              <a:t>constant provider</a:t>
            </a:r>
            <a:r>
              <a:rPr lang="zh-CN" altLang="en-US" dirty="0"/>
              <a:t>来实现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ionicLoading</a:t>
            </a:r>
            <a:r>
              <a:rPr lang="zh-CN" altLang="en-US" dirty="0"/>
              <a:t>服务会通过注入器查找这个常量，如果存在就使用其值作为参数进行显示。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71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40945" y="2983468"/>
            <a:ext cx="7886700" cy="1366528"/>
          </a:xfrm>
        </p:spPr>
        <p:txBody>
          <a:bodyPr/>
          <a:lstStyle/>
          <a:p>
            <a:r>
              <a:rPr lang="en-US" altLang="zh-CN" dirty="0" err="1"/>
              <a:t>angular.module</a:t>
            </a:r>
            <a:r>
              <a:rPr lang="en-US" altLang="zh-CN" dirty="0"/>
              <a:t>("</a:t>
            </a:r>
            <a:r>
              <a:rPr lang="en-US" altLang="zh-CN" dirty="0" err="1"/>
              <a:t>ezApp</a:t>
            </a:r>
            <a:r>
              <a:rPr lang="en-US" altLang="zh-CN" dirty="0"/>
              <a:t>", ["ionic"])</a:t>
            </a:r>
          </a:p>
          <a:p>
            <a:r>
              <a:rPr lang="en-US" altLang="zh-CN" dirty="0"/>
              <a:t>.constant("$</a:t>
            </a:r>
            <a:r>
              <a:rPr lang="en-US" altLang="zh-CN" dirty="0" err="1"/>
              <a:t>ionicLoadingConfig</a:t>
            </a:r>
            <a:r>
              <a:rPr lang="en-US" altLang="zh-CN" dirty="0"/>
              <a:t>",{</a:t>
            </a:r>
          </a:p>
          <a:p>
            <a:r>
              <a:rPr lang="en-US" altLang="zh-CN" dirty="0" smtClean="0"/>
              <a:t>     template </a:t>
            </a:r>
            <a:r>
              <a:rPr lang="en-US" altLang="zh-CN" dirty="0"/>
              <a:t>: "default loading template ..."</a:t>
            </a:r>
          </a:p>
          <a:p>
            <a:r>
              <a:rPr lang="en-US" altLang="zh-CN" dirty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7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$ionicBackdrop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在浮动框、载入指示器中我们已经接触过背景幕。它是一个覆盖全屏的半透明图层，用来 阻止用户的交互行为。</a:t>
            </a:r>
          </a:p>
          <a:p>
            <a:r>
              <a:rPr lang="zh-CN" altLang="en-US" dirty="0"/>
              <a:t>我们可以使用</a:t>
            </a:r>
            <a:r>
              <a:rPr lang="en-US" altLang="zh-CN" b="1" dirty="0"/>
              <a:t>$</a:t>
            </a:r>
            <a:r>
              <a:rPr lang="en-US" altLang="zh-CN" b="1" dirty="0" err="1"/>
              <a:t>ionicBackdrop</a:t>
            </a:r>
            <a:r>
              <a:rPr lang="zh-CN" altLang="en-US" dirty="0"/>
              <a:t>服务单独地使用背景幕：</a:t>
            </a:r>
          </a:p>
          <a:p>
            <a:r>
              <a:rPr lang="en-US" altLang="zh-CN" dirty="0"/>
              <a:t>retain() - </a:t>
            </a:r>
            <a:r>
              <a:rPr lang="zh-CN" altLang="en-US" dirty="0"/>
              <a:t>保持背景幕</a:t>
            </a:r>
          </a:p>
          <a:p>
            <a:r>
              <a:rPr lang="en-US" altLang="zh-CN" dirty="0"/>
              <a:t>release() - </a:t>
            </a:r>
            <a:r>
              <a:rPr lang="zh-CN" altLang="en-US" dirty="0"/>
              <a:t>释放背景幕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485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$ionicBackdrop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为什么不是</a:t>
            </a:r>
            <a:r>
              <a:rPr lang="en-US" altLang="zh-CN" dirty="0"/>
              <a:t>show()</a:t>
            </a:r>
            <a:r>
              <a:rPr lang="zh-CN" altLang="en-US" dirty="0"/>
              <a:t>和</a:t>
            </a:r>
            <a:r>
              <a:rPr lang="en-US" altLang="zh-CN" dirty="0"/>
              <a:t>hide()</a:t>
            </a:r>
            <a:r>
              <a:rPr lang="zh-CN" altLang="en-US" dirty="0"/>
              <a:t>呢？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UI</a:t>
            </a:r>
            <a:r>
              <a:rPr lang="zh-CN" altLang="en-US" dirty="0"/>
              <a:t>中可能有多个指令</a:t>
            </a:r>
            <a:r>
              <a:rPr lang="en-US" altLang="zh-CN" dirty="0"/>
              <a:t>/</a:t>
            </a:r>
            <a:r>
              <a:rPr lang="zh-CN" altLang="en-US" dirty="0"/>
              <a:t>元素都使用背景幕，为每个指令都创建单独的背景幕是不明智的。</a:t>
            </a:r>
          </a:p>
          <a:p>
            <a:r>
              <a:rPr lang="zh-CN" altLang="en-US" dirty="0"/>
              <a:t>事实上，</a:t>
            </a:r>
            <a:r>
              <a:rPr lang="en-US" altLang="zh-CN" dirty="0"/>
              <a:t>$</a:t>
            </a:r>
            <a:r>
              <a:rPr lang="en-US" altLang="zh-CN" dirty="0" err="1"/>
              <a:t>ionicBackdrop</a:t>
            </a:r>
            <a:r>
              <a:rPr lang="zh-CN" altLang="en-US" dirty="0"/>
              <a:t>服务在</a:t>
            </a:r>
            <a:r>
              <a:rPr lang="en-US" altLang="zh-CN" dirty="0"/>
              <a:t>DOM</a:t>
            </a:r>
            <a:r>
              <a:rPr lang="zh-CN" altLang="en-US" dirty="0"/>
              <a:t>中只保留有一个背景幕。每次当使用</a:t>
            </a:r>
            <a:r>
              <a:rPr lang="en-US" altLang="zh-CN" dirty="0"/>
              <a:t>retain()</a:t>
            </a:r>
            <a:r>
              <a:rPr lang="zh-CN" altLang="en-US" dirty="0"/>
              <a:t>方法时， 只是给背景幕加一次锁，</a:t>
            </a:r>
            <a:r>
              <a:rPr lang="en-US" altLang="zh-CN" dirty="0"/>
              <a:t>release()</a:t>
            </a:r>
            <a:r>
              <a:rPr lang="zh-CN" altLang="en-US" dirty="0"/>
              <a:t>方法只是给背景幕解一次锁。如果</a:t>
            </a:r>
            <a:r>
              <a:rPr lang="en-US" altLang="zh-CN" dirty="0"/>
              <a:t>retain()</a:t>
            </a:r>
            <a:r>
              <a:rPr lang="zh-CN" altLang="en-US" dirty="0"/>
              <a:t>被调用三次， 背景幕将一直显示，直到</a:t>
            </a:r>
            <a:r>
              <a:rPr lang="en-US" altLang="zh-CN" dirty="0"/>
              <a:t>release()</a:t>
            </a:r>
            <a:r>
              <a:rPr lang="zh-CN" altLang="en-US" dirty="0"/>
              <a:t>也被调动三次后才隐藏。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939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内联模板 </a:t>
            </a:r>
            <a:r>
              <a:rPr lang="en-US" altLang="zh-CN" dirty="0"/>
              <a:t>: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720282"/>
          </a:xfrm>
        </p:spPr>
        <p:txBody>
          <a:bodyPr/>
          <a:lstStyle/>
          <a:p>
            <a:r>
              <a:rPr lang="zh-CN" altLang="en-US" dirty="0"/>
              <a:t>可能你没有注意过，</a:t>
            </a:r>
            <a:r>
              <a:rPr lang="en-US" altLang="zh-CN" dirty="0"/>
              <a:t>HTML</a:t>
            </a:r>
            <a:r>
              <a:rPr lang="zh-CN" altLang="en-US" dirty="0"/>
              <a:t>中常用的</a:t>
            </a:r>
            <a:r>
              <a:rPr lang="en-US" altLang="zh-CN" dirty="0"/>
              <a:t>script</a:t>
            </a:r>
            <a:r>
              <a:rPr lang="zh-CN" altLang="en-US" dirty="0"/>
              <a:t>标签在</a:t>
            </a:r>
            <a:r>
              <a:rPr lang="en-US" altLang="zh-CN" dirty="0" err="1"/>
              <a:t>AngularJS</a:t>
            </a:r>
            <a:r>
              <a:rPr lang="zh-CN" altLang="en-US" dirty="0"/>
              <a:t>中被重新定义了： 除了原来的脚本声明功能之外，如果</a:t>
            </a:r>
            <a:r>
              <a:rPr lang="en-US" altLang="zh-CN" dirty="0"/>
              <a:t>script</a:t>
            </a:r>
            <a:r>
              <a:rPr lang="zh-CN" altLang="en-US" dirty="0"/>
              <a:t>元素的</a:t>
            </a:r>
            <a:r>
              <a:rPr lang="en-US" altLang="zh-CN" i="1" dirty="0"/>
              <a:t>type</a:t>
            </a:r>
            <a:r>
              <a:rPr lang="zh-CN" altLang="en-US" dirty="0"/>
              <a:t>属性 定义为</a:t>
            </a:r>
            <a:r>
              <a:rPr lang="en-US" altLang="zh-CN" i="1" dirty="0"/>
              <a:t>text/</a:t>
            </a:r>
            <a:r>
              <a:rPr lang="en-US" altLang="zh-CN" i="1" dirty="0" err="1"/>
              <a:t>ng</a:t>
            </a:r>
            <a:r>
              <a:rPr lang="en-US" altLang="zh-CN" i="1" dirty="0"/>
              <a:t>-template</a:t>
            </a:r>
            <a:r>
              <a:rPr lang="zh-CN" altLang="en-US" dirty="0"/>
              <a:t>，则被称为内联模板。例如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内联模板在单页应用（</a:t>
            </a:r>
            <a:r>
              <a:rPr lang="en-US" altLang="zh-CN" dirty="0"/>
              <a:t>SAP</a:t>
            </a:r>
            <a:r>
              <a:rPr lang="zh-CN" altLang="en-US" dirty="0"/>
              <a:t>）开发中非常有用。</a:t>
            </a:r>
            <a:r>
              <a:rPr lang="en-US" altLang="zh-CN" dirty="0"/>
              <a:t>SAP</a:t>
            </a:r>
            <a:r>
              <a:rPr lang="zh-CN" altLang="en-US" dirty="0"/>
              <a:t>应用通常需要通过</a:t>
            </a:r>
            <a:r>
              <a:rPr lang="en-US" altLang="zh-CN" dirty="0"/>
              <a:t>AJAX </a:t>
            </a:r>
            <a:r>
              <a:rPr lang="zh-CN" altLang="en-US" dirty="0"/>
              <a:t>从后台载入众多的</a:t>
            </a:r>
            <a:r>
              <a:rPr lang="en-US" altLang="zh-CN" dirty="0"/>
              <a:t>HTML</a:t>
            </a:r>
            <a:r>
              <a:rPr lang="zh-CN" altLang="en-US" dirty="0"/>
              <a:t>片段，这些</a:t>
            </a:r>
            <a:r>
              <a:rPr lang="en-US" altLang="zh-CN" dirty="0"/>
              <a:t>HTML</a:t>
            </a:r>
            <a:r>
              <a:rPr lang="zh-CN" altLang="en-US" dirty="0"/>
              <a:t>片段都用文件存放的话，看起来、想起来 都很不爽。使用内联模板，就可以把这些零散的</a:t>
            </a:r>
            <a:r>
              <a:rPr lang="en-US" altLang="zh-CN" dirty="0"/>
              <a:t>HTML</a:t>
            </a:r>
            <a:r>
              <a:rPr lang="zh-CN" altLang="en-US" dirty="0"/>
              <a:t>片段模板都集中在一个 文件里，维护和开发的感觉都会好很多。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74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937940"/>
            <a:ext cx="7886700" cy="1034129"/>
          </a:xfrm>
        </p:spPr>
        <p:txBody>
          <a:bodyPr/>
          <a:lstStyle/>
          <a:p>
            <a:r>
              <a:rPr lang="en-US" altLang="zh-CN" dirty="0"/>
              <a:t>&lt;script type="text/</a:t>
            </a:r>
            <a:r>
              <a:rPr lang="en-US" altLang="zh-CN" dirty="0" err="1"/>
              <a:t>ng</a:t>
            </a:r>
            <a:r>
              <a:rPr lang="en-US" altLang="zh-CN" dirty="0"/>
              <a:t>-template" id="a.html"&gt;</a:t>
            </a:r>
          </a:p>
          <a:p>
            <a:r>
              <a:rPr lang="en-US" altLang="zh-CN" dirty="0"/>
              <a:t>     This is the content of the template.</a:t>
            </a:r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内联模板 </a:t>
            </a:r>
            <a:r>
              <a:rPr lang="en-US" altLang="zh-CN" dirty="0"/>
              <a:t>: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AngularJS</a:t>
            </a:r>
            <a:r>
              <a:rPr lang="zh-CN" altLang="en-US" sz="2000" dirty="0"/>
              <a:t>在编译时会将内联模板的</a:t>
            </a:r>
            <a:r>
              <a:rPr lang="en-US" altLang="zh-CN" sz="2000" dirty="0"/>
              <a:t>id</a:t>
            </a:r>
            <a:r>
              <a:rPr lang="zh-CN" altLang="en-US" sz="2000" dirty="0"/>
              <a:t>属性值和其内容，分别作为</a:t>
            </a:r>
            <a:r>
              <a:rPr lang="en-US" altLang="zh-CN" sz="2000" dirty="0"/>
              <a:t>key </a:t>
            </a:r>
            <a:r>
              <a:rPr lang="zh-CN" altLang="en-US" sz="2000" dirty="0"/>
              <a:t>和</a:t>
            </a:r>
            <a:r>
              <a:rPr lang="en-US" altLang="zh-CN" sz="2000" dirty="0"/>
              <a:t>value</a:t>
            </a:r>
            <a:r>
              <a:rPr lang="zh-CN" altLang="en-US" sz="2000" dirty="0"/>
              <a:t>，存入</a:t>
            </a:r>
            <a:r>
              <a:rPr lang="en-US" altLang="zh-CN" sz="2000" dirty="0"/>
              <a:t>$</a:t>
            </a:r>
            <a:r>
              <a:rPr lang="en-US" altLang="zh-CN" sz="2000" dirty="0" err="1"/>
              <a:t>templateCache</a:t>
            </a:r>
            <a:r>
              <a:rPr lang="zh-CN" altLang="en-US" sz="2000" dirty="0"/>
              <a:t>管理的</a:t>
            </a:r>
            <a:r>
              <a:rPr lang="en-US" altLang="zh-CN" sz="2000" dirty="0"/>
              <a:t>hash</a:t>
            </a:r>
            <a:r>
              <a:rPr lang="zh-CN" altLang="en-US" sz="2000" dirty="0"/>
              <a:t>表中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75</a:t>
            </a:fld>
            <a:endParaRPr lang="zh-CN" altLang="en-US" sz="1200"/>
          </a:p>
        </p:txBody>
      </p:sp>
      <p:pic>
        <p:nvPicPr>
          <p:cNvPr id="10242" name="Picture 2" descr="inline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8" y="2677109"/>
            <a:ext cx="7422292" cy="366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58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内联模板 </a:t>
            </a:r>
            <a:r>
              <a:rPr lang="en-US" altLang="zh-CN" dirty="0"/>
              <a:t>: script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845244"/>
          </a:xfrm>
        </p:spPr>
        <p:txBody>
          <a:bodyPr/>
          <a:lstStyle/>
          <a:p>
            <a:r>
              <a:rPr lang="zh-CN" altLang="en-US" dirty="0"/>
              <a:t>内联模板的使用，常见的有几种情况。</a:t>
            </a:r>
          </a:p>
          <a:p>
            <a:r>
              <a:rPr lang="zh-CN" altLang="en-US" b="1" dirty="0"/>
              <a:t>使用</a:t>
            </a:r>
            <a:r>
              <a:rPr lang="en-US" altLang="zh-CN" b="1" dirty="0" err="1"/>
              <a:t>ng</a:t>
            </a:r>
            <a:r>
              <a:rPr lang="en-US" altLang="zh-CN" b="1" dirty="0"/>
              <a:t>-include</a:t>
            </a:r>
            <a:r>
              <a:rPr lang="zh-CN" altLang="en-US" b="1" dirty="0"/>
              <a:t>指令</a:t>
            </a:r>
            <a:endParaRPr lang="zh-CN" altLang="en-US" dirty="0"/>
          </a:p>
          <a:p>
            <a:r>
              <a:rPr lang="zh-CN" altLang="en-US" dirty="0"/>
              <a:t>可以利用</a:t>
            </a:r>
            <a:r>
              <a:rPr lang="en-US" altLang="zh-CN" dirty="0" err="1"/>
              <a:t>ng</a:t>
            </a:r>
            <a:r>
              <a:rPr lang="en-US" altLang="zh-CN" dirty="0"/>
              <a:t>-include</a:t>
            </a:r>
            <a:r>
              <a:rPr lang="zh-CN" altLang="en-US" dirty="0"/>
              <a:t>指令在</a:t>
            </a:r>
            <a:r>
              <a:rPr lang="en-US" altLang="zh-CN" dirty="0"/>
              <a:t>HTML</a:t>
            </a:r>
            <a:r>
              <a:rPr lang="zh-CN" altLang="en-US" dirty="0"/>
              <a:t>中直接使用内联模板，例如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i="1" dirty="0"/>
              <a:t>注意</a:t>
            </a:r>
            <a:r>
              <a:rPr lang="zh-CN" altLang="en-US" dirty="0"/>
              <a:t>：其中</a:t>
            </a:r>
            <a:r>
              <a:rPr lang="en-US" altLang="zh-CN" dirty="0"/>
              <a:t>a.html</a:t>
            </a:r>
            <a:r>
              <a:rPr lang="zh-CN" altLang="en-US" dirty="0"/>
              <a:t>是一个字符串常量，需要使用单引号包裹起来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使用</a:t>
            </a:r>
            <a:r>
              <a:rPr lang="en-US" altLang="zh-CN" b="1" dirty="0"/>
              <a:t>$</a:t>
            </a:r>
            <a:r>
              <a:rPr lang="en-US" altLang="zh-CN" b="1" dirty="0" err="1"/>
              <a:t>templateCache</a:t>
            </a:r>
            <a:r>
              <a:rPr lang="zh-CN" altLang="en-US" b="1" dirty="0"/>
              <a:t>服务</a:t>
            </a:r>
            <a:endParaRPr lang="zh-CN" altLang="en-US" dirty="0"/>
          </a:p>
          <a:p>
            <a:r>
              <a:rPr lang="zh-CN" altLang="en-US" dirty="0"/>
              <a:t>也可以直接使用</a:t>
            </a:r>
            <a:r>
              <a:rPr lang="en-US" altLang="zh-CN" dirty="0"/>
              <a:t>$</a:t>
            </a:r>
            <a:r>
              <a:rPr lang="en-US" altLang="zh-CN" dirty="0" err="1"/>
              <a:t>templateCache</a:t>
            </a:r>
            <a:r>
              <a:rPr lang="zh-CN" altLang="en-US" dirty="0"/>
              <a:t>服务的方法</a:t>
            </a:r>
            <a:r>
              <a:rPr lang="en-US" altLang="zh-CN" i="1" dirty="0"/>
              <a:t>get()</a:t>
            </a:r>
            <a:r>
              <a:rPr lang="zh-CN" altLang="en-US" dirty="0"/>
              <a:t>从模板缓存中读出 其内容：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76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950992"/>
            <a:ext cx="7886700" cy="369332"/>
          </a:xfrm>
        </p:spPr>
        <p:txBody>
          <a:bodyPr/>
          <a:lstStyle/>
          <a:p>
            <a:r>
              <a:rPr lang="en-US" altLang="zh-CN" dirty="0"/>
              <a:t>&lt;div </a:t>
            </a:r>
            <a:r>
              <a:rPr lang="en-US" altLang="zh-CN" dirty="0" err="1"/>
              <a:t>ng</a:t>
            </a:r>
            <a:r>
              <a:rPr lang="en-US" altLang="zh-CN" dirty="0"/>
              <a:t>-include="'a.html'"&gt;&lt;/div&gt;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5028445"/>
            <a:ext cx="7886700" cy="369332"/>
          </a:xfrm>
        </p:spPr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partial = $</a:t>
            </a:r>
            <a:r>
              <a:rPr lang="en-US" altLang="zh-CN" dirty="0" err="1"/>
              <a:t>templateCache.get</a:t>
            </a:r>
            <a:r>
              <a:rPr lang="en-US" altLang="zh-CN" dirty="0"/>
              <a:t>("a.html");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08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内联模板 </a:t>
            </a:r>
            <a:r>
              <a:rPr lang="en-US" altLang="zh-CN" dirty="0"/>
              <a:t>: script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$http</a:t>
            </a:r>
            <a:r>
              <a:rPr lang="zh-CN" altLang="en-US" b="1" dirty="0"/>
              <a:t>服务</a:t>
            </a:r>
            <a:endParaRPr lang="zh-CN" altLang="en-US" dirty="0"/>
          </a:p>
          <a:p>
            <a:r>
              <a:rPr lang="zh-CN" altLang="en-US" dirty="0"/>
              <a:t>还有一种常见的用法是使用</a:t>
            </a:r>
            <a:r>
              <a:rPr lang="en-US" altLang="zh-CN" dirty="0"/>
              <a:t>$http</a:t>
            </a:r>
            <a:r>
              <a:rPr lang="zh-CN" altLang="en-US" dirty="0"/>
              <a:t>服务时指定</a:t>
            </a:r>
            <a:r>
              <a:rPr lang="en-US" altLang="zh-CN" dirty="0"/>
              <a:t>cache</a:t>
            </a:r>
            <a:r>
              <a:rPr lang="zh-CN" altLang="en-US" dirty="0"/>
              <a:t>参数，这将直接从</a:t>
            </a:r>
            <a:r>
              <a:rPr lang="en-US" altLang="zh-CN" dirty="0"/>
              <a:t>$</a:t>
            </a:r>
            <a:r>
              <a:rPr lang="en-US" altLang="zh-CN" dirty="0" err="1"/>
              <a:t>templateCache</a:t>
            </a:r>
            <a:r>
              <a:rPr lang="en-US" altLang="zh-CN" dirty="0"/>
              <a:t> </a:t>
            </a:r>
            <a:r>
              <a:rPr lang="zh-CN" altLang="en-US" dirty="0"/>
              <a:t>中取出模板，而不必进行网络访问：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77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7019" y="3004471"/>
            <a:ext cx="7886700" cy="1034129"/>
          </a:xfrm>
        </p:spPr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http.get</a:t>
            </a:r>
            <a:r>
              <a:rPr lang="en-US" altLang="zh-CN" dirty="0"/>
              <a:t>("a.html",{cache:$</a:t>
            </a:r>
            <a:r>
              <a:rPr lang="en-US" altLang="zh-CN" dirty="0" err="1"/>
              <a:t>templateCache</a:t>
            </a:r>
            <a:r>
              <a:rPr lang="en-US" altLang="zh-CN" dirty="0"/>
              <a:t>})</a:t>
            </a:r>
          </a:p>
          <a:p>
            <a:r>
              <a:rPr lang="en-US" altLang="zh-CN" dirty="0"/>
              <a:t>.success(function(</a:t>
            </a:r>
            <a:r>
              <a:rPr lang="en-US" altLang="zh-CN" dirty="0" err="1"/>
              <a:t>d,s</a:t>
            </a:r>
            <a:r>
              <a:rPr lang="en-US" altLang="zh-CN" dirty="0"/>
              <a:t>){..})</a:t>
            </a:r>
          </a:p>
          <a:p>
            <a:r>
              <a:rPr lang="en-US" altLang="zh-CN" dirty="0"/>
              <a:t>.error(function(</a:t>
            </a:r>
            <a:r>
              <a:rPr lang="en-US" altLang="zh-CN" dirty="0" err="1"/>
              <a:t>d,s</a:t>
            </a:r>
            <a:r>
              <a:rPr lang="en-US" altLang="zh-CN" dirty="0"/>
              <a:t>){...});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6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路由机制 </a:t>
            </a:r>
            <a:r>
              <a:rPr lang="en-US" altLang="zh-CN" dirty="0"/>
              <a:t>: </a:t>
            </a:r>
            <a:r>
              <a:rPr lang="zh-CN" altLang="en-US" dirty="0"/>
              <a:t>状态机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4595"/>
            <a:ext cx="7886700" cy="4658497"/>
          </a:xfrm>
        </p:spPr>
        <p:txBody>
          <a:bodyPr/>
          <a:lstStyle/>
          <a:p>
            <a:r>
              <a:rPr lang="zh-CN" altLang="en-US" sz="1800" dirty="0"/>
              <a:t>对于视图的路由，</a:t>
            </a:r>
            <a:r>
              <a:rPr lang="en-US" altLang="zh-CN" sz="1800" dirty="0"/>
              <a:t>ionic</a:t>
            </a:r>
            <a:r>
              <a:rPr lang="zh-CN" altLang="en-US" sz="1800" dirty="0"/>
              <a:t>没有使用</a:t>
            </a:r>
            <a:r>
              <a:rPr lang="en-US" altLang="zh-CN" sz="1800" dirty="0" err="1"/>
              <a:t>AngularJS</a:t>
            </a:r>
            <a:r>
              <a:rPr lang="zh-CN" altLang="en-US" sz="1800" dirty="0"/>
              <a:t>的路由模块（</a:t>
            </a:r>
            <a:r>
              <a:rPr lang="en-US" altLang="zh-CN" sz="1800" dirty="0" err="1"/>
              <a:t>ng</a:t>
            </a:r>
            <a:r>
              <a:rPr lang="en-US" altLang="zh-CN" sz="1800" dirty="0"/>
              <a:t>-route</a:t>
            </a:r>
            <a:r>
              <a:rPr lang="zh-CN" altLang="en-US" sz="1800" dirty="0"/>
              <a:t>），而是使用 了</a:t>
            </a:r>
            <a:r>
              <a:rPr lang="en-US" altLang="zh-CN" sz="1800" dirty="0"/>
              <a:t>angular-</a:t>
            </a:r>
            <a:r>
              <a:rPr lang="en-US" altLang="zh-CN" sz="1800" dirty="0" err="1"/>
              <a:t>ui</a:t>
            </a:r>
            <a:r>
              <a:rPr lang="zh-CN" altLang="en-US" sz="1800" dirty="0"/>
              <a:t>项目的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-route</a:t>
            </a:r>
            <a:r>
              <a:rPr lang="zh-CN" altLang="en-US" sz="1800" dirty="0"/>
              <a:t>模块。</a:t>
            </a:r>
            <a:r>
              <a:rPr lang="en-US" altLang="zh-CN" sz="1800" dirty="0"/>
              <a:t>ionic.bundle.js</a:t>
            </a:r>
            <a:r>
              <a:rPr lang="zh-CN" altLang="en-US" sz="1800" dirty="0"/>
              <a:t>已经打包了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-route</a:t>
            </a:r>
            <a:r>
              <a:rPr lang="zh-CN" altLang="en-US" sz="1800" dirty="0"/>
              <a:t>模块， 所以我们使用时不需要单独引入。</a:t>
            </a:r>
          </a:p>
          <a:p>
            <a:r>
              <a:rPr lang="zh-CN" altLang="en-US" sz="1800" dirty="0"/>
              <a:t>和通常基于</a:t>
            </a:r>
            <a:r>
              <a:rPr lang="en-US" altLang="zh-CN" sz="1800" dirty="0"/>
              <a:t>URL</a:t>
            </a:r>
            <a:r>
              <a:rPr lang="zh-CN" altLang="en-US" sz="1800" dirty="0"/>
              <a:t>匹配的路由机制不同，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-route</a:t>
            </a:r>
            <a:r>
              <a:rPr lang="zh-CN" altLang="en-US" sz="1800" dirty="0"/>
              <a:t>是基于</a:t>
            </a:r>
            <a:r>
              <a:rPr lang="zh-CN" altLang="en-US" sz="1800" i="1" dirty="0"/>
              <a:t>状态机</a:t>
            </a:r>
            <a:r>
              <a:rPr lang="zh-CN" altLang="en-US" sz="1800" dirty="0"/>
              <a:t>的导航</a:t>
            </a:r>
            <a:r>
              <a:rPr lang="zh-CN" altLang="en-US" dirty="0"/>
              <a:t>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78</a:t>
            </a:fld>
            <a:endParaRPr lang="zh-CN" altLang="en-US" sz="1200"/>
          </a:p>
        </p:txBody>
      </p:sp>
      <p:pic>
        <p:nvPicPr>
          <p:cNvPr id="11266" name="Picture 2" descr="state-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8" y="3397553"/>
            <a:ext cx="6623195" cy="312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路由机制 </a:t>
            </a:r>
            <a:r>
              <a:rPr lang="en-US" altLang="zh-CN" dirty="0"/>
              <a:t>: </a:t>
            </a:r>
            <a:r>
              <a:rPr lang="zh-CN" altLang="en-US" dirty="0"/>
              <a:t>状态机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4595"/>
            <a:ext cx="7886700" cy="4658497"/>
          </a:xfrm>
        </p:spPr>
        <p:txBody>
          <a:bodyPr/>
          <a:lstStyle/>
          <a:p>
            <a:r>
              <a:rPr lang="zh-CN" altLang="en-US" sz="2000" dirty="0"/>
              <a:t>可以认为视图元素</a:t>
            </a:r>
            <a:r>
              <a:rPr lang="en-US" altLang="zh-CN" sz="2000" i="1" dirty="0" err="1"/>
              <a:t>ui</a:t>
            </a:r>
            <a:r>
              <a:rPr lang="en-US" altLang="zh-CN" sz="2000" i="1" dirty="0"/>
              <a:t>-view</a:t>
            </a:r>
            <a:r>
              <a:rPr lang="zh-CN" altLang="en-US" sz="2000" dirty="0"/>
              <a:t>有多个状态，比如：</a:t>
            </a:r>
            <a:r>
              <a:rPr lang="en-US" altLang="zh-CN" sz="2000" dirty="0"/>
              <a:t>state1/state2/state3</a:t>
            </a:r>
            <a:r>
              <a:rPr lang="zh-CN" altLang="en-US" sz="2000" dirty="0"/>
              <a:t>。 在任何一个时刻，视图元素只能处于某一状态下。这些状态是由状态机管理的。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-route</a:t>
            </a:r>
            <a:r>
              <a:rPr lang="zh-CN" altLang="en-US" sz="2000" dirty="0"/>
              <a:t>中的</a:t>
            </a:r>
            <a:r>
              <a:rPr lang="en-US" altLang="zh-CN" sz="2000" i="1" dirty="0"/>
              <a:t>$state</a:t>
            </a:r>
            <a:r>
              <a:rPr lang="zh-CN" altLang="en-US" sz="2000" dirty="0"/>
              <a:t>服务就是一个状态机实例，在任何时刻，我们可以使用其 </a:t>
            </a:r>
            <a:r>
              <a:rPr lang="en-US" altLang="zh-CN" sz="2000" i="1" dirty="0"/>
              <a:t>go()</a:t>
            </a:r>
            <a:r>
              <a:rPr lang="zh-CN" altLang="en-US" sz="2000" dirty="0"/>
              <a:t>方法跳转到指定名称的状态。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713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</a:t>
            </a:r>
            <a:r>
              <a:rPr lang="zh-CN" altLang="en-US" dirty="0" smtClean="0"/>
              <a:t>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考虑到移动应用交互的特点，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也</a:t>
            </a:r>
            <a:r>
              <a:rPr lang="zh-CN" altLang="en-US" dirty="0"/>
              <a:t>提供了手势操作的</a:t>
            </a:r>
            <a:r>
              <a:rPr lang="zh-CN" altLang="en-US" dirty="0" smtClean="0"/>
              <a:t>事件：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hold - </a:t>
            </a:r>
            <a:r>
              <a:rPr lang="zh-CN" altLang="en-US" dirty="0"/>
              <a:t>长按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tap - </a:t>
            </a:r>
            <a:r>
              <a:rPr lang="zh-CN" altLang="en-US" dirty="0"/>
              <a:t>敲击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drag - </a:t>
            </a:r>
            <a:r>
              <a:rPr lang="zh-CN" altLang="en-US" dirty="0"/>
              <a:t>拖动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swipe - </a:t>
            </a:r>
            <a:r>
              <a:rPr lang="zh-CN" altLang="en-US" dirty="0"/>
              <a:t>滑动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237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路由机制 </a:t>
            </a:r>
            <a:r>
              <a:rPr lang="en-US" altLang="zh-CN" dirty="0"/>
              <a:t>: </a:t>
            </a:r>
            <a:r>
              <a:rPr lang="zh-CN" altLang="en-US" dirty="0"/>
              <a:t>状态机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1688324"/>
          </a:xfrm>
        </p:spPr>
        <p:txBody>
          <a:bodyPr/>
          <a:lstStyle/>
          <a:p>
            <a:r>
              <a:rPr lang="zh-CN" altLang="en-US" b="1" dirty="0"/>
              <a:t>配置状态机</a:t>
            </a:r>
          </a:p>
          <a:p>
            <a:r>
              <a:rPr lang="zh-CN" altLang="en-US" dirty="0"/>
              <a:t>需要指出的是，状态的划分以及每个状态的元信息（比如模板、</a:t>
            </a:r>
            <a:r>
              <a:rPr lang="en-US" altLang="zh-CN" dirty="0" err="1"/>
              <a:t>url</a:t>
            </a:r>
            <a:r>
              <a:rPr lang="zh-CN" altLang="en-US" dirty="0"/>
              <a:t>等）是在配置 阶段通过</a:t>
            </a:r>
            <a:r>
              <a:rPr lang="en-US" altLang="zh-CN" i="1" dirty="0"/>
              <a:t>$</a:t>
            </a:r>
            <a:r>
              <a:rPr lang="en-US" altLang="zh-CN" i="1" dirty="0" err="1"/>
              <a:t>stateProvider</a:t>
            </a:r>
            <a:r>
              <a:rPr lang="zh-CN" altLang="en-US" dirty="0"/>
              <a:t>完成的：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80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62929" y="3022938"/>
            <a:ext cx="7886700" cy="2031325"/>
          </a:xfrm>
        </p:spPr>
        <p:txBody>
          <a:bodyPr/>
          <a:lstStyle/>
          <a:p>
            <a:r>
              <a:rPr lang="en-US" altLang="zh-CN" dirty="0" err="1"/>
              <a:t>angular.module</a:t>
            </a:r>
            <a:r>
              <a:rPr lang="en-US" altLang="zh-CN" dirty="0"/>
              <a:t>("</a:t>
            </a:r>
            <a:r>
              <a:rPr lang="en-US" altLang="zh-CN" dirty="0" err="1"/>
              <a:t>ezApp</a:t>
            </a:r>
            <a:r>
              <a:rPr lang="en-US" altLang="zh-CN" dirty="0"/>
              <a:t>",["ionic"])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config</a:t>
            </a:r>
            <a:r>
              <a:rPr lang="en-US" altLang="zh-CN" dirty="0"/>
              <a:t>(function($</a:t>
            </a:r>
            <a:r>
              <a:rPr lang="en-US" altLang="zh-CN" dirty="0" err="1"/>
              <a:t>stateProvider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$</a:t>
            </a:r>
            <a:r>
              <a:rPr lang="en-US" altLang="zh-CN" dirty="0" err="1"/>
              <a:t>stateProvider.state</a:t>
            </a:r>
            <a:r>
              <a:rPr lang="en-US" altLang="zh-CN" dirty="0"/>
              <a:t>("state1",{...})</a:t>
            </a:r>
          </a:p>
          <a:p>
            <a:r>
              <a:rPr lang="en-US" altLang="zh-CN" dirty="0"/>
              <a:t>    .state("state2",{...})</a:t>
            </a:r>
          </a:p>
          <a:p>
            <a:r>
              <a:rPr lang="en-US" altLang="zh-CN" dirty="0"/>
              <a:t>    .state3("state3",{...});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58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路由机制 </a:t>
            </a:r>
            <a:r>
              <a:rPr lang="en-US" altLang="zh-CN" dirty="0"/>
              <a:t>: </a:t>
            </a:r>
            <a:r>
              <a:rPr lang="zh-CN" altLang="en-US" dirty="0"/>
              <a:t>状态机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447566"/>
          </a:xfrm>
        </p:spPr>
        <p:txBody>
          <a:bodyPr/>
          <a:lstStyle/>
          <a:p>
            <a:r>
              <a:rPr lang="zh-CN" altLang="en-US" b="1" dirty="0"/>
              <a:t>触发状态迁移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ui</a:t>
            </a:r>
            <a:r>
              <a:rPr lang="en-US" altLang="zh-CN" dirty="0"/>
              <a:t>-router</a:t>
            </a:r>
            <a:r>
              <a:rPr lang="zh-CN" altLang="en-US" dirty="0"/>
              <a:t>中定义的指令</a:t>
            </a:r>
            <a:r>
              <a:rPr lang="en-US" altLang="zh-CN" b="1" dirty="0" err="1"/>
              <a:t>ui-sref</a:t>
            </a:r>
            <a:r>
              <a:rPr lang="zh-CN" altLang="en-US" dirty="0"/>
              <a:t>用来触发状态迁移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当用户点击这个链接时，</a:t>
            </a:r>
            <a:r>
              <a:rPr lang="en-US" altLang="zh-CN" i="1" dirty="0"/>
              <a:t>$state</a:t>
            </a:r>
            <a:r>
              <a:rPr lang="zh-CN" altLang="en-US" dirty="0"/>
              <a:t>服务将根据状态名</a:t>
            </a:r>
            <a:r>
              <a:rPr lang="en-US" altLang="zh-CN" i="1" dirty="0"/>
              <a:t>state1</a:t>
            </a:r>
            <a:r>
              <a:rPr lang="zh-CN" altLang="en-US" dirty="0"/>
              <a:t> 找到对应的元信息，提取、编译模板，并将其显示在</a:t>
            </a:r>
            <a:r>
              <a:rPr lang="en-US" altLang="zh-CN" b="1" dirty="0" err="1"/>
              <a:t>ui</a:t>
            </a:r>
            <a:r>
              <a:rPr lang="en-US" altLang="zh-CN" b="1" dirty="0"/>
              <a:t>-view</a:t>
            </a:r>
            <a:r>
              <a:rPr lang="zh-CN" altLang="en-US" dirty="0"/>
              <a:t>指令指定的 视图窗口中。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81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758910" y="2572806"/>
            <a:ext cx="7756440" cy="346857"/>
          </a:xfrm>
        </p:spPr>
        <p:txBody>
          <a:bodyPr/>
          <a:lstStyle/>
          <a:p>
            <a:r>
              <a:rPr lang="en-US" altLang="zh-CN" dirty="0"/>
              <a:t>&lt;a </a:t>
            </a:r>
            <a:r>
              <a:rPr lang="en-US" altLang="zh-CN" dirty="0" err="1"/>
              <a:t>ui-sref</a:t>
            </a:r>
            <a:r>
              <a:rPr lang="en-US" altLang="zh-CN" dirty="0"/>
              <a:t>="state1"&gt;Go State 1&lt;/a&gt;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导航视图 </a:t>
            </a:r>
            <a:r>
              <a:rPr lang="en-US" altLang="zh-CN" dirty="0"/>
              <a:t>: ion-nav-view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导航视图 </a:t>
            </a:r>
            <a:r>
              <a:rPr lang="en-US" altLang="zh-CN" sz="2000" b="1" dirty="0"/>
              <a:t>: ion-</a:t>
            </a:r>
            <a:r>
              <a:rPr lang="en-US" altLang="zh-CN" sz="2000" b="1" dirty="0" err="1"/>
              <a:t>nav</a:t>
            </a:r>
            <a:r>
              <a:rPr lang="en-US" altLang="zh-CN" sz="2000" b="1" dirty="0"/>
              <a:t>-view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ionic</a:t>
            </a:r>
            <a:r>
              <a:rPr lang="zh-CN" altLang="en-US" sz="2000" dirty="0"/>
              <a:t>里，我们使用</a:t>
            </a:r>
            <a:r>
              <a:rPr lang="en-US" altLang="zh-CN" sz="2000" dirty="0"/>
              <a:t>ion-</a:t>
            </a:r>
            <a:r>
              <a:rPr lang="en-US" altLang="zh-CN" sz="2000" dirty="0" err="1"/>
              <a:t>nav</a:t>
            </a:r>
            <a:r>
              <a:rPr lang="en-US" altLang="zh-CN" sz="2000" dirty="0"/>
              <a:t>-view</a:t>
            </a:r>
            <a:r>
              <a:rPr lang="zh-CN" altLang="en-US" sz="2000" dirty="0"/>
              <a:t>指令代替</a:t>
            </a:r>
            <a:r>
              <a:rPr lang="en-US" altLang="zh-CN" sz="2000" dirty="0" err="1"/>
              <a:t>AngularUI</a:t>
            </a:r>
            <a:r>
              <a:rPr lang="en-US" altLang="zh-CN" sz="2000" dirty="0"/>
              <a:t> Route</a:t>
            </a:r>
            <a:r>
              <a:rPr lang="zh-CN" altLang="en-US" sz="2000" dirty="0"/>
              <a:t>中的 </a:t>
            </a:r>
            <a:r>
              <a:rPr lang="en-US" altLang="zh-CN" sz="2000" dirty="0" err="1"/>
              <a:t>ui</a:t>
            </a:r>
            <a:r>
              <a:rPr lang="en-US" altLang="zh-CN" sz="2000" dirty="0"/>
              <a:t>-view</a:t>
            </a:r>
            <a:r>
              <a:rPr lang="zh-CN" altLang="en-US" sz="2000" dirty="0"/>
              <a:t>指令，来进行模板的渲染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r>
              <a:rPr lang="zh-CN" altLang="en-US" dirty="0"/>
              <a:t>和</a:t>
            </a:r>
            <a:r>
              <a:rPr lang="en-US" altLang="zh-CN" dirty="0" err="1"/>
              <a:t>ui</a:t>
            </a:r>
            <a:r>
              <a:rPr lang="en-US" altLang="zh-CN" dirty="0"/>
              <a:t>-view</a:t>
            </a:r>
            <a:r>
              <a:rPr lang="zh-CN" altLang="en-US" dirty="0"/>
              <a:t>一样，</a:t>
            </a:r>
            <a:r>
              <a:rPr lang="en-US" altLang="zh-CN" dirty="0"/>
              <a:t>ion-</a:t>
            </a:r>
            <a:r>
              <a:rPr lang="en-US" altLang="zh-CN" dirty="0" err="1"/>
              <a:t>nav</a:t>
            </a:r>
            <a:r>
              <a:rPr lang="en-US" altLang="zh-CN" dirty="0"/>
              <a:t>-view</a:t>
            </a:r>
            <a:r>
              <a:rPr lang="zh-CN" altLang="en-US" dirty="0"/>
              <a:t>总是根据状态的变化，来提取对应的模板 并将其在</a:t>
            </a:r>
            <a:r>
              <a:rPr lang="en-US" altLang="zh-CN" dirty="0"/>
              <a:t>DOM</a:t>
            </a:r>
            <a:r>
              <a:rPr lang="zh-CN" altLang="en-US" dirty="0"/>
              <a:t>树中渲染。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82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758910" y="2996233"/>
            <a:ext cx="7886700" cy="1034129"/>
          </a:xfrm>
        </p:spPr>
        <p:txBody>
          <a:bodyPr/>
          <a:lstStyle/>
          <a:p>
            <a:r>
              <a:rPr lang="en-US" altLang="zh-CN" dirty="0"/>
              <a:t>&lt;ion-</a:t>
            </a:r>
            <a:r>
              <a:rPr lang="en-US" altLang="zh-CN" dirty="0" err="1"/>
              <a:t>nav</a:t>
            </a:r>
            <a:r>
              <a:rPr lang="en-US" altLang="zh-CN" dirty="0"/>
              <a:t>-view&gt;</a:t>
            </a:r>
          </a:p>
          <a:p>
            <a:r>
              <a:rPr lang="en-US" altLang="zh-CN" dirty="0"/>
              <a:t>&lt;!--</a:t>
            </a:r>
            <a:r>
              <a:rPr lang="zh-CN" altLang="en-US" dirty="0"/>
              <a:t>模板内容将被插入此处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&lt;/ion-</a:t>
            </a:r>
            <a:r>
              <a:rPr lang="en-US" altLang="zh-CN" dirty="0" err="1"/>
              <a:t>nav</a:t>
            </a:r>
            <a:r>
              <a:rPr lang="en-US" altLang="zh-CN" dirty="0"/>
              <a:t>-view&gt;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49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模板视图 </a:t>
            </a:r>
            <a:r>
              <a:rPr lang="en-US" altLang="zh-CN" dirty="0"/>
              <a:t>: ion-view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5169244"/>
          </a:xfrm>
        </p:spPr>
        <p:txBody>
          <a:bodyPr/>
          <a:lstStyle/>
          <a:p>
            <a:r>
              <a:rPr lang="zh-CN" altLang="en-US" sz="2000" dirty="0"/>
              <a:t>尽管在模板视图中可以随便写</a:t>
            </a:r>
            <a:r>
              <a:rPr lang="en-US" altLang="zh-CN" sz="2000" dirty="0"/>
              <a:t>HTML</a:t>
            </a:r>
            <a:r>
              <a:rPr lang="zh-CN" altLang="en-US" sz="2000" dirty="0"/>
              <a:t>，但是，在</a:t>
            </a:r>
            <a:r>
              <a:rPr lang="en-US" altLang="zh-CN" sz="2000" dirty="0"/>
              <a:t>ionic</a:t>
            </a:r>
            <a:r>
              <a:rPr lang="zh-CN" altLang="en-US" sz="2000" dirty="0"/>
              <a:t>中，我们总是使用指令</a:t>
            </a:r>
            <a:r>
              <a:rPr lang="en-US" altLang="zh-CN" sz="2000" b="1" dirty="0"/>
              <a:t>ion-view</a:t>
            </a:r>
            <a:r>
              <a:rPr lang="zh-CN" altLang="en-US" sz="2000" dirty="0"/>
              <a:t>来 作为模板视图内容的容器，这是为了与</a:t>
            </a:r>
            <a:r>
              <a:rPr lang="en-US" altLang="zh-CN" sz="2000" dirty="0"/>
              <a:t>ionic</a:t>
            </a:r>
            <a:r>
              <a:rPr lang="zh-CN" altLang="en-US" sz="2000" dirty="0"/>
              <a:t>的导航框架保持兼容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ion-view</a:t>
            </a:r>
            <a:r>
              <a:rPr lang="zh-CN" altLang="en-US" dirty="0"/>
              <a:t>指令有一些可选的属性：</a:t>
            </a:r>
          </a:p>
          <a:p>
            <a:r>
              <a:rPr lang="en-US" altLang="zh-CN" b="1" dirty="0"/>
              <a:t>view-title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视图标题文字</a:t>
            </a:r>
          </a:p>
          <a:p>
            <a:pPr marL="0" indent="0">
              <a:buNone/>
            </a:pPr>
            <a:r>
              <a:rPr lang="zh-CN" altLang="en-US" dirty="0" smtClean="0"/>
              <a:t>      模板</a:t>
            </a:r>
            <a:r>
              <a:rPr lang="zh-CN" altLang="en-US" dirty="0"/>
              <a:t>被载入导航视图</a:t>
            </a:r>
            <a:r>
              <a:rPr lang="en-US" altLang="zh-CN" b="1" dirty="0"/>
              <a:t>ion-</a:t>
            </a:r>
            <a:r>
              <a:rPr lang="en-US" altLang="zh-CN" b="1" dirty="0" err="1"/>
              <a:t>nav</a:t>
            </a:r>
            <a:r>
              <a:rPr lang="en-US" altLang="zh-CN" b="1" dirty="0"/>
              <a:t>-view</a:t>
            </a:r>
            <a:r>
              <a:rPr lang="zh-CN" altLang="en-US" dirty="0"/>
              <a:t>显示时，这个属性值将显示在导航栏</a:t>
            </a:r>
            <a:r>
              <a:rPr lang="en-US" altLang="zh-CN" b="1" dirty="0"/>
              <a:t>ion-</a:t>
            </a:r>
            <a:r>
              <a:rPr lang="en-US" altLang="zh-CN" b="1" dirty="0" err="1"/>
              <a:t>nav</a:t>
            </a:r>
            <a:r>
              <a:rPr lang="en-US" altLang="zh-CN" b="1" dirty="0"/>
              <a:t>-bar</a:t>
            </a:r>
            <a:r>
              <a:rPr lang="zh-CN" altLang="en-US" dirty="0"/>
              <a:t>中</a:t>
            </a:r>
          </a:p>
          <a:p>
            <a:r>
              <a:rPr lang="en-US" altLang="zh-CN" b="1" dirty="0"/>
              <a:t>cache-view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是否对这个模板视图进行缓存</a:t>
            </a:r>
          </a:p>
          <a:p>
            <a:pPr marL="0" indent="0">
              <a:buNone/>
            </a:pPr>
            <a:r>
              <a:rPr lang="zh-CN" altLang="en-US" dirty="0" smtClean="0"/>
              <a:t>     允许</a:t>
            </a:r>
            <a:r>
              <a:rPr lang="zh-CN" altLang="en-US" dirty="0"/>
              <a:t>值为：</a:t>
            </a:r>
            <a:r>
              <a:rPr lang="en-US" altLang="zh-CN" dirty="0"/>
              <a:t>true | false</a:t>
            </a:r>
            <a:r>
              <a:rPr lang="zh-CN" altLang="en-US" dirty="0"/>
              <a:t>，默认为</a:t>
            </a:r>
            <a:r>
              <a:rPr lang="en-US" altLang="zh-CN" dirty="0"/>
              <a:t>true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83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967457" y="2341623"/>
            <a:ext cx="7886700" cy="1620775"/>
          </a:xfrm>
        </p:spPr>
        <p:txBody>
          <a:bodyPr/>
          <a:lstStyle/>
          <a:p>
            <a:r>
              <a:rPr lang="en-US" altLang="zh-CN" dirty="0"/>
              <a:t>&lt;script id="..." type="text/</a:t>
            </a:r>
            <a:r>
              <a:rPr lang="en-US" altLang="zh-CN" dirty="0" err="1"/>
              <a:t>ng</a:t>
            </a:r>
            <a:r>
              <a:rPr lang="en-US" altLang="zh-CN" dirty="0"/>
              <a:t>-template"&gt;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/>
              <a:t>ion-view&gt;</a:t>
            </a:r>
          </a:p>
          <a:p>
            <a:r>
              <a:rPr lang="en-US" altLang="zh-CN" dirty="0" smtClean="0"/>
              <a:t>       &lt;!--</a:t>
            </a:r>
            <a:r>
              <a:rPr lang="zh-CN" altLang="en-US" dirty="0"/>
              <a:t>模板视图内容</a:t>
            </a:r>
            <a:r>
              <a:rPr lang="en-US" altLang="zh-CN" dirty="0"/>
              <a:t>--&gt;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/>
              <a:t>ion-view&gt;</a:t>
            </a:r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6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模板视图 </a:t>
            </a:r>
            <a:r>
              <a:rPr lang="en-US" altLang="zh-CN" dirty="0"/>
              <a:t>: ion-view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505" y="1680518"/>
            <a:ext cx="8614611" cy="5169244"/>
          </a:xfrm>
        </p:spPr>
        <p:txBody>
          <a:bodyPr/>
          <a:lstStyle/>
          <a:p>
            <a:r>
              <a:rPr lang="en-US" altLang="zh-CN" b="1" dirty="0"/>
              <a:t>hide-back-button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是否隐藏导航栏中的返回按钮</a:t>
            </a:r>
          </a:p>
          <a:p>
            <a:pPr marL="0" indent="0">
              <a:buNone/>
            </a:pPr>
            <a:r>
              <a:rPr lang="zh-CN" altLang="en-US" dirty="0" smtClean="0"/>
              <a:t>     当</a:t>
            </a:r>
            <a:r>
              <a:rPr lang="zh-CN" altLang="en-US" dirty="0"/>
              <a:t>模板被载入导航视图时，如果之前有其他的模板，那么在导航栏</a:t>
            </a:r>
            <a:r>
              <a:rPr lang="en-US" altLang="zh-CN" b="1" dirty="0"/>
              <a:t>ion-</a:t>
            </a:r>
            <a:r>
              <a:rPr lang="en-US" altLang="zh-CN" b="1" dirty="0" err="1"/>
              <a:t>nav</a:t>
            </a:r>
            <a:r>
              <a:rPr lang="en-US" altLang="zh-CN" b="1" dirty="0"/>
              <a:t>-bar</a:t>
            </a:r>
            <a:r>
              <a:rPr lang="zh-CN" altLang="en-US" dirty="0"/>
              <a:t>上默认会自动 显示返回按钮（使用指令</a:t>
            </a:r>
            <a:r>
              <a:rPr lang="en-US" altLang="zh-CN" b="1" dirty="0"/>
              <a:t>ion-</a:t>
            </a:r>
            <a:r>
              <a:rPr lang="en-US" altLang="zh-CN" b="1" dirty="0" err="1"/>
              <a:t>nav</a:t>
            </a:r>
            <a:r>
              <a:rPr lang="en-US" altLang="zh-CN" b="1" dirty="0"/>
              <a:t>-back-button</a:t>
            </a:r>
            <a:r>
              <a:rPr lang="zh-CN" altLang="en-US" dirty="0"/>
              <a:t>定义）。点击该按钮将返回前一个模板。</a:t>
            </a:r>
          </a:p>
          <a:p>
            <a:r>
              <a:rPr lang="en-US" altLang="zh-CN" dirty="0"/>
              <a:t>hide-back-button</a:t>
            </a:r>
            <a:r>
              <a:rPr lang="zh-CN" altLang="en-US" dirty="0"/>
              <a:t>的允许值为：</a:t>
            </a:r>
            <a:r>
              <a:rPr lang="en-US" altLang="zh-CN" dirty="0"/>
              <a:t>true | false </a:t>
            </a:r>
            <a:r>
              <a:rPr lang="zh-CN" altLang="en-US" dirty="0"/>
              <a:t>，默认为</a:t>
            </a:r>
            <a:r>
              <a:rPr lang="en-US" altLang="zh-CN" dirty="0"/>
              <a:t>false</a:t>
            </a:r>
          </a:p>
          <a:p>
            <a:r>
              <a:rPr lang="zh-CN" altLang="en-US" i="1" dirty="0"/>
              <a:t>注意</a:t>
            </a:r>
            <a:r>
              <a:rPr lang="zh-CN" altLang="en-US" dirty="0"/>
              <a:t>：必须在导航栏中显式地声明返回按钮，否则即使将</a:t>
            </a:r>
            <a:r>
              <a:rPr lang="en-US" altLang="zh-CN" dirty="0"/>
              <a:t>hide-back-button</a:t>
            </a:r>
            <a:r>
              <a:rPr lang="zh-CN" altLang="en-US" dirty="0"/>
              <a:t>属性设为</a:t>
            </a:r>
            <a:r>
              <a:rPr lang="en-US" altLang="zh-CN" dirty="0"/>
              <a:t>false</a:t>
            </a:r>
            <a:r>
              <a:rPr lang="zh-CN" altLang="en-US" dirty="0"/>
              <a:t>， 这个按钮也不会出现</a:t>
            </a:r>
            <a:r>
              <a:rPr lang="en-US" altLang="zh-CN" dirty="0"/>
              <a:t>:-)</a:t>
            </a:r>
          </a:p>
          <a:p>
            <a:r>
              <a:rPr lang="en-US" altLang="zh-CN" b="1" dirty="0"/>
              <a:t>hide-</a:t>
            </a:r>
            <a:r>
              <a:rPr lang="en-US" altLang="zh-CN" b="1" dirty="0" err="1"/>
              <a:t>nav</a:t>
            </a:r>
            <a:r>
              <a:rPr lang="en-US" altLang="zh-CN" b="1" dirty="0"/>
              <a:t>-bar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是否隐藏导航栏</a:t>
            </a:r>
          </a:p>
          <a:p>
            <a:pPr marL="0" indent="0">
              <a:buNone/>
            </a:pPr>
            <a:r>
              <a:rPr lang="zh-CN" altLang="en-US" dirty="0" smtClean="0"/>
              <a:t>     允许</a:t>
            </a:r>
            <a:r>
              <a:rPr lang="zh-CN" altLang="en-US" dirty="0"/>
              <a:t>值为：</a:t>
            </a:r>
            <a:r>
              <a:rPr lang="en-US" altLang="zh-CN" dirty="0"/>
              <a:t>true | false ,</a:t>
            </a:r>
            <a:r>
              <a:rPr lang="zh-CN" altLang="en-US" dirty="0"/>
              <a:t>默认为</a:t>
            </a:r>
            <a:r>
              <a:rPr lang="en-US" altLang="zh-CN" dirty="0"/>
              <a:t>false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5161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 </a:t>
            </a:r>
            <a:r>
              <a:rPr lang="en-US" altLang="zh-CN" dirty="0"/>
              <a:t>: ion-nav-bar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07987"/>
          </a:xfrm>
        </p:spPr>
        <p:txBody>
          <a:bodyPr/>
          <a:lstStyle/>
          <a:p>
            <a:r>
              <a:rPr lang="en-US" altLang="zh-CN" b="1" dirty="0"/>
              <a:t>ion-</a:t>
            </a:r>
            <a:r>
              <a:rPr lang="en-US" altLang="zh-CN" b="1" dirty="0" err="1"/>
              <a:t>nav</a:t>
            </a:r>
            <a:r>
              <a:rPr lang="en-US" altLang="zh-CN" b="1" dirty="0"/>
              <a:t>-bar</a:t>
            </a:r>
            <a:r>
              <a:rPr lang="zh-CN" altLang="en-US" dirty="0"/>
              <a:t>指令用来声明一个居于屏幕顶端的导航栏，它的内容随导航视图 的状态变化而自动同步变化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ion-</a:t>
            </a:r>
            <a:r>
              <a:rPr lang="en-US" altLang="zh-CN" dirty="0" err="1"/>
              <a:t>nav</a:t>
            </a:r>
            <a:r>
              <a:rPr lang="en-US" altLang="zh-CN" dirty="0"/>
              <a:t>-bar</a:t>
            </a:r>
            <a:r>
              <a:rPr lang="zh-CN" altLang="en-US" dirty="0"/>
              <a:t>有以下可选的属性：</a:t>
            </a:r>
          </a:p>
          <a:p>
            <a:r>
              <a:rPr lang="en-US" altLang="zh-CN" b="1" dirty="0" smtClean="0"/>
              <a:t>align-title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标题对齐方式</a:t>
            </a:r>
          </a:p>
          <a:p>
            <a:pPr marL="0" indent="0">
              <a:buNone/>
            </a:pPr>
            <a:r>
              <a:rPr lang="zh-CN" altLang="en-US" dirty="0" smtClean="0"/>
              <a:t>     允许值为： </a:t>
            </a:r>
            <a:r>
              <a:rPr lang="en-US" altLang="zh-CN" dirty="0" smtClean="0"/>
              <a:t>left | right | center</a:t>
            </a:r>
            <a:r>
              <a:rPr lang="zh-CN" altLang="en-US" dirty="0" smtClean="0"/>
              <a:t>。默认为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，居中对齐</a:t>
            </a:r>
          </a:p>
          <a:p>
            <a:r>
              <a:rPr lang="en-US" altLang="zh-CN" b="1" dirty="0" smtClean="0"/>
              <a:t>no-tap-scroll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点击导航栏时是否将内容滚动到顶部。</a:t>
            </a:r>
          </a:p>
          <a:p>
            <a:pPr marL="0" indent="0">
              <a:buNone/>
            </a:pPr>
            <a:r>
              <a:rPr lang="zh-CN" altLang="en-US" dirty="0" smtClean="0"/>
              <a:t>     允许</a:t>
            </a:r>
            <a:r>
              <a:rPr lang="zh-CN" altLang="en-US" dirty="0"/>
              <a:t>值为：</a:t>
            </a:r>
            <a:r>
              <a:rPr lang="en-US" altLang="zh-CN" dirty="0"/>
              <a:t>true | false</a:t>
            </a:r>
            <a:r>
              <a:rPr lang="zh-CN" altLang="en-US" dirty="0"/>
              <a:t>。默认为</a:t>
            </a:r>
            <a:r>
              <a:rPr lang="en-US" altLang="zh-CN" dirty="0"/>
              <a:t>true</a:t>
            </a:r>
            <a:r>
              <a:rPr lang="zh-CN" altLang="en-US" dirty="0"/>
              <a:t>，这意味着如果视图中的内容下拉很长，那么在任何时刻 点击导航栏都可以立刻回到内容的开头部分。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85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516262"/>
            <a:ext cx="7886700" cy="369332"/>
          </a:xfrm>
        </p:spPr>
        <p:txBody>
          <a:bodyPr/>
          <a:lstStyle/>
          <a:p>
            <a:r>
              <a:rPr lang="en-US" altLang="zh-CN" dirty="0"/>
              <a:t>&lt;ion-</a:t>
            </a:r>
            <a:r>
              <a:rPr lang="en-US" altLang="zh-CN" dirty="0" err="1"/>
              <a:t>nav</a:t>
            </a:r>
            <a:r>
              <a:rPr lang="en-US" altLang="zh-CN" dirty="0"/>
              <a:t>-bar&gt;&lt;/ion-</a:t>
            </a:r>
            <a:r>
              <a:rPr lang="en-US" altLang="zh-CN" dirty="0" err="1"/>
              <a:t>nav</a:t>
            </a:r>
            <a:r>
              <a:rPr lang="en-US" altLang="zh-CN" dirty="0"/>
              <a:t>-bar&gt;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3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回退 </a:t>
            </a:r>
            <a:r>
              <a:rPr lang="en-US" altLang="zh-CN" dirty="0"/>
              <a:t>: ion-nav-back-button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ionic</a:t>
            </a:r>
            <a:r>
              <a:rPr lang="zh-CN" altLang="en-US" dirty="0"/>
              <a:t>的指令</a:t>
            </a:r>
            <a:r>
              <a:rPr lang="en-US" altLang="zh-CN" b="1" dirty="0"/>
              <a:t>ion-</a:t>
            </a:r>
            <a:r>
              <a:rPr lang="en-US" altLang="zh-CN" b="1" dirty="0" err="1"/>
              <a:t>nav</a:t>
            </a:r>
            <a:r>
              <a:rPr lang="en-US" altLang="zh-CN" b="1" dirty="0"/>
              <a:t>-back-button</a:t>
            </a:r>
            <a:r>
              <a:rPr lang="zh-CN" altLang="en-US" dirty="0"/>
              <a:t>指令可以自动地让你回退到前一个视图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当视图切换时，回退按钮会自动出现在导航条中，并显示前一个视图 的标题。点击回退按钮将返回前一个视图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我们可以定制回退按钮的图标、文本和样式：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86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388721"/>
            <a:ext cx="7886700" cy="1034129"/>
          </a:xfrm>
        </p:spPr>
        <p:txBody>
          <a:bodyPr/>
          <a:lstStyle/>
          <a:p>
            <a:r>
              <a:rPr lang="en-US" altLang="zh-CN" dirty="0"/>
              <a:t>&lt;ion-</a:t>
            </a:r>
            <a:r>
              <a:rPr lang="en-US" altLang="zh-CN" dirty="0" err="1"/>
              <a:t>nav</a:t>
            </a:r>
            <a:r>
              <a:rPr lang="en-US" altLang="zh-CN" dirty="0"/>
              <a:t>-bar&gt;</a:t>
            </a:r>
          </a:p>
          <a:p>
            <a:r>
              <a:rPr lang="en-US" altLang="zh-CN" dirty="0" smtClean="0"/>
              <a:t>   &lt;</a:t>
            </a:r>
            <a:r>
              <a:rPr lang="en-US" altLang="zh-CN" dirty="0"/>
              <a:t>ion-</a:t>
            </a:r>
            <a:r>
              <a:rPr lang="en-US" altLang="zh-CN" dirty="0" err="1"/>
              <a:t>nav</a:t>
            </a:r>
            <a:r>
              <a:rPr lang="en-US" altLang="zh-CN" dirty="0"/>
              <a:t>-back-button&gt;&lt;/ion-</a:t>
            </a:r>
            <a:r>
              <a:rPr lang="en-US" altLang="zh-CN" dirty="0" err="1"/>
              <a:t>nav</a:t>
            </a:r>
            <a:r>
              <a:rPr lang="en-US" altLang="zh-CN" dirty="0"/>
              <a:t>-back-button&gt;</a:t>
            </a:r>
          </a:p>
          <a:p>
            <a:r>
              <a:rPr lang="en-US" altLang="zh-CN" dirty="0"/>
              <a:t>&lt;/ion-</a:t>
            </a:r>
            <a:r>
              <a:rPr lang="en-US" altLang="zh-CN" dirty="0" err="1"/>
              <a:t>nav</a:t>
            </a:r>
            <a:r>
              <a:rPr lang="en-US" altLang="zh-CN" dirty="0"/>
              <a:t>-bar&gt;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8650" y="4600158"/>
            <a:ext cx="7886700" cy="1034129"/>
          </a:xfrm>
        </p:spPr>
        <p:txBody>
          <a:bodyPr/>
          <a:lstStyle/>
          <a:p>
            <a:r>
              <a:rPr lang="en-US" altLang="zh-CN" dirty="0"/>
              <a:t>&lt;ion-</a:t>
            </a:r>
            <a:r>
              <a:rPr lang="en-US" altLang="zh-CN" dirty="0" err="1"/>
              <a:t>nav</a:t>
            </a:r>
            <a:r>
              <a:rPr lang="en-US" altLang="zh-CN" dirty="0"/>
              <a:t>-back-button class="button-clear"&gt;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返回</a:t>
            </a:r>
          </a:p>
          <a:p>
            <a:r>
              <a:rPr lang="en-US" altLang="zh-CN" dirty="0"/>
              <a:t>&lt;/ion-</a:t>
            </a:r>
            <a:r>
              <a:rPr lang="en-US" altLang="zh-CN" dirty="0" err="1"/>
              <a:t>nav</a:t>
            </a:r>
            <a:r>
              <a:rPr lang="en-US" altLang="zh-CN" dirty="0"/>
              <a:t>-back-button&gt;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56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</a:t>
            </a:r>
            <a:r>
              <a:rPr lang="zh-CN" altLang="en-US" dirty="0" smtClean="0"/>
              <a:t>按钮 </a:t>
            </a:r>
            <a:r>
              <a:rPr lang="en-US" altLang="zh-CN" dirty="0"/>
              <a:t>: ion-nav-buttons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ionic</a:t>
            </a:r>
            <a:r>
              <a:rPr lang="zh-CN" altLang="en-US" sz="1800" dirty="0"/>
              <a:t>的导航框架中，导航栏是公共资源。那么，如果我们需要在不同的 状态下（即载入不同的模板视图），在导航栏上显示一些不同的按钮，该怎么办？</a:t>
            </a:r>
          </a:p>
          <a:p>
            <a:r>
              <a:rPr lang="zh-CN" altLang="en-US" sz="1800" dirty="0"/>
              <a:t>答案是，在</a:t>
            </a:r>
            <a:r>
              <a:rPr lang="en-US" altLang="zh-CN" sz="1800" b="1" dirty="0"/>
              <a:t>ion-view</a:t>
            </a:r>
            <a:r>
              <a:rPr lang="zh-CN" altLang="en-US" sz="1800" dirty="0"/>
              <a:t>指令声明的元素内使用</a:t>
            </a:r>
            <a:r>
              <a:rPr lang="en-US" altLang="zh-CN" sz="1800" b="1" dirty="0"/>
              <a:t>ion-</a:t>
            </a:r>
            <a:r>
              <a:rPr lang="en-US" altLang="zh-CN" sz="1800" b="1" dirty="0" err="1"/>
              <a:t>nav</a:t>
            </a:r>
            <a:r>
              <a:rPr lang="en-US" altLang="zh-CN" sz="1800" b="1" dirty="0"/>
              <a:t>-buttons</a:t>
            </a:r>
            <a:r>
              <a:rPr lang="zh-CN" altLang="en-US" sz="1800" dirty="0"/>
              <a:t>指令 添加一组按钮，</a:t>
            </a:r>
            <a:r>
              <a:rPr lang="en-US" altLang="zh-CN" sz="1800" dirty="0"/>
              <a:t>ionic</a:t>
            </a:r>
            <a:r>
              <a:rPr lang="zh-CN" altLang="en-US" sz="1800" dirty="0"/>
              <a:t>的导航框架看到这个指令时，就会自动地将这些按钮 安置到导航栏中。</a:t>
            </a:r>
          </a:p>
          <a:p>
            <a:r>
              <a:rPr lang="zh-CN" altLang="en-US" sz="1800" dirty="0"/>
              <a:t>指令</a:t>
            </a:r>
            <a:r>
              <a:rPr lang="en-US" altLang="zh-CN" sz="1800" b="1" dirty="0"/>
              <a:t>ion-</a:t>
            </a:r>
            <a:r>
              <a:rPr lang="en-US" altLang="zh-CN" sz="1800" b="1" dirty="0" err="1"/>
              <a:t>nav</a:t>
            </a:r>
            <a:r>
              <a:rPr lang="en-US" altLang="zh-CN" sz="1800" b="1" dirty="0"/>
              <a:t>-buttons</a:t>
            </a:r>
            <a:r>
              <a:rPr lang="zh-CN" altLang="en-US" sz="1800" dirty="0"/>
              <a:t>必须是指令</a:t>
            </a:r>
            <a:r>
              <a:rPr lang="en-US" altLang="zh-CN" sz="1800" b="1" dirty="0"/>
              <a:t>ion-view</a:t>
            </a:r>
            <a:r>
              <a:rPr lang="zh-CN" altLang="en-US" sz="1800" dirty="0"/>
              <a:t>的直接后代：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87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8650" y="3945540"/>
            <a:ext cx="7886700" cy="1698927"/>
          </a:xfrm>
        </p:spPr>
        <p:txBody>
          <a:bodyPr/>
          <a:lstStyle/>
          <a:p>
            <a:r>
              <a:rPr lang="en-US" altLang="zh-CN" dirty="0"/>
              <a:t>&lt;ion-view&gt;</a:t>
            </a:r>
          </a:p>
          <a:p>
            <a:r>
              <a:rPr lang="en-US" altLang="zh-CN" dirty="0" smtClean="0"/>
              <a:t>     &lt;</a:t>
            </a:r>
            <a:r>
              <a:rPr lang="en-US" altLang="zh-CN" dirty="0"/>
              <a:t>ion-</a:t>
            </a:r>
            <a:r>
              <a:rPr lang="en-US" altLang="zh-CN" dirty="0" err="1"/>
              <a:t>nav</a:t>
            </a:r>
            <a:r>
              <a:rPr lang="en-US" altLang="zh-CN" dirty="0"/>
              <a:t>-buttons&gt;</a:t>
            </a:r>
          </a:p>
          <a:p>
            <a:r>
              <a:rPr lang="en-US" altLang="zh-CN" dirty="0" smtClean="0"/>
              <a:t>       &lt;!--</a:t>
            </a:r>
            <a:r>
              <a:rPr lang="zh-CN" altLang="en-US" dirty="0"/>
              <a:t>按钮定义</a:t>
            </a:r>
            <a:r>
              <a:rPr lang="en-US" altLang="zh-CN" dirty="0"/>
              <a:t>--&gt;</a:t>
            </a:r>
          </a:p>
          <a:p>
            <a:r>
              <a:rPr lang="en-US" altLang="zh-CN" dirty="0" smtClean="0"/>
              <a:t>     &lt;/</a:t>
            </a:r>
            <a:r>
              <a:rPr lang="en-US" altLang="zh-CN" dirty="0"/>
              <a:t>ion-</a:t>
            </a:r>
            <a:r>
              <a:rPr lang="en-US" altLang="zh-CN" dirty="0" err="1"/>
              <a:t>nav</a:t>
            </a:r>
            <a:r>
              <a:rPr lang="en-US" altLang="zh-CN" dirty="0"/>
              <a:t>-buttons&gt;</a:t>
            </a:r>
          </a:p>
          <a:p>
            <a:r>
              <a:rPr lang="en-US" altLang="zh-CN" dirty="0"/>
              <a:t>&lt;/ion-view&gt;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</a:t>
            </a:r>
            <a:r>
              <a:rPr lang="zh-CN" altLang="en-US" dirty="0" smtClean="0"/>
              <a:t>按钮 </a:t>
            </a:r>
            <a:r>
              <a:rPr lang="en-US" altLang="zh-CN" dirty="0"/>
              <a:t>: ion-nav-buttons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3003777"/>
          </a:xfrm>
        </p:spPr>
        <p:txBody>
          <a:bodyPr/>
          <a:lstStyle/>
          <a:p>
            <a:r>
              <a:rPr lang="en-US" altLang="zh-CN" sz="1800" dirty="0"/>
              <a:t>ion-</a:t>
            </a:r>
            <a:r>
              <a:rPr lang="en-US" altLang="zh-CN" sz="1800" dirty="0" err="1"/>
              <a:t>nav</a:t>
            </a:r>
            <a:r>
              <a:rPr lang="en-US" altLang="zh-CN" sz="1800" dirty="0"/>
              <a:t>-buttons</a:t>
            </a:r>
            <a:r>
              <a:rPr lang="zh-CN" altLang="en-US" sz="1800" dirty="0"/>
              <a:t>指令有一个属性用于声明这些按钮在导航栏中的位置：</a:t>
            </a:r>
          </a:p>
          <a:p>
            <a:r>
              <a:rPr lang="en-US" altLang="zh-CN" sz="1800" b="1" dirty="0"/>
              <a:t>side</a:t>
            </a:r>
            <a:r>
              <a:rPr lang="en-US" altLang="zh-CN" sz="1800" dirty="0"/>
              <a:t> - </a:t>
            </a:r>
            <a:r>
              <a:rPr lang="zh-CN" altLang="en-US" sz="1800" dirty="0"/>
              <a:t>在导航条的那一侧放置按钮。允许值：</a:t>
            </a:r>
            <a:r>
              <a:rPr lang="en-US" altLang="zh-CN" sz="1800" dirty="0"/>
              <a:t>primary | secondary | left | right</a:t>
            </a:r>
          </a:p>
          <a:p>
            <a:pPr marL="0" indent="0">
              <a:buNone/>
            </a:pPr>
            <a:r>
              <a:rPr lang="en-US" altLang="zh-CN" sz="1800" dirty="0" smtClean="0"/>
              <a:t>     primary</a:t>
            </a:r>
            <a:r>
              <a:rPr lang="zh-CN" altLang="en-US" sz="1800" dirty="0"/>
              <a:t>和</a:t>
            </a:r>
            <a:r>
              <a:rPr lang="en-US" altLang="zh-CN" sz="1800" dirty="0"/>
              <a:t>secondary</a:t>
            </a:r>
            <a:r>
              <a:rPr lang="zh-CN" altLang="en-US" sz="1800" dirty="0"/>
              <a:t>是平台相关的。比如在</a:t>
            </a:r>
            <a:r>
              <a:rPr lang="en-US" altLang="zh-CN" sz="1800" dirty="0" err="1"/>
              <a:t>iOS</a:t>
            </a:r>
            <a:r>
              <a:rPr lang="zh-CN" altLang="en-US" sz="1800" dirty="0"/>
              <a:t>上，</a:t>
            </a:r>
            <a:r>
              <a:rPr lang="en-US" altLang="zh-CN" sz="1800" dirty="0"/>
              <a:t>primary</a:t>
            </a:r>
            <a:r>
              <a:rPr lang="zh-CN" altLang="en-US" sz="1800" dirty="0"/>
              <a:t>被映射到左边，而</a:t>
            </a:r>
            <a:r>
              <a:rPr lang="en-US" altLang="zh-CN" sz="1800" dirty="0"/>
              <a:t>secondary </a:t>
            </a:r>
            <a:r>
              <a:rPr lang="zh-CN" altLang="en-US" sz="1800" dirty="0"/>
              <a:t>被映射到最右边，但是在</a:t>
            </a:r>
            <a:r>
              <a:rPr lang="en-US" altLang="zh-CN" sz="1800" dirty="0"/>
              <a:t>Android</a:t>
            </a:r>
            <a:r>
              <a:rPr lang="zh-CN" altLang="en-US" sz="1800" dirty="0"/>
              <a:t>上，</a:t>
            </a:r>
            <a:r>
              <a:rPr lang="en-US" altLang="zh-CN" sz="1800" dirty="0"/>
              <a:t>primary</a:t>
            </a:r>
            <a:r>
              <a:rPr lang="zh-CN" altLang="en-US" sz="1800" dirty="0"/>
              <a:t>和</a:t>
            </a:r>
            <a:r>
              <a:rPr lang="en-US" altLang="zh-CN" sz="1800" dirty="0"/>
              <a:t>secondary</a:t>
            </a:r>
            <a:r>
              <a:rPr lang="zh-CN" altLang="en-US" sz="1800" dirty="0"/>
              <a:t>都在最右侧。</a:t>
            </a:r>
          </a:p>
          <a:p>
            <a:pPr marL="0" indent="0">
              <a:buNone/>
            </a:pPr>
            <a:r>
              <a:rPr lang="en-US" altLang="zh-CN" sz="1800" dirty="0" smtClean="0"/>
              <a:t>      left</a:t>
            </a:r>
            <a:r>
              <a:rPr lang="zh-CN" altLang="en-US" sz="1800" dirty="0"/>
              <a:t>和</a:t>
            </a:r>
            <a:r>
              <a:rPr lang="en-US" altLang="zh-CN" sz="1800" dirty="0"/>
              <a:t>right</a:t>
            </a:r>
            <a:r>
              <a:rPr lang="zh-CN" altLang="en-US" sz="1800" dirty="0"/>
              <a:t>则明确地声明是在左侧还是右侧，与平台无关。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645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 </a:t>
            </a:r>
            <a:r>
              <a:rPr lang="en-US" altLang="zh-CN" dirty="0"/>
              <a:t>: ion-</a:t>
            </a:r>
            <a:r>
              <a:rPr lang="en-US" altLang="zh-CN" dirty="0" err="1"/>
              <a:t>nav</a:t>
            </a:r>
            <a:r>
              <a:rPr lang="en-US" altLang="zh-CN" dirty="0"/>
              <a:t>-title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导航栏中默认显示所载入模板视图的</a:t>
            </a:r>
            <a:r>
              <a:rPr lang="en-US" altLang="zh-CN" dirty="0"/>
              <a:t>view-title</a:t>
            </a:r>
            <a:r>
              <a:rPr lang="zh-CN" altLang="en-US" dirty="0"/>
              <a:t>属性值，但</a:t>
            </a:r>
            <a:r>
              <a:rPr lang="en-US" altLang="zh-CN" dirty="0"/>
              <a:t>ionic</a:t>
            </a:r>
            <a:r>
              <a:rPr lang="zh-CN" altLang="en-US" dirty="0"/>
              <a:t>允许我们使用 </a:t>
            </a:r>
            <a:r>
              <a:rPr lang="en-US" altLang="zh-CN" b="1" dirty="0"/>
              <a:t>ion-</a:t>
            </a:r>
            <a:r>
              <a:rPr lang="en-US" altLang="zh-CN" b="1" dirty="0" err="1"/>
              <a:t>nav</a:t>
            </a:r>
            <a:r>
              <a:rPr lang="en-US" altLang="zh-CN" b="1" dirty="0"/>
              <a:t>-title</a:t>
            </a:r>
            <a:r>
              <a:rPr lang="zh-CN" altLang="en-US" dirty="0"/>
              <a:t>指令，使用任意的</a:t>
            </a:r>
            <a:r>
              <a:rPr lang="en-US" altLang="zh-CN" dirty="0"/>
              <a:t>HTML</a:t>
            </a:r>
            <a:r>
              <a:rPr lang="zh-CN" altLang="en-US" dirty="0"/>
              <a:t>片段改变它！</a:t>
            </a:r>
          </a:p>
          <a:p>
            <a:r>
              <a:rPr lang="en-US" altLang="zh-CN" b="1" dirty="0"/>
              <a:t>ion-</a:t>
            </a:r>
            <a:r>
              <a:rPr lang="en-US" altLang="zh-CN" b="1" dirty="0" err="1"/>
              <a:t>nav</a:t>
            </a:r>
            <a:r>
              <a:rPr lang="en-US" altLang="zh-CN" b="1" dirty="0"/>
              <a:t>-title</a:t>
            </a:r>
            <a:r>
              <a:rPr lang="zh-CN" altLang="en-US" dirty="0"/>
              <a:t>必须是</a:t>
            </a:r>
            <a:r>
              <a:rPr lang="en-US" altLang="zh-CN" b="1" dirty="0"/>
              <a:t>ion-view</a:t>
            </a:r>
            <a:r>
              <a:rPr lang="zh-CN" altLang="en-US" dirty="0"/>
              <a:t>的</a:t>
            </a:r>
            <a:r>
              <a:rPr lang="zh-CN" altLang="en-US" i="1" dirty="0"/>
              <a:t>直接后代</a:t>
            </a:r>
            <a:r>
              <a:rPr lang="zh-CN" altLang="en-US" dirty="0"/>
              <a:t>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89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933356"/>
            <a:ext cx="7886700" cy="1698927"/>
          </a:xfrm>
        </p:spPr>
        <p:txBody>
          <a:bodyPr/>
          <a:lstStyle/>
          <a:p>
            <a:r>
              <a:rPr lang="en-US" altLang="zh-CN" dirty="0"/>
              <a:t>&lt;ion-view&gt;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/>
              <a:t>ion-</a:t>
            </a:r>
            <a:r>
              <a:rPr lang="en-US" altLang="zh-CN" dirty="0" err="1"/>
              <a:t>nav</a:t>
            </a:r>
            <a:r>
              <a:rPr lang="en-US" altLang="zh-CN" dirty="0"/>
              <a:t>-title&gt;</a:t>
            </a:r>
          </a:p>
          <a:p>
            <a:r>
              <a:rPr lang="en-US" altLang="zh-CN" dirty="0" smtClean="0"/>
              <a:t>    &lt;!--</a:t>
            </a:r>
            <a:r>
              <a:rPr lang="en-US" altLang="zh-CN" dirty="0"/>
              <a:t>HTML</a:t>
            </a:r>
            <a:r>
              <a:rPr lang="zh-CN" altLang="en-US" dirty="0"/>
              <a:t>片段</a:t>
            </a:r>
            <a:r>
              <a:rPr lang="en-US" altLang="zh-CN" dirty="0"/>
              <a:t>--&gt;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/>
              <a:t>ion-</a:t>
            </a:r>
            <a:r>
              <a:rPr lang="en-US" altLang="zh-CN" dirty="0" err="1"/>
              <a:t>nav</a:t>
            </a:r>
            <a:r>
              <a:rPr lang="en-US" altLang="zh-CN" dirty="0"/>
              <a:t>-title&gt;</a:t>
            </a:r>
          </a:p>
          <a:p>
            <a:r>
              <a:rPr lang="en-US" altLang="zh-CN" dirty="0"/>
              <a:t>&lt;/ion-view&gt;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7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JavaScript </a:t>
            </a:r>
            <a:r>
              <a:rPr lang="zh-CN" altLang="en-US" dirty="0" smtClean="0"/>
              <a:t>基本布局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0130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切换方式 </a:t>
            </a:r>
            <a:r>
              <a:rPr lang="en-US" altLang="zh-CN" dirty="0"/>
              <a:t>: nav-transition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3706383"/>
          </a:xfrm>
        </p:spPr>
        <p:txBody>
          <a:bodyPr/>
          <a:lstStyle/>
          <a:p>
            <a:r>
              <a:rPr lang="zh-CN" altLang="en-US" dirty="0"/>
              <a:t>视图切换时的动画转场方式，可以使用</a:t>
            </a:r>
            <a:r>
              <a:rPr lang="en-US" altLang="zh-CN" b="1" dirty="0" err="1"/>
              <a:t>nav</a:t>
            </a:r>
            <a:r>
              <a:rPr lang="en-US" altLang="zh-CN" b="1" dirty="0"/>
              <a:t>-transition</a:t>
            </a:r>
            <a:r>
              <a:rPr lang="zh-CN" altLang="en-US" dirty="0"/>
              <a:t>指令声明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目前支持的转场方式有三种：</a:t>
            </a:r>
          </a:p>
          <a:p>
            <a:pPr marL="0" indent="0">
              <a:buNone/>
            </a:pPr>
            <a:r>
              <a:rPr lang="en-US" altLang="zh-CN" dirty="0" smtClean="0"/>
              <a:t>     android </a:t>
            </a:r>
            <a:r>
              <a:rPr lang="en-US" altLang="zh-CN" dirty="0"/>
              <a:t>- android</a:t>
            </a:r>
            <a:r>
              <a:rPr lang="zh-CN" altLang="en-US" dirty="0"/>
              <a:t>模拟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en-US" altLang="zh-CN" dirty="0" err="1"/>
              <a:t>ios</a:t>
            </a:r>
            <a:r>
              <a:rPr lang="zh-CN" altLang="en-US" dirty="0"/>
              <a:t>模拟* </a:t>
            </a:r>
            <a:r>
              <a:rPr lang="en-US" altLang="zh-CN" dirty="0"/>
              <a:t>none - </a:t>
            </a:r>
            <a:r>
              <a:rPr lang="zh-CN" altLang="en-US" dirty="0"/>
              <a:t>取消转场动画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90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&lt;any </a:t>
            </a:r>
            <a:r>
              <a:rPr lang="en-US" altLang="zh-CN" dirty="0" err="1"/>
              <a:t>ui-sref</a:t>
            </a:r>
            <a:r>
              <a:rPr lang="en-US" altLang="zh-CN" dirty="0"/>
              <a:t>=".." </a:t>
            </a:r>
            <a:r>
              <a:rPr lang="en-US" altLang="zh-CN" dirty="0" err="1"/>
              <a:t>nav</a:t>
            </a:r>
            <a:r>
              <a:rPr lang="en-US" altLang="zh-CN" dirty="0"/>
              <a:t>-transition=".."&gt;...&lt;/any&gt;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切换方向 </a:t>
            </a:r>
            <a:r>
              <a:rPr lang="en-US" altLang="zh-CN" dirty="0"/>
              <a:t>: nav-direction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47965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 err="1"/>
              <a:t>nav</a:t>
            </a:r>
            <a:r>
              <a:rPr lang="en-US" altLang="zh-CN" b="1" dirty="0"/>
              <a:t>-direction</a:t>
            </a:r>
            <a:r>
              <a:rPr lang="zh-CN" altLang="en-US" dirty="0"/>
              <a:t>指令声明视图转场时的切换方向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目前支持的选项有：</a:t>
            </a:r>
          </a:p>
          <a:p>
            <a:pPr marL="0" indent="0">
              <a:buNone/>
            </a:pPr>
            <a:r>
              <a:rPr lang="en-US" altLang="zh-CN" dirty="0" smtClean="0"/>
              <a:t>     forward </a:t>
            </a:r>
            <a:r>
              <a:rPr lang="en-US" altLang="zh-CN" dirty="0"/>
              <a:t>- </a:t>
            </a:r>
            <a:r>
              <a:rPr lang="zh-CN" altLang="en-US" dirty="0"/>
              <a:t>新视图从右向左进入</a:t>
            </a:r>
          </a:p>
          <a:p>
            <a:pPr marL="0" indent="0">
              <a:buNone/>
            </a:pPr>
            <a:r>
              <a:rPr lang="en-US" altLang="zh-CN" dirty="0" smtClean="0"/>
              <a:t>     back </a:t>
            </a:r>
            <a:r>
              <a:rPr lang="en-US" altLang="zh-CN" dirty="0"/>
              <a:t>- </a:t>
            </a:r>
            <a:r>
              <a:rPr lang="zh-CN" altLang="en-US" dirty="0"/>
              <a:t>新视图从左向右进入</a:t>
            </a:r>
          </a:p>
          <a:p>
            <a:pPr marL="400050" lvl="1" indent="0">
              <a:buNone/>
            </a:pPr>
            <a:r>
              <a:rPr lang="en-US" altLang="zh-CN" dirty="0"/>
              <a:t>enter -* exit -</a:t>
            </a:r>
          </a:p>
          <a:p>
            <a:pPr marL="400050" lvl="1" indent="0">
              <a:buNone/>
            </a:pPr>
            <a:r>
              <a:rPr lang="en-US" altLang="zh-CN" dirty="0"/>
              <a:t>swap -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91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&lt;any </a:t>
            </a:r>
            <a:r>
              <a:rPr lang="en-US" altLang="zh-CN" dirty="0" err="1"/>
              <a:t>ui-sref</a:t>
            </a:r>
            <a:r>
              <a:rPr lang="en-US" altLang="zh-CN" dirty="0"/>
              <a:t>=".." </a:t>
            </a:r>
            <a:r>
              <a:rPr lang="en-US" altLang="zh-CN" dirty="0" err="1"/>
              <a:t>nav</a:t>
            </a:r>
            <a:r>
              <a:rPr lang="en-US" altLang="zh-CN" dirty="0"/>
              <a:t>-direction=".."&gt;...&lt;/any&gt;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1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/>
              <a:t>: $ionicNavBarDelegate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服务</a:t>
            </a:r>
            <a:r>
              <a:rPr lang="en-US" altLang="zh-CN" sz="1800" b="1" dirty="0"/>
              <a:t>$</a:t>
            </a:r>
            <a:r>
              <a:rPr lang="en-US" altLang="zh-CN" sz="1800" b="1" dirty="0" err="1"/>
              <a:t>ionicNavBarDelegate</a:t>
            </a:r>
            <a:r>
              <a:rPr lang="zh-CN" altLang="en-US" sz="1800" dirty="0"/>
              <a:t>提供了控制导航栏的脚本接口：</a:t>
            </a:r>
          </a:p>
          <a:p>
            <a:r>
              <a:rPr lang="en-US" altLang="zh-CN" sz="1800" b="1" dirty="0"/>
              <a:t>align([direction])</a:t>
            </a:r>
            <a:r>
              <a:rPr lang="en-US" altLang="zh-CN" sz="1800" dirty="0"/>
              <a:t> - </a:t>
            </a:r>
            <a:r>
              <a:rPr lang="zh-CN" altLang="en-US" sz="1800" dirty="0"/>
              <a:t>标题对齐方式。</a:t>
            </a:r>
          </a:p>
          <a:p>
            <a:pPr marL="0" indent="0">
              <a:buNone/>
            </a:pPr>
            <a:r>
              <a:rPr lang="zh-CN" altLang="en-US" sz="1800" dirty="0" smtClean="0"/>
              <a:t>      参数</a:t>
            </a:r>
            <a:r>
              <a:rPr lang="en-US" altLang="zh-CN" sz="1800" dirty="0"/>
              <a:t>direction</a:t>
            </a:r>
            <a:r>
              <a:rPr lang="zh-CN" altLang="en-US" sz="1800" dirty="0"/>
              <a:t>是可选的，允许值为：</a:t>
            </a:r>
            <a:r>
              <a:rPr lang="en-US" altLang="zh-CN" sz="1800" dirty="0"/>
              <a:t>left | right | center</a:t>
            </a:r>
            <a:r>
              <a:rPr lang="zh-CN" altLang="en-US" sz="1800" dirty="0"/>
              <a:t>，缺省值为</a:t>
            </a:r>
            <a:r>
              <a:rPr lang="en-US" altLang="zh-CN" sz="1800" dirty="0"/>
              <a:t>center</a:t>
            </a:r>
            <a:r>
              <a:rPr lang="zh-CN" altLang="en-US" sz="1800" dirty="0"/>
              <a:t>。</a:t>
            </a:r>
          </a:p>
          <a:p>
            <a:r>
              <a:rPr lang="en-US" altLang="zh-CN" sz="1800" b="1" dirty="0" err="1"/>
              <a:t>showBackButton</a:t>
            </a:r>
            <a:r>
              <a:rPr lang="en-US" altLang="zh-CN" sz="1800" b="1" dirty="0"/>
              <a:t>([show])</a:t>
            </a:r>
            <a:r>
              <a:rPr lang="en-US" altLang="zh-CN" sz="1800" dirty="0"/>
              <a:t> - </a:t>
            </a:r>
            <a:r>
              <a:rPr lang="zh-CN" altLang="en-US" sz="1800" dirty="0"/>
              <a:t>是否显示回退按钮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参数</a:t>
            </a:r>
            <a:r>
              <a:rPr lang="en-US" altLang="zh-CN" sz="1800" dirty="0"/>
              <a:t>show</a:t>
            </a:r>
            <a:r>
              <a:rPr lang="zh-CN" altLang="en-US" sz="1800" dirty="0"/>
              <a:t>是可选的，允许值为：</a:t>
            </a:r>
            <a:r>
              <a:rPr lang="en-US" altLang="zh-CN" sz="1800" dirty="0"/>
              <a:t>true | false</a:t>
            </a:r>
            <a:r>
              <a:rPr lang="zh-CN" altLang="en-US" sz="1800" dirty="0"/>
              <a:t>，缺省值为</a:t>
            </a:r>
            <a:r>
              <a:rPr lang="en-US" altLang="zh-CN" sz="1800" dirty="0"/>
              <a:t>true</a:t>
            </a:r>
            <a:r>
              <a:rPr lang="zh-CN" altLang="en-US" sz="1800" dirty="0"/>
              <a:t>。</a:t>
            </a:r>
          </a:p>
          <a:p>
            <a:r>
              <a:rPr lang="en-US" altLang="zh-CN" sz="1800" b="1" dirty="0" err="1"/>
              <a:t>showBar</a:t>
            </a:r>
            <a:r>
              <a:rPr lang="en-US" altLang="zh-CN" sz="1800" b="1" dirty="0"/>
              <a:t>(show)</a:t>
            </a:r>
            <a:r>
              <a:rPr lang="en-US" altLang="zh-CN" sz="1800" dirty="0"/>
              <a:t> - </a:t>
            </a:r>
            <a:r>
              <a:rPr lang="zh-CN" altLang="en-US" sz="1800" dirty="0"/>
              <a:t>是否显示导航栏</a:t>
            </a:r>
          </a:p>
          <a:p>
            <a:pPr marL="0" indent="0">
              <a:buNone/>
            </a:pPr>
            <a:r>
              <a:rPr lang="zh-CN" altLang="en-US" sz="1800" dirty="0" smtClean="0"/>
              <a:t>     参数</a:t>
            </a:r>
            <a:r>
              <a:rPr lang="en-US" altLang="zh-CN" sz="1800" dirty="0"/>
              <a:t>show</a:t>
            </a:r>
            <a:r>
              <a:rPr lang="zh-CN" altLang="en-US" sz="1800" dirty="0"/>
              <a:t>的允许值为：</a:t>
            </a:r>
            <a:r>
              <a:rPr lang="en-US" altLang="zh-CN" sz="1800" dirty="0"/>
              <a:t>true | false </a:t>
            </a:r>
            <a:r>
              <a:rPr lang="zh-CN" altLang="en-US" sz="1800" dirty="0"/>
              <a:t>。</a:t>
            </a:r>
          </a:p>
          <a:p>
            <a:r>
              <a:rPr lang="en-US" altLang="zh-CN" sz="1800" b="1" dirty="0"/>
              <a:t>title(title)</a:t>
            </a:r>
            <a:r>
              <a:rPr lang="en-US" altLang="zh-CN" sz="1800" dirty="0"/>
              <a:t> - </a:t>
            </a:r>
            <a:r>
              <a:rPr lang="zh-CN" altLang="en-US" sz="1800" dirty="0"/>
              <a:t>设置导航栏标题</a:t>
            </a:r>
          </a:p>
          <a:p>
            <a:pPr marL="0" indent="0">
              <a:buNone/>
            </a:pPr>
            <a:r>
              <a:rPr lang="zh-CN" altLang="en-US" sz="1800" dirty="0" smtClean="0"/>
              <a:t>     参数</a:t>
            </a:r>
            <a:r>
              <a:rPr lang="en-US" altLang="zh-CN" sz="1800" dirty="0"/>
              <a:t>title</a:t>
            </a:r>
            <a:r>
              <a:rPr lang="zh-CN" altLang="en-US" sz="1800" dirty="0"/>
              <a:t>为</a:t>
            </a:r>
            <a:r>
              <a:rPr lang="en-US" altLang="zh-CN" sz="1800" dirty="0"/>
              <a:t>HTML</a:t>
            </a:r>
            <a:r>
              <a:rPr lang="zh-CN" altLang="en-US" sz="1800" dirty="0"/>
              <a:t>字符串。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091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访问历史 </a:t>
            </a:r>
            <a:r>
              <a:rPr lang="en-US" altLang="zh-CN" dirty="0"/>
              <a:t>: $ionicHistory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716" y="1680518"/>
            <a:ext cx="8242634" cy="4658497"/>
          </a:xfrm>
        </p:spPr>
        <p:txBody>
          <a:bodyPr/>
          <a:lstStyle/>
          <a:p>
            <a:r>
              <a:rPr lang="en-US" altLang="zh-CN" sz="1600" dirty="0"/>
              <a:t>ionic</a:t>
            </a:r>
            <a:r>
              <a:rPr lang="zh-CN" altLang="en-US" sz="1600" dirty="0"/>
              <a:t>的导航框架会自动维护用户的访问历史栈，我们可以通过服务</a:t>
            </a:r>
            <a:r>
              <a:rPr lang="en-US" altLang="zh-CN" sz="1600" b="1" dirty="0"/>
              <a:t>$</a:t>
            </a:r>
            <a:r>
              <a:rPr lang="en-US" altLang="zh-CN" sz="1600" b="1" dirty="0" err="1"/>
              <a:t>ionicHistory</a:t>
            </a:r>
            <a:r>
              <a:rPr lang="zh-CN" altLang="en-US" sz="1600" dirty="0"/>
              <a:t>管理访问轨迹：</a:t>
            </a:r>
          </a:p>
          <a:p>
            <a:r>
              <a:rPr lang="en-US" altLang="zh-CN" sz="1600" b="1" dirty="0" err="1"/>
              <a:t>viewHistory</a:t>
            </a:r>
            <a:r>
              <a:rPr lang="en-US" altLang="zh-CN" sz="1600" b="1" dirty="0"/>
              <a:t>()</a:t>
            </a:r>
            <a:r>
              <a:rPr lang="zh-CN" altLang="en-US" sz="1600" dirty="0"/>
              <a:t> </a:t>
            </a:r>
            <a:r>
              <a:rPr lang="en-US" altLang="zh-CN" sz="1600" dirty="0"/>
              <a:t>- </a:t>
            </a:r>
            <a:r>
              <a:rPr lang="zh-CN" altLang="en-US" sz="1600" dirty="0"/>
              <a:t>返回视图访问历史数据</a:t>
            </a:r>
          </a:p>
          <a:p>
            <a:r>
              <a:rPr lang="en-US" altLang="zh-CN" sz="1600" b="1" dirty="0" err="1"/>
              <a:t>currentView</a:t>
            </a:r>
            <a:r>
              <a:rPr lang="en-US" altLang="zh-CN" sz="1600" b="1" dirty="0"/>
              <a:t>()</a:t>
            </a:r>
            <a:r>
              <a:rPr lang="zh-CN" altLang="en-US" sz="1600" dirty="0"/>
              <a:t> </a:t>
            </a:r>
            <a:r>
              <a:rPr lang="en-US" altLang="zh-CN" sz="1600" dirty="0"/>
              <a:t>- </a:t>
            </a:r>
            <a:r>
              <a:rPr lang="zh-CN" altLang="en-US" sz="1600" dirty="0"/>
              <a:t>返回当前视图对象</a:t>
            </a:r>
          </a:p>
          <a:p>
            <a:r>
              <a:rPr lang="en-US" altLang="zh-CN" sz="1600" b="1" dirty="0" err="1"/>
              <a:t>currentHistoryId</a:t>
            </a:r>
            <a:r>
              <a:rPr lang="en-US" altLang="zh-CN" sz="1600" b="1" dirty="0"/>
              <a:t>()</a:t>
            </a:r>
            <a:r>
              <a:rPr lang="zh-CN" altLang="en-US" sz="1600" dirty="0"/>
              <a:t> </a:t>
            </a:r>
            <a:r>
              <a:rPr lang="en-US" altLang="zh-CN" sz="1600" dirty="0"/>
              <a:t>- </a:t>
            </a:r>
            <a:r>
              <a:rPr lang="zh-CN" altLang="en-US" sz="1600" dirty="0"/>
              <a:t>返回历史</a:t>
            </a:r>
            <a:r>
              <a:rPr lang="en-US" altLang="zh-CN" sz="1600" dirty="0"/>
              <a:t>ID</a:t>
            </a:r>
          </a:p>
          <a:p>
            <a:r>
              <a:rPr lang="en-US" altLang="zh-CN" sz="1600" b="1" dirty="0" err="1"/>
              <a:t>currentTitle</a:t>
            </a:r>
            <a:r>
              <a:rPr lang="en-US" altLang="zh-CN" sz="1600" b="1" dirty="0"/>
              <a:t>([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])</a:t>
            </a:r>
            <a:r>
              <a:rPr lang="zh-CN" altLang="en-US" sz="1600" dirty="0"/>
              <a:t> </a:t>
            </a:r>
            <a:r>
              <a:rPr lang="en-US" altLang="zh-CN" sz="1600" dirty="0"/>
              <a:t>- </a:t>
            </a:r>
            <a:r>
              <a:rPr lang="zh-CN" altLang="en-US" sz="1600" dirty="0"/>
              <a:t>设置或读取当前视图的标题</a:t>
            </a:r>
          </a:p>
          <a:p>
            <a:pPr marL="0" indent="0">
              <a:buNone/>
            </a:pPr>
            <a:r>
              <a:rPr lang="zh-CN" altLang="en-US" sz="1600" dirty="0" smtClean="0"/>
              <a:t>      参数</a:t>
            </a:r>
            <a:r>
              <a:rPr lang="en-US" altLang="zh-CN" sz="1600" b="1" dirty="0" err="1"/>
              <a:t>val</a:t>
            </a:r>
            <a:r>
              <a:rPr lang="zh-CN" altLang="en-US" sz="1600" dirty="0"/>
              <a:t>是可选的。无参数调用</a:t>
            </a:r>
            <a:r>
              <a:rPr lang="en-US" altLang="zh-CN" sz="1600" dirty="0" err="1"/>
              <a:t>currentTile</a:t>
            </a:r>
            <a:r>
              <a:rPr lang="en-US" altLang="zh-CN" sz="1600" dirty="0"/>
              <a:t>()</a:t>
            </a:r>
            <a:r>
              <a:rPr lang="zh-CN" altLang="en-US" sz="1600" dirty="0"/>
              <a:t>方法则返回当前视图的标题。</a:t>
            </a:r>
          </a:p>
          <a:p>
            <a:r>
              <a:rPr lang="en-US" altLang="zh-CN" sz="1600" b="1" dirty="0" err="1"/>
              <a:t>backView</a:t>
            </a:r>
            <a:r>
              <a:rPr lang="en-US" altLang="zh-CN" sz="1600" b="1" dirty="0"/>
              <a:t>()</a:t>
            </a:r>
            <a:r>
              <a:rPr lang="zh-CN" altLang="en-US" sz="1600" dirty="0"/>
              <a:t> </a:t>
            </a:r>
            <a:r>
              <a:rPr lang="en-US" altLang="zh-CN" sz="1600" dirty="0"/>
              <a:t>- </a:t>
            </a:r>
            <a:r>
              <a:rPr lang="zh-CN" altLang="en-US" sz="1600" dirty="0"/>
              <a:t>返回历史栈中前一个视图对象</a:t>
            </a:r>
          </a:p>
          <a:p>
            <a:pPr marL="0" indent="0">
              <a:buNone/>
            </a:pPr>
            <a:r>
              <a:rPr lang="zh-CN" altLang="en-US" sz="1600" dirty="0" smtClean="0"/>
              <a:t>      如果</a:t>
            </a:r>
            <a:r>
              <a:rPr lang="zh-CN" altLang="en-US" sz="1600" dirty="0"/>
              <a:t>从视图</a:t>
            </a:r>
            <a:r>
              <a:rPr lang="en-US" altLang="zh-CN" sz="1600" dirty="0"/>
              <a:t>A</a:t>
            </a:r>
            <a:r>
              <a:rPr lang="zh-CN" altLang="en-US" sz="1600" dirty="0"/>
              <a:t>导航到视图</a:t>
            </a:r>
            <a:r>
              <a:rPr lang="en-US" altLang="zh-CN" sz="1600" dirty="0"/>
              <a:t>B</a:t>
            </a:r>
            <a:r>
              <a:rPr lang="zh-CN" altLang="en-US" sz="1600" dirty="0"/>
              <a:t>，那么视图</a:t>
            </a:r>
            <a:r>
              <a:rPr lang="en-US" altLang="zh-CN" sz="1600" dirty="0"/>
              <a:t>A</a:t>
            </a:r>
            <a:r>
              <a:rPr lang="zh-CN" altLang="en-US" sz="1600" dirty="0"/>
              <a:t>就是视图</a:t>
            </a:r>
            <a:r>
              <a:rPr lang="en-US" altLang="zh-CN" sz="1600" dirty="0"/>
              <a:t>B</a:t>
            </a:r>
            <a:r>
              <a:rPr lang="zh-CN" altLang="en-US" sz="1600" dirty="0"/>
              <a:t>的前一个视图对象。</a:t>
            </a:r>
          </a:p>
          <a:p>
            <a:r>
              <a:rPr lang="en-US" altLang="zh-CN" sz="1600" b="1" dirty="0" err="1"/>
              <a:t>backTitle</a:t>
            </a:r>
            <a:r>
              <a:rPr lang="en-US" altLang="zh-CN" sz="1600" b="1" dirty="0"/>
              <a:t>()</a:t>
            </a:r>
            <a:r>
              <a:rPr lang="zh-CN" altLang="en-US" sz="1600" dirty="0"/>
              <a:t> </a:t>
            </a:r>
            <a:r>
              <a:rPr lang="en-US" altLang="zh-CN" sz="1600" dirty="0"/>
              <a:t>- </a:t>
            </a:r>
            <a:r>
              <a:rPr lang="zh-CN" altLang="en-US" sz="1600" dirty="0"/>
              <a:t>返回历史栈中前一个视图的标题</a:t>
            </a:r>
          </a:p>
          <a:p>
            <a:r>
              <a:rPr lang="en-US" altLang="zh-CN" sz="1600" b="1" dirty="0" err="1"/>
              <a:t>forwardView</a:t>
            </a:r>
            <a:r>
              <a:rPr lang="en-US" altLang="zh-CN" sz="1600" b="1" dirty="0"/>
              <a:t>()</a:t>
            </a:r>
            <a:r>
              <a:rPr lang="zh-CN" altLang="en-US" sz="1600" dirty="0"/>
              <a:t> </a:t>
            </a:r>
            <a:r>
              <a:rPr lang="en-US" altLang="zh-CN" sz="1600" dirty="0"/>
              <a:t>- </a:t>
            </a:r>
            <a:r>
              <a:rPr lang="zh-CN" altLang="en-US" sz="1600" dirty="0"/>
              <a:t>返回历史栈中的下一个视图对象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3373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访问历史 </a:t>
            </a:r>
            <a:r>
              <a:rPr lang="en-US" altLang="zh-CN" dirty="0"/>
              <a:t>: $ionicHistory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716" y="1680518"/>
            <a:ext cx="8242634" cy="4658497"/>
          </a:xfrm>
        </p:spPr>
        <p:txBody>
          <a:bodyPr/>
          <a:lstStyle/>
          <a:p>
            <a:r>
              <a:rPr lang="en-US" altLang="zh-CN" sz="1600" b="1" dirty="0" err="1"/>
              <a:t>currentStateName</a:t>
            </a:r>
            <a:r>
              <a:rPr lang="en-US" altLang="zh-CN" sz="1600" b="1" dirty="0"/>
              <a:t>()</a:t>
            </a:r>
            <a:r>
              <a:rPr lang="en-US" altLang="zh-CN" sz="1600" dirty="0"/>
              <a:t> - </a:t>
            </a:r>
            <a:r>
              <a:rPr lang="zh-CN" altLang="en-US" sz="1600" dirty="0"/>
              <a:t>返回当前所处状态名</a:t>
            </a:r>
          </a:p>
          <a:p>
            <a:r>
              <a:rPr lang="en-US" altLang="zh-CN" sz="1600" b="1" dirty="0" err="1"/>
              <a:t>goBack</a:t>
            </a:r>
            <a:r>
              <a:rPr lang="en-US" altLang="zh-CN" sz="1600" b="1" dirty="0"/>
              <a:t>()</a:t>
            </a:r>
            <a:r>
              <a:rPr lang="en-US" altLang="zh-CN" sz="1600" dirty="0"/>
              <a:t> - </a:t>
            </a:r>
            <a:r>
              <a:rPr lang="zh-CN" altLang="en-US" sz="1600" dirty="0"/>
              <a:t>切换到历史栈中前一个视图</a:t>
            </a:r>
          </a:p>
          <a:p>
            <a:pPr marL="0" indent="0">
              <a:buNone/>
            </a:pPr>
            <a:r>
              <a:rPr lang="zh-CN" altLang="en-US" sz="1600" dirty="0" smtClean="0"/>
              <a:t>     当然</a:t>
            </a:r>
            <a:r>
              <a:rPr lang="zh-CN" altLang="en-US" sz="1600" dirty="0"/>
              <a:t>，前提是存在前一个视图。</a:t>
            </a:r>
          </a:p>
          <a:p>
            <a:r>
              <a:rPr lang="en-US" altLang="zh-CN" sz="1600" b="1" dirty="0" err="1"/>
              <a:t>clearHistory</a:t>
            </a:r>
            <a:r>
              <a:rPr lang="en-US" altLang="zh-CN" sz="1600" b="1" dirty="0"/>
              <a:t>()</a:t>
            </a:r>
            <a:r>
              <a:rPr lang="en-US" altLang="zh-CN" sz="1600" dirty="0"/>
              <a:t> - </a:t>
            </a:r>
            <a:r>
              <a:rPr lang="zh-CN" altLang="en-US" sz="1600" dirty="0"/>
              <a:t>请空历史栈</a:t>
            </a:r>
          </a:p>
          <a:p>
            <a:pPr marL="0" indent="0">
              <a:buNone/>
            </a:pPr>
            <a:r>
              <a:rPr lang="zh-CN" altLang="en-US" sz="1600" dirty="0" smtClean="0"/>
              <a:t>     除了</a:t>
            </a:r>
            <a:r>
              <a:rPr lang="zh-CN" altLang="en-US" sz="1600" dirty="0"/>
              <a:t>当前的视图记录，</a:t>
            </a:r>
            <a:r>
              <a:rPr lang="en-US" altLang="zh-CN" sz="1600" dirty="0" err="1"/>
              <a:t>clearHistory</a:t>
            </a:r>
            <a:r>
              <a:rPr lang="en-US" altLang="zh-CN" sz="1600" dirty="0"/>
              <a:t>()</a:t>
            </a:r>
            <a:r>
              <a:rPr lang="zh-CN" altLang="en-US" sz="1600" dirty="0"/>
              <a:t>将清空应用的全部访问历史</a:t>
            </a:r>
          </a:p>
          <a:p>
            <a:r>
              <a:rPr lang="en-US" altLang="zh-CN" sz="1600" b="1" dirty="0" err="1"/>
              <a:t>clearCache</a:t>
            </a:r>
            <a:r>
              <a:rPr lang="en-US" altLang="zh-CN" sz="1600" b="1" dirty="0"/>
              <a:t>()</a:t>
            </a:r>
            <a:r>
              <a:rPr lang="en-US" altLang="zh-CN" sz="1600" dirty="0"/>
              <a:t> - </a:t>
            </a:r>
            <a:r>
              <a:rPr lang="zh-CN" altLang="en-US" sz="1600" dirty="0"/>
              <a:t>清空视图缓存</a:t>
            </a:r>
          </a:p>
          <a:p>
            <a:pPr marL="0" indent="0"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clearCache</a:t>
            </a:r>
            <a:r>
              <a:rPr lang="en-US" altLang="zh-CN" sz="1600" dirty="0"/>
              <a:t>()</a:t>
            </a:r>
            <a:r>
              <a:rPr lang="zh-CN" altLang="en-US" sz="1600" dirty="0"/>
              <a:t>方法将每一个</a:t>
            </a:r>
            <a:r>
              <a:rPr lang="en-US" altLang="zh-CN" sz="1600" dirty="0"/>
              <a:t>ion-</a:t>
            </a:r>
            <a:r>
              <a:rPr lang="en-US" altLang="zh-CN" sz="1600" dirty="0" err="1"/>
              <a:t>nav</a:t>
            </a:r>
            <a:r>
              <a:rPr lang="en-US" altLang="zh-CN" sz="1600" dirty="0"/>
              <a:t>-view</a:t>
            </a:r>
            <a:r>
              <a:rPr lang="zh-CN" altLang="en-US" sz="1600" dirty="0"/>
              <a:t>缓存的视图都清空，包括移除</a:t>
            </a:r>
            <a:r>
              <a:rPr lang="en-US" altLang="zh-CN" sz="1600" dirty="0"/>
              <a:t>DOM</a:t>
            </a:r>
            <a:r>
              <a:rPr lang="zh-CN" altLang="en-US" sz="1600" dirty="0"/>
              <a:t>及绑定的作用域对象。</a:t>
            </a:r>
          </a:p>
          <a:p>
            <a:r>
              <a:rPr lang="en-US" altLang="zh-CN" sz="1600" b="1" dirty="0" err="1"/>
              <a:t>nextViewOptions</a:t>
            </a:r>
            <a:r>
              <a:rPr lang="en-US" altLang="zh-CN" sz="1600" b="1" dirty="0"/>
              <a:t>(options)</a:t>
            </a:r>
            <a:r>
              <a:rPr lang="en-US" altLang="zh-CN" sz="1600" dirty="0"/>
              <a:t> - </a:t>
            </a:r>
            <a:r>
              <a:rPr lang="zh-CN" altLang="en-US" sz="1600" dirty="0"/>
              <a:t>设置后续视图切换的选项</a:t>
            </a:r>
          </a:p>
          <a:p>
            <a:pPr marL="0" indent="0"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nextViewOptions</a:t>
            </a:r>
            <a:r>
              <a:rPr lang="en-US" altLang="zh-CN" sz="1600" dirty="0"/>
              <a:t>()</a:t>
            </a:r>
            <a:r>
              <a:rPr lang="zh-CN" altLang="en-US" sz="1600" dirty="0"/>
              <a:t>方法的</a:t>
            </a:r>
            <a:r>
              <a:rPr lang="en-US" altLang="zh-CN" sz="1600" b="1" dirty="0"/>
              <a:t>options</a:t>
            </a:r>
            <a:r>
              <a:rPr lang="zh-CN" altLang="en-US" sz="1600" dirty="0"/>
              <a:t>参数是一个</a:t>
            </a:r>
            <a:r>
              <a:rPr lang="en-US" altLang="zh-CN" sz="1600" dirty="0"/>
              <a:t>JSON</a:t>
            </a:r>
            <a:r>
              <a:rPr lang="zh-CN" altLang="en-US" sz="1600" dirty="0"/>
              <a:t>对象，目前支持的选项字段有：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04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访问历史 </a:t>
            </a:r>
            <a:r>
              <a:rPr lang="en-US" altLang="zh-CN" dirty="0"/>
              <a:t>: $ionicHistory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95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1778325"/>
            <a:ext cx="7886700" cy="1698927"/>
          </a:xfrm>
        </p:spPr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options = {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disableAnimate</a:t>
            </a:r>
            <a:r>
              <a:rPr lang="en-US" altLang="zh-CN" dirty="0" smtClean="0"/>
              <a:t> </a:t>
            </a:r>
            <a:r>
              <a:rPr lang="en-US" altLang="zh-CN" dirty="0"/>
              <a:t>: true , // </a:t>
            </a:r>
            <a:r>
              <a:rPr lang="zh-CN" altLang="en-US" dirty="0"/>
              <a:t>在后续的转场中禁止动画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disableBack</a:t>
            </a:r>
            <a:r>
              <a:rPr lang="en-US" altLang="zh-CN" dirty="0" smtClean="0"/>
              <a:t> </a:t>
            </a:r>
            <a:r>
              <a:rPr lang="en-US" altLang="zh-CN" dirty="0"/>
              <a:t>: true, //</a:t>
            </a:r>
            <a:r>
              <a:rPr lang="zh-CN" altLang="en-US" dirty="0"/>
              <a:t>后续的视图将不能回退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historyRoot</a:t>
            </a:r>
            <a:r>
              <a:rPr lang="en-US" altLang="zh-CN" dirty="0" smtClean="0"/>
              <a:t> </a:t>
            </a:r>
            <a:r>
              <a:rPr lang="en-US" altLang="zh-CN" dirty="0"/>
              <a:t>: true//</a:t>
            </a:r>
            <a:r>
              <a:rPr lang="zh-CN" altLang="en-US" dirty="0"/>
              <a:t>下一个视图将作为历史栈的根节点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17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Ionic JS </a:t>
            </a:r>
            <a:r>
              <a:rPr lang="zh-CN" altLang="en-US" dirty="0" smtClean="0"/>
              <a:t>手势</a:t>
            </a:r>
            <a:r>
              <a:rPr lang="zh-CN" altLang="en-US" dirty="0"/>
              <a:t>事件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66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长按 </a:t>
            </a:r>
            <a:r>
              <a:rPr lang="en-US" altLang="zh-CN" dirty="0"/>
              <a:t>: on-hold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在屏幕同一位置按住超过</a:t>
            </a:r>
            <a:r>
              <a:rPr lang="en-US" altLang="zh-CN" dirty="0"/>
              <a:t>500ms</a:t>
            </a:r>
            <a:r>
              <a:rPr lang="zh-CN" altLang="en-US" dirty="0"/>
              <a:t>，将触发</a:t>
            </a:r>
            <a:r>
              <a:rPr lang="en-US" altLang="zh-CN" b="1" dirty="0"/>
              <a:t>on-hold</a:t>
            </a:r>
            <a:r>
              <a:rPr lang="zh-CN" altLang="en-US" dirty="0"/>
              <a:t>事件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你可以在任何元素上使用这个指令挂接监听函数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97</a:t>
            </a:fld>
            <a:endParaRPr lang="zh-CN" altLang="en-US" sz="12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01366" y="3724173"/>
            <a:ext cx="7886700" cy="369332"/>
          </a:xfrm>
        </p:spPr>
        <p:txBody>
          <a:bodyPr/>
          <a:lstStyle/>
          <a:p>
            <a:r>
              <a:rPr lang="en-US" altLang="zh-CN" dirty="0"/>
              <a:t>&lt;any on-hold="..."&gt;...&lt;/any&gt;</a:t>
            </a:r>
            <a:endParaRPr lang="zh-CN" altLang="en-US" dirty="0"/>
          </a:p>
        </p:txBody>
      </p:sp>
      <p:pic>
        <p:nvPicPr>
          <p:cNvPr id="16386" name="Picture 2" descr="h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8" y="2854131"/>
            <a:ext cx="6381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敲击 </a:t>
            </a:r>
            <a:r>
              <a:rPr lang="en-US" altLang="zh-CN" dirty="0"/>
              <a:t>: on-tap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1519576"/>
          </a:xfrm>
        </p:spPr>
        <p:txBody>
          <a:bodyPr/>
          <a:lstStyle/>
          <a:p>
            <a:r>
              <a:rPr lang="zh-CN" altLang="en-US" dirty="0"/>
              <a:t>在屏幕上快速点击一次（停留时间不超过</a:t>
            </a:r>
            <a:r>
              <a:rPr lang="en-US" altLang="zh-CN" dirty="0"/>
              <a:t>250ms</a:t>
            </a:r>
            <a:r>
              <a:rPr lang="zh-CN" altLang="en-US" dirty="0"/>
              <a:t>），将触发</a:t>
            </a:r>
            <a:r>
              <a:rPr lang="en-US" altLang="zh-CN" b="1" dirty="0"/>
              <a:t>on-tap</a:t>
            </a:r>
            <a:r>
              <a:rPr lang="zh-CN" altLang="en-US" dirty="0"/>
              <a:t>事件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可以在任何元素上使用这个指令挂接事件监听函数：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98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8650" y="3948145"/>
            <a:ext cx="7886700" cy="369332"/>
          </a:xfrm>
        </p:spPr>
        <p:txBody>
          <a:bodyPr/>
          <a:lstStyle/>
          <a:p>
            <a:r>
              <a:rPr lang="en-US" altLang="zh-CN" dirty="0"/>
              <a:t>&lt;any on-tap="..."&gt;...&lt;/any&gt;</a:t>
            </a:r>
            <a:endParaRPr lang="zh-CN" altLang="en-US" dirty="0"/>
          </a:p>
        </p:txBody>
      </p:sp>
      <p:pic>
        <p:nvPicPr>
          <p:cNvPr id="18434" name="Picture 2" descr="gesture-t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39" y="2428569"/>
            <a:ext cx="6477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双击 </a:t>
            </a:r>
            <a:r>
              <a:rPr lang="en-US" altLang="zh-CN" dirty="0"/>
              <a:t>: on-double-tap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在屏幕上快速敲击两次，将触发</a:t>
            </a:r>
            <a:r>
              <a:rPr lang="en-US" altLang="zh-CN" b="1" dirty="0"/>
              <a:t>on-double-tap</a:t>
            </a:r>
            <a:r>
              <a:rPr lang="zh-CN" altLang="en-US" dirty="0"/>
              <a:t>事件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可以在任何元素上使用这个指令挂接事件监听函数：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99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8650" y="2630122"/>
            <a:ext cx="7886700" cy="369332"/>
          </a:xfrm>
        </p:spPr>
        <p:txBody>
          <a:bodyPr/>
          <a:lstStyle/>
          <a:p>
            <a:r>
              <a:rPr lang="en-US" altLang="zh-CN" dirty="0"/>
              <a:t>&lt;any on-double-tap="..."&gt;...&lt;/any&gt;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2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61C838D8-7E45-49D9-92D4-CD445D44F763}" vid="{93846C67-FEFF-4E85-BC30-4863E8B377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3706</TotalTime>
  <Words>8619</Words>
  <Application>Microsoft Office PowerPoint</Application>
  <PresentationFormat>全屏显示(4:3)</PresentationFormat>
  <Paragraphs>1018</Paragraphs>
  <Slides>105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3" baseType="lpstr">
      <vt:lpstr>Source Code Pro</vt:lpstr>
      <vt:lpstr>宋体</vt:lpstr>
      <vt:lpstr>微软雅黑</vt:lpstr>
      <vt:lpstr>微软雅黑 Light</vt:lpstr>
      <vt:lpstr>Arial</vt:lpstr>
      <vt:lpstr>Calibri</vt:lpstr>
      <vt:lpstr>Consolas</vt:lpstr>
      <vt:lpstr>主题2</vt:lpstr>
      <vt:lpstr>Ionic  AngularJs简介</vt:lpstr>
      <vt:lpstr>Ionic AngularJs</vt:lpstr>
      <vt:lpstr>Ionic 指令</vt:lpstr>
      <vt:lpstr>Ionic 指令</vt:lpstr>
      <vt:lpstr>Ionic 路由状态机</vt:lpstr>
      <vt:lpstr>Ionic 路由状态机</vt:lpstr>
      <vt:lpstr>Ionic 路由状态机</vt:lpstr>
      <vt:lpstr>Ionic 手势</vt:lpstr>
      <vt:lpstr>Ionic JavaScript 基本布局</vt:lpstr>
      <vt:lpstr>标题栏 : ion-header-bar</vt:lpstr>
      <vt:lpstr>页脚栏 : ion-footer-bar</vt:lpstr>
      <vt:lpstr>header/footer : 样式及内容</vt:lpstr>
      <vt:lpstr>内容区 : ion-content</vt:lpstr>
      <vt:lpstr>滚动框 : ion-scroll</vt:lpstr>
      <vt:lpstr>拉动刷新 : ion-refresher</vt:lpstr>
      <vt:lpstr>滚动刷新 : ion-infinite-scroll</vt:lpstr>
      <vt:lpstr>API: $ionicScrollDelegate</vt:lpstr>
      <vt:lpstr>Ionic 选项卡：ion-tabs</vt:lpstr>
      <vt:lpstr>选项卡：ion-tabs</vt:lpstr>
      <vt:lpstr>选项卡：ion-tabs</vt:lpstr>
      <vt:lpstr>条带风格选项卡</vt:lpstr>
      <vt:lpstr>选项卡位置</vt:lpstr>
      <vt:lpstr>文字、图标、徽章</vt:lpstr>
      <vt:lpstr>文字、图标、徽章</vt:lpstr>
      <vt:lpstr>隐藏与禁止</vt:lpstr>
      <vt:lpstr>选项卡事件</vt:lpstr>
      <vt:lpstr>API：$ionicTabsDelegate</vt:lpstr>
      <vt:lpstr>列表 : ion-list</vt:lpstr>
      <vt:lpstr>列表 : ion-list</vt:lpstr>
      <vt:lpstr>列表 : ion-list</vt:lpstr>
      <vt:lpstr>列表 : ion-list</vt:lpstr>
      <vt:lpstr>成员按钮</vt:lpstr>
      <vt:lpstr>collection-repeat</vt:lpstr>
      <vt:lpstr>API : $ionicListDelegate</vt:lpstr>
      <vt:lpstr>侧边栏菜单</vt:lpstr>
      <vt:lpstr>ion-side-menus</vt:lpstr>
      <vt:lpstr>menu-toggle/menu-close</vt:lpstr>
      <vt:lpstr>ion-side-menu-content</vt:lpstr>
      <vt:lpstr>ion-side-menu</vt:lpstr>
      <vt:lpstr>ion-side-menu</vt:lpstr>
      <vt:lpstr>$ionicSideMenuDelegate</vt:lpstr>
      <vt:lpstr>$ionicSideMenuDelegate</vt:lpstr>
      <vt:lpstr>$ionicSideMenuDelegate</vt:lpstr>
      <vt:lpstr>幻灯片 : ion-slide-box</vt:lpstr>
      <vt:lpstr>幻灯片 : ion-slide-box</vt:lpstr>
      <vt:lpstr>定制播放行为</vt:lpstr>
      <vt:lpstr>事件及变量</vt:lpstr>
      <vt:lpstr>$ionicSlideBoxDelegate</vt:lpstr>
      <vt:lpstr>$ionicSlideBoxDelegate</vt:lpstr>
      <vt:lpstr>Ionic JS 表单输入</vt:lpstr>
      <vt:lpstr>复选按钮 : ion-checkbox</vt:lpstr>
      <vt:lpstr>单选按钮 : ion-radio</vt:lpstr>
      <vt:lpstr>开关按钮 : ion-toggle</vt:lpstr>
      <vt:lpstr>等待指示器 : ion-spinner</vt:lpstr>
      <vt:lpstr>Ionic JS 动态组件</vt:lpstr>
      <vt:lpstr>$ionicModal</vt:lpstr>
      <vt:lpstr>$ionicModal</vt:lpstr>
      <vt:lpstr>$ionicActionSheet</vt:lpstr>
      <vt:lpstr>$ionicActionSheet</vt:lpstr>
      <vt:lpstr>$ionicActionSheet</vt:lpstr>
      <vt:lpstr>$ionicPopup</vt:lpstr>
      <vt:lpstr>PowerPoint 演示文稿</vt:lpstr>
      <vt:lpstr>$ionicPopup</vt:lpstr>
      <vt:lpstr>$ionicPopup</vt:lpstr>
      <vt:lpstr>$ionicPopup</vt:lpstr>
      <vt:lpstr>$ionicPopover</vt:lpstr>
      <vt:lpstr>$ionicPopover</vt:lpstr>
      <vt:lpstr>$ionicPopover</vt:lpstr>
      <vt:lpstr>$ionicLoading</vt:lpstr>
      <vt:lpstr>$ionicLoading</vt:lpstr>
      <vt:lpstr>$ionicLoading</vt:lpstr>
      <vt:lpstr>$ionicBackdrop</vt:lpstr>
      <vt:lpstr>$ionicBackdrop</vt:lpstr>
      <vt:lpstr>内联模板 : script</vt:lpstr>
      <vt:lpstr>内联模板 : script</vt:lpstr>
      <vt:lpstr>内联模板 : script</vt:lpstr>
      <vt:lpstr>内联模板 : script</vt:lpstr>
      <vt:lpstr>路由机制 : 状态机</vt:lpstr>
      <vt:lpstr>路由机制 : 状态机</vt:lpstr>
      <vt:lpstr>路由机制 : 状态机</vt:lpstr>
      <vt:lpstr>路由机制 : 状态机</vt:lpstr>
      <vt:lpstr>导航视图 : ion-nav-view</vt:lpstr>
      <vt:lpstr>模板视图 : ion-view</vt:lpstr>
      <vt:lpstr>模板视图 : ion-view</vt:lpstr>
      <vt:lpstr>导航栏 : ion-nav-bar</vt:lpstr>
      <vt:lpstr>回退 : ion-nav-back-button</vt:lpstr>
      <vt:lpstr>导航按钮 : ion-nav-buttons</vt:lpstr>
      <vt:lpstr>导航按钮 : ion-nav-buttons</vt:lpstr>
      <vt:lpstr>标题 : ion-nav-title</vt:lpstr>
      <vt:lpstr>切换方式 : nav-transition</vt:lpstr>
      <vt:lpstr>切换方向 : nav-direction</vt:lpstr>
      <vt:lpstr>API : $ionicNavBarDelegate</vt:lpstr>
      <vt:lpstr>访问历史 : $ionicHistory</vt:lpstr>
      <vt:lpstr>访问历史 : $ionicHistory</vt:lpstr>
      <vt:lpstr>访问历史 : $ionicHistory</vt:lpstr>
      <vt:lpstr>Ionic JS 手势事件</vt:lpstr>
      <vt:lpstr>长按 : on-hold</vt:lpstr>
      <vt:lpstr>敲击 : on-tap</vt:lpstr>
      <vt:lpstr>双击 : on-double-tap</vt:lpstr>
      <vt:lpstr>on-touch/on-release</vt:lpstr>
      <vt:lpstr>拖拽 : on-drag</vt:lpstr>
      <vt:lpstr>划动 : on-swipe</vt:lpstr>
      <vt:lpstr>API : $ionicGesture</vt:lpstr>
      <vt:lpstr>API : $ionicGesture</vt:lpstr>
      <vt:lpstr>前端与移动开发学院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 AngularJs简介</dc:title>
  <dc:creator>石国庆</dc:creator>
  <cp:lastModifiedBy>石国庆</cp:lastModifiedBy>
  <cp:revision>108</cp:revision>
  <dcterms:created xsi:type="dcterms:W3CDTF">2015-11-30T02:32:20Z</dcterms:created>
  <dcterms:modified xsi:type="dcterms:W3CDTF">2015-12-29T06:01:56Z</dcterms:modified>
</cp:coreProperties>
</file>