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1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D42680C-7808-4EEC-A607-BA4F21C2CDDF}">
          <p14:sldIdLst>
            <p14:sldId id="256"/>
          </p14:sldIdLst>
        </p14:section>
        <p14:section name="Ionic CSS" id="{165D60FE-8BD3-4850-8704-84121F0CDF94}">
          <p14:sldIdLst>
            <p14:sldId id="257"/>
            <p14:sldId id="258"/>
            <p14:sldId id="259"/>
          </p14:sldIdLst>
        </p14:section>
        <p14:section name="Ionic  CSS Layout" id="{D0B87A14-17CF-429B-80EF-DFB433E37007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Ionic CSS Color$Icon" id="{B40DC44D-FED0-4FC0-BF83-EA73B92E2686}">
          <p14:sldIdLst>
            <p14:sldId id="279"/>
            <p14:sldId id="280"/>
            <p14:sldId id="281"/>
            <p14:sldId id="282"/>
          </p14:sldIdLst>
        </p14:section>
        <p14:section name="Ionic CSS Compentents" id="{0CEB0C9A-4A76-4A0F-90EB-A9CDA14BA696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Ionic CSS Grid" id="{AEF4E514-30B0-42DB-A00C-A95658E986BD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尾页" id="{340BFFEF-8486-4455-B146-AB85AF3FB10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4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CB56-D503-4C27-A2B2-478FB3D5B00D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B998-8337-4116-A2F7-1857CC2D0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9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基本布局类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将手机页面的布局模式基本抽象为三块：头、内容、尾。基本布局类提供了 这几个区域的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颜色和图标类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定义了几个配色方案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类，并使用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提供的字体图标类。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界面组件类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定义了丰富的界面组件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元素看起来像移动平台的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栅格系统类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也提供了栅格系统。不过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模型，更为灵活。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3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要在</a:t>
            </a:r>
            <a:r>
              <a:rPr lang="en-US" altLang="zh-CN" dirty="0" smtClean="0"/>
              <a:t>.tab-item</a:t>
            </a:r>
            <a:r>
              <a:rPr lang="zh-CN" altLang="en-US" dirty="0" smtClean="0"/>
              <a:t>内包含徽章，需要注意两点：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.badge</a:t>
            </a:r>
            <a:r>
              <a:rPr lang="zh-CN" altLang="en-US" dirty="0" smtClean="0"/>
              <a:t>样式插入徽章元素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.tab-item</a:t>
            </a:r>
            <a:r>
              <a:rPr lang="zh-CN" altLang="en-US" dirty="0" smtClean="0"/>
              <a:t>同级声明</a:t>
            </a:r>
            <a:r>
              <a:rPr lang="en-US" altLang="zh-CN" dirty="0" smtClean="0"/>
              <a:t>.has-badge</a:t>
            </a:r>
            <a:r>
              <a:rPr lang="zh-CN" altLang="en-US" dirty="0" smtClean="0"/>
              <a:t>样式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&lt;a class="tab-item has-badge"&gt;</a:t>
            </a:r>
          </a:p>
          <a:p>
            <a:pPr lvl="1"/>
            <a:r>
              <a:rPr lang="en-US" altLang="zh-CN" dirty="0" smtClean="0"/>
              <a:t>    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class="icon ion-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-eye-outline"&gt;&lt;/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发现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class="badge"&gt;12&lt;/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&lt;/a&gt;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&lt;div class="bar bar-header bar-dark"&gt;</a:t>
            </a:r>
          </a:p>
          <a:p>
            <a:r>
              <a:rPr lang="en-US" altLang="zh-CN" dirty="0" smtClean="0"/>
              <a:t>    &lt;h1 class="title"&gt;hello ionic&lt;/h1&gt;</a:t>
            </a:r>
          </a:p>
          <a:p>
            <a:r>
              <a:rPr lang="en-US" altLang="zh-CN" dirty="0" smtClean="0"/>
              <a:t>&lt;/div&gt;</a:t>
            </a:r>
          </a:p>
          <a:p>
            <a:r>
              <a:rPr lang="en-US" altLang="zh-CN" dirty="0" smtClean="0"/>
              <a:t>&lt;div class="content has-header"&gt;</a:t>
            </a:r>
          </a:p>
          <a:p>
            <a:r>
              <a:rPr lang="en-US" altLang="zh-CN" dirty="0" smtClean="0"/>
              <a:t>    &lt;p&gt;this is a ionic page&lt;/p&gt;</a:t>
            </a:r>
          </a:p>
          <a:p>
            <a:r>
              <a:rPr lang="en-US" altLang="zh-CN" dirty="0" smtClean="0"/>
              <a:t>&lt;/div&gt;</a:t>
            </a:r>
          </a:p>
          <a:p>
            <a:r>
              <a:rPr lang="en-US" altLang="zh-CN" dirty="0" smtClean="0"/>
              <a:t>&lt;div class="bar bar-footer bar-dark"&gt;</a:t>
            </a:r>
          </a:p>
          <a:p>
            <a:r>
              <a:rPr lang="en-US" altLang="zh-CN" dirty="0" smtClean="0"/>
              <a:t>    &lt;h3 class="title"&gt;Copyright &amp;copy; </a:t>
            </a:r>
            <a:r>
              <a:rPr lang="en-US" altLang="zh-CN" dirty="0" err="1" smtClean="0"/>
              <a:t>Itcast</a:t>
            </a:r>
            <a:r>
              <a:rPr lang="en-US" altLang="zh-CN" dirty="0" smtClean="0"/>
              <a:t>&lt;/h3&gt;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7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&lt;div class="bar bar-header bar-energized item-input-inset"&gt;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 class="button button-clear"&gt;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class="icon ion-arrow-down-b"&gt;&lt;/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&gt;&lt;/a&gt;</a:t>
            </a:r>
          </a:p>
          <a:p>
            <a:r>
              <a:rPr lang="en-US" altLang="zh-CN" dirty="0" smtClean="0"/>
              <a:t>    &lt;div class="item-input-wrapper"&gt;</a:t>
            </a:r>
          </a:p>
          <a:p>
            <a:r>
              <a:rPr lang="en-US" altLang="zh-CN" dirty="0" smtClean="0"/>
              <a:t>        &lt;label for=""&gt;</a:t>
            </a:r>
          </a:p>
          <a:p>
            <a:r>
              <a:rPr lang="en-US" altLang="zh-CN" dirty="0" smtClean="0"/>
              <a:t>            &lt;input type="text"&gt;</a:t>
            </a:r>
          </a:p>
          <a:p>
            <a:r>
              <a:rPr lang="en-US" altLang="zh-CN" dirty="0" smtClean="0"/>
              <a:t>        &lt;/label&gt;</a:t>
            </a:r>
          </a:p>
          <a:p>
            <a:r>
              <a:rPr lang="en-US" altLang="zh-CN" dirty="0" smtClean="0"/>
              <a:t>    &lt;/div&gt;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0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http://ionicons.com/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8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可以在任何元素上使用这些样式设置前景和背景颜色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http://ionicframework.com/html5-input-types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6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对于多个输入组件，可以将它们放到一个列表中，让表单更加整齐：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&lt;any class="list"&gt;</a:t>
            </a:r>
          </a:p>
          <a:p>
            <a:r>
              <a:rPr lang="en-US" altLang="zh-CN" dirty="0" smtClean="0"/>
              <a:t>    &lt;any class="item item-input"&gt;...&lt;/any&gt;</a:t>
            </a:r>
          </a:p>
          <a:p>
            <a:r>
              <a:rPr lang="en-US" altLang="zh-CN" dirty="0" smtClean="0"/>
              <a:t>    &lt;any class="item item-input"&gt;...&lt;/any&gt;</a:t>
            </a:r>
          </a:p>
          <a:p>
            <a:r>
              <a:rPr lang="en-US" altLang="zh-CN" dirty="0" smtClean="0"/>
              <a:t>    ...</a:t>
            </a:r>
          </a:p>
          <a:p>
            <a:r>
              <a:rPr lang="en-US" altLang="zh-CN" dirty="0" smtClean="0"/>
              <a:t>&lt;/any&gt;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9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正如上图中所见，开关的可视部件包括两部分：滑轨（</a:t>
            </a:r>
            <a:r>
              <a:rPr lang="en-US" altLang="zh-CN" dirty="0" smtClean="0"/>
              <a:t>.track</a:t>
            </a:r>
            <a:r>
              <a:rPr lang="zh-CN" altLang="en-US" dirty="0" smtClean="0"/>
              <a:t>）和手柄（</a:t>
            </a:r>
            <a:r>
              <a:rPr lang="en-US" altLang="zh-CN" dirty="0" smtClean="0"/>
              <a:t>.handle</a:t>
            </a:r>
            <a:r>
              <a:rPr lang="zh-CN" altLang="en-US" dirty="0" smtClean="0"/>
              <a:t>）。 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使用如下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模板创建开关组件：</a:t>
            </a:r>
          </a:p>
          <a:p>
            <a:r>
              <a:rPr lang="en-US" altLang="zh-CN" dirty="0" smtClean="0"/>
              <a:t>&lt;any class="toggle"&gt;</a:t>
            </a:r>
          </a:p>
          <a:p>
            <a:r>
              <a:rPr lang="en-US" altLang="zh-CN" dirty="0" smtClean="0"/>
              <a:t>    &lt;input type="checkbox"&gt;</a:t>
            </a:r>
          </a:p>
          <a:p>
            <a:r>
              <a:rPr lang="en-US" altLang="zh-CN" dirty="0" smtClean="0"/>
              <a:t>    &lt;any class="track"&gt;</a:t>
            </a:r>
          </a:p>
          <a:p>
            <a:r>
              <a:rPr lang="en-US" altLang="zh-CN" dirty="0" smtClean="0"/>
              <a:t>        &lt;any class="handle"&gt;&lt;/any&gt;</a:t>
            </a:r>
          </a:p>
          <a:p>
            <a:r>
              <a:rPr lang="en-US" altLang="zh-CN" dirty="0" smtClean="0"/>
              <a:t>    &lt;/any&gt;</a:t>
            </a:r>
          </a:p>
          <a:p>
            <a:r>
              <a:rPr lang="en-US" altLang="zh-CN" dirty="0" smtClean="0"/>
              <a:t>&lt;/any&gt;</a:t>
            </a:r>
          </a:p>
          <a:p>
            <a:r>
              <a:rPr lang="zh-CN" altLang="en-US" dirty="0" smtClean="0"/>
              <a:t>开关也有配色方案样式：</a:t>
            </a:r>
            <a:r>
              <a:rPr lang="en-US" altLang="zh-CN" dirty="0" smtClean="0"/>
              <a:t>.toggle-{color}</a:t>
            </a:r>
            <a:r>
              <a:rPr lang="zh-CN" altLang="en-US" dirty="0" smtClean="0"/>
              <a:t>，用来改变滑轨的背景色。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8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要在某个选项元素中插入图标，需要注意两点：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标签在</a:t>
            </a:r>
            <a:r>
              <a:rPr lang="en-US" altLang="zh-CN" dirty="0" smtClean="0"/>
              <a:t>.tab-item</a:t>
            </a:r>
            <a:r>
              <a:rPr lang="zh-CN" altLang="en-US" dirty="0" smtClean="0"/>
              <a:t>中插入图标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.tabs</a:t>
            </a:r>
            <a:r>
              <a:rPr lang="zh-CN" altLang="en-US" dirty="0" smtClean="0"/>
              <a:t>容器上使用</a:t>
            </a:r>
            <a:r>
              <a:rPr lang="en-US" altLang="zh-CN" dirty="0" smtClean="0"/>
              <a:t>.tabs-icon-{position}</a:t>
            </a:r>
            <a:r>
              <a:rPr lang="zh-CN" altLang="en-US" dirty="0" smtClean="0"/>
              <a:t>声明图标位置。</a:t>
            </a:r>
          </a:p>
          <a:p>
            <a:r>
              <a:rPr lang="zh-CN" altLang="en-US" dirty="0" smtClean="0"/>
              <a:t>有三种方式定义图标位置：</a:t>
            </a:r>
          </a:p>
          <a:p>
            <a:pPr lvl="1"/>
            <a:r>
              <a:rPr lang="en-US" altLang="zh-CN" dirty="0" smtClean="0"/>
              <a:t>.tabs-icon-top - </a:t>
            </a:r>
            <a:r>
              <a:rPr lang="zh-CN" altLang="en-US" dirty="0" smtClean="0"/>
              <a:t>将图标置于文字之上</a:t>
            </a:r>
          </a:p>
          <a:p>
            <a:pPr lvl="1"/>
            <a:r>
              <a:rPr lang="en-US" altLang="zh-CN" dirty="0" smtClean="0"/>
              <a:t>.tabs-icon-left - </a:t>
            </a:r>
            <a:r>
              <a:rPr lang="zh-CN" altLang="en-US" dirty="0" smtClean="0"/>
              <a:t>将图标置于文字左侧</a:t>
            </a:r>
          </a:p>
          <a:p>
            <a:pPr lvl="1"/>
            <a:r>
              <a:rPr lang="en-US" altLang="zh-CN" dirty="0" smtClean="0"/>
              <a:t>.tabs-icon-only - </a:t>
            </a:r>
            <a:r>
              <a:rPr lang="zh-CN" altLang="en-US" dirty="0" smtClean="0"/>
              <a:t>只使用图标，不显示文字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5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2015/12/21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列表内容 with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0223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518675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4010" y="2427335"/>
            <a:ext cx="4515980" cy="923330"/>
          </a:xfrm>
        </p:spPr>
        <p:txBody>
          <a:bodyPr/>
          <a:lstStyle/>
          <a:p>
            <a:r>
              <a:rPr lang="en-US" altLang="zh-CN" dirty="0" smtClean="0"/>
              <a:t>Ionic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2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bar </a:t>
            </a:r>
            <a:r>
              <a:rPr lang="zh-CN" altLang="en-US" dirty="0" smtClean="0"/>
              <a:t>嵌入 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 bar </a:t>
            </a:r>
            <a:r>
              <a:rPr lang="zh-CN" altLang="en-US" dirty="0" smtClean="0"/>
              <a:t>元素</a:t>
            </a:r>
            <a:r>
              <a:rPr lang="zh-CN" altLang="en-US" dirty="0"/>
              <a:t>中</a:t>
            </a:r>
            <a:r>
              <a:rPr lang="zh-CN" altLang="en-US" dirty="0" smtClean="0"/>
              <a:t>嵌入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元素</a:t>
            </a:r>
            <a:r>
              <a:rPr lang="zh-CN" altLang="en-US" dirty="0"/>
              <a:t>，需要注意两点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在条块元素上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item-input-inset 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input</a:t>
            </a:r>
            <a:r>
              <a:rPr lang="zh-CN" altLang="en-US" dirty="0"/>
              <a:t>包裹在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 item-input-wrapper </a:t>
            </a:r>
            <a:r>
              <a:rPr lang="zh-CN" altLang="en-US" dirty="0" smtClean="0"/>
              <a:t>样式</a:t>
            </a:r>
            <a:r>
              <a:rPr lang="zh-CN" altLang="en-US" dirty="0"/>
              <a:t>的元素内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134"/>
          <a:stretch/>
        </p:blipFill>
        <p:spPr>
          <a:xfrm>
            <a:off x="3028950" y="4018085"/>
            <a:ext cx="3048000" cy="7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内容：</a:t>
            </a:r>
            <a:r>
              <a:rPr lang="en-US" altLang="zh-CN" dirty="0" smtClean="0"/>
              <a:t>content/scroll-content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en-US" dirty="0"/>
              <a:t>预定义了两个内容容器样式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content </a:t>
            </a:r>
            <a:r>
              <a:rPr lang="en-US" altLang="zh-CN" dirty="0"/>
              <a:t>- </a:t>
            </a:r>
            <a:r>
              <a:rPr lang="zh-CN" altLang="en-US" dirty="0"/>
              <a:t>流式定位，</a:t>
            </a:r>
            <a:r>
              <a:rPr lang="zh-CN" altLang="en-US" dirty="0" smtClean="0"/>
              <a:t>内容在</a:t>
            </a:r>
            <a:r>
              <a:rPr lang="zh-CN" altLang="en-US" dirty="0"/>
              <a:t>文档流中按顺序定位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scroll-content </a:t>
            </a:r>
            <a:r>
              <a:rPr lang="en-US" altLang="zh-CN" dirty="0"/>
              <a:t>- </a:t>
            </a:r>
            <a:r>
              <a:rPr lang="zh-CN" altLang="en-US" dirty="0"/>
              <a:t>绝对定位，内容元素占满整个屏幕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  <p:pic>
        <p:nvPicPr>
          <p:cNvPr id="3076" name="Picture 4" descr=".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3924382"/>
            <a:ext cx="57816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颜色</a:t>
            </a:r>
            <a:r>
              <a:rPr lang="zh-CN" altLang="en-US" dirty="0"/>
              <a:t>和</a:t>
            </a:r>
            <a:r>
              <a:rPr lang="zh-CN" altLang="en-US" dirty="0" smtClean="0"/>
              <a:t>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/>
              <a:t>定义了几个配色方案</a:t>
            </a:r>
            <a:r>
              <a:rPr lang="en-US" altLang="zh-CN" dirty="0"/>
              <a:t>CSS</a:t>
            </a:r>
            <a:r>
              <a:rPr lang="zh-CN" altLang="en-US" dirty="0"/>
              <a:t>类，并使用</a:t>
            </a:r>
            <a:r>
              <a:rPr lang="en-US" altLang="zh-CN" dirty="0" err="1"/>
              <a:t>ionicons</a:t>
            </a:r>
            <a:r>
              <a:rPr lang="zh-CN" altLang="en-US" dirty="0"/>
              <a:t>提供的字体图标类。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08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色彩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定义了九种前景</a:t>
            </a:r>
            <a:r>
              <a:rPr lang="en-US" altLang="zh-CN" dirty="0"/>
              <a:t>/</a:t>
            </a:r>
            <a:r>
              <a:rPr lang="zh-CN" altLang="en-US" dirty="0"/>
              <a:t>背景</a:t>
            </a:r>
            <a:r>
              <a:rPr lang="en-US" altLang="zh-CN" dirty="0"/>
              <a:t>/</a:t>
            </a:r>
            <a:r>
              <a:rPr lang="zh-CN" altLang="en-US" dirty="0"/>
              <a:t>边框的色彩</a:t>
            </a:r>
            <a:r>
              <a:rPr lang="zh-CN" altLang="en-US" dirty="0" smtClean="0"/>
              <a:t>样式</a:t>
            </a:r>
            <a:r>
              <a:rPr lang="zh-CN" altLang="en-US" dirty="0"/>
              <a:t>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  <p:pic>
        <p:nvPicPr>
          <p:cNvPr id="4102" name="Picture 6" descr="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15" y="2242038"/>
            <a:ext cx="5285411" cy="409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dirty="0" smtClean="0"/>
              <a:t>ionic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ionicons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图标</a:t>
            </a:r>
            <a:r>
              <a:rPr lang="zh-CN" altLang="en-US" dirty="0"/>
              <a:t>样式库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zh-CN" altLang="en-US" dirty="0"/>
              <a:t>使用图标很简单，在元素上声明以下两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类</a:t>
            </a:r>
            <a:r>
              <a:rPr lang="zh-CN" altLang="en-US" dirty="0"/>
              <a:t>即可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1200"/>
              </a:spcBef>
            </a:pPr>
            <a:r>
              <a:rPr lang="en-US" altLang="zh-CN" dirty="0"/>
              <a:t>.icon - </a:t>
            </a:r>
            <a:r>
              <a:rPr lang="zh-CN" altLang="en-US" dirty="0"/>
              <a:t>将元素声明为图标</a:t>
            </a:r>
          </a:p>
          <a:p>
            <a:pPr lvl="1">
              <a:lnSpc>
                <a:spcPct val="140000"/>
              </a:lnSpc>
              <a:spcBef>
                <a:spcPts val="1200"/>
              </a:spcBef>
            </a:pPr>
            <a:r>
              <a:rPr lang="en-US" altLang="zh-CN" dirty="0"/>
              <a:t>.ion-{icon-name} - </a:t>
            </a:r>
            <a:r>
              <a:rPr lang="zh-CN" altLang="en-US" dirty="0"/>
              <a:t>声明要使用的具体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zh-CN" altLang="en-US" dirty="0"/>
              <a:t>要了解有哪些图标及具体名称，需要</a:t>
            </a:r>
            <a:r>
              <a:rPr lang="zh-CN" altLang="en-US" dirty="0" smtClean="0"/>
              <a:t>访问</a:t>
            </a:r>
            <a:r>
              <a:rPr lang="en-US" altLang="zh-CN" dirty="0"/>
              <a:t>http://ionicons.com/</a:t>
            </a:r>
            <a:r>
              <a:rPr lang="zh-CN" altLang="en-US" dirty="0" smtClean="0"/>
              <a:t>。 点击图标</a:t>
            </a:r>
            <a:r>
              <a:rPr lang="zh-CN" altLang="en-US" dirty="0"/>
              <a:t>即可查看</a:t>
            </a:r>
            <a:r>
              <a:rPr lang="zh-CN" altLang="en-US" dirty="0" smtClean="0"/>
              <a:t>其类</a:t>
            </a:r>
            <a:r>
              <a:rPr lang="zh-CN" altLang="en-US" dirty="0"/>
              <a:t>名称。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335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en-US" dirty="0"/>
              <a:t>定义了常用的内边距样式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样式名很直白，边距统一为</a:t>
            </a:r>
            <a:r>
              <a:rPr lang="en-US" altLang="zh-CN" dirty="0"/>
              <a:t>10px</a:t>
            </a:r>
            <a:r>
              <a:rPr lang="zh-CN" altLang="en-US" dirty="0"/>
              <a:t>。可以在任何元素上应用这些样式。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15</a:t>
            </a:fld>
            <a:endParaRPr lang="zh-CN" altLang="en-US" sz="1200"/>
          </a:p>
        </p:txBody>
      </p:sp>
      <p:pic>
        <p:nvPicPr>
          <p:cNvPr id="5124" name="Picture 4" descr="pa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189952"/>
            <a:ext cx="55911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界面组件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/>
              <a:t>定义了丰富的界面组件</a:t>
            </a:r>
            <a:r>
              <a:rPr lang="en-US" altLang="zh-CN" dirty="0"/>
              <a:t>CSS</a:t>
            </a:r>
            <a:r>
              <a:rPr lang="zh-CN" altLang="en-US" dirty="0"/>
              <a:t>类，让</a:t>
            </a:r>
            <a:r>
              <a:rPr lang="en-US" altLang="zh-CN" dirty="0"/>
              <a:t>HTML</a:t>
            </a:r>
            <a:r>
              <a:rPr lang="zh-CN" altLang="en-US" dirty="0"/>
              <a:t>元素看起来像移动平台的</a:t>
            </a:r>
            <a:r>
              <a:rPr lang="en-US" altLang="zh-CN" dirty="0"/>
              <a:t>UI</a:t>
            </a:r>
            <a:r>
              <a:rPr lang="zh-CN" altLang="en-US" dirty="0"/>
              <a:t>组件。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84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列表：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列表非常适合于手机屏幕上的信息的显示。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.list</a:t>
            </a:r>
            <a:r>
              <a:rPr lang="zh-CN" altLang="en-US" dirty="0" smtClean="0"/>
              <a:t>定义</a:t>
            </a:r>
            <a:r>
              <a:rPr lang="zh-CN" altLang="en-US" dirty="0"/>
              <a:t>列表容器， 使用</a:t>
            </a:r>
            <a:r>
              <a:rPr lang="en-US" altLang="zh-CN" dirty="0"/>
              <a:t>.item</a:t>
            </a:r>
            <a:r>
              <a:rPr lang="zh-CN" altLang="en-US" dirty="0" smtClean="0"/>
              <a:t>定义</a:t>
            </a:r>
            <a:r>
              <a:rPr lang="zh-CN" altLang="en-US" dirty="0"/>
              <a:t>列表成员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对列表外观的定制化主要集中在</a:t>
            </a:r>
            <a:r>
              <a:rPr lang="en-US" altLang="zh-CN" dirty="0"/>
              <a:t>.item</a:t>
            </a:r>
            <a:r>
              <a:rPr lang="zh-CN" altLang="en-US" dirty="0"/>
              <a:t>元素上，</a:t>
            </a:r>
            <a:r>
              <a:rPr lang="en-US" altLang="zh-CN" dirty="0"/>
              <a:t>.list</a:t>
            </a:r>
            <a:r>
              <a:rPr lang="zh-CN" altLang="en-US" dirty="0"/>
              <a:t>元素仅有 少数的几个样式定义：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17</a:t>
            </a:fld>
            <a:endParaRPr lang="zh-CN" altLang="en-US" sz="1200"/>
          </a:p>
        </p:txBody>
      </p:sp>
      <p:pic>
        <p:nvPicPr>
          <p:cNvPr id="6146" name="Picture 2" descr="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03442"/>
            <a:ext cx="50292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成员项 </a:t>
            </a:r>
            <a:r>
              <a:rPr lang="en-US" altLang="zh-CN" dirty="0"/>
              <a:t>: </a:t>
            </a:r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列表的样式定制主要发生在</a:t>
            </a:r>
            <a:r>
              <a:rPr lang="en-US" altLang="zh-CN" dirty="0"/>
              <a:t>.item</a:t>
            </a:r>
            <a:r>
              <a:rPr lang="zh-CN" altLang="en-US" dirty="0"/>
              <a:t>元素上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插入文本、徽章、图标、</a:t>
            </a:r>
            <a:r>
              <a:rPr lang="zh-CN" altLang="en-US" dirty="0" smtClean="0"/>
              <a:t>图像、按钮元素：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18</a:t>
            </a:fld>
            <a:endParaRPr lang="zh-CN" altLang="en-US" sz="1200"/>
          </a:p>
        </p:txBody>
      </p:sp>
      <p:pic>
        <p:nvPicPr>
          <p:cNvPr id="7170" name="Picture 2" descr=".i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2111" r="4907"/>
          <a:stretch/>
        </p:blipFill>
        <p:spPr bwMode="auto">
          <a:xfrm>
            <a:off x="2122905" y="2914872"/>
            <a:ext cx="4062048" cy="36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1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zh-CN" altLang="en-US" dirty="0" smtClean="0"/>
              <a:t>嵌入</a:t>
            </a:r>
            <a:r>
              <a:rPr lang="zh-CN" altLang="en-US" dirty="0"/>
              <a:t>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21089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列表成员中经常需要显示不同规格的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.item</a:t>
            </a:r>
            <a:r>
              <a:rPr lang="zh-CN" altLang="en-US" dirty="0"/>
              <a:t>元素可以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h1~h6 / p </a:t>
            </a:r>
            <a:r>
              <a:rPr lang="zh-CN" altLang="en-US" dirty="0" smtClean="0"/>
              <a:t>标签</a:t>
            </a:r>
            <a:r>
              <a:rPr lang="zh-CN" altLang="en-US" dirty="0"/>
              <a:t>插入不同规格的文本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890275"/>
            <a:ext cx="7886700" cy="1366528"/>
          </a:xfrm>
        </p:spPr>
        <p:txBody>
          <a:bodyPr/>
          <a:lstStyle/>
          <a:p>
            <a:r>
              <a:rPr lang="en-US" altLang="zh-CN" dirty="0"/>
              <a:t>&lt;li class="item"&gt;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h2&gt;</a:t>
            </a:r>
            <a:r>
              <a:rPr lang="zh-CN" altLang="en-US" dirty="0"/>
              <a:t>国务院常务会议部署推进公司注册资本登记制度改革</a:t>
            </a:r>
            <a:r>
              <a:rPr lang="en-US" altLang="zh-CN" dirty="0"/>
              <a:t>&lt;/h2&gt;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p&gt;</a:t>
            </a:r>
            <a:r>
              <a:rPr lang="zh-CN" altLang="en-US" dirty="0"/>
              <a:t>中国青年报</a:t>
            </a:r>
            <a:r>
              <a:rPr lang="en-US" altLang="zh-CN" dirty="0"/>
              <a:t>&lt;/p&gt;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li&gt;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CSS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框架中的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834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zh-CN" altLang="en-US" dirty="0" smtClean="0"/>
              <a:t>嵌入</a:t>
            </a:r>
            <a:r>
              <a:rPr lang="zh-CN" altLang="en-US" dirty="0"/>
              <a:t>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要插入图标，需要满足两个条件：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元素上声明图标位置。图标可以位于列表的左侧或右侧， 分别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.item-icon-left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.item-icon-right </a:t>
            </a:r>
            <a:r>
              <a:rPr lang="zh-CN" altLang="en-US" dirty="0" smtClean="0"/>
              <a:t>声明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</a:t>
            </a:r>
            <a:r>
              <a:rPr lang="zh-CN" altLang="en-US" dirty="0" smtClean="0"/>
              <a:t>内插入</a:t>
            </a:r>
            <a:r>
              <a:rPr lang="zh-CN" altLang="en-US" dirty="0"/>
              <a:t>图标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class="icon ion-location"&gt;&lt;/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48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zh-CN" altLang="en-US" dirty="0" smtClean="0"/>
              <a:t>嵌入</a:t>
            </a:r>
            <a:r>
              <a:rPr lang="zh-CN" altLang="en-US" dirty="0"/>
              <a:t>头像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中，头像被设置为</a:t>
            </a:r>
            <a:r>
              <a:rPr lang="en-US" altLang="zh-CN" dirty="0"/>
              <a:t>40x40</a:t>
            </a:r>
            <a:r>
              <a:rPr lang="zh-CN" altLang="en-US" dirty="0"/>
              <a:t>固定</a:t>
            </a:r>
            <a:r>
              <a:rPr lang="zh-CN" altLang="en-US" dirty="0" smtClean="0"/>
              <a:t>大小：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元素上声明头像位置。头像可以位于列表的左侧或右侧， 分别使用</a:t>
            </a:r>
            <a:r>
              <a:rPr lang="en-US" altLang="zh-CN" dirty="0"/>
              <a:t>.item-avatar-left</a:t>
            </a:r>
            <a:r>
              <a:rPr lang="zh-CN" altLang="en-US" dirty="0"/>
              <a:t>和</a:t>
            </a:r>
            <a:r>
              <a:rPr lang="en-US" altLang="zh-CN" dirty="0"/>
              <a:t>.item-avatar-right</a:t>
            </a:r>
            <a:r>
              <a:rPr lang="zh-CN" altLang="en-US" dirty="0"/>
              <a:t>声明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元素内使用</a:t>
            </a:r>
            <a:r>
              <a:rPr lang="en-US" altLang="zh-CN" dirty="0" err="1"/>
              <a:t>img</a:t>
            </a:r>
            <a:r>
              <a:rPr lang="zh-CN" altLang="en-US" dirty="0"/>
              <a:t>标签插入头像。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5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</a:t>
            </a:r>
            <a:r>
              <a:rPr lang="zh-CN" altLang="en-US" dirty="0" smtClean="0"/>
              <a:t>嵌入</a:t>
            </a:r>
            <a:r>
              <a:rPr lang="zh-CN" altLang="en-US" dirty="0"/>
              <a:t>缩略图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中，缩略图被定义为</a:t>
            </a:r>
            <a:r>
              <a:rPr lang="en-US" altLang="zh-CN" dirty="0"/>
              <a:t>80px</a:t>
            </a:r>
            <a:r>
              <a:rPr lang="zh-CN" altLang="en-US" dirty="0"/>
              <a:t>大小，比头像大，适合新闻</a:t>
            </a:r>
            <a:r>
              <a:rPr lang="zh-CN" altLang="en-US" dirty="0" smtClean="0"/>
              <a:t>图片：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元素上声明缩略图位置。缩略图可以位于列表的左侧或右侧， 分别使用</a:t>
            </a:r>
            <a:r>
              <a:rPr lang="en-US" altLang="zh-CN" dirty="0"/>
              <a:t>.item-thumbnail-left</a:t>
            </a:r>
            <a:r>
              <a:rPr lang="zh-CN" altLang="en-US" dirty="0"/>
              <a:t>和</a:t>
            </a:r>
            <a:r>
              <a:rPr lang="en-US" altLang="zh-CN" dirty="0"/>
              <a:t>.item-thumbnail-right</a:t>
            </a:r>
            <a:r>
              <a:rPr lang="zh-CN" altLang="en-US" dirty="0"/>
              <a:t>声明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.item</a:t>
            </a:r>
            <a:r>
              <a:rPr lang="zh-CN" altLang="en-US" dirty="0"/>
              <a:t>元素内使用</a:t>
            </a:r>
            <a:r>
              <a:rPr lang="en-US" altLang="zh-CN" dirty="0" err="1"/>
              <a:t>img</a:t>
            </a:r>
            <a:r>
              <a:rPr lang="zh-CN" altLang="en-US" dirty="0"/>
              <a:t>标签插入头像。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注意：将</a:t>
            </a:r>
            <a:r>
              <a:rPr lang="en-US" altLang="zh-CN" dirty="0" err="1"/>
              <a:t>img</a:t>
            </a:r>
            <a:r>
              <a:rPr lang="zh-CN" altLang="en-US" dirty="0"/>
              <a:t>标签放到</a:t>
            </a:r>
            <a:r>
              <a:rPr lang="en-US" altLang="zh-CN" dirty="0"/>
              <a:t>.item</a:t>
            </a:r>
            <a:r>
              <a:rPr lang="zh-CN" altLang="en-US" dirty="0"/>
              <a:t>内容的开头！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62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item : </a:t>
            </a:r>
            <a:r>
              <a:rPr lang="zh-CN" altLang="en-US" dirty="0"/>
              <a:t>嵌入大图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大图非常有冲击力，在图片类</a:t>
            </a:r>
            <a:r>
              <a:rPr lang="en-US" altLang="zh-CN" dirty="0"/>
              <a:t>App</a:t>
            </a:r>
            <a:r>
              <a:rPr lang="zh-CN" altLang="en-US" dirty="0"/>
              <a:t>中很常见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方式：在</a:t>
            </a:r>
            <a:r>
              <a:rPr lang="en-US" altLang="zh-CN" dirty="0"/>
              <a:t> </a:t>
            </a:r>
            <a:r>
              <a:rPr lang="en-US" altLang="zh-CN" dirty="0" smtClean="0"/>
              <a:t>.item </a:t>
            </a:r>
            <a:r>
              <a:rPr lang="zh-CN" altLang="en-US" dirty="0" smtClean="0"/>
              <a:t>上加入 </a:t>
            </a:r>
            <a:r>
              <a:rPr lang="en-US" altLang="zh-CN" dirty="0" smtClean="0"/>
              <a:t>.item-image</a:t>
            </a:r>
            <a:r>
              <a:rPr lang="zh-CN" altLang="en-US" dirty="0" smtClean="0"/>
              <a:t>，然后在子集加入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23</a:t>
            </a:fld>
            <a:endParaRPr lang="zh-CN" altLang="en-US" sz="1200"/>
          </a:p>
        </p:txBody>
      </p:sp>
      <p:pic>
        <p:nvPicPr>
          <p:cNvPr id="8194" name="Picture 2" descr="inst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07" y="2463986"/>
            <a:ext cx="4132386" cy="26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按钮：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ionic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.button </a:t>
            </a:r>
            <a:r>
              <a:rPr lang="zh-CN" altLang="en-US" dirty="0" smtClean="0"/>
              <a:t>样式</a:t>
            </a:r>
            <a:r>
              <a:rPr lang="zh-CN" altLang="en-US" dirty="0"/>
              <a:t>定义按钮元素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一旦应用了 </a:t>
            </a:r>
            <a:r>
              <a:rPr lang="en-US" altLang="zh-CN" dirty="0" smtClean="0"/>
              <a:t>.button </a:t>
            </a:r>
            <a:r>
              <a:rPr lang="zh-CN" altLang="en-US" dirty="0" smtClean="0"/>
              <a:t>样式，可以</a:t>
            </a:r>
            <a:r>
              <a:rPr lang="zh-CN" altLang="en-US" dirty="0"/>
              <a:t>继续选用两类预定义样式来</a:t>
            </a:r>
            <a:r>
              <a:rPr lang="zh-CN" altLang="en-US" dirty="0" smtClean="0"/>
              <a:t>进一步声明</a:t>
            </a:r>
            <a:r>
              <a:rPr lang="zh-CN" altLang="en-US" dirty="0"/>
              <a:t>元素及其内容的外观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同级样式 </a:t>
            </a:r>
            <a:r>
              <a:rPr lang="en-US" altLang="zh-CN" dirty="0"/>
              <a:t>- </a:t>
            </a:r>
            <a:r>
              <a:rPr lang="zh-CN" altLang="en-US" dirty="0"/>
              <a:t>同级样式与</a:t>
            </a:r>
            <a:r>
              <a:rPr lang="en-US" altLang="zh-CN" dirty="0"/>
              <a:t>.button</a:t>
            </a:r>
            <a:r>
              <a:rPr lang="zh-CN" altLang="en-US" dirty="0"/>
              <a:t>应用在同一元素上，声明元素的位置、配色等。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下级样式 </a:t>
            </a:r>
            <a:r>
              <a:rPr lang="en-US" altLang="zh-CN" dirty="0"/>
              <a:t>- </a:t>
            </a:r>
            <a:r>
              <a:rPr lang="zh-CN" altLang="en-US" dirty="0"/>
              <a:t>下级样式只能应用在</a:t>
            </a:r>
            <a:r>
              <a:rPr lang="en-US" altLang="zh-CN" dirty="0"/>
              <a:t>.button</a:t>
            </a:r>
            <a:r>
              <a:rPr lang="zh-CN" altLang="en-US" dirty="0"/>
              <a:t>的子元素上，声明子元素的大小等特征。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06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按钮：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  <p:pic>
        <p:nvPicPr>
          <p:cNvPr id="9218" name="Picture 2" descr=".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47" y="1839058"/>
            <a:ext cx="6469106" cy="43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button </a:t>
            </a:r>
            <a:r>
              <a:rPr lang="zh-CN" altLang="en-US" dirty="0" smtClean="0"/>
              <a:t>嵌入图标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675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使用内置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ionicons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样式</a:t>
            </a:r>
            <a:r>
              <a:rPr lang="zh-CN" altLang="en-US" dirty="0"/>
              <a:t>，图标可以很容易地加入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.button </a:t>
            </a:r>
            <a:r>
              <a:rPr lang="zh-CN" altLang="en-US" dirty="0" smtClean="0"/>
              <a:t>中：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更</a:t>
            </a:r>
            <a:r>
              <a:rPr lang="zh-CN" altLang="en-US" dirty="0"/>
              <a:t>简洁的办法是：直接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.button </a:t>
            </a:r>
            <a:r>
              <a:rPr lang="zh-CN" altLang="en-US" dirty="0" smtClean="0"/>
              <a:t>上</a:t>
            </a:r>
            <a:r>
              <a:rPr lang="zh-CN" altLang="en-US" dirty="0"/>
              <a:t>设置样式，这样可以有效减少元素的数目：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26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55074" y="2829820"/>
            <a:ext cx="7460273" cy="1366528"/>
          </a:xfrm>
        </p:spPr>
        <p:txBody>
          <a:bodyPr/>
          <a:lstStyle/>
          <a:p>
            <a:r>
              <a:rPr lang="en-US" altLang="zh-CN" dirty="0" smtClean="0"/>
              <a:t>&lt;a class="button"&gt;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class="icon ion-home"&gt;&lt;/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    Home</a:t>
            </a:r>
          </a:p>
          <a:p>
            <a:r>
              <a:rPr lang="en-US" altLang="zh-CN" dirty="0"/>
              <a:t>&lt;/a&gt;</a:t>
            </a:r>
            <a:endParaRPr lang="zh-CN" altLang="en-US" dirty="0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1055073" y="5500021"/>
            <a:ext cx="74602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ea typeface="+mn-ea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&lt;a class="button icon-left ion-home"&gt;...&lt;/a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98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输入组件容器：</a:t>
            </a:r>
            <a:r>
              <a:rPr lang="en-US" altLang="zh-CN" dirty="0" smtClean="0"/>
              <a:t>item-input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32359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ionic</a:t>
            </a:r>
            <a:r>
              <a:rPr lang="zh-CN" altLang="en-US" sz="2400" dirty="0"/>
              <a:t>中，各种输入组件被定义成不同的</a:t>
            </a:r>
            <a:r>
              <a:rPr lang="en-US" altLang="zh-CN" sz="2400" dirty="0"/>
              <a:t>HTML</a:t>
            </a:r>
            <a:r>
              <a:rPr lang="zh-CN" altLang="en-US" sz="2400" dirty="0"/>
              <a:t>模板，以便将描述标签和输入元素 打包在一起。在这个模板的根元素上，需要声明</a:t>
            </a:r>
            <a:r>
              <a:rPr lang="en-US" altLang="zh-CN" sz="2400" dirty="0"/>
              <a:t>.item-input</a:t>
            </a:r>
            <a:r>
              <a:rPr lang="zh-CN" altLang="en-US" sz="2400" dirty="0"/>
              <a:t>样式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不同的输入元素有不同的模板定义。比如，文本输入通常包含一个描述标签：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28650" y="3081387"/>
            <a:ext cx="7886700" cy="369332"/>
          </a:xfrm>
        </p:spPr>
        <p:txBody>
          <a:bodyPr/>
          <a:lstStyle/>
          <a:p>
            <a:r>
              <a:rPr lang="en-US" altLang="zh-CN" dirty="0"/>
              <a:t>&lt;any class="item-input"&gt;...&lt;/any&gt;</a:t>
            </a:r>
            <a:endParaRPr lang="zh-CN" altLang="en-US" dirty="0"/>
          </a:p>
        </p:txBody>
      </p:sp>
      <p:sp>
        <p:nvSpPr>
          <p:cNvPr id="11" name="文本占位符 9"/>
          <p:cNvSpPr txBox="1">
            <a:spLocks/>
          </p:cNvSpPr>
          <p:nvPr/>
        </p:nvSpPr>
        <p:spPr>
          <a:xfrm>
            <a:off x="628650" y="4710840"/>
            <a:ext cx="7886700" cy="1366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ea typeface="+mn-ea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class="item-input"&gt;</a:t>
            </a:r>
          </a:p>
          <a:p>
            <a:r>
              <a:rPr lang="en-US" dirty="0"/>
              <a:t>    &lt;label class="input-label"&gt;</a:t>
            </a:r>
            <a:r>
              <a:rPr lang="zh-CN" altLang="en-US" dirty="0"/>
              <a:t>用户名</a:t>
            </a:r>
            <a:r>
              <a:rPr lang="en-US" altLang="zh-CN" dirty="0"/>
              <a:t>&lt;/</a:t>
            </a:r>
            <a:r>
              <a:rPr lang="en-US" dirty="0"/>
              <a:t>label&gt;</a:t>
            </a:r>
          </a:p>
          <a:p>
            <a:r>
              <a:rPr lang="en-US" dirty="0"/>
              <a:t>    &lt;input type="text" placeholder="</a:t>
            </a:r>
            <a:r>
              <a:rPr lang="zh-CN" altLang="en-US" dirty="0"/>
              <a:t>请输入你的用户账号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&lt;/</a:t>
            </a:r>
            <a:r>
              <a:rPr lang="en-US" dirty="0"/>
              <a:t>div&gt;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5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输入组件容器：</a:t>
            </a:r>
            <a:r>
              <a:rPr lang="en-US" altLang="zh-CN" dirty="0" smtClean="0"/>
              <a:t>item-input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预定</a:t>
            </a:r>
            <a:r>
              <a:rPr lang="zh-CN" altLang="en-US" dirty="0"/>
              <a:t>义了文本输入、开关、复选按钮、单选按钮、选择框、滑动条等</a:t>
            </a:r>
            <a:r>
              <a:rPr lang="zh-CN" altLang="en-US" dirty="0" smtClean="0"/>
              <a:t>常用输入组件：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2625633"/>
            <a:ext cx="6330464" cy="37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堆叠式标签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堆叠式标签意味着将描述性标签</a:t>
            </a:r>
            <a:r>
              <a:rPr lang="zh-CN" altLang="en-US" dirty="0" smtClean="0"/>
              <a:t>占一行：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491099"/>
            <a:ext cx="7886700" cy="1366528"/>
          </a:xfrm>
        </p:spPr>
        <p:txBody>
          <a:bodyPr/>
          <a:lstStyle/>
          <a:p>
            <a:r>
              <a:rPr lang="en-US" altLang="zh-CN" dirty="0"/>
              <a:t>&lt;any class="item-input item-stacked-label"&gt;</a:t>
            </a:r>
          </a:p>
          <a:p>
            <a:r>
              <a:rPr lang="en-US" altLang="zh-CN" dirty="0"/>
              <a:t>    &lt;any class="input-label"&gt;...&lt;/any&gt;</a:t>
            </a:r>
          </a:p>
          <a:p>
            <a:r>
              <a:rPr lang="en-US" altLang="zh-CN" dirty="0"/>
              <a:t>    &lt;input type="text" placeholder="..."&gt;</a:t>
            </a:r>
          </a:p>
          <a:p>
            <a:r>
              <a:rPr lang="en-US" altLang="zh-CN" dirty="0"/>
              <a:t>&lt;/any&gt;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920524"/>
            <a:ext cx="3086100" cy="25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CSS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如果你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AngularJS </a:t>
            </a:r>
            <a:r>
              <a:rPr lang="zh-CN" altLang="en-US" dirty="0" smtClean="0"/>
              <a:t>这样</a:t>
            </a:r>
            <a:r>
              <a:rPr lang="zh-CN" altLang="en-US" dirty="0"/>
              <a:t>的东西不感兴趣，可以只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框架：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直接在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中</a:t>
            </a:r>
            <a:r>
              <a:rPr lang="zh-CN" altLang="en-US" dirty="0"/>
              <a:t>引入 </a:t>
            </a:r>
            <a:r>
              <a:rPr lang="en-US" altLang="zh-CN" i="1" dirty="0" smtClean="0"/>
              <a:t>ionic.css </a:t>
            </a:r>
            <a:r>
              <a:rPr lang="zh-CN" altLang="en-US" dirty="0" smtClean="0"/>
              <a:t>就</a:t>
            </a:r>
            <a:r>
              <a:rPr lang="zh-CN" altLang="en-US" dirty="0"/>
              <a:t>可以了。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ionic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框架</a:t>
            </a:r>
            <a:r>
              <a:rPr lang="zh-CN" altLang="en-US" dirty="0"/>
              <a:t>主要提供</a:t>
            </a:r>
            <a:r>
              <a:rPr lang="zh-CN" altLang="en-US" i="1" dirty="0"/>
              <a:t>预定义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类</a:t>
            </a:r>
            <a:r>
              <a:rPr lang="zh-CN" altLang="en-US" dirty="0"/>
              <a:t>，来帮助我们快速构建适用于手机</a:t>
            </a:r>
            <a:r>
              <a:rPr lang="zh-CN" altLang="en-US" dirty="0" smtClean="0"/>
              <a:t>端的 </a:t>
            </a:r>
            <a:r>
              <a:rPr lang="en-US" altLang="zh-CN" dirty="0" smtClean="0"/>
              <a:t>UI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5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开关</a:t>
            </a:r>
            <a:r>
              <a:rPr lang="zh-CN" altLang="en-US" dirty="0"/>
              <a:t>标签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开关通常用来设置两种状态 </a:t>
            </a:r>
            <a:r>
              <a:rPr lang="en-US" altLang="zh-CN" dirty="0"/>
              <a:t>- </a:t>
            </a:r>
            <a:r>
              <a:rPr lang="zh-CN" altLang="en-US" dirty="0"/>
              <a:t>开启和关闭：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  <p:pic>
        <p:nvPicPr>
          <p:cNvPr id="1028" name="Picture 4" descr="to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70" y="2232195"/>
            <a:ext cx="5464060" cy="410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1559042"/>
          </a:xfrm>
        </p:spPr>
        <p:txBody>
          <a:bodyPr/>
          <a:lstStyle/>
          <a:p>
            <a:r>
              <a:rPr lang="zh-CN" altLang="en-US" dirty="0"/>
              <a:t>正如上图中所见，开关的可视部件包括两部分：滑轨（</a:t>
            </a:r>
            <a:r>
              <a:rPr lang="en-US" altLang="zh-CN" dirty="0"/>
              <a:t>.track</a:t>
            </a:r>
            <a:r>
              <a:rPr lang="zh-CN" altLang="en-US" dirty="0"/>
              <a:t>）和手柄（</a:t>
            </a:r>
            <a:r>
              <a:rPr lang="en-US" altLang="zh-CN" dirty="0"/>
              <a:t>.handle</a:t>
            </a:r>
            <a:r>
              <a:rPr lang="zh-CN" altLang="en-US" dirty="0"/>
              <a:t>）。 </a:t>
            </a:r>
            <a:r>
              <a:rPr lang="en-US" altLang="zh-CN" dirty="0"/>
              <a:t>ionic</a:t>
            </a:r>
            <a:r>
              <a:rPr lang="zh-CN" altLang="en-US" dirty="0"/>
              <a:t>使用如下</a:t>
            </a:r>
            <a:r>
              <a:rPr lang="en-US" altLang="zh-CN" dirty="0"/>
              <a:t>HTML</a:t>
            </a:r>
            <a:r>
              <a:rPr lang="zh-CN" altLang="en-US" dirty="0"/>
              <a:t>模板创建开关组件：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9EB-F374-41BD-B66F-30B08193C10C}" type="datetime1">
              <a:rPr lang="en-US" altLang="zh-CN" smtClean="0"/>
              <a:t>12/21/2015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58910" y="3190817"/>
            <a:ext cx="7886700" cy="2031325"/>
          </a:xfrm>
        </p:spPr>
        <p:txBody>
          <a:bodyPr/>
          <a:lstStyle/>
          <a:p>
            <a:r>
              <a:rPr lang="en-US" altLang="zh-CN" dirty="0"/>
              <a:t>&lt;any class="toggle"&gt;</a:t>
            </a:r>
          </a:p>
          <a:p>
            <a:r>
              <a:rPr lang="en-US" altLang="zh-CN" dirty="0"/>
              <a:t>        &lt;input type="checkbox"&gt;</a:t>
            </a:r>
          </a:p>
          <a:p>
            <a:r>
              <a:rPr lang="en-US" altLang="zh-CN" dirty="0"/>
              <a:t>        &lt;any class="track"&gt;</a:t>
            </a:r>
          </a:p>
          <a:p>
            <a:r>
              <a:rPr lang="en-US" altLang="zh-CN" dirty="0"/>
              <a:t>            &lt;any class="handle"&gt;&lt;/any&gt;</a:t>
            </a:r>
          </a:p>
          <a:p>
            <a:r>
              <a:rPr lang="en-US" altLang="zh-CN" dirty="0"/>
              <a:t>        &lt;/any&gt;</a:t>
            </a:r>
          </a:p>
          <a:p>
            <a:pPr marL="0" indent="0">
              <a:buNone/>
            </a:pPr>
            <a:r>
              <a:rPr lang="en-US" altLang="zh-CN" dirty="0" smtClean="0"/>
              <a:t>  &lt;/</a:t>
            </a:r>
            <a:r>
              <a:rPr lang="en-US" altLang="zh-CN" dirty="0"/>
              <a:t>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96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复选按钮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760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复选框通常用来在一组列表中选中部分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和开关一样，复选按钮也是基于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checkbox input</a:t>
            </a:r>
            <a:r>
              <a:rPr lang="zh-CN" altLang="en-US" dirty="0"/>
              <a:t>实现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复选按钮的配色方案样式为：</a:t>
            </a:r>
            <a:r>
              <a:rPr lang="en-US" altLang="zh-CN" dirty="0"/>
              <a:t>.checkbox-{color}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441837"/>
            <a:ext cx="7886700" cy="2031325"/>
          </a:xfrm>
        </p:spPr>
        <p:txBody>
          <a:bodyPr/>
          <a:lstStyle/>
          <a:p>
            <a:r>
              <a:rPr lang="en-US" altLang="zh-CN" dirty="0"/>
              <a:t>&lt;li class="item item-checkbox"&gt;</a:t>
            </a:r>
          </a:p>
          <a:p>
            <a:r>
              <a:rPr lang="en-US" altLang="zh-CN" dirty="0"/>
              <a:t>    &lt;label class="checkbox"&gt;</a:t>
            </a:r>
          </a:p>
          <a:p>
            <a:r>
              <a:rPr lang="en-US" altLang="zh-CN" dirty="0"/>
              <a:t>        &lt;input type="checkbox"&gt;</a:t>
            </a:r>
          </a:p>
          <a:p>
            <a:r>
              <a:rPr lang="en-US" altLang="zh-CN" dirty="0"/>
              <a:t>    &lt;/label&gt;</a:t>
            </a:r>
          </a:p>
          <a:p>
            <a:r>
              <a:rPr lang="en-US" altLang="zh-CN" dirty="0"/>
              <a:t>    &lt;h2&gt;Do you agree?&lt;/h2&gt;</a:t>
            </a:r>
          </a:p>
          <a:p>
            <a:r>
              <a:rPr lang="en-US" altLang="zh-CN" dirty="0"/>
              <a:t>&lt;/li&gt;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6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454811"/>
          </a:xfrm>
        </p:spPr>
        <p:txBody>
          <a:bodyPr/>
          <a:lstStyle/>
          <a:p>
            <a:r>
              <a:rPr lang="zh-CN" altLang="en-US" dirty="0"/>
              <a:t>单选按钮的可视部件包括两部分：选中图标（</a:t>
            </a:r>
            <a:r>
              <a:rPr lang="en-US" altLang="zh-CN" dirty="0"/>
              <a:t>.radio-icon</a:t>
            </a:r>
            <a:r>
              <a:rPr lang="zh-CN" altLang="en-US" dirty="0"/>
              <a:t>） 和描述内容（</a:t>
            </a:r>
            <a:r>
              <a:rPr lang="en-US" altLang="zh-CN" dirty="0"/>
              <a:t>.item-content</a:t>
            </a:r>
            <a:r>
              <a:rPr lang="zh-CN" altLang="en-US" dirty="0"/>
              <a:t>），你可以</a:t>
            </a:r>
            <a:r>
              <a:rPr lang="zh-CN" altLang="en-US" dirty="0" smtClean="0"/>
              <a:t>在</a:t>
            </a:r>
            <a:r>
              <a:rPr lang="zh-CN" altLang="en-US" dirty="0"/>
              <a:t>内容</a:t>
            </a:r>
            <a:r>
              <a:rPr lang="zh-CN" altLang="en-US" dirty="0" smtClean="0"/>
              <a:t>随便</a:t>
            </a:r>
            <a:r>
              <a:rPr lang="zh-CN" altLang="en-US" dirty="0"/>
              <a:t>添加 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单选按钮通常不单独使用</a:t>
            </a:r>
            <a:r>
              <a:rPr lang="zh-CN" altLang="en-US" dirty="0" smtClean="0"/>
              <a:t>，需要将</a:t>
            </a:r>
            <a:r>
              <a:rPr lang="zh-CN" altLang="en-US" dirty="0"/>
              <a:t>他们放入一个列表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33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189137"/>
            <a:ext cx="7886700" cy="1698927"/>
          </a:xfrm>
        </p:spPr>
        <p:txBody>
          <a:bodyPr/>
          <a:lstStyle/>
          <a:p>
            <a:r>
              <a:rPr lang="en-US" altLang="zh-CN" dirty="0"/>
              <a:t>&lt;label class="item item-radio"&gt;</a:t>
            </a:r>
          </a:p>
          <a:p>
            <a:r>
              <a:rPr lang="en-US" altLang="zh-CN" dirty="0"/>
              <a:t>    &lt;input type="radio" name="group"&gt;</a:t>
            </a:r>
          </a:p>
          <a:p>
            <a:r>
              <a:rPr lang="en-US" altLang="zh-CN" dirty="0"/>
              <a:t>    &lt;div class="item-content"&gt;</a:t>
            </a:r>
            <a:r>
              <a:rPr lang="zh-CN" altLang="en-US" dirty="0"/>
              <a:t>支付宝网页支付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i</a:t>
            </a:r>
            <a:r>
              <a:rPr lang="en-US" altLang="zh-CN" dirty="0"/>
              <a:t> class="radio-icon ion-checkmark calm"&gt;&lt;/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&lt;/label&gt;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89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587547"/>
          </a:xfrm>
        </p:spPr>
        <p:txBody>
          <a:bodyPr/>
          <a:lstStyle/>
          <a:p>
            <a:r>
              <a:rPr lang="zh-CN" altLang="en-US" dirty="0"/>
              <a:t>滑动条的可视部件包括三部分：左右图标和中间的滑动条。 图标是可选的，当不用图标时，滑动条将占据整个宽度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.range-{color}</a:t>
            </a:r>
            <a:r>
              <a:rPr lang="zh-CN" altLang="en-US" dirty="0"/>
              <a:t>样式声明滑动条的配色方案，这主要影响滑轨的颜色。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180899"/>
            <a:ext cx="7886700" cy="1698927"/>
          </a:xfrm>
        </p:spPr>
        <p:txBody>
          <a:bodyPr/>
          <a:lstStyle/>
          <a:p>
            <a:r>
              <a:rPr lang="en-US" altLang="zh-CN" dirty="0"/>
              <a:t>&lt;div class="item range range-positive"&gt;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i</a:t>
            </a:r>
            <a:r>
              <a:rPr lang="en-US" altLang="zh-CN" dirty="0"/>
              <a:t> class="icon ion-</a:t>
            </a:r>
            <a:r>
              <a:rPr lang="en-US" altLang="zh-CN" dirty="0" err="1"/>
              <a:t>ios</a:t>
            </a:r>
            <a:r>
              <a:rPr lang="en-US" altLang="zh-CN" dirty="0"/>
              <a:t>-volume-low"&gt;&lt;/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&lt;input type="range" name="volume" value="30"&gt;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i</a:t>
            </a:r>
            <a:r>
              <a:rPr lang="en-US" altLang="zh-CN" dirty="0"/>
              <a:t> class="icon ion-</a:t>
            </a:r>
            <a:r>
              <a:rPr lang="en-US" altLang="zh-CN" dirty="0" err="1"/>
              <a:t>ios</a:t>
            </a:r>
            <a:r>
              <a:rPr lang="en-US" altLang="zh-CN" dirty="0"/>
              <a:t>-volume-high"&gt;&lt;/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5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在每个平台上，选择框的表现形式都不一样，例如，在</a:t>
            </a:r>
            <a:r>
              <a:rPr lang="en-US" altLang="zh-CN" dirty="0"/>
              <a:t>PC</a:t>
            </a:r>
            <a:r>
              <a:rPr lang="zh-CN" altLang="en-US" dirty="0"/>
              <a:t>上，是一个传统的下拉框，在</a:t>
            </a:r>
            <a:r>
              <a:rPr lang="en-US" altLang="zh-CN" dirty="0"/>
              <a:t>Android </a:t>
            </a:r>
            <a:r>
              <a:rPr lang="zh-CN" altLang="en-US" dirty="0"/>
              <a:t>是一个单选弹出</a:t>
            </a:r>
            <a:r>
              <a:rPr lang="zh-CN" altLang="en-US" dirty="0" smtClean="0"/>
              <a:t>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172830"/>
            <a:ext cx="7886700" cy="2696123"/>
          </a:xfrm>
        </p:spPr>
        <p:txBody>
          <a:bodyPr/>
          <a:lstStyle/>
          <a:p>
            <a:r>
              <a:rPr lang="en-US" altLang="zh-CN" dirty="0"/>
              <a:t>&lt;label class="item item-select"&gt;</a:t>
            </a:r>
          </a:p>
          <a:p>
            <a:r>
              <a:rPr lang="en-US" altLang="zh-CN" dirty="0"/>
              <a:t>    &lt;span class="input-label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前端技术</a:t>
            </a:r>
            <a:r>
              <a:rPr lang="en-US" altLang="zh-CN" dirty="0" smtClean="0"/>
              <a:t>&lt;/</a:t>
            </a:r>
            <a:r>
              <a:rPr lang="en-US" altLang="zh-CN" dirty="0"/>
              <a:t>span&gt;</a:t>
            </a:r>
          </a:p>
          <a:p>
            <a:r>
              <a:rPr lang="en-US" altLang="zh-CN" dirty="0"/>
              <a:t>    &lt;select&gt;</a:t>
            </a:r>
          </a:p>
          <a:p>
            <a:r>
              <a:rPr lang="en-US" altLang="zh-CN" dirty="0"/>
              <a:t>        &lt;option&gt;HTML5&lt;/option&gt;</a:t>
            </a:r>
          </a:p>
          <a:p>
            <a:r>
              <a:rPr lang="en-US" altLang="zh-CN" dirty="0"/>
              <a:t>        &lt;option selected&gt;CSS3&lt;/option&gt;</a:t>
            </a:r>
          </a:p>
          <a:p>
            <a:r>
              <a:rPr lang="en-US" altLang="zh-CN" dirty="0"/>
              <a:t>        &lt;option&gt;ES6&lt;/option&gt;</a:t>
            </a:r>
          </a:p>
          <a:p>
            <a:r>
              <a:rPr lang="en-US" altLang="zh-CN" dirty="0"/>
              <a:t>    &lt;/select&gt;</a:t>
            </a:r>
          </a:p>
          <a:p>
            <a:r>
              <a:rPr lang="en-US" altLang="zh-CN" dirty="0"/>
              <a:t>&lt;/label&gt;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0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  <a:r>
              <a:rPr lang="zh-CN" altLang="en-US" dirty="0" smtClean="0"/>
              <a:t>卡：</a:t>
            </a:r>
            <a:r>
              <a:rPr lang="en-US" altLang="zh-CN" dirty="0" smtClean="0"/>
              <a:t>tabs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351572"/>
          </a:xfrm>
        </p:spPr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中使用 </a:t>
            </a:r>
            <a:r>
              <a:rPr lang="en-US" altLang="zh-CN" dirty="0" smtClean="0"/>
              <a:t>.tabs </a:t>
            </a:r>
            <a:r>
              <a:rPr lang="zh-CN" altLang="en-US" dirty="0" smtClean="0"/>
              <a:t>样式</a:t>
            </a:r>
            <a:r>
              <a:rPr lang="zh-CN" altLang="en-US" dirty="0"/>
              <a:t>声明选项卡，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.tab-item </a:t>
            </a:r>
            <a:r>
              <a:rPr lang="zh-CN" altLang="en-US" dirty="0" smtClean="0"/>
              <a:t>样式</a:t>
            </a:r>
            <a:r>
              <a:rPr lang="zh-CN" altLang="en-US" dirty="0"/>
              <a:t>声明选项</a:t>
            </a:r>
            <a:r>
              <a:rPr lang="zh-CN" altLang="en-US" dirty="0" smtClean="0"/>
              <a:t>卡成员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选项</a:t>
            </a:r>
            <a:r>
              <a:rPr lang="zh-CN" altLang="en-US" dirty="0"/>
              <a:t>卡默认地位于屏幕底部。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36</a:t>
            </a:fld>
            <a:endParaRPr lang="zh-CN" altLang="en-US" sz="1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628650" y="2946378"/>
            <a:ext cx="7886700" cy="1698927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/>
              <a:t>class="tabs"&gt;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&lt;li </a:t>
            </a:r>
            <a:r>
              <a:rPr lang="en-US" altLang="zh-CN" dirty="0"/>
              <a:t>class="tab-item"&gt;...&lt;/any&gt;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&lt;li </a:t>
            </a:r>
            <a:r>
              <a:rPr lang="en-US" altLang="zh-CN" dirty="0"/>
              <a:t>class="tab-item"&gt;...&lt;/any&gt;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335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选项卡：</a:t>
            </a:r>
            <a:r>
              <a:rPr lang="en-US" altLang="zh-CN" dirty="0"/>
              <a:t>tabs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37</a:t>
            </a:fld>
            <a:endParaRPr lang="zh-CN" altLang="en-US" sz="1200"/>
          </a:p>
        </p:txBody>
      </p:sp>
      <p:pic>
        <p:nvPicPr>
          <p:cNvPr id="2050" name="Picture 2" descr=".tab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21" y="1648747"/>
            <a:ext cx="6942158" cy="47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选项卡的选项默认的只包含文字</a:t>
            </a:r>
            <a:r>
              <a:rPr lang="zh-CN" altLang="en-US" dirty="0" smtClean="0"/>
              <a:t>，可以使用图标，如微博和</a:t>
            </a:r>
            <a:r>
              <a:rPr lang="zh-CN" altLang="en-US" dirty="0"/>
              <a:t>微</a:t>
            </a:r>
            <a:r>
              <a:rPr lang="zh-CN" altLang="en-US" dirty="0" smtClean="0"/>
              <a:t>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38</a:t>
            </a:fld>
            <a:endParaRPr lang="zh-CN" altLang="en-US" sz="1200"/>
          </a:p>
        </p:txBody>
      </p:sp>
      <p:pic>
        <p:nvPicPr>
          <p:cNvPr id="3076" name="Picture 4" descr="wec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8" y="2558817"/>
            <a:ext cx="6548284" cy="378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  <p:grpSp>
        <p:nvGrpSpPr>
          <p:cNvPr id="7" name="组合 6"/>
          <p:cNvGrpSpPr/>
          <p:nvPr/>
        </p:nvGrpSpPr>
        <p:grpSpPr>
          <a:xfrm>
            <a:off x="1771762" y="1680518"/>
            <a:ext cx="5600476" cy="4485692"/>
            <a:chOff x="2737155" y="3042875"/>
            <a:chExt cx="3760360" cy="301185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55" y="3042875"/>
              <a:ext cx="1694168" cy="30118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095" y="3042875"/>
              <a:ext cx="1691420" cy="3006969"/>
            </a:xfrm>
            <a:prstGeom prst="rect">
              <a:avLst/>
            </a:prstGeom>
          </p:spPr>
        </p:pic>
      </p:grpSp>
      <p:sp>
        <p:nvSpPr>
          <p:cNvPr id="10" name="椭圆 9"/>
          <p:cNvSpPr/>
          <p:nvPr/>
        </p:nvSpPr>
        <p:spPr>
          <a:xfrm>
            <a:off x="1672910" y="5670744"/>
            <a:ext cx="897696" cy="631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14987" y="5684591"/>
            <a:ext cx="897696" cy="631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CSS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ionic </a:t>
            </a:r>
            <a:r>
              <a:rPr lang="zh-CN" altLang="en-US" dirty="0" smtClean="0"/>
              <a:t>的</a:t>
            </a:r>
            <a:r>
              <a:rPr lang="zh-CN" altLang="en-US" dirty="0"/>
              <a:t>预定</a:t>
            </a:r>
            <a:r>
              <a:rPr lang="zh-CN" altLang="en-US" dirty="0" smtClean="0"/>
              <a:t>义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类</a:t>
            </a:r>
            <a:r>
              <a:rPr lang="zh-CN" altLang="en-US" dirty="0"/>
              <a:t>主要分四个</a:t>
            </a:r>
            <a:r>
              <a:rPr lang="zh-CN" altLang="en-US" dirty="0" smtClean="0"/>
              <a:t>方面：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基本布局类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颜色和图标类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界面组件类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栅格</a:t>
            </a:r>
            <a:r>
              <a:rPr lang="zh-CN" altLang="en-US" dirty="0" smtClean="0"/>
              <a:t>系统类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3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顶部选项卡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默认情况下，选项卡位于屏幕底部，可以使用</a:t>
            </a:r>
            <a:r>
              <a:rPr lang="en-US" altLang="zh-CN" dirty="0"/>
              <a:t>.tabs-top</a:t>
            </a:r>
            <a:r>
              <a:rPr lang="zh-CN" altLang="en-US" dirty="0"/>
              <a:t>样式将选项卡置于顶部。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40</a:t>
            </a:fld>
            <a:endParaRPr lang="zh-CN" altLang="en-US" sz="1200"/>
          </a:p>
        </p:txBody>
      </p:sp>
      <p:pic>
        <p:nvPicPr>
          <p:cNvPr id="4100" name="Picture 4" descr=".tabs-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83" y="2852864"/>
            <a:ext cx="5191434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条带风格选项卡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条带风格的选项卡起源于</a:t>
            </a:r>
            <a:r>
              <a:rPr lang="en-US" altLang="zh-CN" dirty="0"/>
              <a:t>Android</a:t>
            </a:r>
            <a:r>
              <a:rPr lang="zh-CN" altLang="en-US" dirty="0"/>
              <a:t>平台，它使用一个细长的条带表示选项的选中状态：</a:t>
            </a:r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686175"/>
            <a:ext cx="3743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栅</a:t>
            </a:r>
            <a:r>
              <a:rPr lang="zh-CN" altLang="en-US" dirty="0"/>
              <a:t>格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和 </a:t>
            </a:r>
            <a:r>
              <a:rPr lang="en-US" altLang="zh-CN" dirty="0" smtClean="0"/>
              <a:t>Bootstrap </a:t>
            </a:r>
            <a:r>
              <a:rPr lang="zh-CN" altLang="en-US" dirty="0" smtClean="0"/>
              <a:t>一样</a:t>
            </a:r>
            <a:r>
              <a:rPr lang="zh-CN" altLang="en-US" dirty="0"/>
              <a:t>，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也</a:t>
            </a:r>
            <a:r>
              <a:rPr lang="zh-CN" altLang="en-US" dirty="0"/>
              <a:t>提供了栅格系统。</a:t>
            </a:r>
            <a:r>
              <a:rPr lang="zh-CN" altLang="en-US" dirty="0" smtClean="0"/>
              <a:t>不过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的</a:t>
            </a:r>
            <a:r>
              <a:rPr lang="zh-CN" altLang="en-US" dirty="0"/>
              <a:t>实现是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Flex Box </a:t>
            </a:r>
            <a:r>
              <a:rPr lang="zh-CN" altLang="en-US" dirty="0"/>
              <a:t>模型，更为灵活。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93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</a:t>
            </a:r>
            <a:r>
              <a:rPr lang="zh-CN" altLang="en-US" dirty="0"/>
              <a:t>盒模型（</a:t>
            </a:r>
            <a:r>
              <a:rPr lang="en-US" altLang="zh-CN" dirty="0"/>
              <a:t>Flexible Box</a:t>
            </a:r>
            <a:r>
              <a:rPr lang="zh-CN" altLang="en-US" dirty="0"/>
              <a:t>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02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中的栅格系统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中使用栅格系统主要使用两个类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.row - </a:t>
            </a:r>
            <a:r>
              <a:rPr lang="zh-CN" altLang="en-US" dirty="0"/>
              <a:t>在容器元素上使用</a:t>
            </a:r>
            <a:r>
              <a:rPr lang="en-US" altLang="zh-CN" dirty="0"/>
              <a:t>.row</a:t>
            </a:r>
            <a:r>
              <a:rPr lang="zh-CN" altLang="en-US" dirty="0"/>
              <a:t>类，表示将其设置为弹性容器，即</a:t>
            </a:r>
            <a:r>
              <a:rPr lang="en-US" altLang="zh-CN" dirty="0"/>
              <a:t>Flexible Box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.col - </a:t>
            </a:r>
            <a:r>
              <a:rPr lang="zh-CN" altLang="en-US" dirty="0"/>
              <a:t>在子元素上使用</a:t>
            </a:r>
            <a:r>
              <a:rPr lang="en-US" altLang="zh-CN" dirty="0"/>
              <a:t>.col</a:t>
            </a:r>
            <a:r>
              <a:rPr lang="zh-CN" altLang="en-US" dirty="0"/>
              <a:t>类，其扩展系数和收缩系数都被设置为</a:t>
            </a:r>
            <a:r>
              <a:rPr lang="en-US" altLang="zh-CN" dirty="0"/>
              <a:t>1</a:t>
            </a:r>
            <a:r>
              <a:rPr lang="zh-CN" altLang="en-US" dirty="0"/>
              <a:t>。这意味着 所有的子元素将平分容器的宽度。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272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默认的定宽列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的栅格中，每一行的各列默认是等宽的，这使得实现一个图片 浏览界面非常简单。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96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.col-{</a:t>
            </a:r>
            <a:r>
              <a:rPr lang="en-US" altLang="zh-CN" dirty="0" smtClean="0"/>
              <a:t>w-p} </a:t>
            </a:r>
            <a:r>
              <a:rPr lang="zh-CN" altLang="en-US" dirty="0" smtClean="0"/>
              <a:t>指定列宽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我们也可以显式地指定某些列的</a:t>
            </a:r>
            <a:r>
              <a:rPr lang="zh-CN" altLang="en-US" dirty="0" smtClean="0"/>
              <a:t>宽度：</a:t>
            </a:r>
            <a:endParaRPr lang="en-US" altLang="zh-CN" dirty="0" smtClean="0"/>
          </a:p>
          <a:p>
            <a:pPr lvl="1"/>
            <a:r>
              <a:rPr lang="en-US" altLang="zh-CN" dirty="0"/>
              <a:t>.col-10 - </a:t>
            </a:r>
            <a:r>
              <a:rPr lang="zh-CN" altLang="en-US" dirty="0"/>
              <a:t>占据容器</a:t>
            </a:r>
            <a:r>
              <a:rPr lang="en-US" altLang="zh-CN" dirty="0"/>
              <a:t>10%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.col-20 - </a:t>
            </a:r>
            <a:r>
              <a:rPr lang="zh-CN" altLang="en-US" dirty="0"/>
              <a:t>占据容器</a:t>
            </a:r>
            <a:r>
              <a:rPr lang="en-US" altLang="zh-CN" dirty="0"/>
              <a:t>20%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.col-25 - </a:t>
            </a:r>
            <a:r>
              <a:rPr lang="zh-CN" altLang="en-US" dirty="0"/>
              <a:t>占据容器</a:t>
            </a:r>
            <a:r>
              <a:rPr lang="en-US" altLang="zh-CN" dirty="0"/>
              <a:t>25%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.col-33 - </a:t>
            </a:r>
            <a:r>
              <a:rPr lang="zh-CN" altLang="en-US" dirty="0"/>
              <a:t>占据容器</a:t>
            </a:r>
            <a:r>
              <a:rPr lang="en-US" altLang="zh-CN" dirty="0"/>
              <a:t>33%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.col-50 - </a:t>
            </a:r>
            <a:r>
              <a:rPr lang="zh-CN" altLang="en-US" dirty="0"/>
              <a:t>占据容器</a:t>
            </a:r>
            <a:r>
              <a:rPr lang="en-US" altLang="zh-CN" dirty="0"/>
              <a:t>50%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.col-67 - </a:t>
            </a:r>
            <a:r>
              <a:rPr lang="zh-CN" altLang="en-US" dirty="0"/>
              <a:t>占据容器</a:t>
            </a:r>
            <a:r>
              <a:rPr lang="en-US" altLang="zh-CN" dirty="0"/>
              <a:t>67%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.col-75 - </a:t>
            </a:r>
            <a:r>
              <a:rPr lang="zh-CN" altLang="en-US" dirty="0"/>
              <a:t>占据容器</a:t>
            </a:r>
            <a:r>
              <a:rPr lang="en-US" altLang="zh-CN" dirty="0"/>
              <a:t>75%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.col-80 - </a:t>
            </a:r>
            <a:r>
              <a:rPr lang="zh-CN" altLang="en-US" dirty="0"/>
              <a:t>占据容器</a:t>
            </a:r>
            <a:r>
              <a:rPr lang="en-US" altLang="zh-CN" dirty="0"/>
              <a:t>80%</a:t>
            </a:r>
            <a:r>
              <a:rPr lang="zh-CN" altLang="en-US" dirty="0"/>
              <a:t>宽度</a:t>
            </a:r>
          </a:p>
          <a:p>
            <a:pPr lvl="1"/>
            <a:r>
              <a:rPr lang="en-US" altLang="zh-CN" dirty="0"/>
              <a:t>.col-90 - </a:t>
            </a:r>
            <a:r>
              <a:rPr lang="zh-CN" altLang="en-US" dirty="0"/>
              <a:t>占据容器</a:t>
            </a:r>
            <a:r>
              <a:rPr lang="en-US" altLang="zh-CN" dirty="0"/>
              <a:t>90%</a:t>
            </a:r>
            <a:r>
              <a:rPr lang="zh-CN" altLang="en-US" dirty="0"/>
              <a:t>宽度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116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.col-offset-{</a:t>
            </a:r>
            <a:r>
              <a:rPr lang="en-US" altLang="zh-CN" dirty="0" smtClean="0"/>
              <a:t>w-p} </a:t>
            </a:r>
            <a:r>
              <a:rPr lang="zh-CN" altLang="en-US" dirty="0" smtClean="0"/>
              <a:t>指定列偏移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列可以从默认位置</a:t>
            </a:r>
            <a:r>
              <a:rPr lang="zh-CN" altLang="en-US" dirty="0" smtClean="0"/>
              <a:t>偏移：</a:t>
            </a:r>
            <a:endParaRPr lang="en-US" altLang="zh-CN" dirty="0" smtClean="0"/>
          </a:p>
          <a:p>
            <a:pPr lvl="1"/>
            <a:r>
              <a:rPr lang="en-US" altLang="zh-CN" dirty="0"/>
              <a:t>.col-offset-10 - </a:t>
            </a:r>
            <a:r>
              <a:rPr lang="zh-CN" altLang="en-US" dirty="0"/>
              <a:t>偏移默认位置</a:t>
            </a:r>
            <a:r>
              <a:rPr lang="en-US" altLang="zh-CN" dirty="0"/>
              <a:t>10%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.col-offset-20 - </a:t>
            </a:r>
            <a:r>
              <a:rPr lang="zh-CN" altLang="en-US" dirty="0"/>
              <a:t>偏移默认位置</a:t>
            </a:r>
            <a:r>
              <a:rPr lang="en-US" altLang="zh-CN" dirty="0"/>
              <a:t>20%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.col-offset-25 - </a:t>
            </a:r>
            <a:r>
              <a:rPr lang="zh-CN" altLang="en-US" dirty="0"/>
              <a:t>偏移默认位置</a:t>
            </a:r>
            <a:r>
              <a:rPr lang="en-US" altLang="zh-CN" dirty="0"/>
              <a:t>25%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.col-offset-33 - </a:t>
            </a:r>
            <a:r>
              <a:rPr lang="zh-CN" altLang="en-US" dirty="0"/>
              <a:t>偏移默认位置</a:t>
            </a:r>
            <a:r>
              <a:rPr lang="en-US" altLang="zh-CN" dirty="0"/>
              <a:t>33%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.col-offset-50 - </a:t>
            </a:r>
            <a:r>
              <a:rPr lang="zh-CN" altLang="en-US" dirty="0"/>
              <a:t>偏移默认位置</a:t>
            </a:r>
            <a:r>
              <a:rPr lang="en-US" altLang="zh-CN" dirty="0"/>
              <a:t>50%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.col-offset-67 - </a:t>
            </a:r>
            <a:r>
              <a:rPr lang="zh-CN" altLang="en-US" dirty="0"/>
              <a:t>偏移默认位置</a:t>
            </a:r>
            <a:r>
              <a:rPr lang="en-US" altLang="zh-CN" dirty="0"/>
              <a:t>67%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.col-offset-75 - </a:t>
            </a:r>
            <a:r>
              <a:rPr lang="zh-CN" altLang="en-US" dirty="0"/>
              <a:t>偏移默认位置</a:t>
            </a:r>
            <a:r>
              <a:rPr lang="en-US" altLang="zh-CN" dirty="0"/>
              <a:t>75%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.col-offset-80 - </a:t>
            </a:r>
            <a:r>
              <a:rPr lang="zh-CN" altLang="en-US" dirty="0"/>
              <a:t>偏移默认位置</a:t>
            </a:r>
            <a:r>
              <a:rPr lang="en-US" altLang="zh-CN" dirty="0"/>
              <a:t>80%</a:t>
            </a:r>
            <a:r>
              <a:rPr lang="zh-CN" altLang="en-US" dirty="0"/>
              <a:t>容器宽度</a:t>
            </a:r>
          </a:p>
          <a:p>
            <a:pPr lvl="1"/>
            <a:r>
              <a:rPr lang="en-US" altLang="zh-CN" dirty="0"/>
              <a:t>.col-offset-90 - </a:t>
            </a:r>
            <a:r>
              <a:rPr lang="zh-CN" altLang="en-US" dirty="0"/>
              <a:t>偏移默认位置</a:t>
            </a:r>
            <a:r>
              <a:rPr lang="en-US" altLang="zh-CN" dirty="0"/>
              <a:t>90%</a:t>
            </a:r>
            <a:r>
              <a:rPr lang="zh-CN" altLang="en-US" dirty="0"/>
              <a:t>容器宽度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97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.col-{align</a:t>
            </a:r>
            <a:r>
              <a:rPr lang="en-US" altLang="zh-CN" dirty="0" smtClean="0"/>
              <a:t>} </a:t>
            </a:r>
            <a:r>
              <a:rPr lang="zh-CN" altLang="en-US" dirty="0" smtClean="0"/>
              <a:t>列</a:t>
            </a:r>
            <a:r>
              <a:rPr lang="zh-CN" altLang="en-US" dirty="0"/>
              <a:t>纵向对齐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如果一行中各元素的高度不一样，那么比较矮的那些元素将自动被拉伸以适应 整行的高度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ionic</a:t>
            </a:r>
            <a:r>
              <a:rPr lang="zh-CN" altLang="en-US" dirty="0"/>
              <a:t>提供了一些预置的</a:t>
            </a:r>
            <a:r>
              <a:rPr lang="en-US" altLang="zh-CN" dirty="0"/>
              <a:t>CSS</a:t>
            </a:r>
            <a:r>
              <a:rPr lang="zh-CN" altLang="en-US" dirty="0"/>
              <a:t>类用来 指定这些元素纵向的对齐方式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.col-top - </a:t>
            </a:r>
            <a:r>
              <a:rPr lang="zh-CN" altLang="en-US" dirty="0"/>
              <a:t>让元素纵向顶对齐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.col-center - </a:t>
            </a:r>
            <a:r>
              <a:rPr lang="zh-CN" altLang="en-US" dirty="0"/>
              <a:t>让元素居中对齐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.col-bottom - </a:t>
            </a:r>
            <a:r>
              <a:rPr lang="zh-CN" altLang="en-US" dirty="0"/>
              <a:t>让元素向底对齐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这是通过设置元素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align-self</a:t>
            </a:r>
            <a:r>
              <a:rPr lang="zh-CN" altLang="en-US" dirty="0"/>
              <a:t>来实现的。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93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402176" y="2340000"/>
            <a:ext cx="4339650" cy="646331"/>
          </a:xfrm>
        </p:spPr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fld id="{18D1AE5D-4953-4EDC-A3B3-6C32DF696839}" type="datetime1">
              <a:rPr lang="en-US" altLang="zh-CN" smtClean="0"/>
              <a:t>12/21/2015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47050" y="6526213"/>
            <a:ext cx="996950" cy="32385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CSS </a:t>
            </a:r>
            <a:r>
              <a:rPr lang="zh-CN" altLang="en-US" dirty="0" smtClean="0"/>
              <a:t>基本布局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/>
              <a:t>将手机页面的布局模式基本抽象为三块：头、内容、尾。基本布局类提供了 这几个区域的</a:t>
            </a:r>
            <a:r>
              <a:rPr lang="en-US" altLang="zh-CN" dirty="0"/>
              <a:t>CSS</a:t>
            </a:r>
            <a:r>
              <a:rPr lang="zh-CN" altLang="en-US" dirty="0"/>
              <a:t>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83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布局</a:t>
            </a:r>
            <a:r>
              <a:rPr lang="zh-CN" altLang="en-US" dirty="0"/>
              <a:t>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开发实践中，用户界面通常划分为几个区域 </a:t>
            </a:r>
            <a:r>
              <a:rPr lang="en-US" altLang="zh-CN" dirty="0"/>
              <a:t>- </a:t>
            </a:r>
            <a:r>
              <a:rPr lang="zh-CN" altLang="en-US" dirty="0"/>
              <a:t>标题</a:t>
            </a:r>
            <a:r>
              <a:rPr lang="en-US" altLang="zh-CN" dirty="0"/>
              <a:t>/header</a:t>
            </a:r>
            <a:r>
              <a:rPr lang="zh-CN" altLang="en-US" dirty="0"/>
              <a:t>、内容</a:t>
            </a:r>
            <a:r>
              <a:rPr lang="en-US" altLang="zh-CN" dirty="0"/>
              <a:t>/content</a:t>
            </a:r>
            <a:r>
              <a:rPr lang="zh-CN" altLang="en-US" dirty="0"/>
              <a:t>和页脚</a:t>
            </a:r>
            <a:r>
              <a:rPr lang="en-US" altLang="zh-CN" dirty="0"/>
              <a:t>/footer</a:t>
            </a:r>
            <a:r>
              <a:rPr lang="zh-CN" altLang="en-US" dirty="0"/>
              <a:t>。 微信采用的就是典型的三段布局：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  <p:grpSp>
        <p:nvGrpSpPr>
          <p:cNvPr id="11" name="组合 10"/>
          <p:cNvGrpSpPr/>
          <p:nvPr/>
        </p:nvGrpSpPr>
        <p:grpSpPr>
          <a:xfrm>
            <a:off x="2121758" y="3337560"/>
            <a:ext cx="5559202" cy="2822676"/>
            <a:chOff x="2737155" y="3042875"/>
            <a:chExt cx="3760360" cy="30118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55" y="3042875"/>
              <a:ext cx="1694168" cy="301185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095" y="3042875"/>
              <a:ext cx="1691420" cy="3006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9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定高条块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样式 </a:t>
            </a:r>
            <a:r>
              <a:rPr lang="en-US" altLang="zh-CN" dirty="0" smtClean="0"/>
              <a:t>.bar </a:t>
            </a:r>
            <a:r>
              <a:rPr lang="zh-CN" altLang="en-US" dirty="0" smtClean="0"/>
              <a:t>将</a:t>
            </a:r>
            <a:r>
              <a:rPr lang="zh-CN" altLang="en-US" dirty="0"/>
              <a:t>元素声明为屏幕上绝对定位的块状区域，</a:t>
            </a:r>
            <a:r>
              <a:rPr lang="zh-CN" altLang="en-US" dirty="0" smtClean="0"/>
              <a:t>具有固定</a:t>
            </a:r>
            <a:r>
              <a:rPr lang="zh-CN" altLang="en-US" dirty="0"/>
              <a:t>的高度（</a:t>
            </a:r>
            <a:r>
              <a:rPr lang="en-US" altLang="zh-CN" dirty="0"/>
              <a:t>44px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63869" y="2624183"/>
            <a:ext cx="7016262" cy="369332"/>
          </a:xfrm>
        </p:spPr>
        <p:txBody>
          <a:bodyPr/>
          <a:lstStyle/>
          <a:p>
            <a:r>
              <a:rPr lang="en-US" altLang="zh-CN" dirty="0"/>
              <a:t>&lt;any class="bar"&gt;...&lt;/any&gt;</a:t>
            </a:r>
            <a:endParaRPr lang="zh-CN" altLang="en-US" dirty="0"/>
          </a:p>
        </p:txBody>
      </p:sp>
      <p:pic>
        <p:nvPicPr>
          <p:cNvPr id="14" name="Picture 4" descr=".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02" y="3106484"/>
            <a:ext cx="3645996" cy="33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bar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en-US" dirty="0"/>
              <a:t>使用以下样式定义条块的位置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.bar-header - </a:t>
            </a:r>
            <a:r>
              <a:rPr lang="zh-CN" altLang="en-US" dirty="0"/>
              <a:t>置顶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.bar-</a:t>
            </a:r>
            <a:r>
              <a:rPr lang="en-US" altLang="zh-CN" dirty="0" err="1"/>
              <a:t>subheader</a:t>
            </a:r>
            <a:r>
              <a:rPr lang="en-US" altLang="zh-CN" dirty="0"/>
              <a:t> - header</a:t>
            </a:r>
            <a:r>
              <a:rPr lang="zh-CN" altLang="en-US" dirty="0"/>
              <a:t>之下置顶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.bar-footer - </a:t>
            </a:r>
            <a:r>
              <a:rPr lang="zh-CN" altLang="en-US" dirty="0"/>
              <a:t>置底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.bar-</a:t>
            </a:r>
            <a:r>
              <a:rPr lang="en-US" altLang="zh-CN" dirty="0" err="1"/>
              <a:t>subfooter</a:t>
            </a:r>
            <a:r>
              <a:rPr lang="en-US" altLang="zh-CN" dirty="0"/>
              <a:t> - footer</a:t>
            </a:r>
            <a:r>
              <a:rPr lang="zh-CN" altLang="en-US" dirty="0"/>
              <a:t>之上置底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  <p:pic>
        <p:nvPicPr>
          <p:cNvPr id="2052" name="Picture 4" descr="sub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94512"/>
            <a:ext cx="41624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bar </a:t>
            </a:r>
            <a:r>
              <a:rPr lang="zh-CN" altLang="en-US" dirty="0" smtClean="0"/>
              <a:t>子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有三种</a:t>
            </a:r>
            <a:r>
              <a:rPr lang="en-US" altLang="zh-CN" dirty="0"/>
              <a:t>.bar</a:t>
            </a:r>
            <a:r>
              <a:rPr lang="zh-CN" altLang="en-US" dirty="0"/>
              <a:t>子元素的样式是预定义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/>
              <a:t>标题文字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对包含标题文字的元素应用</a:t>
            </a:r>
            <a:r>
              <a:rPr lang="en-US" altLang="zh-CN" dirty="0"/>
              <a:t>.title</a:t>
            </a:r>
            <a:r>
              <a:rPr lang="zh-CN" altLang="en-US" dirty="0"/>
              <a:t>样式，通常使用</a:t>
            </a:r>
            <a:r>
              <a:rPr lang="en-US" altLang="zh-CN" dirty="0"/>
              <a:t>h1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/>
              <a:t>按钮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对用作按钮的元素，应用</a:t>
            </a:r>
            <a:r>
              <a:rPr lang="en-US" altLang="zh-CN" dirty="0" smtClean="0"/>
              <a:t>.button</a:t>
            </a:r>
            <a:r>
              <a:rPr lang="zh-CN" altLang="en-US" dirty="0" smtClean="0"/>
              <a:t>样式，通常使用</a:t>
            </a:r>
            <a:r>
              <a:rPr lang="en-US" altLang="zh-CN" dirty="0" smtClean="0"/>
              <a:t>button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元素作为按钮。注意按钮将使用</a:t>
            </a:r>
            <a:r>
              <a:rPr lang="en-US" altLang="zh-CN" dirty="0" smtClean="0"/>
              <a:t>.bar</a:t>
            </a:r>
            <a:r>
              <a:rPr lang="zh-CN" altLang="en-US" dirty="0" smtClean="0"/>
              <a:t>的配色方案。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/>
              <a:t>工具栏</a:t>
            </a:r>
            <a:r>
              <a:rPr lang="zh-CN" altLang="en-US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工具栏包含一组按钮。对用作工具栏的元素，应用</a:t>
            </a:r>
            <a:r>
              <a:rPr lang="en-US" altLang="zh-CN" dirty="0"/>
              <a:t>.button-bar</a:t>
            </a:r>
            <a:r>
              <a:rPr lang="zh-CN" altLang="en-US" dirty="0"/>
              <a:t>样式，通常 使用</a:t>
            </a:r>
            <a:r>
              <a:rPr lang="en-US" altLang="zh-CN" dirty="0"/>
              <a:t>div</a:t>
            </a:r>
            <a:r>
              <a:rPr lang="zh-CN" altLang="en-US" dirty="0"/>
              <a:t>元素作为</a:t>
            </a:r>
            <a:r>
              <a:rPr lang="zh-CN" altLang="en-US" dirty="0" smtClean="0"/>
              <a:t>工具栏。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4888229"/>
            <a:ext cx="5880736" cy="11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61C838D8-7E45-49D9-92D4-CD445D44F763}" vid="{93846C67-FEFF-4E85-BC30-4863E8B377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684</TotalTime>
  <Words>3011</Words>
  <Application>Microsoft Office PowerPoint</Application>
  <PresentationFormat>全屏显示(4:3)</PresentationFormat>
  <Paragraphs>408</Paragraphs>
  <Slides>49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Source Code Pro</vt:lpstr>
      <vt:lpstr>宋体</vt:lpstr>
      <vt:lpstr>微软雅黑</vt:lpstr>
      <vt:lpstr>微软雅黑 Light</vt:lpstr>
      <vt:lpstr>Arial</vt:lpstr>
      <vt:lpstr>Calibri</vt:lpstr>
      <vt:lpstr>Consolas</vt:lpstr>
      <vt:lpstr>主题2</vt:lpstr>
      <vt:lpstr>Ionic css简介</vt:lpstr>
      <vt:lpstr>Ionic CSS</vt:lpstr>
      <vt:lpstr>Ionic CSS 介绍</vt:lpstr>
      <vt:lpstr>Ionic CSS 介绍</vt:lpstr>
      <vt:lpstr>Ionic CSS 基本布局</vt:lpstr>
      <vt:lpstr>移动 App 布局模式</vt:lpstr>
      <vt:lpstr>定高条块：bar</vt:lpstr>
      <vt:lpstr>bar 位置</vt:lpstr>
      <vt:lpstr>bar 子元素</vt:lpstr>
      <vt:lpstr>bar 嵌入 input</vt:lpstr>
      <vt:lpstr>内容：content/scroll-content</vt:lpstr>
      <vt:lpstr>Ionic CSS 颜色和图标</vt:lpstr>
      <vt:lpstr>色彩</vt:lpstr>
      <vt:lpstr>图标</vt:lpstr>
      <vt:lpstr>内边距</vt:lpstr>
      <vt:lpstr>Ionic CSS 界面组件</vt:lpstr>
      <vt:lpstr>列表：list</vt:lpstr>
      <vt:lpstr>成员项 : item</vt:lpstr>
      <vt:lpstr>item 嵌入文本</vt:lpstr>
      <vt:lpstr>item 嵌入图标</vt:lpstr>
      <vt:lpstr>item 嵌入头像</vt:lpstr>
      <vt:lpstr>item 嵌入缩略图</vt:lpstr>
      <vt:lpstr>item : 嵌入大图</vt:lpstr>
      <vt:lpstr>按钮：button</vt:lpstr>
      <vt:lpstr>按钮：button</vt:lpstr>
      <vt:lpstr>button 嵌入图标</vt:lpstr>
      <vt:lpstr>输入组件容器：item-input</vt:lpstr>
      <vt:lpstr>输入组件容器：item-input</vt:lpstr>
      <vt:lpstr>堆叠式标签</vt:lpstr>
      <vt:lpstr>开关标签</vt:lpstr>
      <vt:lpstr>PowerPoint 演示文稿</vt:lpstr>
      <vt:lpstr>复选按钮</vt:lpstr>
      <vt:lpstr>单选按钮</vt:lpstr>
      <vt:lpstr>滑动条 </vt:lpstr>
      <vt:lpstr>选择框</vt:lpstr>
      <vt:lpstr>选项卡：tabs</vt:lpstr>
      <vt:lpstr>选项卡：tabs</vt:lpstr>
      <vt:lpstr>图标</vt:lpstr>
      <vt:lpstr>标记</vt:lpstr>
      <vt:lpstr>顶部选项卡</vt:lpstr>
      <vt:lpstr>条带风格选项卡</vt:lpstr>
      <vt:lpstr>Ionic CSS 栅格系统</vt:lpstr>
      <vt:lpstr>弹性盒模型（Flexible Box）</vt:lpstr>
      <vt:lpstr>Ionic 中的栅格系统</vt:lpstr>
      <vt:lpstr>默认的定宽列</vt:lpstr>
      <vt:lpstr>.col-{w-p} 指定列宽</vt:lpstr>
      <vt:lpstr>.col-offset-{w-p} 指定列偏移</vt:lpstr>
      <vt:lpstr>.col-{align} 列纵向对齐</vt:lpstr>
      <vt:lpstr>前端与移动开发学院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css简介</dc:title>
  <dc:creator>石国庆</dc:creator>
  <cp:lastModifiedBy>石国庆</cp:lastModifiedBy>
  <cp:revision>17</cp:revision>
  <dcterms:created xsi:type="dcterms:W3CDTF">2015-11-30T02:31:35Z</dcterms:created>
  <dcterms:modified xsi:type="dcterms:W3CDTF">2015-12-21T03:29:52Z</dcterms:modified>
</cp:coreProperties>
</file>