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8"/>
  </p:notesMasterIdLst>
  <p:sldIdLst>
    <p:sldId id="256" r:id="rId2"/>
    <p:sldId id="324" r:id="rId3"/>
    <p:sldId id="326" r:id="rId4"/>
    <p:sldId id="329" r:id="rId5"/>
    <p:sldId id="365" r:id="rId6"/>
    <p:sldId id="258" r:id="rId7"/>
    <p:sldId id="259" r:id="rId8"/>
    <p:sldId id="262" r:id="rId9"/>
    <p:sldId id="261" r:id="rId10"/>
    <p:sldId id="268" r:id="rId11"/>
    <p:sldId id="270" r:id="rId12"/>
    <p:sldId id="263" r:id="rId13"/>
    <p:sldId id="267" r:id="rId14"/>
    <p:sldId id="266" r:id="rId15"/>
    <p:sldId id="265" r:id="rId16"/>
    <p:sldId id="264" r:id="rId17"/>
    <p:sldId id="271" r:id="rId18"/>
    <p:sldId id="272" r:id="rId19"/>
    <p:sldId id="373" r:id="rId20"/>
    <p:sldId id="366" r:id="rId21"/>
    <p:sldId id="367" r:id="rId22"/>
    <p:sldId id="371" r:id="rId23"/>
    <p:sldId id="368" r:id="rId24"/>
    <p:sldId id="369" r:id="rId25"/>
    <p:sldId id="370" r:id="rId26"/>
    <p:sldId id="372" r:id="rId27"/>
    <p:sldId id="364" r:id="rId28"/>
    <p:sldId id="279" r:id="rId29"/>
    <p:sldId id="282" r:id="rId30"/>
    <p:sldId id="285" r:id="rId31"/>
    <p:sldId id="284" r:id="rId32"/>
    <p:sldId id="283" r:id="rId33"/>
    <p:sldId id="287" r:id="rId34"/>
    <p:sldId id="288" r:id="rId35"/>
    <p:sldId id="289" r:id="rId36"/>
    <p:sldId id="300" r:id="rId37"/>
    <p:sldId id="299" r:id="rId38"/>
    <p:sldId id="301" r:id="rId39"/>
    <p:sldId id="280" r:id="rId40"/>
    <p:sldId id="291" r:id="rId41"/>
    <p:sldId id="302" r:id="rId42"/>
    <p:sldId id="303" r:id="rId43"/>
    <p:sldId id="292" r:id="rId44"/>
    <p:sldId id="330" r:id="rId45"/>
    <p:sldId id="312" r:id="rId46"/>
    <p:sldId id="313" r:id="rId47"/>
    <p:sldId id="314" r:id="rId48"/>
    <p:sldId id="315" r:id="rId49"/>
    <p:sldId id="316" r:id="rId50"/>
    <p:sldId id="327" r:id="rId51"/>
    <p:sldId id="311" r:id="rId52"/>
    <p:sldId id="318" r:id="rId53"/>
    <p:sldId id="325" r:id="rId54"/>
    <p:sldId id="320" r:id="rId55"/>
    <p:sldId id="293" r:id="rId56"/>
    <p:sldId id="323" r:id="rId57"/>
    <p:sldId id="322" r:id="rId58"/>
    <p:sldId id="321" r:id="rId59"/>
    <p:sldId id="319" r:id="rId60"/>
    <p:sldId id="331" r:id="rId61"/>
    <p:sldId id="298" r:id="rId62"/>
    <p:sldId id="332" r:id="rId63"/>
    <p:sldId id="333" r:id="rId64"/>
    <p:sldId id="297" r:id="rId65"/>
    <p:sldId id="336" r:id="rId66"/>
    <p:sldId id="335" r:id="rId67"/>
    <p:sldId id="334" r:id="rId68"/>
    <p:sldId id="296" r:id="rId69"/>
    <p:sldId id="337" r:id="rId70"/>
    <p:sldId id="349" r:id="rId71"/>
    <p:sldId id="345" r:id="rId72"/>
    <p:sldId id="347" r:id="rId73"/>
    <p:sldId id="348" r:id="rId74"/>
    <p:sldId id="346" r:id="rId75"/>
    <p:sldId id="338" r:id="rId76"/>
    <p:sldId id="339" r:id="rId77"/>
    <p:sldId id="294" r:id="rId78"/>
    <p:sldId id="295" r:id="rId79"/>
    <p:sldId id="350" r:id="rId80"/>
    <p:sldId id="353" r:id="rId81"/>
    <p:sldId id="351" r:id="rId82"/>
    <p:sldId id="352" r:id="rId83"/>
    <p:sldId id="363" r:id="rId84"/>
    <p:sldId id="362" r:id="rId85"/>
    <p:sldId id="361" r:id="rId86"/>
    <p:sldId id="290" r:id="rId87"/>
    <p:sldId id="310" r:id="rId88"/>
    <p:sldId id="358" r:id="rId89"/>
    <p:sldId id="359" r:id="rId90"/>
    <p:sldId id="360" r:id="rId91"/>
    <p:sldId id="304" r:id="rId92"/>
    <p:sldId id="355" r:id="rId93"/>
    <p:sldId id="356" r:id="rId94"/>
    <p:sldId id="357" r:id="rId95"/>
    <p:sldId id="354" r:id="rId96"/>
    <p:sldId id="342" r:id="rId97"/>
    <p:sldId id="380" r:id="rId98"/>
    <p:sldId id="305" r:id="rId99"/>
    <p:sldId id="379" r:id="rId100"/>
    <p:sldId id="306" r:id="rId101"/>
    <p:sldId id="278" r:id="rId102"/>
    <p:sldId id="377" r:id="rId103"/>
    <p:sldId id="376" r:id="rId104"/>
    <p:sldId id="375" r:id="rId105"/>
    <p:sldId id="378" r:id="rId106"/>
    <p:sldId id="281" r:id="rId10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概述" id="{B8BC38ED-FC5F-4275-B056-E01F180C8821}">
          <p14:sldIdLst>
            <p14:sldId id="256"/>
            <p14:sldId id="324"/>
            <p14:sldId id="326"/>
            <p14:sldId id="329"/>
          </p14:sldIdLst>
        </p14:section>
        <p14:section name="一、开发环境配置" id="{FEA5445D-8D26-41BF-A818-B0DC9613B71D}">
          <p14:sldIdLst>
            <p14:sldId id="365"/>
            <p14:sldId id="258"/>
            <p14:sldId id="259"/>
            <p14:sldId id="262"/>
            <p14:sldId id="261"/>
            <p14:sldId id="268"/>
            <p14:sldId id="270"/>
            <p14:sldId id="263"/>
            <p14:sldId id="267"/>
            <p14:sldId id="266"/>
            <p14:sldId id="265"/>
            <p14:sldId id="264"/>
            <p14:sldId id="271"/>
            <p14:sldId id="272"/>
          </p14:sldIdLst>
        </p14:section>
        <p14:section name="二、快速开始" id="{F19BFDCA-2C58-4DE9-9597-BE221C4EC1A5}">
          <p14:sldIdLst>
            <p14:sldId id="373"/>
            <p14:sldId id="366"/>
            <p14:sldId id="367"/>
            <p14:sldId id="371"/>
            <p14:sldId id="368"/>
            <p14:sldId id="369"/>
            <p14:sldId id="370"/>
            <p14:sldId id="372"/>
          </p14:sldIdLst>
        </p14:section>
        <p14:section name="三、项目结构搭建" id="{83ECB847-E41F-44CA-86C2-9A18EB347C93}">
          <p14:sldIdLst>
            <p14:sldId id="364"/>
            <p14:sldId id="279"/>
            <p14:sldId id="282"/>
            <p14:sldId id="285"/>
            <p14:sldId id="284"/>
            <p14:sldId id="283"/>
            <p14:sldId id="287"/>
            <p14:sldId id="288"/>
            <p14:sldId id="289"/>
            <p14:sldId id="300"/>
            <p14:sldId id="299"/>
            <p14:sldId id="301"/>
            <p14:sldId id="280"/>
            <p14:sldId id="291"/>
            <p14:sldId id="302"/>
            <p14:sldId id="303"/>
          </p14:sldIdLst>
        </p14:section>
        <p14:section name="四、功能实现" id="{5A050F54-D6E2-4447-A99C-F111142805D4}">
          <p14:sldIdLst/>
        </p14:section>
        <p14:section name="1、路由的实现" id="{4344F6C2-6B0C-4EDC-8733-45F147A0C989}">
          <p14:sldIdLst>
            <p14:sldId id="292"/>
            <p14:sldId id="330"/>
            <p14:sldId id="312"/>
            <p14:sldId id="313"/>
            <p14:sldId id="314"/>
            <p14:sldId id="315"/>
            <p14:sldId id="316"/>
          </p14:sldIdLst>
        </p14:section>
        <p14:section name="2、数据请求" id="{712716EC-5290-4D1E-9E47-5E06058E6FC4}">
          <p14:sldIdLst>
            <p14:sldId id="327"/>
            <p14:sldId id="311"/>
            <p14:sldId id="318"/>
            <p14:sldId id="325"/>
          </p14:sldIdLst>
        </p14:section>
        <p14:section name="3、引导页的实现" id="{F90E82F6-D448-4664-8A17-21717ADE8A0B}">
          <p14:sldIdLst>
            <p14:sldId id="320"/>
            <p14:sldId id="293"/>
            <p14:sldId id="323"/>
            <p14:sldId id="322"/>
            <p14:sldId id="321"/>
            <p14:sldId id="319"/>
          </p14:sldIdLst>
        </p14:section>
        <p14:section name="4、下拉刷新" id="{75C7C816-D455-4499-A837-D8E9CEAA7980}">
          <p14:sldIdLst>
            <p14:sldId id="331"/>
            <p14:sldId id="298"/>
            <p14:sldId id="332"/>
            <p14:sldId id="333"/>
          </p14:sldIdLst>
        </p14:section>
        <p14:section name="5、上拉加载更多" id="{FDFA4AC2-86EF-41E4-81ED-B0DF1D897CC4}">
          <p14:sldIdLst>
            <p14:sldId id="297"/>
            <p14:sldId id="336"/>
            <p14:sldId id="335"/>
            <p14:sldId id="334"/>
          </p14:sldIdLst>
        </p14:section>
        <p14:section name="6、IndexDB" id="{001133FC-A284-4FCD-9CEE-3828F3DFC94F}">
          <p14:sldIdLst>
            <p14:sldId id="296"/>
            <p14:sldId id="337"/>
            <p14:sldId id="349"/>
            <p14:sldId id="345"/>
            <p14:sldId id="347"/>
            <p14:sldId id="348"/>
            <p14:sldId id="346"/>
            <p14:sldId id="338"/>
            <p14:sldId id="339"/>
          </p14:sldIdLst>
        </p14:section>
        <p14:section name="7、ng-cordova" id="{0D5E20E3-04FE-4D3F-892E-204AF5B1D54B}">
          <p14:sldIdLst>
            <p14:sldId id="294"/>
            <p14:sldId id="295"/>
            <p14:sldId id="350"/>
            <p14:sldId id="353"/>
            <p14:sldId id="351"/>
            <p14:sldId id="352"/>
            <p14:sldId id="363"/>
            <p14:sldId id="362"/>
            <p14:sldId id="361"/>
          </p14:sldIdLst>
        </p14:section>
        <p14:section name="8、白名单设置" id="{35322FCB-E7A6-460D-B859-ABDFC29E087C}">
          <p14:sldIdLst>
            <p14:sldId id="290"/>
            <p14:sldId id="310"/>
            <p14:sldId id="358"/>
            <p14:sldId id="359"/>
            <p14:sldId id="360"/>
          </p14:sldIdLst>
        </p14:section>
        <p14:section name="9、App图标" id="{8886E09B-8AD6-4586-9BB3-6D148B3D9F6E}">
          <p14:sldIdLst>
            <p14:sldId id="304"/>
            <p14:sldId id="355"/>
            <p14:sldId id="356"/>
            <p14:sldId id="357"/>
            <p14:sldId id="354"/>
          </p14:sldIdLst>
        </p14:section>
        <p14:section name="10、不错的插件" id="{C57837F4-4647-473C-80ED-5CBF8C1EAEC9}">
          <p14:sldIdLst>
            <p14:sldId id="342"/>
            <p14:sldId id="380"/>
          </p14:sldIdLst>
        </p14:section>
        <p14:section name="11、项目优化" id="{0428F90F-9E0D-4C3B-8ADE-9A514104162D}">
          <p14:sldIdLst>
            <p14:sldId id="305"/>
            <p14:sldId id="379"/>
            <p14:sldId id="306"/>
          </p14:sldIdLst>
        </p14:section>
        <p14:section name="五、插件扩展" id="{94167B81-F99D-498E-848E-7497DF5B9C17}">
          <p14:sldIdLst>
            <p14:sldId id="278"/>
            <p14:sldId id="377"/>
            <p14:sldId id="376"/>
            <p14:sldId id="375"/>
          </p14:sldIdLst>
        </p14:section>
        <p14:section name="尾页" id="{A0ECC51F-66B0-45B9-9BD0-532AD6D3A819}">
          <p14:sldIdLst>
            <p14:sldId id="378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石国庆" initials="石国庆" lastIdx="1" clrIdx="0">
    <p:extLst>
      <p:ext uri="{19B8F6BF-5375-455C-9EA6-DF929625EA0E}">
        <p15:presenceInfo xmlns:p15="http://schemas.microsoft.com/office/powerpoint/2012/main" userId="829963c4353684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95" autoAdjust="0"/>
    <p:restoredTop sz="89910" autoAdjust="0"/>
  </p:normalViewPr>
  <p:slideViewPr>
    <p:cSldViewPr snapToGrid="0">
      <p:cViewPr varScale="1">
        <p:scale>
          <a:sx n="67" d="100"/>
          <a:sy n="67" d="100"/>
        </p:scale>
        <p:origin x="1158" y="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commentAuthors" Target="commentAuthor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23T15:44:38.607" idx="1">
    <p:pos x="5655" y="1298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0E8F7-1FE2-4871-A943-0743548CD2BB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ED212-D210-48C2-9B25-F79082A4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324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ED212-D210-48C2-9B25-F79082A4E2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400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ED212-D210-48C2-9B25-F79082A4E2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83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      </a:t>
            </a:r>
            <a:r>
              <a:rPr lang="zh-CN" altLang="en-US" dirty="0" smtClean="0"/>
              <a:t>不同于一些传统的关系数据库的实现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每一个对数据库操作是在一个事务的上下文中执行的。事务范围一次影响一个或多个</a:t>
            </a:r>
            <a:r>
              <a:rPr lang="en-US" altLang="zh-CN" dirty="0" smtClean="0"/>
              <a:t>object stores</a:t>
            </a:r>
            <a:r>
              <a:rPr lang="zh-CN" altLang="en-US" dirty="0" smtClean="0"/>
              <a:t>，你通过传入一个</a:t>
            </a:r>
            <a:r>
              <a:rPr lang="en-US" altLang="zh-CN" dirty="0" smtClean="0"/>
              <a:t>object store</a:t>
            </a:r>
            <a:r>
              <a:rPr lang="zh-CN" altLang="en-US" dirty="0" smtClean="0"/>
              <a:t>名字的数组到创建事务范围的函数来定义。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      创建事务的第二个参数是事务模式。当请求一个事务时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必须决定是按照只读还是读写模式请求访问。事务是资源密集型的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所以如果你不需要更改</a:t>
            </a:r>
            <a:r>
              <a:rPr lang="en-US" altLang="zh-CN" dirty="0" smtClean="0"/>
              <a:t>data store</a:t>
            </a:r>
            <a:r>
              <a:rPr lang="zh-CN" altLang="en-US" dirty="0" smtClean="0"/>
              <a:t>中的数据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你只需要以只读模式对</a:t>
            </a:r>
            <a:r>
              <a:rPr lang="en-US" altLang="zh-CN" dirty="0" smtClean="0"/>
              <a:t>object stores</a:t>
            </a:r>
            <a:r>
              <a:rPr lang="zh-CN" altLang="en-US" dirty="0" smtClean="0"/>
              <a:t>集合进行请求访问。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ED212-D210-48C2-9B25-F79082A4E20C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21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/******************************************************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创建人：石国庆          创建时间：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2015.10.20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创建人：                修改时间：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功  能：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indexdb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通用功能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******************************************************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dirty="0" err="1" smtClean="0"/>
              <a:t>module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indexdb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[])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.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IndexdbJs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['$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ionicPopup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',function ($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ionicPopup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indexedDB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indexedDB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||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dirty="0" err="1" smtClean="0"/>
              <a:t>mozIndexedDB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||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dirty="0" err="1" smtClean="0"/>
              <a:t>webkitIndexedDB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||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dirty="0" err="1" smtClean="0"/>
              <a:t>msIndexedDB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IDBTransaction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IDBTransaction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||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dirty="0" err="1" smtClean="0"/>
              <a:t>webkitIDBTransaction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||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dirty="0" err="1" smtClean="0"/>
              <a:t>msIDBTransaction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IDBKeyRange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IDBKeyRange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||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dirty="0" err="1" smtClean="0"/>
              <a:t>webkitIDBKeyRange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||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dirty="0" err="1" smtClean="0"/>
              <a:t>msIDBKeyRange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IDBCursor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IDBCursor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||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dirty="0" err="1" smtClean="0"/>
              <a:t>webkitIDBCursor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||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dirty="0" err="1" smtClean="0"/>
              <a:t>msIDBCursor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aptdb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dbVersion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2015, //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用小数会四舍五入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dbInstance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{},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errorHandler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function (error)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console.log(error);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alert('error: ' +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error.target.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},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open: function 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func,fail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dbContent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indexedDB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.open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dbVersion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dbContent.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onupgradeneeded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db.upgrade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dbContent.onerror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db.errorHandler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dbContent.onsuccess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function (e)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dbInstance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dbContent.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dbInstance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onerror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fail;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},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upgrade: function (e)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_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,names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_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</a:t>
            </a:r>
            <a:r>
              <a:rPr lang="en-US" altLang="zh-CN" dirty="0" err="1" smtClean="0"/>
              <a:t>objectStoreNames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此处可以创建多个表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= "cart";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if (!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names.contains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(name))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_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</a:t>
            </a:r>
            <a:r>
              <a:rPr lang="en-US" altLang="zh-CN" dirty="0" err="1" smtClean="0"/>
              <a:t>createObjectStore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name,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keyPath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goodsId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autoIncrement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:false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});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},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getObjectStore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function 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objectStoreName,mode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store;mode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mode ||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readonly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dbInstance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.transaction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objectStoreName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 mode);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store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txn.</a:t>
            </a:r>
            <a:r>
              <a:rPr lang="en-US" altLang="zh-CN" dirty="0" err="1" smtClean="0"/>
              <a:t>objectStore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objectStoreName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return store;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},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add: function 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objectStoreName,data,success,fail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db.open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(function ()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store,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mode =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readwrite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store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db.getObjectStore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objectStoreName,mode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store.add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(data);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req.onsuccess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success;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onerror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=fail;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},fail);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},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update: function 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objectStoreName,data,success,fail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db.open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(function ()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store,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mode =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readwrite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store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db.getObjectStore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objectStoreName,mode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store.put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(data);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req.onsuccess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success;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onerror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=fail;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},fail);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},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function 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objectStoreName,success,fail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db.open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(function ()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store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db.getObjectStore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objectStoreName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cursor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store.</a:t>
            </a:r>
            <a:r>
              <a:rPr lang="en-US" altLang="zh-CN" dirty="0" err="1" smtClean="0"/>
              <a:t>openCursor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data = [];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cursor.onsuccess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function (e)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result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if (result &amp;&amp; result !== null)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data.push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result.</a:t>
            </a:r>
            <a:r>
              <a:rPr lang="en-US" altLang="zh-CN" dirty="0" err="1" smtClean="0"/>
              <a:t>continue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} else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success(data);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}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};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cursor.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onerror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=fail;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},fail);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},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get: function 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id,objectStoreName,success,fail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db.open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(function ()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store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db.getObjectStore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objectStoreName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store.get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(id);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req.onsuccess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function (e){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success(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};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onerror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=fail;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},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// delete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是保留字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delete: function 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id,objectStoreName,success,fail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db.open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(function ()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mode =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readwrite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store,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store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db.getObjectStore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objectStoreName,mode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store.delete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(id);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req.onsuccess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success;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onerror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=fail;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},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deleteAll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function 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objectStoreName,success,fail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db.open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(function ()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mode, store,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mode =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readwrite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store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db.getObjectStore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objectStoreName,mode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store.clear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req.onsuccess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success;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onerror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=fail;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}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}]);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ED212-D210-48C2-9B25-F79082A4E20C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070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物理返回按钮控制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双击退出应用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ionicPlatform.registerBackButtonAction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(function (e)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//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判断处于哪个页面时双击退出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location.path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== '/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guidePage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 smtClean="0"/>
              <a:t>ionic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.exitApp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}else if ($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location.path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== '/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indexTab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/home' || 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location.path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== '/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indexTab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/category' || 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location.path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== '/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indexTab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/cart'|| 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location.path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== '/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indexTab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/account')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if ($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rootScope.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backButtonPressedOnceToExit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dirty="0" err="1" smtClean="0"/>
              <a:t>ionic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.exitApp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 else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alert('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上面的退出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rootScope.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backButtonPressedOnceToExit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true;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cordovaToast.showShortBottom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再按一次退出系统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setTimeout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(function ()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rootScope.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backButtonPressedOnceToExit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false;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}, 2000);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}else if ($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ionicHistory.backView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alert($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cordovaKeyboard.isVisible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if ($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cordovaKeyboard.isVisible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cordovaKeyboard.close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 else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ionicHistory.goBack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else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if ($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rootScope.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backButtonPressedOnceToExit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dirty="0" err="1" smtClean="0"/>
              <a:t>ionic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.exitApp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}else{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alert('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地下的退出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rootScope.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backButtonPressedOnceToExit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true;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cordovaToast.showShortBottom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再按一次退出系统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setTimeout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(function ()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rootScope.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backButtonPressedOnceToExit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false;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}, 2000);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e.preventDefault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return false;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 110);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ED212-D210-48C2-9B25-F79082A4E20C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465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function shake(</a:t>
            </a:r>
            <a:r>
              <a:rPr lang="en-US" altLang="zh-CN" dirty="0" err="1" smtClean="0"/>
              <a:t>fn</a:t>
            </a:r>
            <a:r>
              <a:rPr lang="en-US" altLang="zh-CN" dirty="0" smtClean="0"/>
              <a:t>){</a:t>
            </a:r>
            <a:br>
              <a:rPr lang="en-US" altLang="zh-CN" dirty="0" smtClean="0"/>
            </a:br>
            <a:r>
              <a:rPr lang="en-US" altLang="zh-CN" dirty="0" err="1" smtClean="0"/>
              <a:t>var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x,y,z,endX,endY,endZ,isRun</a:t>
            </a:r>
            <a:r>
              <a:rPr lang="en-US" altLang="zh-CN" dirty="0" smtClean="0"/>
              <a:t> = </a:t>
            </a:r>
            <a:r>
              <a:rPr lang="en-US" altLang="zh-CN" dirty="0" err="1" smtClean="0"/>
              <a:t>false,timer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if(</a:t>
            </a:r>
            <a:r>
              <a:rPr lang="en-US" altLang="zh-CN" dirty="0" err="1" smtClean="0"/>
              <a:t>window.DeviceMotionEvent</a:t>
            </a:r>
            <a:r>
              <a:rPr lang="en-US" altLang="zh-CN" dirty="0" smtClean="0"/>
              <a:t>){</a:t>
            </a:r>
            <a:br>
              <a:rPr lang="en-US" altLang="zh-CN" dirty="0" smtClean="0"/>
            </a:br>
            <a:r>
              <a:rPr lang="en-US" altLang="zh-CN" dirty="0" err="1" smtClean="0"/>
              <a:t>window.addEventListener</a:t>
            </a:r>
            <a:r>
              <a:rPr lang="en-US" altLang="zh-CN" dirty="0" smtClean="0"/>
              <a:t>('</a:t>
            </a:r>
            <a:r>
              <a:rPr lang="en-US" altLang="zh-CN" dirty="0" err="1" smtClean="0"/>
              <a:t>devicemotion</a:t>
            </a:r>
            <a:r>
              <a:rPr lang="en-US" altLang="zh-CN" dirty="0" smtClean="0"/>
              <a:t>',function(e){</a:t>
            </a:r>
            <a:br>
              <a:rPr lang="en-US" altLang="zh-CN" dirty="0" smtClean="0"/>
            </a:br>
            <a:r>
              <a:rPr lang="en-US" altLang="zh-CN" dirty="0" err="1" smtClean="0"/>
              <a:t>var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acc</a:t>
            </a:r>
            <a:r>
              <a:rPr lang="en-US" altLang="zh-CN" dirty="0" smtClean="0"/>
              <a:t> = </a:t>
            </a:r>
            <a:r>
              <a:rPr lang="en-US" altLang="zh-CN" dirty="0" err="1" smtClean="0"/>
              <a:t>e.accelerationIncludingGravity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x = </a:t>
            </a:r>
            <a:r>
              <a:rPr lang="en-US" altLang="zh-CN" dirty="0" err="1" smtClean="0"/>
              <a:t>acc.x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y = </a:t>
            </a:r>
            <a:r>
              <a:rPr lang="en-US" altLang="zh-CN" dirty="0" err="1" smtClean="0"/>
              <a:t>acc.y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z = </a:t>
            </a:r>
            <a:r>
              <a:rPr lang="en-US" altLang="zh-CN" dirty="0" err="1" smtClean="0"/>
              <a:t>acc.z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if(</a:t>
            </a:r>
            <a:r>
              <a:rPr lang="en-US" altLang="zh-CN" dirty="0" err="1" smtClean="0"/>
              <a:t>fn</a:t>
            </a:r>
            <a:r>
              <a:rPr lang="en-US" altLang="zh-CN" dirty="0" smtClean="0"/>
              <a:t>&amp;&amp;!</a:t>
            </a:r>
            <a:r>
              <a:rPr lang="en-US" altLang="zh-CN" dirty="0" err="1" smtClean="0"/>
              <a:t>isRun</a:t>
            </a:r>
            <a:r>
              <a:rPr lang="en-US" altLang="zh-CN" dirty="0" smtClean="0"/>
              <a:t>&amp;&amp;</a:t>
            </a:r>
            <a:r>
              <a:rPr lang="en-US" altLang="zh-CN" dirty="0" err="1" smtClean="0"/>
              <a:t>Math.abs</a:t>
            </a:r>
            <a:r>
              <a:rPr lang="en-US" altLang="zh-CN" dirty="0" smtClean="0"/>
              <a:t>(x-</a:t>
            </a:r>
            <a:r>
              <a:rPr lang="en-US" altLang="zh-CN" dirty="0" err="1" smtClean="0"/>
              <a:t>endX</a:t>
            </a:r>
            <a:r>
              <a:rPr lang="en-US" altLang="zh-CN" dirty="0" smtClean="0"/>
              <a:t>)&gt;20||</a:t>
            </a:r>
            <a:r>
              <a:rPr lang="en-US" altLang="zh-CN" dirty="0" err="1" smtClean="0"/>
              <a:t>Math.abs</a:t>
            </a:r>
            <a:r>
              <a:rPr lang="en-US" altLang="zh-CN" dirty="0" smtClean="0"/>
              <a:t>(y-</a:t>
            </a:r>
            <a:r>
              <a:rPr lang="en-US" altLang="zh-CN" dirty="0" err="1" smtClean="0"/>
              <a:t>endY</a:t>
            </a:r>
            <a:r>
              <a:rPr lang="en-US" altLang="zh-CN" dirty="0" smtClean="0"/>
              <a:t>)&gt;20||</a:t>
            </a:r>
            <a:r>
              <a:rPr lang="en-US" altLang="zh-CN" dirty="0" err="1" smtClean="0"/>
              <a:t>Math.abs</a:t>
            </a:r>
            <a:r>
              <a:rPr lang="en-US" altLang="zh-CN" dirty="0" smtClean="0"/>
              <a:t>(z-</a:t>
            </a:r>
            <a:r>
              <a:rPr lang="en-US" altLang="zh-CN" dirty="0" err="1" smtClean="0"/>
              <a:t>endZ</a:t>
            </a:r>
            <a:r>
              <a:rPr lang="en-US" altLang="zh-CN" dirty="0" smtClean="0"/>
              <a:t>)&gt;20){</a:t>
            </a:r>
            <a:br>
              <a:rPr lang="en-US" altLang="zh-CN" dirty="0" smtClean="0"/>
            </a:br>
            <a:r>
              <a:rPr lang="en-US" altLang="zh-CN" dirty="0" err="1" smtClean="0"/>
              <a:t>fn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err="1" smtClean="0"/>
              <a:t>isRun</a:t>
            </a:r>
            <a:r>
              <a:rPr lang="en-US" altLang="zh-CN" dirty="0" smtClean="0"/>
              <a:t> = true;</a:t>
            </a:r>
            <a:br>
              <a:rPr lang="en-US" altLang="zh-CN" dirty="0" smtClean="0"/>
            </a:br>
            <a:r>
              <a:rPr lang="en-US" altLang="zh-CN" dirty="0" err="1" smtClean="0"/>
              <a:t>window.clearTimeout</a:t>
            </a:r>
            <a:r>
              <a:rPr lang="en-US" altLang="zh-CN" dirty="0" smtClean="0"/>
              <a:t>(timer);</a:t>
            </a:r>
            <a:br>
              <a:rPr lang="en-US" altLang="zh-CN" dirty="0" smtClean="0"/>
            </a:br>
            <a:r>
              <a:rPr lang="en-US" altLang="zh-CN" dirty="0" smtClean="0"/>
              <a:t>timer = </a:t>
            </a:r>
            <a:r>
              <a:rPr lang="en-US" altLang="zh-CN" dirty="0" err="1" smtClean="0"/>
              <a:t>window.setTimeout</a:t>
            </a:r>
            <a:r>
              <a:rPr lang="en-US" altLang="zh-CN" dirty="0" smtClean="0"/>
              <a:t>(function(){</a:t>
            </a:r>
            <a:br>
              <a:rPr lang="en-US" altLang="zh-CN" dirty="0" smtClean="0"/>
            </a:br>
            <a:r>
              <a:rPr lang="en-US" altLang="zh-CN" dirty="0" err="1" smtClean="0"/>
              <a:t>isRun</a:t>
            </a:r>
            <a:r>
              <a:rPr lang="en-US" altLang="zh-CN" dirty="0" smtClean="0"/>
              <a:t> = false;</a:t>
            </a:r>
            <a:br>
              <a:rPr lang="en-US" altLang="zh-CN" dirty="0" smtClean="0"/>
            </a:br>
            <a:r>
              <a:rPr lang="en-US" altLang="zh-CN" dirty="0" smtClean="0"/>
              <a:t>},1000)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err="1" smtClean="0"/>
              <a:t>endX</a:t>
            </a:r>
            <a:r>
              <a:rPr lang="en-US" altLang="zh-CN" dirty="0" smtClean="0"/>
              <a:t> = x;</a:t>
            </a:r>
            <a:br>
              <a:rPr lang="en-US" altLang="zh-CN" dirty="0" smtClean="0"/>
            </a:br>
            <a:r>
              <a:rPr lang="en-US" altLang="zh-CN" dirty="0" err="1" smtClean="0"/>
              <a:t>endY</a:t>
            </a:r>
            <a:r>
              <a:rPr lang="en-US" altLang="zh-CN" dirty="0" smtClean="0"/>
              <a:t> = y;</a:t>
            </a:r>
            <a:br>
              <a:rPr lang="en-US" altLang="zh-CN" dirty="0" smtClean="0"/>
            </a:br>
            <a:r>
              <a:rPr lang="en-US" altLang="zh-CN" dirty="0" err="1" smtClean="0"/>
              <a:t>endZ</a:t>
            </a:r>
            <a:r>
              <a:rPr lang="en-US" altLang="zh-CN" dirty="0" smtClean="0"/>
              <a:t> = z;</a:t>
            </a:r>
            <a:br>
              <a:rPr lang="en-US" altLang="zh-CN" dirty="0" smtClean="0"/>
            </a:br>
            <a:r>
              <a:rPr lang="en-US" altLang="zh-CN" dirty="0" smtClean="0"/>
              <a:t>},false)</a:t>
            </a:r>
            <a:br>
              <a:rPr lang="en-US" altLang="zh-CN" dirty="0" smtClean="0"/>
            </a:br>
            <a:r>
              <a:rPr lang="en-US" altLang="zh-CN" dirty="0" smtClean="0"/>
              <a:t>}else{</a:t>
            </a:r>
            <a:br>
              <a:rPr lang="en-US" altLang="zh-CN" dirty="0" smtClean="0"/>
            </a:br>
            <a:r>
              <a:rPr lang="en-US" altLang="zh-CN" dirty="0" smtClean="0"/>
              <a:t>alert('</a:t>
            </a:r>
            <a:r>
              <a:rPr lang="zh-CN" altLang="en-US" dirty="0" smtClean="0"/>
              <a:t>您的手机不支持摇一摇功能</a:t>
            </a:r>
            <a:r>
              <a:rPr lang="en-US" altLang="zh-CN" dirty="0" smtClean="0"/>
              <a:t>');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ED212-D210-48C2-9B25-F79082A4E20C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110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683" y="2427335"/>
            <a:ext cx="8494633" cy="92333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2000" y="3717000"/>
            <a:ext cx="7200000" cy="72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16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9"/>
            <a:ext cx="7886700" cy="3052118"/>
          </a:xfrm>
          <a:prstGeom prst="rect">
            <a:avLst/>
          </a:prstGeom>
        </p:spPr>
        <p:txBody>
          <a:bodyPr anchor="b"/>
          <a:lstStyle>
            <a:lvl1pPr algn="l">
              <a:defRPr sz="480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3632887"/>
            <a:ext cx="78867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628650" y="3807619"/>
            <a:ext cx="7886700" cy="25066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zh-CN" altLang="en-US" sz="2400" kern="12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2016/5/26</a:t>
            </a:fld>
            <a:endParaRPr lang="zh-CN" altLang="en-US" sz="120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2849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列表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65849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5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6569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17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2000" y="2340000"/>
            <a:ext cx="5760000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3600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82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16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irrors.opencas.cn/android/repository/" TargetMode="External"/><Relationship Id="rId2" Type="http://schemas.openxmlformats.org/officeDocument/2006/relationships/hyperlink" Target="http://www.androiddevtools.cn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://cordova.apache.org/docs/en/5.0.0/guide/platforms/android/plugin.html" TargetMode="External"/><Relationship Id="rId2" Type="http://schemas.openxmlformats.org/officeDocument/2006/relationships/hyperlink" Target="http://cordova.apache.org/docs/en/5.0.0/guide/hybrid/plugins/index.html#Plugin%20Development%20Guid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cordova.apache.org/docs/en/5.0.0/guide/platforms/ios/plugin.html" TargetMode="Externa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nt.apache.org/" TargetMode="External"/><Relationship Id="rId2" Type="http://schemas.openxmlformats.org/officeDocument/2006/relationships/hyperlink" Target="http://jingyan.baidu.com/article/90808022c5eed8fd91c80f90.html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download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jingyan.baidu.com/article/9f7e7ec0b17cac6f2815548d.html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static.oschina.net/uploads/space/2015/1008/173349_ZsO5_1416844.png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it.oschina.net/shiguoqing/Ionic-ShoppingMall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wiper.com.cn/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iper.com.cn/usage/animate/index.html" TargetMode="External"/><Relationship Id="rId2" Type="http://schemas.openxmlformats.org/officeDocument/2006/relationships/hyperlink" Target="http://daneden.github.io/animate.css/" TargetMode="Externa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ingyan.baidu.com/article/f96699bb8b38e0894e3c1bef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IndexedDB/#database-concept" TargetMode="External"/><Relationship Id="rId2" Type="http://schemas.openxmlformats.org/officeDocument/2006/relationships/hyperlink" Target="http://caniuse.com/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ngcordova.com/docs/plugins/" TargetMode="External"/><Relationship Id="rId2" Type="http://schemas.openxmlformats.org/officeDocument/2006/relationships/hyperlink" Target="http://angular-js.in/ng-cordova/" TargetMode="Externa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jingyan.baidu.com/article/22a299b51c59d69e19376af8.html" TargetMode="Externa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chtml.com/html/url.html" TargetMode="External"/><Relationship Id="rId2" Type="http://schemas.openxmlformats.org/officeDocument/2006/relationships/hyperlink" Target="http://rickluna.com/wp/2012/02/making-a-phone-call-from-within-phonegap-in-android-and-ios/" TargetMode="Externa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woor/h5uploader" TargetMode="External"/><Relationship Id="rId2" Type="http://schemas.openxmlformats.org/officeDocument/2006/relationships/hyperlink" Target="http://davidshimjs.github.io/qrcodejs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jq22.com/jquery-info660" TargetMode="External"/><Relationship Id="rId4" Type="http://schemas.openxmlformats.org/officeDocument/2006/relationships/hyperlink" Target="http://toddmotto.com/echo-js-simple-javascript-image-lazy-loading/" TargetMode="Externa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my.oschina.net/u/1416844/blog/509194" TargetMode="External"/><Relationship Id="rId2" Type="http://schemas.openxmlformats.org/officeDocument/2006/relationships/hyperlink" Target="http://my.oschina.net/u/1416844/blog/514952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xu-li/cordova-plugin-wechat" TargetMode="External"/><Relationship Id="rId5" Type="http://schemas.openxmlformats.org/officeDocument/2006/relationships/hyperlink" Target="https://github.com/mrwutong/cordova-qdc-baidu-location" TargetMode="External"/><Relationship Id="rId4" Type="http://schemas.openxmlformats.org/officeDocument/2006/relationships/hyperlink" Target="https://github.com/iVanPan/Cordova_QQ" TargetMode="Externa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45081" y="2427335"/>
            <a:ext cx="4653838" cy="923330"/>
          </a:xfrm>
        </p:spPr>
        <p:txBody>
          <a:bodyPr/>
          <a:lstStyle/>
          <a:p>
            <a:r>
              <a:rPr lang="en-US" altLang="zh-CN" dirty="0" smtClean="0"/>
              <a:t>Ionic</a:t>
            </a:r>
            <a:r>
              <a:rPr lang="zh-CN" altLang="en-US" dirty="0" smtClean="0"/>
              <a:t>项目实战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前端</a:t>
            </a:r>
            <a:r>
              <a:rPr lang="zh-CN" altLang="en-US" dirty="0" smtClean="0"/>
              <a:t>与移动开发学院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9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</a:t>
            </a:r>
            <a:r>
              <a:rPr lang="en-US" altLang="zh-CN" dirty="0" smtClean="0"/>
              <a:t>Android22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44595"/>
            <a:ext cx="7886700" cy="4658497"/>
          </a:xfrm>
        </p:spPr>
        <p:txBody>
          <a:bodyPr/>
          <a:lstStyle/>
          <a:p>
            <a:r>
              <a:rPr lang="zh-CN" altLang="en-US" dirty="0" smtClean="0"/>
              <a:t>从</a:t>
            </a:r>
            <a:r>
              <a:rPr lang="zh-CN" altLang="en-US" dirty="0"/>
              <a:t>镜像网站</a:t>
            </a:r>
            <a:r>
              <a:rPr lang="zh-CN" altLang="en-US" dirty="0" smtClean="0"/>
              <a:t>下载，下面的都要下载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http://www.androiddevtools.cn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/>
          </a:p>
          <a:p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://mirrors.opencas.cn/android/repository/ 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5C25-A524-4221-A3C6-D70C7603BA48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 descr="http://static.oschina.net/uploads/space/2015/1115/194450_Jfec_141684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09" y="3313365"/>
            <a:ext cx="8540981" cy="304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04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如何优化？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、把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文件后缀名改为</a:t>
            </a:r>
            <a:r>
              <a:rPr lang="en-US" altLang="zh-CN" dirty="0" smtClean="0"/>
              <a:t>zip</a:t>
            </a:r>
            <a:r>
              <a:rPr lang="zh-CN" altLang="en-US" dirty="0" smtClean="0"/>
              <a:t>，我们可以查看打包了什么东西，多余的东西可以去掉。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gulp</a:t>
            </a:r>
            <a:r>
              <a:rPr lang="zh-CN" altLang="en-US" dirty="0" smtClean="0"/>
              <a:t>压缩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代码，减少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大小。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42C8-718A-4AF0-869E-55F660168815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0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cordova</a:t>
            </a:r>
            <a:r>
              <a:rPr lang="zh-CN" altLang="en-US" dirty="0" smtClean="0"/>
              <a:t>插件扩展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、为什么要扩展？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、如何编写插件？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80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为什么有扩展插件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因为</a:t>
            </a:r>
            <a:r>
              <a:rPr lang="en-US" altLang="zh-CN" dirty="0" err="1" smtClean="0"/>
              <a:t>ng-cordova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cordova</a:t>
            </a:r>
            <a:r>
              <a:rPr lang="zh-CN" altLang="en-US" dirty="0" smtClean="0"/>
              <a:t>提供的功能不能够满足用户的需求，所以需要自定义插件使用。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2016/5/26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102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1901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如何扩展插件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、创建标准目录结构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、编写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、编写原生代码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cordova</a:t>
            </a:r>
            <a:r>
              <a:rPr lang="en-US" altLang="zh-CN" dirty="0" smtClean="0"/>
              <a:t> plugin add  </a:t>
            </a:r>
            <a:r>
              <a:rPr lang="zh-CN" altLang="en-US" dirty="0" smtClean="0"/>
              <a:t>插件文件夹路径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2016/5/26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103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5446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插件编写文档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hlinkClick r:id="rId2"/>
              </a:rPr>
              <a:t>Plugin Development </a:t>
            </a:r>
            <a:r>
              <a:rPr lang="en-US" altLang="zh-CN" b="1" dirty="0" smtClean="0">
                <a:hlinkClick r:id="rId2"/>
              </a:rPr>
              <a:t>Guide</a:t>
            </a:r>
            <a:endParaRPr lang="en-US" altLang="zh-CN" b="1" dirty="0" smtClean="0"/>
          </a:p>
          <a:p>
            <a:r>
              <a:rPr lang="en-US" altLang="zh-CN" b="1" dirty="0">
                <a:hlinkClick r:id="rId3"/>
              </a:rPr>
              <a:t>Android </a:t>
            </a:r>
            <a:r>
              <a:rPr lang="en-US" altLang="zh-CN" b="1" dirty="0" smtClean="0">
                <a:hlinkClick r:id="rId3"/>
              </a:rPr>
              <a:t>Plugins</a:t>
            </a:r>
            <a:endParaRPr lang="en-US" altLang="zh-CN" b="1" dirty="0" smtClean="0"/>
          </a:p>
          <a:p>
            <a:r>
              <a:rPr lang="en-US" altLang="zh-CN" b="1" dirty="0" err="1">
                <a:hlinkClick r:id="rId4"/>
              </a:rPr>
              <a:t>iOS</a:t>
            </a:r>
            <a:r>
              <a:rPr lang="en-US" altLang="zh-CN" b="1" dirty="0">
                <a:hlinkClick r:id="rId4"/>
              </a:rPr>
              <a:t> Plugins</a:t>
            </a:r>
            <a:endParaRPr lang="en-US" altLang="zh-CN" b="1" dirty="0"/>
          </a:p>
          <a:p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2016/5/26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104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1480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我们现在就可以开发手机应用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了，在市面流行的手机中，效果还是可以的。</a:t>
            </a:r>
            <a:endParaRPr lang="en-US" altLang="zh-CN" dirty="0" smtClean="0"/>
          </a:p>
          <a:p>
            <a:r>
              <a:rPr lang="zh-CN" altLang="en-US" dirty="0" smtClean="0"/>
              <a:t>我们本次没有过多的讨论</a:t>
            </a:r>
            <a:r>
              <a:rPr lang="en-US" altLang="zh-CN" dirty="0" smtClean="0"/>
              <a:t>Ionic</a:t>
            </a:r>
            <a:r>
              <a:rPr lang="zh-CN" altLang="en-US" dirty="0" smtClean="0"/>
              <a:t>是如何编译成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的，主要是介绍框架的使用，通过</a:t>
            </a:r>
            <a:r>
              <a:rPr lang="en-US" altLang="zh-CN" dirty="0" err="1" smtClean="0"/>
              <a:t>ng-cordova+css+html</a:t>
            </a:r>
            <a:r>
              <a:rPr lang="zh-CN" altLang="en-US" dirty="0" smtClean="0"/>
              <a:t>开发</a:t>
            </a:r>
            <a:r>
              <a:rPr lang="en-US" altLang="zh-CN" dirty="0" err="1" smtClean="0"/>
              <a:t>Hybird</a:t>
            </a:r>
            <a:r>
              <a:rPr lang="en-US" altLang="zh-CN" dirty="0" smtClean="0"/>
              <a:t> App</a:t>
            </a:r>
            <a:r>
              <a:rPr lang="zh-CN" altLang="en-US" dirty="0" smtClean="0"/>
              <a:t>是一个不错的选择！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76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7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环境目录结构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F3A4-92B0-400A-8F1C-9FFB2BEF9EB1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050" name="Picture 2" descr="http://static.oschina.net/uploads/space/2015/1115/195111_rhhM_141684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081" y="1511517"/>
            <a:ext cx="2840703" cy="517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01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ANT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下载安装</a:t>
            </a:r>
            <a:r>
              <a:rPr lang="en-US" altLang="zh-CN" dirty="0"/>
              <a:t>ANT </a:t>
            </a:r>
            <a:r>
              <a:rPr lang="zh-CN" altLang="en-US" dirty="0"/>
              <a:t>并添加到环境变量 </a:t>
            </a:r>
            <a:r>
              <a:rPr lang="en-US" altLang="zh-CN" dirty="0"/>
              <a:t>ANT_HOME  </a:t>
            </a:r>
            <a:r>
              <a:rPr lang="zh-CN" altLang="en-US" dirty="0"/>
              <a:t>中</a:t>
            </a:r>
          </a:p>
          <a:p>
            <a:r>
              <a:rPr lang="zh-CN" altLang="en-US" dirty="0"/>
              <a:t> </a:t>
            </a:r>
            <a:r>
              <a:rPr lang="en-US" altLang="zh-CN" dirty="0" smtClean="0"/>
              <a:t>ANT</a:t>
            </a:r>
            <a:r>
              <a:rPr lang="zh-CN" altLang="en-US" dirty="0"/>
              <a:t>的安装和环境变量配置</a:t>
            </a:r>
            <a:r>
              <a:rPr lang="en-US" altLang="zh-CN" dirty="0"/>
              <a:t>: </a:t>
            </a:r>
            <a:r>
              <a:rPr lang="en-US" altLang="zh-CN" dirty="0">
                <a:hlinkClick r:id="rId2"/>
              </a:rPr>
              <a:t>http://jingyan.baidu.com/article/90808022c5eed8fd91c80f90.html  </a:t>
            </a:r>
            <a:endParaRPr lang="zh-CN" altLang="en-US" dirty="0"/>
          </a:p>
          <a:p>
            <a:r>
              <a:rPr lang="en-US" altLang="zh-CN" dirty="0" smtClean="0"/>
              <a:t>ANT</a:t>
            </a:r>
            <a:r>
              <a:rPr lang="zh-CN" altLang="en-US" dirty="0"/>
              <a:t>官网下载地址：</a:t>
            </a:r>
            <a:r>
              <a:rPr lang="en-US" altLang="zh-CN" dirty="0">
                <a:hlinkClick r:id="rId3"/>
              </a:rPr>
              <a:t>http://ant.apache.org/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DCFA-40F2-42C0-8F35-50F6F20D2DDE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1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从官网下载安装对应的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版本</a:t>
            </a:r>
            <a:endParaRPr lang="en-US" altLang="zh-CN" dirty="0"/>
          </a:p>
          <a:p>
            <a:r>
              <a:rPr lang="en-US" altLang="zh-CN" dirty="0" smtClean="0"/>
              <a:t>Node</a:t>
            </a:r>
            <a:r>
              <a:rPr lang="zh-CN" altLang="en-US" dirty="0"/>
              <a:t>官网下载地址：</a:t>
            </a:r>
            <a:r>
              <a:rPr lang="en-US" altLang="zh-CN" dirty="0">
                <a:hlinkClick r:id="rId2"/>
              </a:rPr>
              <a:t>https://nodejs.org/download/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0255-930B-4C37-AC31-B39B2720327C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4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/>
              <a:t>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下载安装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并添加到环境变量中</a:t>
            </a:r>
          </a:p>
          <a:p>
            <a:r>
              <a:rPr lang="zh-CN" altLang="en-US" dirty="0"/>
              <a:t> </a:t>
            </a:r>
            <a:r>
              <a:rPr lang="en-US" altLang="zh-CN" dirty="0" err="1" smtClean="0"/>
              <a:t>git</a:t>
            </a:r>
            <a:r>
              <a:rPr lang="zh-CN" altLang="en-US" dirty="0"/>
              <a:t>的安装和配置：</a:t>
            </a:r>
            <a:r>
              <a:rPr lang="en-US" altLang="zh-CN" dirty="0">
                <a:hlinkClick r:id="rId2"/>
              </a:rPr>
              <a:t>http://jingyan.baidu.com/article/9f7e7ec0b17cac6f2815548d.html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8B8E-0911-478A-8D8F-7903F712C981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4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环境安装遇到的问题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zh-CN" altLang="en-US" dirty="0"/>
              <a:t>运行</a:t>
            </a:r>
            <a:r>
              <a:rPr lang="en-US" altLang="zh-CN" dirty="0"/>
              <a:t>ionic build android</a:t>
            </a:r>
            <a:r>
              <a:rPr lang="zh-CN" altLang="en-US" dirty="0"/>
              <a:t>的时候</a:t>
            </a:r>
            <a:r>
              <a:rPr lang="zh-CN" altLang="en-US" dirty="0" smtClean="0"/>
              <a:t>报错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Error:ANDROID_HOME</a:t>
            </a:r>
            <a:r>
              <a:rPr lang="en-US" altLang="zh-CN" dirty="0" smtClean="0"/>
              <a:t> </a:t>
            </a:r>
            <a:r>
              <a:rPr lang="en-US" altLang="zh-CN" dirty="0"/>
              <a:t>is not set and </a:t>
            </a:r>
            <a:r>
              <a:rPr lang="en-US" altLang="zh-CN" dirty="0" smtClean="0"/>
              <a:t>“android” </a:t>
            </a:r>
            <a:r>
              <a:rPr lang="en-US" altLang="zh-CN" dirty="0"/>
              <a:t>command not in your PATH. </a:t>
            </a:r>
            <a:r>
              <a:rPr lang="zh-CN" altLang="en-US" dirty="0" smtClean="0"/>
              <a:t>这个</a:t>
            </a:r>
            <a:r>
              <a:rPr lang="zh-CN" altLang="en-US" dirty="0"/>
              <a:t>时候要这样</a:t>
            </a:r>
            <a:r>
              <a:rPr lang="zh-CN" altLang="en-US" dirty="0" smtClean="0"/>
              <a:t>设置：</a:t>
            </a:r>
            <a:endParaRPr lang="zh-CN" altLang="en-US" dirty="0"/>
          </a:p>
          <a:p>
            <a:r>
              <a:rPr lang="en-US" altLang="zh-CN" dirty="0" smtClean="0"/>
              <a:t>ANDROID_HOME</a:t>
            </a:r>
            <a:r>
              <a:rPr lang="zh-CN" altLang="en-US" dirty="0"/>
              <a:t>：</a:t>
            </a:r>
            <a:r>
              <a:rPr lang="en-US" altLang="zh-CN" dirty="0"/>
              <a:t>C:\environment\adt-bundle-windows-x86-20130917\sdk</a:t>
            </a:r>
          </a:p>
          <a:p>
            <a:r>
              <a:rPr lang="zh-CN" altLang="en-US" dirty="0" smtClean="0"/>
              <a:t>在</a:t>
            </a:r>
            <a:r>
              <a:rPr lang="en-US" altLang="zh-CN" dirty="0"/>
              <a:t>path</a:t>
            </a:r>
            <a:r>
              <a:rPr lang="zh-CN" altLang="en-US" dirty="0"/>
              <a:t>中</a:t>
            </a:r>
            <a:r>
              <a:rPr lang="zh-CN" altLang="en-US" dirty="0" smtClean="0"/>
              <a:t>写：</a:t>
            </a:r>
            <a:r>
              <a:rPr lang="en-US" altLang="zh-CN" dirty="0" smtClean="0"/>
              <a:t>%</a:t>
            </a:r>
            <a:r>
              <a:rPr lang="en-US" altLang="zh-CN" dirty="0"/>
              <a:t>ANDROID_HOME%\tools;%ANDROID_HOME%\platform-tools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267E-251F-4917-A4B6-EDFD4E7B7884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1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CAA5-9EB2-4A6C-8CFF-2FAB10FA52FB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环境安装遇到的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1544595"/>
            <a:ext cx="7886700" cy="4657725"/>
          </a:xfrm>
          <a:prstGeom prst="rect">
            <a:avLst/>
          </a:prstGeo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solidFill>
                  <a:schemeClr val="tx1"/>
                </a:solidFill>
                <a:latin typeface="Arial" panose="020B0604020202020204" pitchFamily="34" charset="0"/>
              </a:rPr>
              <a:t>这个是问题是在环境变量配置的PATH中要添加上C:\Windows\System32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  </a:t>
            </a:r>
            <a:endParaRPr lang="zh-CN" altLang="zh-CN" sz="169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3074" name="Picture 2" descr="http://static.oschina.net/uploads/space/2015/1008/173349_ZsO5_1416844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19" y="2508422"/>
            <a:ext cx="8408162" cy="347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29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环境安装遇到的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9F84-8326-4CC1-972E-74F89DBEB33A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098" name="Picture 2" descr="http://static.oschina.net/uploads/space/2015/1116/154718_QWx9_141684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34" y="2159136"/>
            <a:ext cx="8028516" cy="425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628650" y="1789805"/>
            <a:ext cx="3957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一直遇到这个问题，找不到</a:t>
            </a:r>
            <a:r>
              <a:rPr lang="en-US" altLang="zh-CN" dirty="0"/>
              <a:t>build-tools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916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CEB9-C864-42FA-96F5-890063E8903D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122" name="Picture 2" descr="http://static.oschina.net/uploads/space/2015/1116/154804_G70m_141684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2321447"/>
            <a:ext cx="7886701" cy="380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614505" y="1952115"/>
            <a:ext cx="280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找不到</a:t>
            </a:r>
            <a:r>
              <a:rPr lang="en-US" altLang="zh-CN" dirty="0" smtClean="0"/>
              <a:t>build-tools</a:t>
            </a:r>
            <a:r>
              <a:rPr lang="zh-CN" altLang="en-US" dirty="0" smtClean="0"/>
              <a:t>解决方法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52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快速开始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、常用命令介绍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、项目结构介绍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8799-D659-4D55-A708-8E0DD7DFE326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效果演示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524" y="1649166"/>
            <a:ext cx="2790901" cy="477202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2016/5/26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</a:t>
            </a:fld>
            <a:endParaRPr lang="zh-CN" altLang="en-US" sz="12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936" y="1613080"/>
            <a:ext cx="28765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6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安装项目依赖环境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用</a:t>
            </a:r>
            <a:r>
              <a:rPr lang="en-US" altLang="zh-CN" dirty="0" err="1" smtClean="0">
                <a:solidFill>
                  <a:schemeClr val="tx1"/>
                </a:solidFill>
                <a:latin typeface="Arial Unicode MS" panose="020B0604020202020204" pitchFamily="34" charset="-122"/>
              </a:rPr>
              <a:t>npm</a:t>
            </a:r>
            <a:r>
              <a:rPr lang="zh-CN" altLang="en-US" dirty="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全局安装插件环境</a:t>
            </a:r>
            <a:endParaRPr lang="en-US" altLang="zh-CN" dirty="0" smtClean="0">
              <a:solidFill>
                <a:schemeClr val="tx1"/>
              </a:solidFill>
              <a:latin typeface="Arial Unicode MS" panose="020B0604020202020204" pitchFamily="34" charset="-122"/>
            </a:endParaRPr>
          </a:p>
          <a:p>
            <a:pPr lvl="0"/>
            <a:r>
              <a:rPr lang="zh-CN" altLang="zh-CN" dirty="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npm</a:t>
            </a:r>
            <a:r>
              <a:rPr lang="zh-CN" altLang="zh-CN" dirty="0">
                <a:solidFill>
                  <a:schemeClr val="tx1"/>
                </a:solidFill>
                <a:latin typeface="Arial Unicode MS" panose="020B0604020202020204" pitchFamily="34" charset="-122"/>
              </a:rPr>
              <a:t> install -g cordova ionic</a:t>
            </a:r>
            <a:r>
              <a:rPr lang="zh-CN" altLang="zh-CN" sz="1800" dirty="0">
                <a:solidFill>
                  <a:schemeClr val="tx1"/>
                </a:solidFill>
              </a:rPr>
              <a:t> </a:t>
            </a:r>
            <a:endParaRPr lang="zh-CN" altLang="zh-CN" sz="4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76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快速创建项目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ionic</a:t>
            </a:r>
            <a:r>
              <a:rPr lang="zh-CN" altLang="zh-CN" dirty="0">
                <a:solidFill>
                  <a:schemeClr val="tx1"/>
                </a:solidFill>
                <a:latin typeface="Arial Unicode MS" panose="020B0604020202020204" pitchFamily="34" charset="-122"/>
              </a:rPr>
              <a:t> start </a:t>
            </a:r>
            <a:r>
              <a:rPr lang="zh-CN" altLang="zh-CN" dirty="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project</a:t>
            </a:r>
            <a:r>
              <a:rPr lang="en-US" altLang="zh-CN" dirty="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Name</a:t>
            </a:r>
            <a:r>
              <a:rPr lang="zh-CN" altLang="zh-CN" dirty="0">
                <a:solidFill>
                  <a:schemeClr val="tx1"/>
                </a:solidFill>
                <a:latin typeface="Arial Unicode MS" panose="020B0604020202020204" pitchFamily="34" charset="-122"/>
              </a:rPr>
              <a:t>  开始第一个项目，默认是tab</a:t>
            </a:r>
            <a:endParaRPr lang="zh-CN" altLang="zh-CN" sz="18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ionic</a:t>
            </a:r>
            <a:r>
              <a:rPr lang="zh-CN" altLang="zh-CN" dirty="0">
                <a:solidFill>
                  <a:schemeClr val="tx1"/>
                </a:solidFill>
                <a:latin typeface="Arial Unicode MS" panose="020B0604020202020204" pitchFamily="34" charset="-122"/>
              </a:rPr>
              <a:t> start webApp blank</a:t>
            </a:r>
            <a:endParaRPr lang="zh-CN" altLang="zh-CN" sz="18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ionic</a:t>
            </a:r>
            <a:r>
              <a:rPr lang="zh-CN" altLang="zh-CN" dirty="0">
                <a:solidFill>
                  <a:schemeClr val="tx1"/>
                </a:solidFill>
                <a:latin typeface="Arial Unicode MS" panose="020B0604020202020204" pitchFamily="34" charset="-122"/>
              </a:rPr>
              <a:t> start webApp tabs</a:t>
            </a:r>
            <a:endParaRPr lang="zh-CN" altLang="zh-CN" sz="18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ionic</a:t>
            </a:r>
            <a:r>
              <a:rPr lang="zh-CN" altLang="zh-CN" dirty="0">
                <a:solidFill>
                  <a:schemeClr val="tx1"/>
                </a:solidFill>
                <a:latin typeface="Arial Unicode MS" panose="020B0604020202020204" pitchFamily="34" charset="-122"/>
              </a:rPr>
              <a:t> start webApp sidemenu</a:t>
            </a:r>
            <a:endParaRPr lang="zh-CN" altLang="zh-CN" sz="4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3588-4393-4C4D-B44D-0792708622FA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174" name="Picture 6" descr="http://static.oschina.net/uploads/space/2015/0731/153227_EeHd_14168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81" y="3140393"/>
            <a:ext cx="7559040" cy="292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10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r>
              <a:rPr lang="zh-CN" altLang="en-US" dirty="0" smtClean="0"/>
              <a:t>结构说明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8555" y="1544595"/>
            <a:ext cx="4053759" cy="4830447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2016/5/26</a:t>
            </a:fld>
            <a:endParaRPr lang="zh-CN" altLang="en-US" sz="12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362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添加手机平台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在项目根目录打开</a:t>
            </a:r>
            <a:r>
              <a:rPr lang="en-US" altLang="zh-CN" dirty="0" err="1" smtClean="0">
                <a:solidFill>
                  <a:schemeClr val="tx1"/>
                </a:solidFill>
                <a:latin typeface="Arial Unicode MS" panose="020B0604020202020204" pitchFamily="34" charset="-122"/>
              </a:rPr>
              <a:t>cmd</a:t>
            </a:r>
            <a:r>
              <a:rPr lang="zh-CN" altLang="en-US" dirty="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，只需要运行一次</a:t>
            </a:r>
            <a:endParaRPr lang="en-US" altLang="zh-CN" dirty="0" smtClean="0">
              <a:solidFill>
                <a:schemeClr val="tx1"/>
              </a:solidFill>
              <a:latin typeface="Arial Unicode MS" panose="020B0604020202020204" pitchFamily="34" charset="-122"/>
            </a:endParaRPr>
          </a:p>
          <a:p>
            <a:pPr lvl="0"/>
            <a:r>
              <a:rPr lang="zh-CN" altLang="zh-CN" dirty="0">
                <a:solidFill>
                  <a:schemeClr val="tx1"/>
                </a:solidFill>
                <a:latin typeface="Arial Unicode MS" panose="020B0604020202020204" pitchFamily="34" charset="-122"/>
              </a:rPr>
              <a:t> ionic platform add android</a:t>
            </a:r>
            <a:r>
              <a:rPr lang="zh-CN" altLang="zh-CN" sz="1800" dirty="0">
                <a:solidFill>
                  <a:schemeClr val="tx1"/>
                </a:solidFill>
              </a:rPr>
              <a:t> </a:t>
            </a:r>
            <a:endParaRPr lang="zh-CN" altLang="zh-CN" sz="4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/>
            <a:r>
              <a:rPr lang="zh-CN" altLang="zh-CN" dirty="0">
                <a:solidFill>
                  <a:schemeClr val="tx1"/>
                </a:solidFill>
                <a:latin typeface="Arial Unicode MS" panose="020B0604020202020204" pitchFamily="34" charset="-122"/>
              </a:rPr>
              <a:t> ionic platform add </a:t>
            </a:r>
            <a:r>
              <a:rPr lang="en-US" altLang="zh-CN" dirty="0" err="1" smtClean="0">
                <a:solidFill>
                  <a:schemeClr val="tx1"/>
                </a:solidFill>
                <a:latin typeface="Arial Unicode MS" panose="020B0604020202020204" pitchFamily="34" charset="-122"/>
              </a:rPr>
              <a:t>ios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61E1-4DFB-4B18-A6C5-57C96850ED37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0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打包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1"/>
                </a:solidFill>
                <a:latin typeface="Arial Unicode MS" panose="020B0604020202020204" pitchFamily="34" charset="-122"/>
              </a:rPr>
              <a:t> ionic build </a:t>
            </a:r>
            <a:r>
              <a:rPr lang="zh-CN" altLang="zh-CN" dirty="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android</a:t>
            </a:r>
            <a:endParaRPr lang="en-US" altLang="zh-CN" dirty="0" smtClean="0">
              <a:solidFill>
                <a:schemeClr val="tx1"/>
              </a:solidFill>
              <a:latin typeface="Arial Unicode MS" panose="020B0604020202020204" pitchFamily="34" charset="-122"/>
            </a:endParaRPr>
          </a:p>
          <a:p>
            <a:r>
              <a:rPr lang="zh-CN" altLang="zh-CN" dirty="0">
                <a:solidFill>
                  <a:schemeClr val="tx1"/>
                </a:solidFill>
                <a:latin typeface="Arial Unicode MS" panose="020B0604020202020204" pitchFamily="34" charset="-122"/>
              </a:rPr>
              <a:t> ionic build </a:t>
            </a:r>
            <a:r>
              <a:rPr lang="en-US" altLang="zh-CN" dirty="0" err="1">
                <a:solidFill>
                  <a:schemeClr val="tx1"/>
                </a:solidFill>
                <a:latin typeface="Arial Unicode MS" panose="020B0604020202020204" pitchFamily="34" charset="-122"/>
              </a:rPr>
              <a:t>ios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A824-834B-4B42-A685-F9185A111FB8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9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ionic emulate android（</a:t>
            </a:r>
            <a:r>
              <a:rPr lang="zh-CN" altLang="zh-CN" dirty="0">
                <a:solidFill>
                  <a:schemeClr val="tx1"/>
                </a:solidFill>
                <a:latin typeface="Arial Unicode MS" panose="020B0604020202020204" pitchFamily="34" charset="-122"/>
              </a:rPr>
              <a:t>在android模拟器或真机中模拟）这是在虚拟中运行</a:t>
            </a:r>
            <a:endParaRPr lang="zh-CN" altLang="zh-CN" sz="18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4800" dirty="0">
                <a:solidFill>
                  <a:schemeClr val="tx1"/>
                </a:solidFill>
                <a:latin typeface="Arial" panose="020B0604020202020204" pitchFamily="34" charset="0"/>
              </a:rPr>
              <a:t> </a:t>
            </a:r>
            <a:r>
              <a:rPr lang="zh-CN" altLang="zh-CN" sz="4800" dirty="0">
                <a:solidFill>
                  <a:schemeClr val="tx1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</a:rPr>
              <a:t>ionic emulate </a:t>
            </a:r>
            <a:r>
              <a:rPr lang="en-US" altLang="zh-CN" dirty="0" err="1" smtClean="0">
                <a:solidFill>
                  <a:schemeClr val="tx1"/>
                </a:solidFill>
              </a:rPr>
              <a:t>ios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4800" dirty="0">
              <a:solidFill>
                <a:schemeClr val="tx1"/>
              </a:solidFill>
              <a:latin typeface="Arial Unicode MS" panose="020B0604020202020204" pitchFamily="34" charset="-122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ionic</a:t>
            </a:r>
            <a:r>
              <a:rPr lang="zh-CN" altLang="zh-CN" dirty="0">
                <a:solidFill>
                  <a:schemeClr val="tx1"/>
                </a:solidFill>
                <a:latin typeface="Arial Unicode MS" panose="020B0604020202020204" pitchFamily="34" charset="-122"/>
              </a:rPr>
              <a:t> serve可自动打开浏览器直接在浏览器测试</a:t>
            </a:r>
            <a:endParaRPr lang="zh-CN" altLang="zh-CN" sz="4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5C41-9735-455C-B268-42B87104DDE6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19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快速开始小结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639A"/>
                </a:solidFill>
                <a:cs typeface="+mj-cs"/>
              </a:rPr>
              <a:t>现在我们启动</a:t>
            </a:r>
            <a:r>
              <a:rPr lang="en-US" altLang="zh-CN" dirty="0">
                <a:solidFill>
                  <a:srgbClr val="00639A"/>
                </a:solidFill>
                <a:cs typeface="+mj-cs"/>
              </a:rPr>
              <a:t>index.html</a:t>
            </a:r>
            <a:r>
              <a:rPr lang="zh-CN" altLang="en-US" dirty="0">
                <a:solidFill>
                  <a:srgbClr val="00639A"/>
                </a:solidFill>
                <a:cs typeface="+mj-cs"/>
              </a:rPr>
              <a:t>页面，项目就可以运行起来在浏览器查看，也可以打包</a:t>
            </a:r>
            <a:r>
              <a:rPr lang="en-US" altLang="zh-CN" dirty="0">
                <a:solidFill>
                  <a:srgbClr val="00639A"/>
                </a:solidFill>
                <a:cs typeface="+mj-cs"/>
              </a:rPr>
              <a:t>app</a:t>
            </a:r>
            <a:r>
              <a:rPr lang="zh-CN" altLang="en-US" dirty="0">
                <a:solidFill>
                  <a:srgbClr val="00639A"/>
                </a:solidFill>
                <a:cs typeface="+mj-cs"/>
              </a:rPr>
              <a:t>了，但是项目结构可能不适应我们的实际需求，所以我们要动手修改为适合自己项目的结构。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3EA1-0A07-44B9-95E0-7659AE9EE525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项目结构搭建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、如何实现</a:t>
            </a:r>
            <a:r>
              <a:rPr lang="en-US" altLang="zh-CN" dirty="0" smtClean="0"/>
              <a:t>MVC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、项目如何启动说明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1BD2-1DDE-4569-9D17-D3D926C2F57E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7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JS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app.js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162" y="1918953"/>
            <a:ext cx="8579745" cy="454624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5156" y="159218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整个项目的入口文件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514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兼容性配置</a:t>
            </a:r>
            <a:r>
              <a:rPr lang="en-US" altLang="zh-CN" dirty="0" smtClean="0"/>
              <a:t>JS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99" y="2060620"/>
            <a:ext cx="8731875" cy="446514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E96D-9F47-4663-BCFF-C1570D894D89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2876" y="1617941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为实现一套代码完美兼容多个平台的兼容新配置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82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项目地址：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git.oschina.net/shiguoqing/Ionic-ShoppingMall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6031-4413-4540-B61F-EE88A7BA1A9B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全局变量</a:t>
            </a:r>
            <a:r>
              <a:rPr lang="en-US" altLang="zh-CN" dirty="0" smtClean="0"/>
              <a:t>JS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05" y="1544595"/>
            <a:ext cx="8767569" cy="477893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5B76-D771-48A0-B0E0-D3C4E02A635E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1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路由配置</a:t>
            </a:r>
            <a:r>
              <a:rPr lang="en-US" altLang="zh-CN" dirty="0" smtClean="0"/>
              <a:t>JS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58" y="2012805"/>
            <a:ext cx="9079642" cy="451295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D05C-35D4-4EF8-824D-041B6CECBE63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86983" y="16434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控制页面跳转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90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JS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1544595"/>
            <a:ext cx="3155324" cy="488744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9621-BF8F-46F4-B353-BD45B723A813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8650" y="1867436"/>
            <a:ext cx="25743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每个功能包括四个文件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h</a:t>
            </a:r>
            <a:r>
              <a:rPr lang="en-US" altLang="zh-CN" dirty="0" smtClean="0"/>
              <a:t>tml</a:t>
            </a:r>
            <a:r>
              <a:rPr lang="zh-CN" altLang="en-US" dirty="0" smtClean="0"/>
              <a:t>页面：功能页面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en-US" altLang="zh-CN" dirty="0" smtClean="0"/>
              <a:t>ontroller</a:t>
            </a:r>
            <a:r>
              <a:rPr lang="zh-CN" altLang="en-US" dirty="0" smtClean="0"/>
              <a:t>：</a:t>
            </a:r>
            <a:r>
              <a:rPr lang="zh-CN" altLang="en-US" dirty="0"/>
              <a:t>业务</a:t>
            </a:r>
            <a:r>
              <a:rPr lang="zh-CN" altLang="en-US" dirty="0" smtClean="0"/>
              <a:t>逻辑</a:t>
            </a:r>
            <a:endParaRPr lang="en-US" altLang="zh-CN" dirty="0"/>
          </a:p>
          <a:p>
            <a:r>
              <a:rPr lang="en-US" altLang="zh-CN" dirty="0"/>
              <a:t>s</a:t>
            </a:r>
            <a:r>
              <a:rPr lang="en-US" altLang="zh-CN" dirty="0" smtClean="0"/>
              <a:t>ervice</a:t>
            </a:r>
            <a:r>
              <a:rPr lang="zh-CN" altLang="en-US" dirty="0" smtClean="0"/>
              <a:t>：数据请求</a:t>
            </a:r>
            <a:endParaRPr lang="en-US" altLang="zh-CN" dirty="0"/>
          </a:p>
          <a:p>
            <a:r>
              <a:rPr lang="en-US" altLang="zh-CN" dirty="0"/>
              <a:t>r</a:t>
            </a:r>
            <a:r>
              <a:rPr lang="en-US" altLang="zh-CN" dirty="0" smtClean="0"/>
              <a:t>oute</a:t>
            </a:r>
            <a:r>
              <a:rPr lang="zh-CN" altLang="en-US" dirty="0" smtClean="0"/>
              <a:t>：页面跳转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4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页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072" y="1544595"/>
            <a:ext cx="8682204" cy="479181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6B46-D57D-4C2B-B21D-F8D2674B9DFA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业务逻辑</a:t>
            </a:r>
            <a:r>
              <a:rPr lang="en-US" altLang="zh-CN" dirty="0" smtClean="0"/>
              <a:t>JS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58" y="1544596"/>
            <a:ext cx="8950853" cy="498940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2196-5413-4A98-A56B-7583E8B294CC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6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服务请求</a:t>
            </a:r>
            <a:r>
              <a:rPr lang="en-US" altLang="zh-CN" dirty="0" smtClean="0"/>
              <a:t>JS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010" y="1544594"/>
            <a:ext cx="8863079" cy="4881963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1BCC-6C13-4A83-9E06-D7AEFFC261AA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9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</a:t>
            </a:r>
            <a:r>
              <a:rPr lang="en-US" altLang="zh-CN" dirty="0" smtClean="0"/>
              <a:t>JS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21" y="1544595"/>
            <a:ext cx="8780448" cy="484332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1CB7-C8CB-4594-B9AA-5E4916EB8F50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7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文件引入说明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Ionic</a:t>
            </a:r>
            <a:r>
              <a:rPr lang="zh-CN" altLang="en-US" dirty="0" smtClean="0"/>
              <a:t>生成的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资源都在本地，所以官方推荐一次加载上所有的东西（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），不需要按需加载。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4FD5-33A7-44E2-8778-4D8B58D3C43F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1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2DEC-3896-423D-B5D1-CFDD7B74B09B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76" y="772731"/>
            <a:ext cx="8783393" cy="564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9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项目是如何启动的？</a:t>
            </a:r>
            <a:endParaRPr lang="zh-CN" altLang="en-US" dirty="0"/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438" y="1943893"/>
            <a:ext cx="3581400" cy="447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8650" y="1600319"/>
            <a:ext cx="582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、在</a:t>
            </a:r>
            <a:r>
              <a:rPr lang="en-US" altLang="zh-CN" dirty="0" smtClean="0"/>
              <a:t>index.html</a:t>
            </a:r>
            <a:r>
              <a:rPr lang="zh-CN" altLang="en-US" dirty="0" smtClean="0"/>
              <a:t>中引入启动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文件，属于入口式</a:t>
            </a:r>
            <a:r>
              <a:rPr lang="en-US" altLang="zh-CN" dirty="0" smtClean="0"/>
              <a:t>UI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66079" y="2421687"/>
            <a:ext cx="582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、在</a:t>
            </a:r>
            <a:r>
              <a:rPr lang="en-US" altLang="zh-CN" dirty="0" smtClean="0"/>
              <a:t>index.html</a:t>
            </a:r>
            <a:r>
              <a:rPr lang="zh-CN" altLang="en-US" dirty="0" smtClean="0"/>
              <a:t>页面设置了启动入口，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-app=</a:t>
            </a:r>
            <a:r>
              <a:rPr lang="zh-CN" altLang="en-US" dirty="0" smtClean="0"/>
              <a:t>模块名称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66079" y="3509211"/>
            <a:ext cx="582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、启动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中通过依赖引入其他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，并执行</a:t>
            </a:r>
            <a:r>
              <a:rPr lang="en-US" altLang="zh-CN" dirty="0" smtClean="0"/>
              <a:t>run</a:t>
            </a:r>
            <a:r>
              <a:rPr lang="zh-CN" altLang="en-US" dirty="0"/>
              <a:t>方法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38" y="2775882"/>
            <a:ext cx="3543300" cy="704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79" y="3907022"/>
            <a:ext cx="7849271" cy="259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简单的说</a:t>
            </a:r>
            <a:r>
              <a:rPr lang="en-US" altLang="zh-CN" dirty="0" smtClean="0"/>
              <a:t>Ionic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、配置环境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、搭建骨架（路由和</a:t>
            </a:r>
            <a:r>
              <a:rPr lang="en-US" altLang="zh-CN" dirty="0" smtClean="0"/>
              <a:t>MVC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、写页面（乱炖）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、操作手机（</a:t>
            </a:r>
            <a:r>
              <a:rPr lang="zh-CN" altLang="en-US" dirty="0"/>
              <a:t>外挂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8D13-0C92-42F2-A0CD-A8C272F39966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9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项目依赖关系介绍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55C1-8A91-4C75-AE2A-5CAEDFCB5A9A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1531" y="1613580"/>
            <a:ext cx="734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、在启动</a:t>
            </a:r>
            <a:r>
              <a:rPr lang="en-US" altLang="zh-CN" dirty="0" smtClean="0"/>
              <a:t>JS</a:t>
            </a:r>
            <a:r>
              <a:rPr lang="zh-CN" altLang="en-US" dirty="0" smtClean="0"/>
              <a:t>中引入</a:t>
            </a:r>
            <a:r>
              <a:rPr lang="en-US" altLang="zh-CN" dirty="0" smtClean="0"/>
              <a:t>route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、通过</a:t>
            </a:r>
            <a:r>
              <a:rPr lang="en-US" altLang="zh-CN" dirty="0" smtClean="0"/>
              <a:t>JS</a:t>
            </a:r>
            <a:r>
              <a:rPr lang="zh-CN" altLang="en-US" dirty="0" smtClean="0"/>
              <a:t>等主要模块入口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11531" y="2416458"/>
            <a:ext cx="582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、在</a:t>
            </a:r>
            <a:r>
              <a:rPr lang="en-US" altLang="zh-CN" dirty="0" smtClean="0"/>
              <a:t>route.js</a:t>
            </a:r>
            <a:r>
              <a:rPr lang="zh-CN" altLang="en-US" dirty="0" smtClean="0"/>
              <a:t>中引入</a:t>
            </a:r>
            <a:r>
              <a:rPr lang="en-US" altLang="zh-CN" dirty="0" smtClean="0"/>
              <a:t>MVC</a:t>
            </a:r>
            <a:r>
              <a:rPr lang="zh-CN" altLang="en-US" dirty="0" smtClean="0"/>
              <a:t>功能路由模块的依赖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14098"/>
            <a:ext cx="7886700" cy="3333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405" y="2767811"/>
            <a:ext cx="5769735" cy="375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0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0A4B-345B-4313-A6B5-C4A33F0D1AD8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34257" y="724938"/>
            <a:ext cx="734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、在功能路由中引入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的依赖，并配置渲染页面和路由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24" y="1196459"/>
            <a:ext cx="7702507" cy="454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7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项目结构搭建小结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到目前为止项目结构基本改造完毕，我们抽出来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个主要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文件（</a:t>
            </a:r>
            <a:r>
              <a:rPr lang="en-US" altLang="zh-CN" dirty="0" smtClean="0"/>
              <a:t>app.js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route.js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global.js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config.js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 smtClean="0"/>
              <a:t>各功能按照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思想分出来四个文件（</a:t>
            </a:r>
            <a:r>
              <a:rPr lang="en-US" altLang="zh-CN" dirty="0" smtClean="0"/>
              <a:t>html</a:t>
            </a:r>
            <a:r>
              <a:rPr lang="zh-CN" altLang="en-US" dirty="0"/>
              <a:t>、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route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 smtClean="0"/>
              <a:t>模块依赖处理完毕，路由配置完成</a:t>
            </a:r>
            <a:endParaRPr lang="en-US" altLang="zh-CN" dirty="0" smtClean="0"/>
          </a:p>
          <a:p>
            <a:r>
              <a:rPr lang="zh-CN" altLang="en-US" dirty="0" smtClean="0"/>
              <a:t>现在可以开始写功能了！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48CF-498C-4084-8ADE-1082EC2163F7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6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路由的实现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、路由如何注册？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、路由如何渲染页面？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、虚拟路由和默认路由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ED49-C25F-47B8-A0C3-FD54315326F2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1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</a:t>
            </a:r>
            <a:r>
              <a:rPr lang="zh-CN" altLang="en-US" dirty="0"/>
              <a:t>注册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585" y="2000639"/>
            <a:ext cx="8346830" cy="42236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ED49-C25F-47B8-A0C3-FD54315326F2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61337" y="1587951"/>
            <a:ext cx="882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angular.Module.config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中注册路由，需要引入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stateProvider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urlRouterProvider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6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如何渲染？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72970"/>
            <a:ext cx="7729739" cy="101417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E049-C67E-4FC8-A1D7-388ECE781082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5155" y="1635617"/>
            <a:ext cx="8549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index.html</a:t>
            </a:r>
            <a:r>
              <a:rPr lang="zh-CN" altLang="en-US" dirty="0" smtClean="0"/>
              <a:t>有</a:t>
            </a:r>
            <a:r>
              <a:rPr lang="en-US" altLang="zh-CN" dirty="0" smtClean="0"/>
              <a:t>&lt;ion-</a:t>
            </a:r>
            <a:r>
              <a:rPr lang="en-US" altLang="zh-CN" dirty="0" err="1" smtClean="0"/>
              <a:t>nav</a:t>
            </a:r>
            <a:r>
              <a:rPr lang="en-US" altLang="zh-CN" dirty="0" smtClean="0"/>
              <a:t>-view&gt;</a:t>
            </a:r>
            <a:r>
              <a:rPr lang="zh-CN" altLang="en-US" dirty="0" smtClean="0"/>
              <a:t>标签，这个标签其实是对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插件</a:t>
            </a:r>
            <a:r>
              <a:rPr lang="en-US" altLang="zh-CN" dirty="0" err="1" smtClean="0"/>
              <a:t>ui</a:t>
            </a:r>
            <a:r>
              <a:rPr lang="en-US" altLang="zh-CN" dirty="0" smtClean="0"/>
              <a:t>-router</a:t>
            </a:r>
            <a:r>
              <a:rPr lang="zh-CN" altLang="en-US" dirty="0" smtClean="0"/>
              <a:t>的封装，</a:t>
            </a:r>
            <a:endParaRPr lang="en-US" altLang="zh-CN" dirty="0" smtClean="0"/>
          </a:p>
          <a:p>
            <a:r>
              <a:rPr lang="zh-CN" altLang="en-US" dirty="0" smtClean="0"/>
              <a:t>当通过地址访问的的时候，所有的页面渲染都会被渲染到这里面来。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1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虚拟路由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46224"/>
            <a:ext cx="8025953" cy="387124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1331-DB0D-4CAA-8343-2282C70950AA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87702" y="1639203"/>
            <a:ext cx="895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虚拟路由简单的说就是一个父级路由，他实现了在一个页面中可以嵌套多个视图部分。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74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虚拟路由如何渲染？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99383"/>
            <a:ext cx="7886700" cy="3672557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3AF3-1B08-4B78-A9E2-BE84F54D3342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89397" y="1737323"/>
            <a:ext cx="779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页面中会有多个子路由标签，每个标签有一个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属性，还有一个</a:t>
            </a:r>
            <a:r>
              <a:rPr lang="en-US" altLang="zh-CN" dirty="0" err="1" smtClean="0"/>
              <a:t>href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03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F9AE-CA5A-4358-8C4A-5AC61270A49F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83" y="1436395"/>
            <a:ext cx="8455788" cy="37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7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默认路由设置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728922"/>
            <a:ext cx="7987316" cy="4544688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B902-7A1E-45AB-B39C-9B02F8FE3CC9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0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开发环境配置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、开发环境如何配置？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、环境配置过程中遇到的问题？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7D61-1079-4C48-8B57-B77D9C84EEEF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42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数据请求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、在哪里写数据请求的代码？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、如何使用</a:t>
            </a:r>
            <a:r>
              <a:rPr lang="en-US" altLang="zh-CN" dirty="0" smtClean="0"/>
              <a:t>$http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$q</a:t>
            </a:r>
            <a:r>
              <a:rPr lang="zh-CN" altLang="en-US" dirty="0" smtClean="0"/>
              <a:t>服务？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、如何解决跨域问题？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806F-CC54-4339-9673-78D7B2D074B4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32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数据请求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20" y="2016178"/>
            <a:ext cx="8587265" cy="435886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ED49-C25F-47B8-A0C3-FD54315326F2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80432" y="1646846"/>
            <a:ext cx="551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首先引入</a:t>
            </a:r>
            <a:r>
              <a:rPr lang="en-US" altLang="zh-CN" dirty="0" smtClean="0"/>
              <a:t>$http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$q</a:t>
            </a:r>
            <a:r>
              <a:rPr lang="zh-CN" altLang="en-US" dirty="0" smtClean="0"/>
              <a:t>服务，然后编写功能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的方法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21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86B9-D611-4103-85C3-D8ED3E35F62B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20294" y="1232346"/>
            <a:ext cx="8703411" cy="461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跨域请求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40" y="1648949"/>
            <a:ext cx="8597315" cy="4674578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0369-F036-422B-8848-A48A0F4BA772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72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引导页的实现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Swiper3</a:t>
            </a:r>
            <a:r>
              <a:rPr lang="zh-CN" altLang="en-US" dirty="0" smtClean="0"/>
              <a:t>滑动插件介绍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Animate.css</a:t>
            </a:r>
            <a:r>
              <a:rPr lang="zh-CN" altLang="en-US" dirty="0" smtClean="0"/>
              <a:t>插件介绍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swiper3+css3</a:t>
            </a:r>
            <a:r>
              <a:rPr lang="zh-CN" altLang="en-US" dirty="0" smtClean="0"/>
              <a:t>在</a:t>
            </a:r>
            <a:r>
              <a:rPr lang="en-US" altLang="zh-CN" dirty="0" smtClean="0"/>
              <a:t>Ionic</a:t>
            </a:r>
            <a:r>
              <a:rPr lang="zh-CN" altLang="en-US" dirty="0" smtClean="0"/>
              <a:t>中的实现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E52F-7657-4856-AE7A-5BA036E1A962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Swiper3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Swiper</a:t>
            </a:r>
            <a:r>
              <a:rPr lang="en-US" altLang="zh-CN" dirty="0"/>
              <a:t> </a:t>
            </a:r>
            <a:r>
              <a:rPr lang="zh-CN" altLang="en-US" dirty="0"/>
              <a:t>是一款免费以及轻量级的移动设备触控滑块的框架，使用硬件加速过渡（如果该设备支持的话）。主要使用与移动端的网站、网页应用程序（</a:t>
            </a:r>
            <a:r>
              <a:rPr lang="en-US" altLang="zh-CN" dirty="0"/>
              <a:t>web apps</a:t>
            </a:r>
            <a:r>
              <a:rPr lang="zh-CN" altLang="en-US" dirty="0"/>
              <a:t>），以及原生的应用程序（</a:t>
            </a:r>
            <a:r>
              <a:rPr lang="en-US" altLang="zh-CN" dirty="0"/>
              <a:t>native apps</a:t>
            </a:r>
            <a:r>
              <a:rPr lang="zh-CN" altLang="en-US" dirty="0"/>
              <a:t>）。主要是为</a:t>
            </a:r>
            <a:r>
              <a:rPr lang="en-US" altLang="zh-CN" dirty="0"/>
              <a:t>IOS</a:t>
            </a:r>
            <a:r>
              <a:rPr lang="zh-CN" altLang="en-US" dirty="0"/>
              <a:t>而设计的，同时，在</a:t>
            </a:r>
            <a:r>
              <a:rPr lang="en-US" altLang="zh-CN" dirty="0"/>
              <a:t>Android</a:t>
            </a:r>
            <a:r>
              <a:rPr lang="zh-CN" altLang="en-US" dirty="0"/>
              <a:t>、</a:t>
            </a:r>
            <a:r>
              <a:rPr lang="en-US" altLang="zh-CN" dirty="0"/>
              <a:t>WP8</a:t>
            </a:r>
            <a:r>
              <a:rPr lang="zh-CN" altLang="en-US" dirty="0"/>
              <a:t>系统以及现代桌面浏览器也有着良好的用户</a:t>
            </a:r>
            <a:r>
              <a:rPr lang="zh-CN" altLang="en-US" dirty="0" smtClean="0"/>
              <a:t>体验</a:t>
            </a:r>
            <a:endParaRPr lang="en-US" altLang="zh-CN" dirty="0">
              <a:hlinkClick r:id="rId2"/>
            </a:endParaRPr>
          </a:p>
          <a:p>
            <a:r>
              <a:rPr lang="zh-CN" altLang="en-US" dirty="0" smtClean="0">
                <a:hlinkClick r:id="rId2"/>
              </a:rPr>
              <a:t>中文网：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://www.swiper.com.cn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C76A-0D34-4B1D-B772-5532ACAB3A83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Animate.css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官</a:t>
            </a:r>
            <a:r>
              <a:rPr lang="zh-CN" altLang="en-US" b="1" dirty="0" smtClean="0"/>
              <a:t>网</a:t>
            </a:r>
            <a:r>
              <a:rPr lang="en-US" altLang="zh-CN" b="1" dirty="0">
                <a:hlinkClick r:id="rId2"/>
              </a:rPr>
              <a:t>http://daneden.github.io/animate.css</a:t>
            </a:r>
            <a:r>
              <a:rPr lang="en-US" altLang="zh-CN" b="1" dirty="0" smtClean="0">
                <a:hlinkClick r:id="rId2"/>
              </a:rPr>
              <a:t>/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r>
              <a:rPr lang="en-US" altLang="zh-CN" b="1" dirty="0" err="1" smtClean="0"/>
              <a:t>Swiper</a:t>
            </a:r>
            <a:r>
              <a:rPr lang="en-US" altLang="zh-CN" b="1" dirty="0" smtClean="0"/>
              <a:t>  Animate</a:t>
            </a:r>
          </a:p>
          <a:p>
            <a:pPr marL="0" indent="0">
              <a:buNone/>
            </a:pPr>
            <a:r>
              <a:rPr lang="en-US" altLang="zh-CN" b="1" dirty="0">
                <a:hlinkClick r:id="rId3"/>
              </a:rPr>
              <a:t>http://</a:t>
            </a:r>
            <a:r>
              <a:rPr lang="en-US" altLang="zh-CN" b="1" dirty="0" smtClean="0">
                <a:hlinkClick r:id="rId3"/>
              </a:rPr>
              <a:t>www.swiper.com.cn/usage/animate/index.html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8D22-7DF8-4A2B-8B1E-2BB08CC0DD7E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Swiper+css3</a:t>
            </a:r>
            <a:r>
              <a:rPr lang="zh-CN" altLang="en-US" dirty="0" smtClean="0"/>
              <a:t>的实现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831" y="1544595"/>
            <a:ext cx="8507522" cy="48690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1D11-1549-4F5D-805A-679234A50DBC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8438-9D91-4C85-95C9-E6C4E0D1EC1C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81" y="695460"/>
            <a:ext cx="3090832" cy="57182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023" y="695461"/>
            <a:ext cx="5628067" cy="583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7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604E-8983-4CCC-BD41-63F20B61EB2D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67" y="1486705"/>
            <a:ext cx="8463048" cy="403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8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</a:t>
            </a:r>
            <a:r>
              <a:rPr lang="zh-CN" altLang="en-US" dirty="0" smtClean="0"/>
              <a:t>环境说明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 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需要</a:t>
            </a:r>
            <a:endParaRPr lang="en-US" altLang="zh-CN" dirty="0" smtClean="0"/>
          </a:p>
          <a:p>
            <a:r>
              <a:rPr lang="en-US" altLang="zh-CN" dirty="0"/>
              <a:t>C</a:t>
            </a:r>
            <a:r>
              <a:rPr lang="en-US" altLang="zh-CN" dirty="0" smtClean="0"/>
              <a:t>++</a:t>
            </a:r>
            <a:r>
              <a:rPr lang="zh-CN" altLang="en-US" dirty="0" smtClean="0"/>
              <a:t>环境：</a:t>
            </a:r>
            <a:r>
              <a:rPr lang="en-US" altLang="zh-CN" dirty="0"/>
              <a:t>N</a:t>
            </a:r>
            <a:r>
              <a:rPr lang="en-US" altLang="zh-CN" dirty="0" smtClean="0"/>
              <a:t>ode</a:t>
            </a:r>
            <a:r>
              <a:rPr lang="zh-CN" altLang="en-US" dirty="0" smtClean="0"/>
              <a:t>需要</a:t>
            </a:r>
            <a:endParaRPr lang="en-US" altLang="zh-CN" dirty="0" smtClean="0"/>
          </a:p>
          <a:p>
            <a:r>
              <a:rPr lang="en-US" altLang="zh-CN" dirty="0" smtClean="0"/>
              <a:t>Android ADT: Ionic Android</a:t>
            </a:r>
            <a:r>
              <a:rPr lang="zh-CN" altLang="en-US" dirty="0" smtClean="0"/>
              <a:t>开发环境</a:t>
            </a:r>
          </a:p>
          <a:p>
            <a:r>
              <a:rPr lang="en-US" altLang="zh-CN" dirty="0" smtClean="0"/>
              <a:t>IOS </a:t>
            </a:r>
            <a:r>
              <a:rPr lang="en-US" altLang="zh-CN" dirty="0" err="1" smtClean="0"/>
              <a:t>Xcode</a:t>
            </a:r>
            <a:r>
              <a:rPr lang="en-US" altLang="zh-CN" dirty="0" smtClean="0"/>
              <a:t>: Ionic 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开发环境</a:t>
            </a:r>
          </a:p>
          <a:p>
            <a:r>
              <a:rPr lang="en-US" altLang="zh-CN" dirty="0" smtClean="0"/>
              <a:t>Node: </a:t>
            </a:r>
            <a:r>
              <a:rPr lang="zh-CN" altLang="en-US" dirty="0" smtClean="0"/>
              <a:t>插件环境需要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/>
              <a:t>: </a:t>
            </a:r>
            <a:r>
              <a:rPr lang="zh-CN" altLang="en-US" dirty="0" smtClean="0"/>
              <a:t>下载</a:t>
            </a:r>
            <a:r>
              <a:rPr lang="en-US" altLang="zh-CN" dirty="0" err="1" smtClean="0"/>
              <a:t>cordova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2016/5/26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351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下拉刷新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ion-refresher</a:t>
            </a:r>
            <a:r>
              <a:rPr lang="zh-CN" altLang="en-US" dirty="0" smtClean="0"/>
              <a:t>标签的使用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、维护分页对象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623E-94FF-4B84-96C5-D1453E6EF2C0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Ion-refresher</a:t>
            </a:r>
            <a:r>
              <a:rPr lang="zh-CN" altLang="en-US" dirty="0" smtClean="0"/>
              <a:t>标签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5E66-F80B-45C7-B847-2D08D1FC5804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允许你添加下拉刷新滚动视图。</a:t>
            </a:r>
          </a:p>
          <a:p>
            <a:r>
              <a:rPr lang="zh-CN" altLang="en-US" dirty="0"/>
              <a:t>把它作为</a:t>
            </a:r>
            <a:r>
              <a:rPr lang="en-US" altLang="zh-CN" dirty="0" err="1"/>
              <a:t>ionContent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 err="1"/>
              <a:t>ionScroll</a:t>
            </a:r>
            <a:r>
              <a:rPr lang="zh-CN" altLang="en-US" dirty="0"/>
              <a:t>元素的第一个子元素。</a:t>
            </a:r>
          </a:p>
          <a:p>
            <a:r>
              <a:rPr lang="zh-CN" altLang="en-US" dirty="0"/>
              <a:t>当刷新完成时，从你的控制器中广播（</a:t>
            </a:r>
            <a:r>
              <a:rPr lang="en-US" altLang="zh-CN" dirty="0"/>
              <a:t>$broadcast</a:t>
            </a:r>
            <a:r>
              <a:rPr lang="zh-CN" altLang="en-US" dirty="0"/>
              <a:t>）出 </a:t>
            </a:r>
            <a:r>
              <a:rPr lang="en-US" altLang="zh-CN" dirty="0"/>
              <a:t>'</a:t>
            </a:r>
            <a:r>
              <a:rPr lang="en-US" altLang="zh-CN" dirty="0" err="1"/>
              <a:t>scroll.refreshComplete</a:t>
            </a:r>
            <a:r>
              <a:rPr lang="en-US" altLang="zh-CN" dirty="0"/>
              <a:t>'</a:t>
            </a:r>
            <a:r>
              <a:rPr lang="zh-CN" altLang="en-US" dirty="0"/>
              <a:t>事件。</a:t>
            </a:r>
          </a:p>
        </p:txBody>
      </p:sp>
    </p:spTree>
    <p:extLst>
      <p:ext uri="{BB962C8B-B14F-4D97-AF65-F5344CB8AC3E}">
        <p14:creationId xmlns:p14="http://schemas.microsoft.com/office/powerpoint/2010/main" val="119806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2B38-6089-47A0-B6B3-6AB3BB8E4BEC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822" y="1847783"/>
            <a:ext cx="2952750" cy="40576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34" y="1847783"/>
            <a:ext cx="4584878" cy="167975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33" y="3922740"/>
            <a:ext cx="4584879" cy="62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CE55D-392A-46F5-BC9E-E2DEC76DAFDB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36" y="753816"/>
            <a:ext cx="8312609" cy="559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4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上拉加载更多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ion-infinite-scroll</a:t>
            </a:r>
            <a:r>
              <a:rPr lang="zh-CN" altLang="en-US" dirty="0" smtClean="0"/>
              <a:t>标签的使用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、分页对象，数据对象的维护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IonicLoading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4171-3A3B-4B8F-B98A-7FD85DCA446E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2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用法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50" y="4038798"/>
            <a:ext cx="8638403" cy="153775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43F4-460E-47DF-BFC7-2020951D5986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575121" y="1672905"/>
            <a:ext cx="79937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当用户到达页脚或页脚附近时，ionInfiniteScroll指令允许你调用一个函数 。</a:t>
            </a:r>
          </a:p>
          <a:p>
            <a:endParaRPr lang="zh-CN" altLang="en-US" sz="2400" dirty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当用户滚动的距离超出底部的内容时，就会触发你指定的on-infinite。 </a:t>
            </a:r>
          </a:p>
        </p:txBody>
      </p:sp>
    </p:spTree>
    <p:extLst>
      <p:ext uri="{BB962C8B-B14F-4D97-AF65-F5344CB8AC3E}">
        <p14:creationId xmlns:p14="http://schemas.microsoft.com/office/powerpoint/2010/main" val="27248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DCE-263D-4185-8556-C94659E5D96D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66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882" y="715917"/>
            <a:ext cx="4909131" cy="558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5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9A66-2BF3-4ADC-8CA3-AA1738AEB98E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67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87" y="692342"/>
            <a:ext cx="8266023" cy="583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2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IndexDB</a:t>
            </a:r>
            <a:r>
              <a:rPr lang="zh-CN" altLang="en-US" dirty="0" smtClean="0"/>
              <a:t>存储应用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ndexDB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ndexDB</a:t>
            </a:r>
            <a:r>
              <a:rPr lang="zh-CN" altLang="en-US" dirty="0" smtClean="0"/>
              <a:t>封装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D3C2-D651-4C72-950E-4ECF02DC37CC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7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ndexDB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indexedDB</a:t>
            </a:r>
            <a:r>
              <a:rPr lang="zh-CN" altLang="en-US" dirty="0"/>
              <a:t>是</a:t>
            </a:r>
            <a:r>
              <a:rPr lang="en-US" altLang="zh-CN" dirty="0"/>
              <a:t>HTML5-WebStorage</a:t>
            </a:r>
            <a:r>
              <a:rPr lang="zh-CN" altLang="en-US" dirty="0"/>
              <a:t>的重要一环，是一种轻量级</a:t>
            </a:r>
            <a:r>
              <a:rPr lang="en-US" altLang="zh-CN" dirty="0"/>
              <a:t>NOSQL</a:t>
            </a:r>
            <a:r>
              <a:rPr lang="zh-CN" altLang="en-US" dirty="0"/>
              <a:t>数据库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IndexedDB</a:t>
            </a:r>
            <a:r>
              <a:rPr lang="zh-CN" altLang="en-US" dirty="0"/>
              <a:t>是一个文相比</a:t>
            </a:r>
            <a:r>
              <a:rPr lang="en-US" altLang="zh-CN" dirty="0"/>
              <a:t>web </a:t>
            </a:r>
            <a:r>
              <a:rPr lang="en-US" altLang="zh-CN" dirty="0" err="1"/>
              <a:t>sql</a:t>
            </a:r>
            <a:r>
              <a:rPr lang="en-US" altLang="zh-CN" dirty="0"/>
              <a:t>(</a:t>
            </a:r>
            <a:r>
              <a:rPr lang="en-US" altLang="zh-CN" dirty="0" err="1"/>
              <a:t>sqlite</a:t>
            </a:r>
            <a:r>
              <a:rPr lang="en-US" altLang="zh-CN" dirty="0"/>
              <a:t>)</a:t>
            </a:r>
            <a:r>
              <a:rPr lang="zh-CN" altLang="en-US" dirty="0"/>
              <a:t>更加高效，包括索引、事务处理和健壮的查询功能档数据库，它在完全内置于浏览器中的一个沙盒环境中</a:t>
            </a:r>
            <a:r>
              <a:rPr lang="en-US" altLang="zh-CN" dirty="0"/>
              <a:t>(</a:t>
            </a:r>
            <a:r>
              <a:rPr lang="zh-CN" altLang="en-US" dirty="0"/>
              <a:t>强制依照（浏览器）同源策略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E3C9-0D9F-431D-8653-7D6D6FF8AD0E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9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下载安装</a:t>
            </a:r>
            <a:r>
              <a:rPr lang="en-US" altLang="zh-CN" dirty="0"/>
              <a:t>Java </a:t>
            </a:r>
            <a:r>
              <a:rPr lang="en-US" altLang="zh-CN" dirty="0" err="1"/>
              <a:t>jdk</a:t>
            </a:r>
            <a:r>
              <a:rPr lang="zh-CN" altLang="en-US" dirty="0"/>
              <a:t>环境， 并添加到环境</a:t>
            </a:r>
            <a:r>
              <a:rPr lang="zh-CN" altLang="en-US" dirty="0" smtClean="0"/>
              <a:t>变量 </a:t>
            </a:r>
            <a:r>
              <a:rPr lang="en-US" altLang="zh-CN" dirty="0" smtClean="0"/>
              <a:t>JAVA_HOME</a:t>
            </a:r>
            <a:r>
              <a:rPr lang="en-US" altLang="zh-CN" dirty="0"/>
              <a:t>  </a:t>
            </a:r>
            <a:r>
              <a:rPr lang="zh-CN" altLang="en-US" dirty="0" smtClean="0"/>
              <a:t>中</a:t>
            </a:r>
            <a:endParaRPr lang="zh-CN" altLang="en-US" dirty="0"/>
          </a:p>
          <a:p>
            <a:r>
              <a:rPr lang="zh-CN" altLang="en-US" dirty="0" smtClean="0"/>
              <a:t>配置</a:t>
            </a:r>
            <a:r>
              <a:rPr lang="en-US" altLang="zh-CN" dirty="0"/>
              <a:t>JAVA</a:t>
            </a:r>
            <a:r>
              <a:rPr lang="zh-CN" altLang="en-US" dirty="0"/>
              <a:t>的环境变量： </a:t>
            </a:r>
            <a:r>
              <a:rPr lang="en-US" altLang="zh-CN" dirty="0">
                <a:hlinkClick r:id="rId3"/>
              </a:rPr>
              <a:t>http://jingyan.baidu.com/article/f96699bb8b38e0894e3c1bef.html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2016/5/26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4939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444C-C624-453B-83E0-920E7A01FEC5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70</a:t>
            </a:fld>
            <a:endParaRPr lang="en-US" dirty="0"/>
          </a:p>
        </p:txBody>
      </p:sp>
      <p:pic>
        <p:nvPicPr>
          <p:cNvPr id="2050" name="Picture 2" descr="http://ww1.sinaimg.cn/mw690/6941baebgw1enmyafab5yj20rl0cyad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03" y="931408"/>
            <a:ext cx="8773141" cy="523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63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基于事务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indexedDB</a:t>
            </a:r>
            <a:r>
              <a:rPr lang="zh-CN" altLang="en-US" dirty="0"/>
              <a:t>中，事务会自动提交或回滚。所以无需手动</a:t>
            </a:r>
            <a:r>
              <a:rPr lang="en-US" altLang="zh-CN" dirty="0"/>
              <a:t>commit</a:t>
            </a:r>
            <a:r>
              <a:rPr lang="zh-CN" altLang="en-US" dirty="0"/>
              <a:t>或者</a:t>
            </a:r>
            <a:r>
              <a:rPr lang="en-US" altLang="zh-CN" dirty="0"/>
              <a:t>rollback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事务</a:t>
            </a:r>
            <a:r>
              <a:rPr lang="zh-CN" altLang="en-US" dirty="0"/>
              <a:t>分为三种</a:t>
            </a:r>
            <a:br>
              <a:rPr lang="zh-CN" altLang="en-US" dirty="0"/>
            </a:br>
            <a:r>
              <a:rPr lang="en-US" altLang="zh-CN" dirty="0" err="1"/>
              <a:t>IDBTransaction.READ_ONLY</a:t>
            </a:r>
            <a:r>
              <a:rPr lang="en-US" altLang="zh-CN" dirty="0"/>
              <a:t>              </a:t>
            </a:r>
            <a:r>
              <a:rPr lang="zh-CN" altLang="en-US" dirty="0"/>
              <a:t>只读</a:t>
            </a:r>
            <a:br>
              <a:rPr lang="zh-CN" altLang="en-US" dirty="0"/>
            </a:br>
            <a:r>
              <a:rPr lang="en-US" altLang="zh-CN" dirty="0" err="1"/>
              <a:t>IDBTransaction.READ_WRITE</a:t>
            </a:r>
            <a:r>
              <a:rPr lang="en-US" altLang="zh-CN" dirty="0"/>
              <a:t>            </a:t>
            </a:r>
            <a:r>
              <a:rPr lang="zh-CN" altLang="en-US" dirty="0"/>
              <a:t>可读可写</a:t>
            </a:r>
            <a:br>
              <a:rPr lang="zh-CN" altLang="en-US" dirty="0"/>
            </a:br>
            <a:r>
              <a:rPr lang="en-US" altLang="zh-CN" dirty="0" err="1"/>
              <a:t>IDBTransaction.VERSION_CHANGE</a:t>
            </a:r>
            <a:r>
              <a:rPr lang="en-US" altLang="zh-CN" dirty="0"/>
              <a:t>    </a:t>
            </a:r>
            <a:r>
              <a:rPr lang="zh-CN" altLang="en-US" dirty="0"/>
              <a:t>版本升级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9891-27B9-49B3-8393-CFDD3DAD2F43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9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是遍历</a:t>
            </a:r>
            <a:r>
              <a:rPr lang="en-US" altLang="zh-CN" dirty="0"/>
              <a:t>object store</a:t>
            </a:r>
            <a:r>
              <a:rPr lang="zh-CN" altLang="en-US" dirty="0"/>
              <a:t>的唯一方法。如果在打开游标的时候不设置，默认采用</a:t>
            </a:r>
            <a:r>
              <a:rPr lang="en-US" altLang="zh-CN" dirty="0" err="1"/>
              <a:t>IDBCursor.NEXT</a:t>
            </a:r>
            <a:r>
              <a:rPr lang="zh-CN" altLang="en-US" dirty="0"/>
              <a:t>。在调用了</a:t>
            </a:r>
            <a:r>
              <a:rPr lang="en-US" altLang="zh-CN" dirty="0" err="1"/>
              <a:t>cursor.continue</a:t>
            </a:r>
            <a:r>
              <a:rPr lang="zh-CN" altLang="en-US" dirty="0"/>
              <a:t>之后，</a:t>
            </a:r>
            <a:r>
              <a:rPr lang="en-US" altLang="zh-CN" dirty="0"/>
              <a:t>cursor</a:t>
            </a:r>
            <a:r>
              <a:rPr lang="zh-CN" altLang="en-US" dirty="0"/>
              <a:t>会重新调用</a:t>
            </a:r>
            <a:r>
              <a:rPr lang="en-US" altLang="zh-CN" dirty="0" err="1"/>
              <a:t>onsuccess</a:t>
            </a:r>
            <a:r>
              <a:rPr lang="zh-CN" altLang="en-US" dirty="0"/>
              <a:t>句柄上的方法。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9C2E-AC3D-49BB-94CD-3EE3E26489E3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0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基于请求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对数据库的每次操作，描述为通过一个请求打开数据库</a:t>
            </a:r>
            <a:r>
              <a:rPr lang="en-US" altLang="zh-CN" dirty="0"/>
              <a:t>,</a:t>
            </a:r>
            <a:r>
              <a:rPr lang="zh-CN" altLang="en-US" dirty="0"/>
              <a:t>访问一个</a:t>
            </a:r>
            <a:r>
              <a:rPr lang="en-US" altLang="zh-CN" dirty="0"/>
              <a:t>object store</a:t>
            </a:r>
            <a:r>
              <a:rPr lang="zh-CN" altLang="en-US" dirty="0"/>
              <a:t>，再继续。</a:t>
            </a:r>
            <a:r>
              <a:rPr lang="en-US" altLang="zh-CN" dirty="0" err="1"/>
              <a:t>IndexedDB</a:t>
            </a:r>
            <a:r>
              <a:rPr lang="en-US" altLang="zh-CN" dirty="0"/>
              <a:t> API</a:t>
            </a:r>
            <a:r>
              <a:rPr lang="zh-CN" altLang="en-US" dirty="0"/>
              <a:t>天生是基于请求的</a:t>
            </a:r>
            <a:r>
              <a:rPr lang="en-US" altLang="zh-CN" dirty="0"/>
              <a:t>,</a:t>
            </a:r>
            <a:r>
              <a:rPr lang="zh-CN" altLang="en-US" dirty="0"/>
              <a:t>这也是</a:t>
            </a:r>
            <a:r>
              <a:rPr lang="en-US" altLang="zh-CN" dirty="0"/>
              <a:t>API</a:t>
            </a:r>
            <a:r>
              <a:rPr lang="zh-CN" altLang="en-US" dirty="0"/>
              <a:t>异步本性指示。对于你在数据库执行的每次操作</a:t>
            </a:r>
            <a:r>
              <a:rPr lang="en-US" altLang="zh-CN" dirty="0"/>
              <a:t>,</a:t>
            </a:r>
            <a:r>
              <a:rPr lang="zh-CN" altLang="en-US" dirty="0"/>
              <a:t>你必须首先为这个操作创建一个请求。当请求完成</a:t>
            </a:r>
            <a:r>
              <a:rPr lang="en-US" altLang="zh-CN" dirty="0"/>
              <a:t>,</a:t>
            </a:r>
            <a:r>
              <a:rPr lang="zh-CN" altLang="en-US" dirty="0"/>
              <a:t>你可以响应由请求结 果产生的事件和错误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command-&gt;request-&gt;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的方式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E8AF-34E1-43CF-9419-760FAAF23F49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3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生命周期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29BB-F4FA-47D7-A033-105F595D0CEC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74</a:t>
            </a:fld>
            <a:endParaRPr lang="en-US" dirty="0"/>
          </a:p>
        </p:txBody>
      </p:sp>
      <p:pic>
        <p:nvPicPr>
          <p:cNvPr id="1026" name="Picture 2" descr="http://ww4.sinaimg.cn/mw690/6941baebgw1enmyaeohs8j20ub0haabj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1544595"/>
            <a:ext cx="8247592" cy="469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58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浏览器兼容性支持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Can </a:t>
            </a:r>
            <a:r>
              <a:rPr lang="en-US" altLang="zh-CN" dirty="0"/>
              <a:t>I use: </a:t>
            </a:r>
            <a:r>
              <a:rPr lang="en-US" altLang="zh-CN" dirty="0">
                <a:hlinkClick r:id="rId2"/>
              </a:rPr>
              <a:t>http://caniuse.com</a:t>
            </a:r>
            <a:r>
              <a:rPr lang="en-US" altLang="zh-CN" dirty="0" smtClean="0">
                <a:hlinkClick r:id="rId2"/>
              </a:rPr>
              <a:t>/#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官网：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://www.w3.org/TR/IndexedDB/#</a:t>
            </a:r>
            <a:r>
              <a:rPr lang="en-US" altLang="zh-CN" dirty="0" smtClean="0">
                <a:hlinkClick r:id="rId3"/>
              </a:rPr>
              <a:t>database-concept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2C77-A18C-4AA6-8D51-2B92CC5FB5B1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IndexDB</a:t>
            </a:r>
            <a:r>
              <a:rPr lang="zh-CN" altLang="en-US" dirty="0" smtClean="0"/>
              <a:t>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第一次调用的时候创建表结构</a:t>
            </a:r>
            <a:endParaRPr lang="en-US" altLang="zh-CN" dirty="0" smtClean="0"/>
          </a:p>
          <a:p>
            <a:r>
              <a:rPr lang="zh-CN" altLang="en-US" dirty="0" smtClean="0"/>
              <a:t>传入成功和失败的回调函数</a:t>
            </a:r>
            <a:endParaRPr lang="en-US" altLang="zh-CN" dirty="0" smtClean="0"/>
          </a:p>
          <a:p>
            <a:r>
              <a:rPr lang="zh-CN" altLang="en-US" dirty="0" smtClean="0"/>
              <a:t>配置数据库的名称和版本号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代码请查看备注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473E7-90FC-4364-8437-50417191EB6D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4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Ng-Cordova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ng-cordova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ng-cordova</a:t>
            </a:r>
            <a:r>
              <a:rPr lang="zh-CN" altLang="en-US" dirty="0" smtClean="0"/>
              <a:t>如何使用？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、调用摄像头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、双击退出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C6EA-C4EE-4D1A-BD81-3E0F802545F9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4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ng-cordova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44595"/>
            <a:ext cx="8650514" cy="4658497"/>
          </a:xfrm>
        </p:spPr>
        <p:txBody>
          <a:bodyPr/>
          <a:lstStyle/>
          <a:p>
            <a:r>
              <a:rPr lang="en-US" altLang="zh-CN" dirty="0" err="1" smtClean="0"/>
              <a:t>ngCordova</a:t>
            </a:r>
            <a:r>
              <a:rPr lang="zh-CN" altLang="en-US" dirty="0"/>
              <a:t>是在</a:t>
            </a:r>
            <a:r>
              <a:rPr lang="en-US" altLang="zh-CN" dirty="0"/>
              <a:t>Cordova </a:t>
            </a:r>
            <a:r>
              <a:rPr lang="en-US" altLang="zh-CN" dirty="0" err="1"/>
              <a:t>Api</a:t>
            </a:r>
            <a:r>
              <a:rPr lang="zh-CN" altLang="en-US" dirty="0"/>
              <a:t>基础上封装的一系列开源的</a:t>
            </a:r>
            <a:r>
              <a:rPr lang="en-US" altLang="zh-CN" dirty="0" err="1"/>
              <a:t>AngularJs</a:t>
            </a:r>
            <a:r>
              <a:rPr lang="zh-CN" altLang="en-US" dirty="0"/>
              <a:t>服务和扩展，让开发者可以方便的在</a:t>
            </a:r>
            <a:r>
              <a:rPr lang="en-US" altLang="zh-CN" dirty="0" err="1"/>
              <a:t>HybridApp</a:t>
            </a:r>
            <a:r>
              <a:rPr lang="zh-CN" altLang="en-US" dirty="0"/>
              <a:t>开发中调用设备能力，即可以在</a:t>
            </a:r>
            <a:r>
              <a:rPr lang="en-US" altLang="zh-CN" dirty="0" err="1"/>
              <a:t>AngularJs</a:t>
            </a:r>
            <a:r>
              <a:rPr lang="zh-CN" altLang="en-US" dirty="0"/>
              <a:t>代码中访问设备能力</a:t>
            </a:r>
            <a:r>
              <a:rPr lang="en-US" altLang="zh-CN" dirty="0" err="1"/>
              <a:t>Api</a:t>
            </a:r>
            <a:r>
              <a:rPr lang="zh-CN" altLang="en-US" dirty="0"/>
              <a:t>。 </a:t>
            </a:r>
          </a:p>
          <a:p>
            <a:r>
              <a:rPr lang="zh-CN" altLang="en-US" dirty="0" smtClean="0"/>
              <a:t>在 </a:t>
            </a:r>
            <a:r>
              <a:rPr lang="en-US" altLang="zh-CN" dirty="0" err="1"/>
              <a:t>cordova</a:t>
            </a:r>
            <a:r>
              <a:rPr lang="zh-CN" altLang="en-US" dirty="0"/>
              <a:t>插件的</a:t>
            </a:r>
            <a:r>
              <a:rPr lang="en-US" altLang="zh-CN" dirty="0" err="1"/>
              <a:t>sucess</a:t>
            </a:r>
            <a:r>
              <a:rPr lang="zh-CN" altLang="en-US" dirty="0"/>
              <a:t>和</a:t>
            </a:r>
            <a:r>
              <a:rPr lang="en-US" altLang="zh-CN" dirty="0"/>
              <a:t>error </a:t>
            </a:r>
            <a:r>
              <a:rPr lang="en-US" altLang="zh-CN" dirty="0" err="1"/>
              <a:t>js</a:t>
            </a:r>
            <a:r>
              <a:rPr lang="zh-CN" altLang="en-US" dirty="0"/>
              <a:t>回调方法中，是无法使用 </a:t>
            </a:r>
            <a:r>
              <a:rPr lang="en-US" altLang="zh-CN" dirty="0" err="1"/>
              <a:t>angularjs</a:t>
            </a:r>
            <a:r>
              <a:rPr lang="zh-CN" altLang="en-US" dirty="0"/>
              <a:t>的</a:t>
            </a:r>
            <a:r>
              <a:rPr lang="en-US" altLang="zh-CN" dirty="0"/>
              <a:t>$scope</a:t>
            </a:r>
            <a:r>
              <a:rPr lang="zh-CN" altLang="en-US" dirty="0"/>
              <a:t>对象和注入的方法的，只能访问全局的方法和变量，这样会导致很多麻烦，必须使用传统的</a:t>
            </a:r>
            <a:r>
              <a:rPr lang="en-US" altLang="zh-CN" dirty="0" err="1"/>
              <a:t>js</a:t>
            </a:r>
            <a:r>
              <a:rPr lang="zh-CN" altLang="en-US" dirty="0"/>
              <a:t>方法写很多难看的代码。使用 </a:t>
            </a:r>
            <a:r>
              <a:rPr lang="en-US" altLang="zh-CN" dirty="0" err="1"/>
              <a:t>ngCordova</a:t>
            </a:r>
            <a:r>
              <a:rPr lang="zh-CN" altLang="en-US" dirty="0"/>
              <a:t>应该可以解决这个问题。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17B3-6D18-4C63-9393-899173225803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8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</a:t>
            </a:r>
            <a:r>
              <a:rPr lang="en-US" altLang="zh-CN" dirty="0" err="1" smtClean="0"/>
              <a:t>g-cordova</a:t>
            </a:r>
            <a:r>
              <a:rPr lang="zh-CN" altLang="en-US" dirty="0" smtClean="0"/>
              <a:t>的安装与使用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/>
              <a:t>、</a:t>
            </a:r>
            <a:r>
              <a:rPr lang="zh-CN" altLang="en-US" dirty="0" smtClean="0"/>
              <a:t>用</a:t>
            </a:r>
            <a:r>
              <a:rPr lang="en-US" altLang="zh-CN" dirty="0" smtClean="0"/>
              <a:t>bower</a:t>
            </a:r>
            <a:r>
              <a:rPr lang="zh-CN" altLang="en-US" dirty="0" smtClean="0"/>
              <a:t>下载：</a:t>
            </a:r>
            <a:r>
              <a:rPr lang="en-US" altLang="zh-CN" dirty="0"/>
              <a:t>bower install </a:t>
            </a:r>
            <a:r>
              <a:rPr lang="en-US" altLang="zh-CN" dirty="0" err="1" smtClean="0"/>
              <a:t>ngCordova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、把 </a:t>
            </a:r>
            <a:r>
              <a:rPr lang="en-US" altLang="zh-CN" dirty="0"/>
              <a:t>ng-cordova.js </a:t>
            </a:r>
            <a:r>
              <a:rPr lang="zh-CN" altLang="en-US" dirty="0"/>
              <a:t>或者 </a:t>
            </a:r>
            <a:r>
              <a:rPr lang="en-US" altLang="zh-CN" dirty="0"/>
              <a:t>ng-cordova.min.js</a:t>
            </a:r>
            <a:r>
              <a:rPr lang="zh-CN" altLang="en-US" dirty="0"/>
              <a:t>引入</a:t>
            </a:r>
            <a:r>
              <a:rPr lang="en-US" altLang="zh-CN" dirty="0"/>
              <a:t>index.html</a:t>
            </a:r>
            <a:r>
              <a:rPr lang="zh-CN" altLang="en-US" dirty="0"/>
              <a:t>中并放在</a:t>
            </a:r>
            <a:r>
              <a:rPr lang="en-US" altLang="zh-CN" dirty="0"/>
              <a:t>cordova.js</a:t>
            </a:r>
            <a:r>
              <a:rPr lang="zh-CN" altLang="en-US" dirty="0"/>
              <a:t>之前， </a:t>
            </a:r>
            <a:r>
              <a:rPr lang="en-US" altLang="zh-CN" dirty="0" err="1"/>
              <a:t>AngularJS</a:t>
            </a:r>
            <a:r>
              <a:rPr lang="en-US" altLang="zh-CN" dirty="0"/>
              <a:t> Ionic </a:t>
            </a:r>
            <a:r>
              <a:rPr lang="zh-CN" altLang="en-US" dirty="0"/>
              <a:t>文件之后 </a:t>
            </a:r>
            <a:r>
              <a:rPr lang="en-US" altLang="zh-CN" dirty="0"/>
              <a:t>(</a:t>
            </a:r>
            <a:r>
              <a:rPr lang="zh-CN" altLang="en-US" dirty="0"/>
              <a:t>因为</a:t>
            </a:r>
            <a:r>
              <a:rPr lang="en-US" altLang="zh-CN" dirty="0" err="1"/>
              <a:t>ngCordova</a:t>
            </a:r>
            <a:r>
              <a:rPr lang="en-US" altLang="zh-CN" dirty="0"/>
              <a:t> </a:t>
            </a:r>
            <a:r>
              <a:rPr lang="zh-CN" altLang="en-US" dirty="0" smtClean="0"/>
              <a:t>依赖</a:t>
            </a:r>
            <a:r>
              <a:rPr lang="en-US" altLang="zh-CN" dirty="0" err="1"/>
              <a:t>AngularJS</a:t>
            </a:r>
            <a:r>
              <a:rPr lang="en-US" altLang="zh-CN" dirty="0"/>
              <a:t>).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4E3A-4435-4D66-9079-5C9B0C5D6469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79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397830"/>
            <a:ext cx="7725351" cy="7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3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下载最新的</a:t>
            </a:r>
            <a:r>
              <a:rPr lang="en-US" altLang="zh-CN" dirty="0" smtClean="0"/>
              <a:t>VS2016</a:t>
            </a:r>
            <a:r>
              <a:rPr lang="zh-CN" altLang="en-US" dirty="0" smtClean="0"/>
              <a:t>并勾选上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>VS</a:t>
            </a:r>
            <a:r>
              <a:rPr lang="zh-CN" altLang="en-US" dirty="0" smtClean="0"/>
              <a:t>默认是不安装这部分的。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50A0-A64E-4D4E-B260-134265B18D07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2300908"/>
            <a:ext cx="4381500" cy="403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4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06E6-7F44-4BBD-9941-DC068CBDFF87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96421" y="896747"/>
            <a:ext cx="7886700" cy="465849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主程序的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app.js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中引入</a:t>
            </a:r>
            <a:r>
              <a:rPr lang="en-US" altLang="zh-CN" sz="2400" dirty="0" err="1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ng-cordova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依赖：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err="1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angular.module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</a:t>
            </a:r>
            <a:r>
              <a:rPr lang="en-US" altLang="zh-CN" sz="2400" dirty="0" err="1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myApp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['</a:t>
            </a:r>
            <a:r>
              <a:rPr lang="en-US" altLang="zh-CN" sz="2400" dirty="0" err="1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ngCordova</a:t>
            </a:r>
            <a:r>
              <a:rPr lang="en-US" altLang="zh-CN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'])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、使用命令添加插件</a:t>
            </a:r>
            <a:endParaRPr lang="en-US" altLang="zh-CN" sz="2400" dirty="0" smtClean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err="1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cordova</a:t>
            </a:r>
            <a:r>
              <a:rPr lang="en-US" altLang="zh-CN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plugin add </a:t>
            </a:r>
            <a:r>
              <a:rPr lang="en-US" altLang="zh-CN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zh-CN" altLang="en-US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插件地址</a:t>
            </a:r>
            <a:r>
              <a:rPr lang="en-US" altLang="zh-CN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、插件地址：</a:t>
            </a:r>
            <a:endParaRPr lang="en-US" altLang="zh-CN" sz="2400" dirty="0" smtClean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://angular-js.in/ng-cordova</a:t>
            </a:r>
            <a:r>
              <a:rPr lang="en-US" altLang="zh-CN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</a:t>
            </a:r>
            <a:endParaRPr lang="en-US" altLang="zh-CN" sz="2400" dirty="0" smtClean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http://ngcordova.com/docs/plugins</a:t>
            </a:r>
            <a:r>
              <a:rPr lang="en-US" altLang="zh-CN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/</a:t>
            </a:r>
            <a:endParaRPr lang="en-US" altLang="zh-CN" sz="2400" dirty="0" smtClean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87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调用摄像头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、在根目录下运行，插件会下载到</a:t>
            </a:r>
            <a:r>
              <a:rPr lang="en-US" altLang="zh-CN" dirty="0" smtClean="0"/>
              <a:t>plugins</a:t>
            </a:r>
            <a:r>
              <a:rPr lang="zh-CN" altLang="en-US" dirty="0" smtClean="0"/>
              <a:t>目录下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cordova</a:t>
            </a:r>
            <a:r>
              <a:rPr lang="en-US" altLang="zh-CN" dirty="0" smtClean="0"/>
              <a:t> </a:t>
            </a:r>
            <a:r>
              <a:rPr lang="en-US" altLang="zh-CN" dirty="0"/>
              <a:t>plugin add </a:t>
            </a:r>
            <a:r>
              <a:rPr lang="en-US" altLang="zh-CN" dirty="0" err="1" smtClean="0"/>
              <a:t>org.apache.cordova.camera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BB88-0715-42A5-B45F-0E96F2B0835A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81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58" y="3148693"/>
            <a:ext cx="27813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5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582A-1B95-494C-AB8B-DE9EC17FF9E7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35429" y="964657"/>
            <a:ext cx="6732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中引入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2400" dirty="0" err="1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cordovaCamera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的依赖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780262"/>
            <a:ext cx="8801100" cy="141067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96373" y="3663801"/>
            <a:ext cx="836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、配置摄像机参数，编写回调函数，将获取的图像数据保存</a:t>
            </a:r>
            <a:endParaRPr lang="zh-CN" altLang="en-US" sz="2400" dirty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61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C4C0-96D7-41D8-95BC-600813B9913C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83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46" y="814464"/>
            <a:ext cx="75723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1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双击返回键退出的实现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、首先下载</a:t>
            </a:r>
            <a:r>
              <a:rPr lang="en-US" altLang="zh-CN" dirty="0" smtClean="0"/>
              <a:t>toast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、在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中引入插件依赖和服务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9D63-27E9-4F98-A559-587CA7954905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84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30222"/>
            <a:ext cx="8079921" cy="7464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57" y="3862292"/>
            <a:ext cx="8763000" cy="194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0447-DA7A-4A53-A93A-BF436022003B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62858" y="892086"/>
            <a:ext cx="80602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、为返回按钮注册事件，默认是会按顺序执行默认事件，</a:t>
            </a:r>
            <a:endParaRPr lang="en-US" altLang="zh-CN" sz="2400" dirty="0" smtClean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我们要注册一个优先级更高的事件</a:t>
            </a:r>
            <a:endParaRPr lang="zh-CN" altLang="en-US" sz="2400" dirty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2858" y="2104029"/>
            <a:ext cx="6213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、根据路由地址对返回事件进行不同的操作</a:t>
            </a:r>
            <a:endParaRPr lang="zh-CN" altLang="en-US" sz="2400" dirty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2858" y="3014738"/>
            <a:ext cx="3135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、完整代码查看备注</a:t>
            </a:r>
            <a:endParaRPr lang="zh-CN" altLang="en-US" sz="2400" dirty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47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白</a:t>
            </a:r>
            <a:r>
              <a:rPr lang="zh-CN" altLang="en-US" dirty="0" smtClean="0"/>
              <a:t>名单设置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、为何需要配置白名单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h5</a:t>
            </a:r>
            <a:r>
              <a:rPr lang="zh-CN" altLang="en-US" dirty="0" smtClean="0"/>
              <a:t>调用手机电话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42C8-718A-4AF0-869E-55F660168815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1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原因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ionic</a:t>
            </a:r>
            <a:r>
              <a:rPr lang="zh-CN" altLang="en-US" dirty="0"/>
              <a:t>项目用调用手机的打电话功能。开始还想找</a:t>
            </a:r>
            <a:r>
              <a:rPr lang="en-US" altLang="zh-CN" dirty="0" err="1"/>
              <a:t>cordova</a:t>
            </a:r>
            <a:r>
              <a:rPr lang="zh-CN" altLang="en-US" dirty="0"/>
              <a:t>和</a:t>
            </a:r>
            <a:r>
              <a:rPr lang="en-US" altLang="zh-CN" dirty="0" err="1"/>
              <a:t>ng-cordova</a:t>
            </a:r>
            <a:r>
              <a:rPr lang="zh-CN" altLang="en-US" dirty="0"/>
              <a:t>的插件那，现在</a:t>
            </a:r>
            <a:r>
              <a:rPr lang="en-US" altLang="zh-CN" dirty="0"/>
              <a:t>H5</a:t>
            </a:r>
            <a:r>
              <a:rPr lang="zh-CN" altLang="en-US" dirty="0"/>
              <a:t>实现起来特别方便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en-US" altLang="zh-CN" dirty="0" err="1"/>
              <a:t>cordova</a:t>
            </a:r>
            <a:r>
              <a:rPr lang="zh-CN" altLang="en-US" dirty="0"/>
              <a:t>中所有的</a:t>
            </a:r>
            <a:r>
              <a:rPr lang="en-US" altLang="zh-CN" dirty="0"/>
              <a:t>URL Schemes </a:t>
            </a:r>
            <a:r>
              <a:rPr lang="zh-CN" altLang="en-US" dirty="0"/>
              <a:t>都是服从于白名单的，所以要现在项目</a:t>
            </a:r>
            <a:r>
              <a:rPr lang="en-US" altLang="zh-CN" dirty="0"/>
              <a:t>config.xml</a:t>
            </a:r>
            <a:r>
              <a:rPr lang="zh-CN" altLang="en-US" dirty="0"/>
              <a:t>中添加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42C8-718A-4AF0-869E-55F660168815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81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如何配置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21" y="1688017"/>
            <a:ext cx="8535136" cy="4625697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51B9-77EB-4141-845D-68CC6C768345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2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如何调用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</a:t>
            </a:r>
            <a:r>
              <a:rPr lang="zh-CN" altLang="en-US" dirty="0"/>
              <a:t>代码直接写就可以了</a:t>
            </a:r>
          </a:p>
          <a:p>
            <a:pPr marL="400050" lvl="1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/>
              <a:t>a </a:t>
            </a:r>
            <a:r>
              <a:rPr lang="en-US" altLang="zh-CN" dirty="0" err="1"/>
              <a:t>href</a:t>
            </a:r>
            <a:r>
              <a:rPr lang="en-US" altLang="zh-CN" dirty="0"/>
              <a:t>="tel:15210203452"&gt;</a:t>
            </a:r>
            <a:r>
              <a:rPr lang="zh-CN" altLang="en-US" dirty="0"/>
              <a:t>打电话</a:t>
            </a:r>
            <a:r>
              <a:rPr lang="en-US" altLang="zh-CN" dirty="0"/>
              <a:t>&lt;/a&gt;</a:t>
            </a:r>
          </a:p>
          <a:p>
            <a:pPr marL="400050" lvl="1" indent="0">
              <a:buNone/>
            </a:pPr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="tel:10086"&gt;</a:t>
            </a:r>
            <a:r>
              <a:rPr lang="zh-CN" altLang="en-US" dirty="0"/>
              <a:t>打</a:t>
            </a:r>
            <a:r>
              <a:rPr lang="en-US" altLang="zh-CN" dirty="0"/>
              <a:t>10066&lt;/a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、在</a:t>
            </a:r>
            <a:r>
              <a:rPr lang="en-US" altLang="zh-CN" dirty="0"/>
              <a:t>controller</a:t>
            </a:r>
            <a:r>
              <a:rPr lang="zh-CN" altLang="en-US" dirty="0"/>
              <a:t>中实现也就</a:t>
            </a:r>
            <a:r>
              <a:rPr lang="zh-CN" altLang="en-US" dirty="0" smtClean="0"/>
              <a:t>一句话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$</a:t>
            </a:r>
            <a:r>
              <a:rPr lang="en-US" altLang="zh-CN" dirty="0" err="1" smtClean="0"/>
              <a:t>scope.func_callPhone</a:t>
            </a:r>
            <a:r>
              <a:rPr lang="en-US" altLang="zh-CN" dirty="0" smtClean="0"/>
              <a:t>=function</a:t>
            </a:r>
            <a:r>
              <a:rPr lang="en-US" altLang="zh-CN" dirty="0"/>
              <a:t>(){</a:t>
            </a:r>
          </a:p>
          <a:p>
            <a:pPr marL="400050" lvl="1" indent="0">
              <a:buNone/>
            </a:pPr>
            <a:r>
              <a:rPr lang="en-US" altLang="zh-CN" dirty="0"/>
              <a:t>    $</a:t>
            </a:r>
            <a:r>
              <a:rPr lang="en-US" altLang="zh-CN" dirty="0" err="1"/>
              <a:t>window.location.href</a:t>
            </a:r>
            <a:r>
              <a:rPr lang="en-US" altLang="zh-CN" dirty="0"/>
              <a:t>="tel:10085";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8129-4434-4B16-95AC-A4E299E13E2C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Android ADT</a:t>
            </a:r>
            <a:r>
              <a:rPr lang="zh-CN" altLang="en-US" b="1" dirty="0" smtClean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</a:t>
            </a:r>
            <a:r>
              <a:rPr lang="zh-CN" altLang="en-US" dirty="0"/>
              <a:t>安装</a:t>
            </a:r>
            <a:r>
              <a:rPr lang="en-US" altLang="zh-CN" dirty="0"/>
              <a:t>ADT </a:t>
            </a:r>
            <a:r>
              <a:rPr lang="zh-CN" altLang="en-US" dirty="0"/>
              <a:t>并添加到</a:t>
            </a:r>
            <a:r>
              <a:rPr lang="zh-CN" altLang="en-US" dirty="0" smtClean="0"/>
              <a:t>环境变量</a:t>
            </a:r>
            <a:r>
              <a:rPr lang="zh-CN" altLang="en-US" dirty="0"/>
              <a:t> 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ANDROID_HOME  </a:t>
            </a:r>
            <a:r>
              <a:rPr lang="zh-CN" altLang="en-US" dirty="0" smtClean="0"/>
              <a:t>中</a:t>
            </a:r>
          </a:p>
          <a:p>
            <a:r>
              <a:rPr lang="zh-CN" altLang="en-US" dirty="0" smtClean="0"/>
              <a:t> 如何设置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环境变量：</a:t>
            </a:r>
            <a:r>
              <a:rPr lang="en-US" altLang="zh-CN" dirty="0" smtClean="0">
                <a:hlinkClick r:id="rId2"/>
              </a:rPr>
              <a:t>http://jingyan.baidu.com/article/22a299b51c59d69e19376af8.html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7350-DF56-425B-9144-41210FDC1874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3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扩展阅读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http://rickluna.com/wp/2012/02/making-a-phone-call-from-within-phonegap-in-android-and-ios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www.w3chtml.com/html/url.html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CD32-ABED-48FF-A835-8E24A4269249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图标，启动页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、如何更换应用图标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、如何修改启动页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、如何修改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名称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42C8-718A-4AF0-869E-55F660168815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2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0F0A-D6B2-4395-8CFF-48ECE48AD222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169267" y="1124526"/>
            <a:ext cx="84763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、在项目的根目录下创建resources文件夹。</a:t>
            </a:r>
          </a:p>
          <a:p>
            <a:endParaRPr lang="en-US" altLang="zh-CN" sz="2400" dirty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、在文件夹中都放入icon.png（应用图标，最小192x192px，不带圆角），splash.png（启动屏幕，最小2208x2208px，中间区域1200x1200px）(可以是png、psd、ai)</a:t>
            </a:r>
          </a:p>
          <a:p>
            <a:endParaRPr lang="zh-CN" altLang="en-US" sz="2400" dirty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3、在cmd中进入项目所在文件夹执行</a:t>
            </a:r>
            <a:r>
              <a:rPr lang="zh-CN" altLang="en-US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ionic 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resources --icon       </a:t>
            </a:r>
          </a:p>
          <a:p>
            <a:r>
              <a:rPr lang="en-US" altLang="zh-CN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ionic 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resources --splash</a:t>
            </a:r>
          </a:p>
        </p:txBody>
      </p:sp>
    </p:spTree>
    <p:extLst>
      <p:ext uri="{BB962C8B-B14F-4D97-AF65-F5344CB8AC3E}">
        <p14:creationId xmlns:p14="http://schemas.microsoft.com/office/powerpoint/2010/main" val="329421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81B3-E276-4A9A-8CDE-C965E3D31F11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93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0" y="1163187"/>
            <a:ext cx="9079642" cy="53625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06401" y="701522"/>
            <a:ext cx="7880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在根目录下的</a:t>
            </a:r>
            <a:r>
              <a:rPr lang="en-US" altLang="zh-CN" sz="2400" dirty="0" err="1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文件中就会自动生成如下的配置文件</a:t>
            </a:r>
          </a:p>
        </p:txBody>
      </p:sp>
    </p:spTree>
    <p:extLst>
      <p:ext uri="{BB962C8B-B14F-4D97-AF65-F5344CB8AC3E}">
        <p14:creationId xmlns:p14="http://schemas.microsoft.com/office/powerpoint/2010/main" val="301527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特别注意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因为在运行的时候要上传图片，所以需要联网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2DC0-7533-486C-8CB6-27C105000162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94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52" y="2471965"/>
            <a:ext cx="8616495" cy="358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8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修改应用名称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71" y="1701921"/>
            <a:ext cx="8730712" cy="445213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C156-226B-43EF-B66B-65BED5872F24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2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不错的插件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44595"/>
            <a:ext cx="7886700" cy="4658497"/>
          </a:xfrm>
        </p:spPr>
        <p:txBody>
          <a:bodyPr/>
          <a:lstStyle/>
          <a:p>
            <a:r>
              <a:rPr lang="en-US" altLang="zh-CN" b="1" dirty="0" smtClean="0"/>
              <a:t>qrcode.js</a:t>
            </a:r>
            <a:r>
              <a:rPr lang="zh-CN" altLang="en-US" b="1" dirty="0" smtClean="0"/>
              <a:t>（二维码）</a:t>
            </a:r>
            <a:endParaRPr lang="en-US" altLang="zh-CN" b="1" dirty="0"/>
          </a:p>
          <a:p>
            <a:r>
              <a:rPr lang="zh-CN" altLang="en-US" dirty="0" smtClean="0"/>
              <a:t>官网：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://davidshimjs.github.io/qrcodejs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b="1" dirty="0"/>
              <a:t>h5uploader </a:t>
            </a:r>
            <a:r>
              <a:rPr lang="zh-CN" altLang="en-US" b="1" dirty="0" smtClean="0"/>
              <a:t>（</a:t>
            </a:r>
            <a:r>
              <a:rPr lang="zh-CN" altLang="en-US" b="1" dirty="0"/>
              <a:t>上传</a:t>
            </a:r>
            <a:r>
              <a:rPr lang="zh-CN" altLang="en-US" b="1" dirty="0" smtClean="0"/>
              <a:t>）</a:t>
            </a:r>
            <a:endParaRPr lang="en-US" altLang="zh-CN" b="1" dirty="0"/>
          </a:p>
          <a:p>
            <a:r>
              <a:rPr lang="zh-CN" altLang="en-US" dirty="0" smtClean="0"/>
              <a:t>官网：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github.com/wewoor/h5uploader</a:t>
            </a:r>
            <a:endParaRPr lang="en-US" altLang="zh-CN" dirty="0" smtClean="0"/>
          </a:p>
          <a:p>
            <a:r>
              <a:rPr lang="en-US" altLang="zh-CN" b="1" dirty="0" smtClean="0"/>
              <a:t>Echo.js</a:t>
            </a:r>
            <a:r>
              <a:rPr lang="zh-CN" altLang="en-US" dirty="0" smtClean="0"/>
              <a:t>（图片延迟加载）</a:t>
            </a:r>
            <a:endParaRPr lang="en-US" altLang="zh-CN" dirty="0" smtClean="0"/>
          </a:p>
          <a:p>
            <a:r>
              <a:rPr lang="zh-CN" altLang="en-US" dirty="0"/>
              <a:t>官</a:t>
            </a:r>
            <a:r>
              <a:rPr lang="zh-CN" altLang="en-US" dirty="0" smtClean="0"/>
              <a:t>网：</a:t>
            </a:r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toddmotto.com/echo-js-simple-javascript-image-lazy-loading/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使用方法：</a:t>
            </a:r>
            <a:r>
              <a:rPr lang="en-US" altLang="zh-CN" dirty="0" smtClean="0">
                <a:hlinkClick r:id="rId5"/>
              </a:rPr>
              <a:t>http</a:t>
            </a:r>
            <a:r>
              <a:rPr lang="en-US" altLang="zh-CN" dirty="0">
                <a:hlinkClick r:id="rId5"/>
              </a:rPr>
              <a:t>://</a:t>
            </a:r>
            <a:r>
              <a:rPr lang="en-US" altLang="zh-CN" dirty="0" smtClean="0">
                <a:hlinkClick r:id="rId5"/>
              </a:rPr>
              <a:t>www.jq22.com/jquery-info660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3A20-00D4-4923-AB99-F12E59C1CDED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18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1821-D15B-4BB9-B590-D0C5C7F4FDDD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20831" y="630195"/>
            <a:ext cx="8446077" cy="57844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极光推送</a:t>
            </a:r>
            <a:r>
              <a:rPr lang="zh-CN" altLang="en-US" sz="2400" b="1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</a:t>
            </a:r>
            <a:r>
              <a:rPr lang="en-US" altLang="zh-CN" sz="2400" b="1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my.oschina.net/u/1416844/blog/514952</a:t>
            </a:r>
            <a:endParaRPr lang="en-US" altLang="zh-CN" sz="2400" b="1" dirty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Ping++</a:t>
            </a:r>
            <a:r>
              <a:rPr lang="zh-CN" altLang="en-US" sz="2400" b="1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r>
              <a:rPr lang="zh-CN" altLang="en-US" sz="2400" b="1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</a:t>
            </a:r>
            <a:r>
              <a:rPr lang="en-US" altLang="zh-CN" sz="2400" b="1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my.oschina.net/u/1416844/blog/509194</a:t>
            </a:r>
            <a:endParaRPr lang="en-US" altLang="zh-CN" sz="2400" b="1" dirty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r>
              <a:rPr lang="zh-CN" altLang="en-US" sz="2400" b="1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</a:t>
            </a:r>
            <a:r>
              <a:rPr lang="en-US" altLang="zh-CN" sz="2400" b="1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github.com/iVanPan/Cordova_QQ</a:t>
            </a:r>
            <a:endParaRPr lang="en-US" altLang="zh-CN" sz="2400" b="1" dirty="0" smtClean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定位：</a:t>
            </a:r>
            <a:r>
              <a:rPr lang="en-US" altLang="zh-CN" sz="2400" b="1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</a:t>
            </a:r>
            <a:r>
              <a:rPr lang="en-US" altLang="zh-CN" sz="2400" b="1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github.com/mrwutong/cordova-qdc-baidu-location</a:t>
            </a:r>
            <a:endParaRPr lang="en-US" altLang="zh-CN" sz="2400" b="1" dirty="0" smtClean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2400" b="1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信：</a:t>
            </a:r>
            <a:r>
              <a:rPr lang="en-US" altLang="zh-CN" sz="2400" b="1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</a:t>
            </a:r>
            <a:r>
              <a:rPr lang="en-US" altLang="zh-CN" sz="2400" b="1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github.com/xu-li/cordova-plugin-wechat</a:t>
            </a:r>
            <a:endParaRPr lang="en-US" altLang="zh-CN" sz="2400" b="1" dirty="0" smtClean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73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项目优化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、为什么要进行项目优化？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、如何进行项目优化？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42C8-718A-4AF0-869E-55F660168815}" type="datetime1">
              <a:rPr lang="en-US" altLang="zh-CN" smtClean="0"/>
              <a:t>5/26/2016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为什么要优化？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、因为如果项目过大，用户不喜欢下载。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、优化可以提升性能。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2016/5/26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99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5471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6AB94190-E3BC-4ABE-B7C4-98CF222B2C98}" vid="{B14B2957-A9C1-44D3-81C0-71A38450028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17745</TotalTime>
  <Words>2587</Words>
  <Application>Microsoft Office PowerPoint</Application>
  <PresentationFormat>全屏显示(4:3)</PresentationFormat>
  <Paragraphs>509</Paragraphs>
  <Slides>106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106</vt:i4>
      </vt:variant>
    </vt:vector>
  </HeadingPairs>
  <TitlesOfParts>
    <vt:vector size="113" baseType="lpstr">
      <vt:lpstr>Arial Unicode MS</vt:lpstr>
      <vt:lpstr>宋体</vt:lpstr>
      <vt:lpstr>微软雅黑</vt:lpstr>
      <vt:lpstr>微软雅黑 Light</vt:lpstr>
      <vt:lpstr>Arial</vt:lpstr>
      <vt:lpstr>Calibri</vt:lpstr>
      <vt:lpstr>主题1</vt:lpstr>
      <vt:lpstr>Ionic项目实战</vt:lpstr>
      <vt:lpstr>效果演示</vt:lpstr>
      <vt:lpstr>项目地址</vt:lpstr>
      <vt:lpstr>简单的说Ionic开发</vt:lpstr>
      <vt:lpstr>开发环境配置</vt:lpstr>
      <vt:lpstr>开发环境说明</vt:lpstr>
      <vt:lpstr>Java环境</vt:lpstr>
      <vt:lpstr>C++环境</vt:lpstr>
      <vt:lpstr>Android ADT环境</vt:lpstr>
      <vt:lpstr>下载Android22版本</vt:lpstr>
      <vt:lpstr>Android环境目录结构</vt:lpstr>
      <vt:lpstr>ANT环境</vt:lpstr>
      <vt:lpstr>Node环境</vt:lpstr>
      <vt:lpstr>Git环境</vt:lpstr>
      <vt:lpstr>环境安装遇到的问题1</vt:lpstr>
      <vt:lpstr>环境安装遇到的问题2</vt:lpstr>
      <vt:lpstr>环境安装遇到的问题3</vt:lpstr>
      <vt:lpstr>PowerPoint 演示文稿</vt:lpstr>
      <vt:lpstr>快速开始</vt:lpstr>
      <vt:lpstr>安装项目依赖环境</vt:lpstr>
      <vt:lpstr>快速创建项目</vt:lpstr>
      <vt:lpstr>初始化结构说明</vt:lpstr>
      <vt:lpstr>添加手机平台</vt:lpstr>
      <vt:lpstr>打包APP</vt:lpstr>
      <vt:lpstr>其他命令</vt:lpstr>
      <vt:lpstr>快速开始小结</vt:lpstr>
      <vt:lpstr>项目结构搭建</vt:lpstr>
      <vt:lpstr>启动JS（app.js）</vt:lpstr>
      <vt:lpstr>兼容性配置JS</vt:lpstr>
      <vt:lpstr>全局变量JS</vt:lpstr>
      <vt:lpstr>路由配置JS</vt:lpstr>
      <vt:lpstr>MVC功能JS</vt:lpstr>
      <vt:lpstr>Html页</vt:lpstr>
      <vt:lpstr>业务逻辑JS</vt:lpstr>
      <vt:lpstr>服务请求JS</vt:lpstr>
      <vt:lpstr>路由JS</vt:lpstr>
      <vt:lpstr>文件引入说明</vt:lpstr>
      <vt:lpstr>PowerPoint 演示文稿</vt:lpstr>
      <vt:lpstr>项目是如何启动的？</vt:lpstr>
      <vt:lpstr>项目依赖关系介绍</vt:lpstr>
      <vt:lpstr>PowerPoint 演示文稿</vt:lpstr>
      <vt:lpstr>项目结构搭建小结</vt:lpstr>
      <vt:lpstr>路由的实现</vt:lpstr>
      <vt:lpstr>路由注册</vt:lpstr>
      <vt:lpstr>如何渲染？</vt:lpstr>
      <vt:lpstr>虚拟路由</vt:lpstr>
      <vt:lpstr>虚拟路由如何渲染？</vt:lpstr>
      <vt:lpstr>PowerPoint 演示文稿</vt:lpstr>
      <vt:lpstr>默认路由设置</vt:lpstr>
      <vt:lpstr>数据请求</vt:lpstr>
      <vt:lpstr>数据请求</vt:lpstr>
      <vt:lpstr>PowerPoint 演示文稿</vt:lpstr>
      <vt:lpstr>跨域请求</vt:lpstr>
      <vt:lpstr>引导页的实现</vt:lpstr>
      <vt:lpstr>Swiper3</vt:lpstr>
      <vt:lpstr>Animate.css</vt:lpstr>
      <vt:lpstr>Swiper+css3的实现</vt:lpstr>
      <vt:lpstr>PowerPoint 演示文稿</vt:lpstr>
      <vt:lpstr>PowerPoint 演示文稿</vt:lpstr>
      <vt:lpstr>下拉刷新</vt:lpstr>
      <vt:lpstr>Ion-refresher标签</vt:lpstr>
      <vt:lpstr>用法</vt:lpstr>
      <vt:lpstr>PowerPoint 演示文稿</vt:lpstr>
      <vt:lpstr>上拉加载更多</vt:lpstr>
      <vt:lpstr>用法</vt:lpstr>
      <vt:lpstr>PowerPoint 演示文稿</vt:lpstr>
      <vt:lpstr>PowerPoint 演示文稿</vt:lpstr>
      <vt:lpstr>IndexDB存储应用</vt:lpstr>
      <vt:lpstr>IndexDB简介</vt:lpstr>
      <vt:lpstr>PowerPoint 演示文稿</vt:lpstr>
      <vt:lpstr>基于事务</vt:lpstr>
      <vt:lpstr>游标</vt:lpstr>
      <vt:lpstr>基于请求</vt:lpstr>
      <vt:lpstr>生命周期</vt:lpstr>
      <vt:lpstr>浏览器兼容性支持</vt:lpstr>
      <vt:lpstr>IndexDB封装</vt:lpstr>
      <vt:lpstr>Ng-Cordova</vt:lpstr>
      <vt:lpstr>ng-cordova介绍</vt:lpstr>
      <vt:lpstr>ng-cordova的安装与使用</vt:lpstr>
      <vt:lpstr>PowerPoint 演示文稿</vt:lpstr>
      <vt:lpstr>调用摄像头</vt:lpstr>
      <vt:lpstr>PowerPoint 演示文稿</vt:lpstr>
      <vt:lpstr>PowerPoint 演示文稿</vt:lpstr>
      <vt:lpstr>双击返回键退出的实现</vt:lpstr>
      <vt:lpstr>PowerPoint 演示文稿</vt:lpstr>
      <vt:lpstr>白名单设置</vt:lpstr>
      <vt:lpstr>原因</vt:lpstr>
      <vt:lpstr>如何配置?</vt:lpstr>
      <vt:lpstr>如何调用?</vt:lpstr>
      <vt:lpstr>扩展阅读</vt:lpstr>
      <vt:lpstr>App图标，启动页</vt:lpstr>
      <vt:lpstr>PowerPoint 演示文稿</vt:lpstr>
      <vt:lpstr>PowerPoint 演示文稿</vt:lpstr>
      <vt:lpstr>特别注意</vt:lpstr>
      <vt:lpstr>修改应用名称</vt:lpstr>
      <vt:lpstr>不错的插件</vt:lpstr>
      <vt:lpstr>PowerPoint 演示文稿</vt:lpstr>
      <vt:lpstr>项目优化</vt:lpstr>
      <vt:lpstr>为什么要优化？</vt:lpstr>
      <vt:lpstr>如何优化？</vt:lpstr>
      <vt:lpstr>cordova插件扩展</vt:lpstr>
      <vt:lpstr>为什么有扩展插件</vt:lpstr>
      <vt:lpstr>如何扩展插件</vt:lpstr>
      <vt:lpstr>插件编写文档</vt:lpstr>
      <vt:lpstr>总结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Ionic课程项目实战</dc:title>
  <dc:creator>石国庆</dc:creator>
  <cp:lastModifiedBy>shiguoqing</cp:lastModifiedBy>
  <cp:revision>256</cp:revision>
  <dcterms:created xsi:type="dcterms:W3CDTF">2015-11-18T02:43:34Z</dcterms:created>
  <dcterms:modified xsi:type="dcterms:W3CDTF">2016-05-26T09:49:25Z</dcterms:modified>
</cp:coreProperties>
</file>