
<file path=[Content_Types].xml><?xml version="1.0" encoding="utf-8"?>
<Types xmlns="http://schemas.openxmlformats.org/package/2006/content-types">
  <Default Extension="jpeg" ContentType="image/jpe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Lst>
  <p:notesMasterIdLst>
    <p:notesMasterId r:id="rId4"/>
  </p:notesMasterIdLst>
  <p:handoutMasterIdLst>
    <p:handoutMasterId r:id="rId68"/>
  </p:handoutMasterIdLst>
  <p:sldIdLst>
    <p:sldId id="299" r:id="rId3"/>
    <p:sldId id="300" r:id="rId5"/>
    <p:sldId id="787" r:id="rId6"/>
    <p:sldId id="746" r:id="rId7"/>
    <p:sldId id="747" r:id="rId8"/>
    <p:sldId id="748" r:id="rId9"/>
    <p:sldId id="749" r:id="rId10"/>
    <p:sldId id="750" r:id="rId11"/>
    <p:sldId id="751" r:id="rId12"/>
    <p:sldId id="752" r:id="rId13"/>
    <p:sldId id="788" r:id="rId14"/>
    <p:sldId id="753" r:id="rId15"/>
    <p:sldId id="754" r:id="rId16"/>
    <p:sldId id="755" r:id="rId17"/>
    <p:sldId id="756" r:id="rId18"/>
    <p:sldId id="757" r:id="rId19"/>
    <p:sldId id="758" r:id="rId20"/>
    <p:sldId id="759" r:id="rId21"/>
    <p:sldId id="760" r:id="rId22"/>
    <p:sldId id="761" r:id="rId23"/>
    <p:sldId id="762" r:id="rId24"/>
    <p:sldId id="763" r:id="rId25"/>
    <p:sldId id="764" r:id="rId26"/>
    <p:sldId id="765" r:id="rId27"/>
    <p:sldId id="766" r:id="rId28"/>
    <p:sldId id="767" r:id="rId29"/>
    <p:sldId id="768" r:id="rId30"/>
    <p:sldId id="769" r:id="rId31"/>
    <p:sldId id="770" r:id="rId32"/>
    <p:sldId id="771" r:id="rId33"/>
    <p:sldId id="772" r:id="rId34"/>
    <p:sldId id="773" r:id="rId35"/>
    <p:sldId id="774" r:id="rId36"/>
    <p:sldId id="775" r:id="rId37"/>
    <p:sldId id="776" r:id="rId38"/>
    <p:sldId id="777" r:id="rId39"/>
    <p:sldId id="778" r:id="rId40"/>
    <p:sldId id="779" r:id="rId41"/>
    <p:sldId id="780" r:id="rId42"/>
    <p:sldId id="781" r:id="rId43"/>
    <p:sldId id="782" r:id="rId44"/>
    <p:sldId id="783" r:id="rId45"/>
    <p:sldId id="784" r:id="rId46"/>
    <p:sldId id="789" r:id="rId47"/>
    <p:sldId id="693" r:id="rId48"/>
    <p:sldId id="694" r:id="rId49"/>
    <p:sldId id="695" r:id="rId50"/>
    <p:sldId id="785" r:id="rId51"/>
    <p:sldId id="786" r:id="rId52"/>
    <p:sldId id="696" r:id="rId53"/>
    <p:sldId id="697" r:id="rId54"/>
    <p:sldId id="699" r:id="rId55"/>
    <p:sldId id="698" r:id="rId56"/>
    <p:sldId id="735" r:id="rId57"/>
    <p:sldId id="736" r:id="rId58"/>
    <p:sldId id="738" r:id="rId59"/>
    <p:sldId id="739" r:id="rId60"/>
    <p:sldId id="740" r:id="rId61"/>
    <p:sldId id="741" r:id="rId62"/>
    <p:sldId id="742" r:id="rId63"/>
    <p:sldId id="743" r:id="rId64"/>
    <p:sldId id="744" r:id="rId65"/>
    <p:sldId id="745" r:id="rId66"/>
    <p:sldId id="296" r:id="rId67"/>
  </p:sldIdLst>
  <p:sldSz cx="9144000" cy="6858000" type="screen4x3"/>
  <p:notesSz cx="6645275" cy="9777730"/>
  <p:defaultTextStyle>
    <a:defPPr>
      <a:defRPr lang="en-US"/>
    </a:defPPr>
    <a:lvl1pPr marL="0" lvl="0"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1pPr>
    <a:lvl2pPr marL="457200" lvl="1"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2pPr>
    <a:lvl3pPr marL="914400" lvl="2"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3pPr>
    <a:lvl4pPr marL="1371600" lvl="3"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4pPr>
    <a:lvl5pPr marL="1828800" lvl="4"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5pPr>
    <a:lvl6pPr marL="2286000" lvl="5"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6pPr>
    <a:lvl7pPr marL="2743200" lvl="6"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7pPr>
    <a:lvl8pPr marL="3200400" lvl="7"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8pPr>
    <a:lvl9pPr marL="3657600" lvl="8" indent="0" algn="ctr"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楷体_GB2312" pitchFamily="49"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DDF4"/>
    <a:srgbClr val="9CCBEE"/>
    <a:srgbClr val="0033CC"/>
    <a:srgbClr val="C0C0C0"/>
    <a:srgbClr val="447EC4"/>
    <a:srgbClr val="2A684C"/>
    <a:srgbClr val="00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0689"/>
    <p:restoredTop sz="94345"/>
  </p:normalViewPr>
  <p:slideViewPr>
    <p:cSldViewPr showGuides="1">
      <p:cViewPr varScale="1">
        <p:scale>
          <a:sx n="59" d="100"/>
          <a:sy n="59" d="100"/>
        </p:scale>
        <p:origin x="-90" y="-270"/>
      </p:cViewPr>
      <p:guideLst>
        <p:guide orient="horz" pos="2147"/>
        <p:guide pos="28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73058" name="Rectangle 2"/>
          <p:cNvSpPr>
            <a:spLocks noGrp="1" noChangeArrowheads="1"/>
          </p:cNvSpPr>
          <p:nvPr>
            <p:ph type="hdr" sz="quarter"/>
          </p:nvPr>
        </p:nvSpPr>
        <p:spPr bwMode="auto">
          <a:xfrm>
            <a:off x="0" y="0"/>
            <a:ext cx="2879725" cy="48895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73059" name="Rectangle 3"/>
          <p:cNvSpPr>
            <a:spLocks noGrp="1" noChangeArrowheads="1"/>
          </p:cNvSpPr>
          <p:nvPr>
            <p:ph type="dt" sz="quarter" idx="1"/>
          </p:nvPr>
        </p:nvSpPr>
        <p:spPr bwMode="auto">
          <a:xfrm>
            <a:off x="3763963" y="0"/>
            <a:ext cx="2879725" cy="4889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73060" name="Rectangle 4"/>
          <p:cNvSpPr>
            <a:spLocks noGrp="1" noChangeArrowheads="1"/>
          </p:cNvSpPr>
          <p:nvPr>
            <p:ph type="ftr" sz="quarter" idx="2"/>
          </p:nvPr>
        </p:nvSpPr>
        <p:spPr bwMode="auto">
          <a:xfrm>
            <a:off x="0" y="9286875"/>
            <a:ext cx="2879725" cy="48895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73061" name="Rectangle 5"/>
          <p:cNvSpPr>
            <a:spLocks noGrp="1" noChangeArrowheads="1"/>
          </p:cNvSpPr>
          <p:nvPr>
            <p:ph type="sldNum" sz="quarter" idx="3"/>
          </p:nvPr>
        </p:nvSpPr>
        <p:spPr bwMode="auto">
          <a:xfrm>
            <a:off x="3763963" y="9286875"/>
            <a:ext cx="2879725" cy="48895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4450" name="Rectangle 2"/>
          <p:cNvSpPr>
            <a:spLocks noGrp="1" noChangeArrowheads="1"/>
          </p:cNvSpPr>
          <p:nvPr>
            <p:ph type="hdr" sz="quarter"/>
          </p:nvPr>
        </p:nvSpPr>
        <p:spPr bwMode="auto">
          <a:xfrm>
            <a:off x="0" y="0"/>
            <a:ext cx="2879725" cy="488950"/>
          </a:xfrm>
          <a:prstGeom prst="rect">
            <a:avLst/>
          </a:prstGeom>
          <a:noFill/>
          <a:ln w="9525">
            <a:noFill/>
            <a:miter lim="800000"/>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4451" name="Rectangle 3"/>
          <p:cNvSpPr>
            <a:spLocks noGrp="1" noChangeArrowheads="1"/>
          </p:cNvSpPr>
          <p:nvPr>
            <p:ph type="dt" idx="1"/>
          </p:nvPr>
        </p:nvSpPr>
        <p:spPr bwMode="auto">
          <a:xfrm>
            <a:off x="3763963" y="0"/>
            <a:ext cx="2879725" cy="488950"/>
          </a:xfrm>
          <a:prstGeom prst="rect">
            <a:avLst/>
          </a:prstGeom>
          <a:noFill/>
          <a:ln w="9525">
            <a:noFill/>
            <a:miter lim="800000"/>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6148" name="Rectangle 4"/>
          <p:cNvSpPr>
            <a:spLocks noRot="1" noTextEdit="1"/>
          </p:cNvSpPr>
          <p:nvPr>
            <p:ph type="sldImg" idx="2"/>
          </p:nvPr>
        </p:nvSpPr>
        <p:spPr>
          <a:xfrm>
            <a:off x="877888" y="733425"/>
            <a:ext cx="4889500" cy="3667125"/>
          </a:xfrm>
          <a:prstGeom prst="rect">
            <a:avLst/>
          </a:prstGeom>
          <a:noFill/>
          <a:ln w="9525" cap="flat" cmpd="sng">
            <a:solidFill>
              <a:srgbClr val="000000"/>
            </a:solidFill>
            <a:prstDash val="solid"/>
            <a:miter/>
            <a:headEnd type="none" w="med" len="med"/>
            <a:tailEnd type="none" w="med" len="med"/>
          </a:ln>
        </p:spPr>
      </p:sp>
      <p:sp>
        <p:nvSpPr>
          <p:cNvPr id="104453" name="Rectangle 5"/>
          <p:cNvSpPr>
            <a:spLocks noGrp="1" noChangeArrowheads="1"/>
          </p:cNvSpPr>
          <p:nvPr>
            <p:ph type="body" sz="quarter" idx="3"/>
          </p:nvPr>
        </p:nvSpPr>
        <p:spPr bwMode="auto">
          <a:xfrm>
            <a:off x="665163" y="4645025"/>
            <a:ext cx="5314950" cy="4398963"/>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4454" name="Rectangle 6"/>
          <p:cNvSpPr>
            <a:spLocks noGrp="1" noChangeArrowheads="1"/>
          </p:cNvSpPr>
          <p:nvPr>
            <p:ph type="ftr" sz="quarter" idx="4"/>
          </p:nvPr>
        </p:nvSpPr>
        <p:spPr bwMode="auto">
          <a:xfrm>
            <a:off x="0" y="9286875"/>
            <a:ext cx="2879725" cy="488950"/>
          </a:xfrm>
          <a:prstGeom prst="rect">
            <a:avLst/>
          </a:prstGeom>
          <a:noFill/>
          <a:ln w="9525">
            <a:noFill/>
            <a:miter lim="800000"/>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4455" name="Rectangle 7"/>
          <p:cNvSpPr>
            <a:spLocks noGrp="1" noChangeArrowheads="1"/>
          </p:cNvSpPr>
          <p:nvPr>
            <p:ph type="sldNum" sz="quarter" idx="5"/>
          </p:nvPr>
        </p:nvSpPr>
        <p:spPr bwMode="auto">
          <a:xfrm>
            <a:off x="3763963" y="9286875"/>
            <a:ext cx="2879725" cy="48895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类A依赖接口I中的方法1、方法2、方法3，类B是对类A依赖的实现。类C依赖接口I中的方法1、方法4、方法5，类D是对类C依赖的实现。</a:t>
            </a:r>
          </a:p>
          <a:p>
            <a:r>
              <a:t>对于类B和类D来说，虽然他们都存在着用不到的方法（也就是图中红色字体标记的方法），但由于实现了接口I，所以也必须要实现这些用不到的方法。对类图不熟悉的可以参照程序代码来理解</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在这个设计的主要问题出在CompanyManager中，根据迪米特法则，只与直接的朋友发生通信，而SubEmployee类并不是CompanyManager类的直接朋友（以局部变量出现的耦合不属于直接朋友），从逻辑上讲总公司只与他的分公司耦合就行了，与分公司的员工并没有任何联系，这样设计显然是增加了不必要的耦合。按照迪米特法则，应该避免类中出现这样非直接朋友关系的耦合</a:t>
            </a:r>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50" name="Picture 46" descr="底12 拷贝"/>
          <p:cNvPicPr>
            <a:picLocks noChangeAspect="1"/>
          </p:cNvPicPr>
          <p:nvPr userDrawn="1"/>
        </p:nvPicPr>
        <p:blipFill>
          <a:blip r:embed="rId2"/>
          <a:stretch>
            <a:fillRect/>
          </a:stretch>
        </p:blipFill>
        <p:spPr>
          <a:xfrm>
            <a:off x="0" y="0"/>
            <a:ext cx="9144000" cy="6858000"/>
          </a:xfrm>
          <a:prstGeom prst="rect">
            <a:avLst/>
          </a:prstGeom>
          <a:noFill/>
          <a:ln w="9525">
            <a:noFill/>
          </a:ln>
        </p:spPr>
      </p:pic>
      <p:sp>
        <p:nvSpPr>
          <p:cNvPr id="3074" name="Rectangle 2"/>
          <p:cNvSpPr>
            <a:spLocks noGrp="1" noChangeArrowheads="1"/>
          </p:cNvSpPr>
          <p:nvPr>
            <p:ph type="ctrTitle"/>
          </p:nvPr>
        </p:nvSpPr>
        <p:spPr>
          <a:xfrm>
            <a:off x="1619250" y="3141663"/>
            <a:ext cx="6553200" cy="914400"/>
          </a:xfrm>
        </p:spPr>
        <p:txBody>
          <a:bodyPr/>
          <a:lstStyle>
            <a:lvl1pPr>
              <a:defRPr sz="3600"/>
            </a:lvl1pPr>
          </a:lstStyle>
          <a:p>
            <a:r>
              <a:rPr lang="en-US" altLang="zh-CN"/>
              <a:t>Click to edit Master title style</a:t>
            </a:r>
            <a:endParaRPr lang="en-US" altLang="zh-CN"/>
          </a:p>
        </p:txBody>
      </p:sp>
      <p:sp>
        <p:nvSpPr>
          <p:cNvPr id="3075" name="Rectangle 3"/>
          <p:cNvSpPr>
            <a:spLocks noGrp="1" noChangeArrowheads="1"/>
          </p:cNvSpPr>
          <p:nvPr>
            <p:ph type="subTitle" idx="1"/>
          </p:nvPr>
        </p:nvSpPr>
        <p:spPr bwMode="gray">
          <a:xfrm>
            <a:off x="1619250" y="4038600"/>
            <a:ext cx="6858000"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en-US" altLang="zh-CN"/>
              <a:t>Click to edit Master subtitle style</a:t>
            </a:r>
            <a:endParaRPr lang="en-US" altLang="zh-CN"/>
          </a:p>
        </p:txBody>
      </p:sp>
      <p:sp>
        <p:nvSpPr>
          <p:cNvPr id="11" name="Rectangle 4"/>
          <p:cNvSpPr>
            <a:spLocks noGrp="1" noChangeArrowheads="1"/>
          </p:cNvSpPr>
          <p:nvPr>
            <p:ph type="dt" sz="half" idx="2"/>
          </p:nvPr>
        </p:nvSpPr>
        <p:spPr bwMode="gray">
          <a:xfrm>
            <a:off x="457200" y="6551613"/>
            <a:ext cx="2133600" cy="169863"/>
          </a:xfrm>
          <a:prstGeom prst="rect">
            <a:avLst/>
          </a:prstGeom>
          <a:noFill/>
          <a:ln>
            <a:miter lim="800000"/>
          </a:ln>
        </p:spPr>
        <p:txBody>
          <a:bodyPr vert="horz" wrap="square" lIns="91440" tIns="45720" rIns="91440" bIns="45720" numCol="1" anchor="t" anchorCtr="0" compatLnSpc="1"/>
          <a:lstStyle>
            <a:lvl1pPr algn="l">
              <a:defRPr b="0">
                <a:latin typeface="+mn-lt"/>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smtClean="0">
              <a:solidFill>
                <a:schemeClr val="tx1"/>
              </a:solidFill>
              <a:latin typeface="+mn-lt"/>
              <a:ea typeface="宋体" panose="02010600030101010101" pitchFamily="2" charset="-122"/>
              <a:cs typeface="+mn-cs"/>
            </a:endParaRPr>
          </a:p>
        </p:txBody>
      </p:sp>
      <p:sp>
        <p:nvSpPr>
          <p:cNvPr id="12" name="Rectangle 5"/>
          <p:cNvSpPr>
            <a:spLocks noGrp="1" noChangeArrowheads="1"/>
          </p:cNvSpPr>
          <p:nvPr>
            <p:ph type="ftr" sz="quarter" idx="3"/>
          </p:nvPr>
        </p:nvSpPr>
        <p:spPr bwMode="gray">
          <a:xfrm>
            <a:off x="3124200" y="6553200"/>
            <a:ext cx="2895600" cy="168275"/>
          </a:xfrm>
          <a:prstGeom prst="rect">
            <a:avLst/>
          </a:prstGeom>
          <a:noFill/>
          <a:ln>
            <a:miter lim="800000"/>
          </a:ln>
        </p:spPr>
        <p:txBody>
          <a:bodyPr vert="horz" wrap="square" lIns="91440" tIns="45720" rIns="91440" bIns="45720" numCol="1" anchor="t" anchorCtr="0" compatLnSpc="1"/>
          <a:lstStyle>
            <a:lvl1pPr algn="ctr">
              <a:defRPr b="0">
                <a:solidFill>
                  <a:schemeClr val="tx1"/>
                </a:solidFill>
                <a:latin typeface="+mn-lt"/>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i="0" kern="1200" cap="none" spc="0" normalizeH="0" baseline="0" noProof="0" smtClean="0">
              <a:latin typeface="+mn-lt"/>
              <a:ea typeface="宋体" panose="02010600030101010101" pitchFamily="2" charset="-122"/>
              <a:cs typeface="+mn-cs"/>
            </a:endParaRPr>
          </a:p>
        </p:txBody>
      </p:sp>
      <p:sp>
        <p:nvSpPr>
          <p:cNvPr id="13" name="Rectangle 6"/>
          <p:cNvSpPr>
            <a:spLocks noGrp="1" noChangeArrowheads="1"/>
          </p:cNvSpPr>
          <p:nvPr>
            <p:ph type="sldNum" sz="quarter" idx="4"/>
          </p:nvPr>
        </p:nvSpPr>
        <p:spPr bwMode="gray">
          <a:xfrm>
            <a:off x="6553200" y="6553200"/>
            <a:ext cx="2133600" cy="168275"/>
          </a:xfrm>
          <a:prstGeom prst="rect">
            <a:avLst/>
          </a:prstGeom>
          <a:noFill/>
          <a:ln>
            <a:miter lim="800000"/>
          </a:ln>
        </p:spPr>
        <p:txBody>
          <a:bodyPr vert="horz" wrap="square" lIns="91440" tIns="45720" rIns="91440" bIns="45720" numCol="1" anchor="t" anchorCtr="0" compatLnSpc="1"/>
          <a:p>
            <a:pPr algn="r" eaLnBrk="1" hangingPunct="1"/>
            <a:fld id="{9A0DB2DC-4C9A-4742-B13C-FB6460FD3503}" type="slidenum">
              <a:rPr lang="zh-CN" altLang="en-US" sz="1200" dirty="0">
                <a:ea typeface="宋体" panose="02010600030101010101" pitchFamily="2" charset="-122"/>
              </a:rPr>
            </a:fld>
            <a:endParaRPr lang="zh-CN" altLang="en-US" sz="1200"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5" name="日期占位符 4"/>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0538" y="260350"/>
            <a:ext cx="2124075" cy="5816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68313" y="260350"/>
            <a:ext cx="6219825" cy="58166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5" name="日期占位符 4"/>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5" name="日期占位符 4"/>
          <p:cNvSpPr>
            <a:spLocks noGrp="1"/>
          </p:cNvSpPr>
          <p:nvPr>
            <p:ph type="dt" sz="half" idx="11"/>
          </p:nvPr>
        </p:nvSpPr>
        <p:spPr>
          <a:xfrm>
            <a:off x="7842250" y="6504305"/>
            <a:ext cx="1122045" cy="381000"/>
          </a:xfrm>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作者：杨君蔚</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SMT</a:t>
            </a: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研发部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5" name="日期占位符 4"/>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6" name="页脚占位符 5"/>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68313" y="119697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59313" y="119697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6" name="日期占位符 5"/>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8" name="日期占位符 7"/>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9" name="页脚占位符 8"/>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4" name="日期占位符 3"/>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5" name="页脚占位符 4"/>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 name="日期占位符 2"/>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4" name="页脚占位符 3"/>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6" name="日期占位符 5"/>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6" name="日期占位符 5"/>
          <p:cNvSpPr>
            <a:spLocks noGrp="1"/>
          </p:cNvSpPr>
          <p:nvPr>
            <p:ph type="dt" sz="half"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 name="页脚占位符 6"/>
          <p:cNvSpPr>
            <a:spLocks noGrp="1"/>
          </p:cNvSpPr>
          <p:nvPr>
            <p:ph type="ftr"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40" descr="电视制作 拷贝"/>
          <p:cNvPicPr>
            <a:picLocks noChangeAspect="1"/>
          </p:cNvPicPr>
          <p:nvPr userDrawn="1"/>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body" idx="1"/>
          </p:nvPr>
        </p:nvSpPr>
        <p:spPr>
          <a:xfrm>
            <a:off x="468313" y="1196975"/>
            <a:ext cx="8229600" cy="4879975"/>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54" name="Rectangle 30"/>
          <p:cNvSpPr>
            <a:spLocks noChangeArrowheads="1"/>
          </p:cNvSpPr>
          <p:nvPr/>
        </p:nvSpPr>
        <p:spPr bwMode="gray">
          <a:xfrm>
            <a:off x="0" y="6656388"/>
            <a:ext cx="7885113" cy="133350"/>
          </a:xfrm>
          <a:prstGeom prst="rect">
            <a:avLst/>
          </a:prstGeom>
          <a:solidFill>
            <a:schemeClr val="bg2"/>
          </a:solid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1030" name="Rectangle 6"/>
          <p:cNvSpPr>
            <a:spLocks noGrp="1" noChangeArrowheads="1"/>
          </p:cNvSpPr>
          <p:nvPr>
            <p:ph type="sldNum" sz="quarter" idx="4"/>
          </p:nvPr>
        </p:nvSpPr>
        <p:spPr bwMode="auto">
          <a:xfrm>
            <a:off x="3492500" y="6551613"/>
            <a:ext cx="2133600" cy="333375"/>
          </a:xfrm>
          <a:prstGeom prst="rect">
            <a:avLst/>
          </a:prstGeom>
          <a:noFill/>
          <a:ln w="9525">
            <a:noFill/>
            <a:miter lim="800000"/>
          </a:ln>
          <a:effectLst/>
        </p:spPr>
        <p:txBody>
          <a:bodyPr vert="horz" wrap="square" lIns="91440" tIns="45720" rIns="91440" bIns="45720" numCol="1" anchor="ctr" anchorCtr="0" compatLnSpc="1"/>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 name="Rectangle 2"/>
          <p:cNvSpPr>
            <a:spLocks noGrp="1"/>
          </p:cNvSpPr>
          <p:nvPr>
            <p:ph type="title"/>
          </p:nvPr>
        </p:nvSpPr>
        <p:spPr>
          <a:xfrm>
            <a:off x="1331913" y="260350"/>
            <a:ext cx="7632700" cy="563563"/>
          </a:xfrm>
          <a:prstGeom prst="rect">
            <a:avLst/>
          </a:prstGeom>
          <a:noFill/>
          <a:ln w="9525">
            <a:noFill/>
          </a:ln>
        </p:spPr>
        <p:txBody>
          <a:bodyPr anchor="ctr"/>
          <a:p>
            <a:pPr lvl="0"/>
            <a:r>
              <a:rPr lang="en-US" altLang="zh-CN" dirty="0"/>
              <a:t>Click to edit Master title style</a:t>
            </a:r>
            <a:endParaRPr lang="en-US" altLang="zh-CN" dirty="0"/>
          </a:p>
        </p:txBody>
      </p:sp>
      <p:sp>
        <p:nvSpPr>
          <p:cNvPr id="1059" name="Rectangle 35"/>
          <p:cNvSpPr>
            <a:spLocks noGrp="1" noChangeArrowheads="1"/>
          </p:cNvSpPr>
          <p:nvPr>
            <p:ph type="dt" sz="half" idx="2"/>
          </p:nvPr>
        </p:nvSpPr>
        <p:spPr bwMode="auto">
          <a:xfrm>
            <a:off x="7842250" y="6503988"/>
            <a:ext cx="977900" cy="381000"/>
          </a:xfrm>
          <a:prstGeom prst="rect">
            <a:avLst/>
          </a:prstGeom>
          <a:noFill/>
          <a:ln w="9525">
            <a:noFill/>
            <a:miter lim="800000"/>
          </a:ln>
          <a:effectLst/>
        </p:spPr>
        <p:txBody>
          <a:bodyPr vert="horz" wrap="square" lIns="91440" tIns="45720" rIns="91440" bIns="45720" numCol="1" anchor="ctr" anchorCtr="0" compatLnSpc="1"/>
          <a:lstStyle>
            <a:lvl1pPr algn="r">
              <a:defRPr sz="1200" b="1">
                <a:latin typeface="宋体" panose="02010600030101010101" pitchFamily="2" charset="-122"/>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rPr>
              <a:t>作者：杨磊</a:t>
            </a:r>
            <a:endParaRPr kumimoji="0" lang="zh-CN" altLang="en-US" sz="1200" b="1" i="0" u="none" strike="noStrike" kern="1200" cap="none" spc="0" normalizeH="0" baseline="0" noProof="0" smtClean="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6732588" y="188913"/>
            <a:ext cx="2016125" cy="381000"/>
          </a:xfrm>
          <a:prstGeom prst="rect">
            <a:avLst/>
          </a:prstGeom>
          <a:noFill/>
          <a:ln w="9525">
            <a:noFill/>
            <a:miter lim="800000"/>
          </a:ln>
          <a:effectLst/>
        </p:spPr>
        <p:txBody>
          <a:bodyPr vert="horz" wrap="square" lIns="91440" tIns="45720" rIns="91440" bIns="45720" numCol="1" anchor="ctr" anchorCtr="0" compatLnSpc="1"/>
          <a:lstStyle>
            <a:lvl1pPr algn="r">
              <a:defRPr sz="1200" b="1">
                <a:solidFill>
                  <a:schemeClr val="bg1"/>
                </a:solidFill>
                <a:latin typeface="宋体" panose="02010600030101010101" pitchFamily="2" charset="-122"/>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rPr>
              <a:t>技术运营中心 传送播出部</a:t>
            </a:r>
            <a:endParaRPr kumimoji="0" lang="en-US" altLang="zh-CN" sz="1200" b="1" i="0" u="none" strike="noStrike" kern="1200" cap="none" spc="0" normalizeH="0" baseline="0" noProof="0" smtClean="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1065" name="Line 41"/>
          <p:cNvSpPr>
            <a:spLocks noChangeShapeType="1"/>
          </p:cNvSpPr>
          <p:nvPr/>
        </p:nvSpPr>
        <p:spPr bwMode="gray">
          <a:xfrm>
            <a:off x="971550" y="1196975"/>
            <a:ext cx="7704138" cy="0"/>
          </a:xfrm>
          <a:prstGeom prst="line">
            <a:avLst/>
          </a:prstGeom>
          <a:noFill/>
          <a:ln w="19050">
            <a:solidFill>
              <a:schemeClr val="tx1"/>
            </a:solidFill>
            <a:round/>
          </a:ln>
          <a:effectLst/>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p:txStyles>
    <p:titleStyle>
      <a:lvl1pPr algn="l" rtl="0" fontAlgn="base">
        <a:spcBef>
          <a:spcPct val="0"/>
        </a:spcBef>
        <a:spcAft>
          <a:spcPct val="0"/>
        </a:spcAft>
        <a:defRPr sz="3200" b="1">
          <a:solidFill>
            <a:schemeClr val="bg1"/>
          </a:solidFill>
          <a:latin typeface="+mj-lt"/>
          <a:ea typeface="+mj-ea"/>
          <a:cs typeface="+mj-cs"/>
        </a:defRPr>
      </a:lvl1pPr>
      <a:lvl2pPr algn="l" rtl="0" fontAlgn="base">
        <a:spcBef>
          <a:spcPct val="0"/>
        </a:spcBef>
        <a:spcAft>
          <a:spcPct val="0"/>
        </a:spcAft>
        <a:defRPr sz="3200" b="1">
          <a:solidFill>
            <a:schemeClr val="bg1"/>
          </a:solidFill>
          <a:latin typeface="Tahoma" panose="020B0604030504040204" pitchFamily="34" charset="0"/>
          <a:ea typeface="黑体" panose="02010609060101010101" pitchFamily="2" charset="-122"/>
        </a:defRPr>
      </a:lvl2pPr>
      <a:lvl3pPr algn="l" rtl="0" fontAlgn="base">
        <a:spcBef>
          <a:spcPct val="0"/>
        </a:spcBef>
        <a:spcAft>
          <a:spcPct val="0"/>
        </a:spcAft>
        <a:defRPr sz="3200" b="1">
          <a:solidFill>
            <a:schemeClr val="bg1"/>
          </a:solidFill>
          <a:latin typeface="Tahoma" panose="020B0604030504040204" pitchFamily="34" charset="0"/>
          <a:ea typeface="黑体" panose="02010609060101010101" pitchFamily="2" charset="-122"/>
        </a:defRPr>
      </a:lvl3pPr>
      <a:lvl4pPr algn="l" rtl="0" fontAlgn="base">
        <a:spcBef>
          <a:spcPct val="0"/>
        </a:spcBef>
        <a:spcAft>
          <a:spcPct val="0"/>
        </a:spcAft>
        <a:defRPr sz="3200" b="1">
          <a:solidFill>
            <a:schemeClr val="bg1"/>
          </a:solidFill>
          <a:latin typeface="Tahoma" panose="020B0604030504040204" pitchFamily="34" charset="0"/>
          <a:ea typeface="黑体" panose="02010609060101010101" pitchFamily="2" charset="-122"/>
        </a:defRPr>
      </a:lvl4pPr>
      <a:lvl5pPr algn="l" rtl="0" fontAlgn="base">
        <a:spcBef>
          <a:spcPct val="0"/>
        </a:spcBef>
        <a:spcAft>
          <a:spcPct val="0"/>
        </a:spcAft>
        <a:defRPr sz="3200" b="1">
          <a:solidFill>
            <a:schemeClr val="bg1"/>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bg1"/>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bg1"/>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bg1"/>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bg1"/>
          </a:solidFill>
          <a:latin typeface="Tahoma" panose="020B0604030504040204" pitchFamily="34" charset="0"/>
          <a:ea typeface="黑体" panose="02010609060101010101" pitchFamily="2" charset="-122"/>
        </a:defRPr>
      </a:lvl9pPr>
    </p:titleStyle>
    <p:bodyStyle>
      <a:lvl1pPr marL="342900" indent="-342900" algn="l" rtl="0" fontAlgn="base">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fontAlgn="base">
        <a:spcBef>
          <a:spcPct val="20000"/>
        </a:spcBef>
        <a:spcAft>
          <a:spcPct val="0"/>
        </a:spcAft>
        <a:buClr>
          <a:schemeClr val="accent1"/>
        </a:buClr>
        <a:buFont typeface="Wingdings" panose="05000000000000000000"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tx1"/>
        </a:buClr>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20.wmf"/><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hyperlink" Target="&#36719;&#20214;&#35774;&#35745;&#27169;&#24335;&#38468;&#20214;\&#20381;&#36182;&#20498;&#36716;B.txt" TargetMode="External"/><Relationship Id="rId2" Type="http://schemas.openxmlformats.org/officeDocument/2006/relationships/hyperlink" Target="&#36719;&#20214;&#35774;&#35745;&#27169;&#24335;&#38468;&#20214;\&#20381;&#36182;&#20498;&#36716;A.txt" TargetMode="Externa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2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7.xml"/><Relationship Id="rId3" Type="http://schemas.openxmlformats.org/officeDocument/2006/relationships/hyperlink" Target="&#36719;&#20214;&#35774;&#35745;&#27169;&#24335;&#38468;&#20214;\&#36842;&#31859;&#29305;&#27861;&#21017;B.txt" TargetMode="External"/><Relationship Id="rId2" Type="http://schemas.openxmlformats.org/officeDocument/2006/relationships/hyperlink" Target="&#36719;&#20214;&#35774;&#35745;&#27169;&#24335;&#38468;&#20214;\&#36842;&#31859;&#29305;&#27861;&#21017;A.txt" TargetMode="External"/><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7.xml.rels><?xml version="1.0" encoding="UTF-8" standalone="yes"?>
<Relationships xmlns="http://schemas.openxmlformats.org/package/2006/relationships"><Relationship Id="rId7" Type="http://schemas.openxmlformats.org/officeDocument/2006/relationships/notesSlide" Target="../notesSlides/notesSlide53.xml"/><Relationship Id="rId6"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4.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4.xml"/><Relationship Id="rId3" Type="http://schemas.openxmlformats.org/officeDocument/2006/relationships/slideLayout" Target="../slideLayouts/slideLayout7.xml"/><Relationship Id="rId2" Type="http://schemas.openxmlformats.org/officeDocument/2006/relationships/image" Target="../media/image31.png"/><Relationship Id="rId1"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7" Type="http://schemas.openxmlformats.org/officeDocument/2006/relationships/notesSlide" Target="../notesSlides/notesSlide56.xml"/><Relationship Id="rId6"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7.png"/><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59.xml"/><Relationship Id="rId7"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27.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4.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Rectangle 2"/>
          <p:cNvSpPr>
            <a:spLocks noGrp="1"/>
          </p:cNvSpPr>
          <p:nvPr>
            <p:ph type="ctrTitle"/>
          </p:nvPr>
        </p:nvSpPr>
        <p:spPr>
          <a:xfrm>
            <a:off x="1476375" y="2946400"/>
            <a:ext cx="6913563" cy="914400"/>
          </a:xfrm>
        </p:spPr>
        <p:txBody>
          <a:bodyPr vert="horz" wrap="square" lIns="91440" tIns="45720" rIns="91440" bIns="45720" anchor="ctr"/>
          <a:p>
            <a:pPr eaLnBrk="1" hangingPunct="1">
              <a:lnSpc>
                <a:spcPct val="140000"/>
              </a:lnSpc>
            </a:pPr>
            <a:r>
              <a:rPr lang="zh-CN" altLang="en-US" b="0" dirty="0">
                <a:latin typeface="+mj-lt"/>
                <a:ea typeface="+mj-ea"/>
                <a:cs typeface="+mj-cs"/>
              </a:rPr>
              <a:t>软件设计模式培训（一）</a:t>
            </a:r>
            <a:endParaRPr lang="zh-CN" altLang="en-US" b="0" dirty="0">
              <a:latin typeface="+mj-lt"/>
              <a:ea typeface="+mj-ea"/>
              <a:cs typeface="+mj-cs"/>
            </a:endParaRPr>
          </a:p>
        </p:txBody>
      </p:sp>
      <p:sp>
        <p:nvSpPr>
          <p:cNvPr id="3075" name="Rectangle 3"/>
          <p:cNvSpPr>
            <a:spLocks noGrp="1"/>
          </p:cNvSpPr>
          <p:nvPr>
            <p:ph type="subTitle" idx="1"/>
          </p:nvPr>
        </p:nvSpPr>
        <p:spPr>
          <a:xfrm>
            <a:off x="1295400" y="5715000"/>
            <a:ext cx="6719888" cy="914400"/>
          </a:xfrm>
        </p:spPr>
        <p:txBody>
          <a:bodyPr vert="horz" wrap="square" lIns="91440" tIns="45720" rIns="91440" bIns="45720" anchor="t"/>
          <a:p>
            <a:pPr algn="ctr" eaLnBrk="1" hangingPunct="1"/>
            <a:r>
              <a:rPr lang="en-US" altLang="zh-CN" b="1" dirty="0">
                <a:latin typeface="Verdana" panose="020B0604030504040204" pitchFamily="34" charset="0"/>
                <a:ea typeface="黑体" panose="02010609060101010101" pitchFamily="2" charset="-122"/>
                <a:cs typeface="+mn-cs"/>
              </a:rPr>
              <a:t>SMT</a:t>
            </a:r>
            <a:r>
              <a:rPr lang="zh-CN" altLang="en-US" b="1" dirty="0">
                <a:latin typeface="Verdana" panose="020B0604030504040204" pitchFamily="34" charset="0"/>
                <a:ea typeface="黑体" panose="02010609060101010101" pitchFamily="2" charset="-122"/>
                <a:cs typeface="+mn-cs"/>
              </a:rPr>
              <a:t>研发部</a:t>
            </a:r>
            <a:endParaRPr lang="en-US" altLang="zh-CN" b="1">
              <a:latin typeface="Verdana" panose="020B0604030504040204" pitchFamily="34" charset="0"/>
              <a:ea typeface="黑体" panose="02010609060101010101" pitchFamily="2" charset="-122"/>
              <a:cs typeface="+mn-cs"/>
            </a:endParaRPr>
          </a:p>
          <a:p>
            <a:pPr algn="ctr" eaLnBrk="1" hangingPunct="1"/>
            <a:r>
              <a:rPr lang="en-US" altLang="zh-CN">
                <a:latin typeface="Verdana" panose="020B0604030504040204" pitchFamily="34" charset="0"/>
                <a:ea typeface="黑体" panose="02010609060101010101" pitchFamily="2" charset="-122"/>
                <a:cs typeface="+mn-cs"/>
              </a:rPr>
              <a:t>2017  </a:t>
            </a:r>
            <a:r>
              <a:rPr lang="zh-CN" altLang="en-US" dirty="0">
                <a:latin typeface="Verdana" panose="020B0604030504040204" pitchFamily="34" charset="0"/>
                <a:ea typeface="黑体" panose="02010609060101010101" pitchFamily="2" charset="-122"/>
                <a:cs typeface="+mn-cs"/>
              </a:rPr>
              <a:t>年</a:t>
            </a:r>
            <a:r>
              <a:rPr lang="en-US" altLang="zh-CN">
                <a:latin typeface="Verdana" panose="020B0604030504040204" pitchFamily="34" charset="0"/>
                <a:ea typeface="黑体" panose="02010609060101010101" pitchFamily="2" charset="-122"/>
                <a:cs typeface="+mn-cs"/>
              </a:rPr>
              <a:t>   5</a:t>
            </a:r>
            <a:r>
              <a:rPr lang="zh-CN" altLang="en-US" dirty="0">
                <a:latin typeface="Verdana" panose="020B0604030504040204" pitchFamily="34" charset="0"/>
                <a:ea typeface="黑体" panose="02010609060101010101" pitchFamily="2" charset="-122"/>
                <a:cs typeface="+mn-cs"/>
              </a:rPr>
              <a:t>月</a:t>
            </a:r>
            <a:endParaRPr lang="en-US" altLang="zh-CN">
              <a:latin typeface="Verdana" panose="020B0604030504040204" pitchFamily="34" charset="0"/>
              <a:ea typeface="黑体" panose="02010609060101010101" pitchFamily="2" charset="-122"/>
              <a:cs typeface="+mn-cs"/>
            </a:endParaRPr>
          </a:p>
        </p:txBody>
      </p:sp>
      <p:pic>
        <p:nvPicPr>
          <p:cNvPr id="3076" name="Picture 9" descr="传送播出 拷贝"/>
          <p:cNvPicPr>
            <a:picLocks noChangeAspect="1"/>
          </p:cNvPicPr>
          <p:nvPr/>
        </p:nvPicPr>
        <p:blipFill>
          <a:blip r:embed="rId1"/>
          <a:stretch>
            <a:fillRect/>
          </a:stretch>
        </p:blipFill>
        <p:spPr>
          <a:xfrm>
            <a:off x="0" y="0"/>
            <a:ext cx="9144000" cy="3113088"/>
          </a:xfrm>
          <a:prstGeom prst="rect">
            <a:avLst/>
          </a:prstGeom>
          <a:noFill/>
          <a:ln w="9525">
            <a:noFill/>
          </a:ln>
        </p:spPr>
      </p:pic>
      <p:sp>
        <p:nvSpPr>
          <p:cNvPr id="3077" name="Text Box 4"/>
          <p:cNvSpPr txBox="1"/>
          <p:nvPr/>
        </p:nvSpPr>
        <p:spPr>
          <a:xfrm>
            <a:off x="7308850" y="115888"/>
            <a:ext cx="1524000" cy="366712"/>
          </a:xfrm>
          <a:prstGeom prst="rect">
            <a:avLst/>
          </a:prstGeom>
          <a:noFill/>
          <a:ln w="9525">
            <a:noFill/>
          </a:ln>
        </p:spPr>
        <p:txBody>
          <a:bodyPr>
            <a:spAutoFit/>
          </a:bodyPr>
          <a:p>
            <a:pPr lvl="0" algn="r" eaLnBrk="1" hangingPunct="1">
              <a:spcBef>
                <a:spcPct val="50000"/>
              </a:spcBef>
            </a:pPr>
            <a:r>
              <a:rPr lang="zh-CN" altLang="en-US" b="1" dirty="0">
                <a:solidFill>
                  <a:srgbClr val="C0C0C0"/>
                </a:solidFill>
                <a:latin typeface="Arial" panose="020B0604020202020204" pitchFamily="34" charset="0"/>
                <a:ea typeface="黑体" panose="02010609060101010101" pitchFamily="2" charset="-122"/>
              </a:rPr>
              <a:t>培训类</a:t>
            </a:r>
            <a:endParaRPr lang="zh-CN" altLang="en-US" b="1" dirty="0">
              <a:solidFill>
                <a:srgbClr val="C0C0C0"/>
              </a:solidFill>
              <a:latin typeface="Arial" panose="020B0604020202020204" pitchFamily="34" charset="0"/>
              <a:ea typeface="黑体" panose="02010609060101010101" pitchFamily="2" charset="-122"/>
            </a:endParaRPr>
          </a:p>
        </p:txBody>
      </p:sp>
      <p:sp>
        <p:nvSpPr>
          <p:cNvPr id="3078" name="Text Box 10"/>
          <p:cNvSpPr txBox="1"/>
          <p:nvPr/>
        </p:nvSpPr>
        <p:spPr>
          <a:xfrm>
            <a:off x="7307263" y="4316413"/>
            <a:ext cx="1512887" cy="336550"/>
          </a:xfrm>
          <a:prstGeom prst="rect">
            <a:avLst/>
          </a:prstGeom>
          <a:noFill/>
          <a:ln w="19050">
            <a:noFill/>
          </a:ln>
        </p:spPr>
        <p:txBody>
          <a:bodyPr>
            <a:spAutoFit/>
          </a:bodyPr>
          <a:p>
            <a:pPr lvl="0" algn="r" eaLnBrk="1" hangingPunct="1"/>
            <a:r>
              <a:rPr lang="zh-CN" altLang="en-US" sz="1600" dirty="0">
                <a:latin typeface="黑体" panose="02010609060101010101" pitchFamily="2" charset="-122"/>
                <a:ea typeface="黑体" panose="02010609060101010101" pitchFamily="2" charset="-122"/>
              </a:rPr>
              <a:t>作者：杨君蔚</a:t>
            </a:r>
            <a:endParaRPr lang="zh-CN" altLang="en-US" sz="1600" dirty="0">
              <a:latin typeface="黑体" panose="02010609060101010101" pitchFamily="2" charset="-122"/>
              <a:ea typeface="黑体" panose="02010609060101010101" pitchFamily="2" charset="-122"/>
            </a:endParaRPr>
          </a:p>
        </p:txBody>
      </p:sp>
      <p:sp>
        <p:nvSpPr>
          <p:cNvPr id="3079" name="Text Box 14"/>
          <p:cNvSpPr txBox="1"/>
          <p:nvPr/>
        </p:nvSpPr>
        <p:spPr>
          <a:xfrm>
            <a:off x="1547813" y="4005263"/>
            <a:ext cx="2881312" cy="738187"/>
          </a:xfrm>
          <a:prstGeom prst="rect">
            <a:avLst/>
          </a:prstGeom>
          <a:noFill/>
          <a:ln w="19050">
            <a:noFill/>
          </a:ln>
        </p:spPr>
        <p:txBody>
          <a:bodyPr>
            <a:spAutoFit/>
          </a:bodyPr>
          <a:p>
            <a:pPr lvl="0" algn="l" eaLnBrk="1" hangingPunct="1"/>
            <a:r>
              <a:rPr lang="zh-CN" altLang="en-US" sz="1400" dirty="0">
                <a:latin typeface="黑体" panose="02010609060101010101" pitchFamily="2" charset="-122"/>
                <a:ea typeface="黑体" panose="02010609060101010101" pitchFamily="2" charset="-122"/>
              </a:rPr>
              <a:t>编  号：</a:t>
            </a:r>
            <a:endParaRPr lang="zh-CN" altLang="en-US" sz="1400" dirty="0">
              <a:latin typeface="黑体" panose="02010609060101010101" pitchFamily="2" charset="-122"/>
              <a:ea typeface="黑体" panose="02010609060101010101" pitchFamily="2" charset="-122"/>
            </a:endParaRPr>
          </a:p>
          <a:p>
            <a:pPr lvl="0" algn="l" eaLnBrk="1" hangingPunct="1"/>
            <a:r>
              <a:rPr lang="zh-CN" altLang="en-US" sz="1400" dirty="0">
                <a:latin typeface="黑体" panose="02010609060101010101" pitchFamily="2" charset="-122"/>
                <a:ea typeface="黑体" panose="02010609060101010101" pitchFamily="2" charset="-122"/>
              </a:rPr>
              <a:t>版  本：</a:t>
            </a:r>
            <a:r>
              <a:rPr lang="en-US" altLang="zh-CN" sz="1400" err="1">
                <a:latin typeface="黑体" panose="02010609060101010101" pitchFamily="2" charset="-122"/>
                <a:ea typeface="黑体" panose="02010609060101010101" pitchFamily="2" charset="-122"/>
              </a:rPr>
              <a:t>Ver</a:t>
            </a:r>
            <a:r>
              <a:rPr lang="en-US" altLang="zh-CN" sz="1400">
                <a:latin typeface="黑体" panose="02010609060101010101" pitchFamily="2" charset="-122"/>
                <a:ea typeface="黑体" panose="02010609060101010101" pitchFamily="2" charset="-122"/>
              </a:rPr>
              <a:t> 1.0</a:t>
            </a:r>
            <a:endParaRPr lang="en-US" altLang="zh-CN" sz="1400">
              <a:latin typeface="黑体" panose="02010609060101010101" pitchFamily="2" charset="-122"/>
              <a:ea typeface="黑体" panose="02010609060101010101" pitchFamily="2" charset="-122"/>
            </a:endParaRPr>
          </a:p>
          <a:p>
            <a:pPr lvl="0" algn="l" eaLnBrk="1" hangingPunct="1"/>
            <a:r>
              <a:rPr lang="zh-CN" altLang="en-US" sz="1400" dirty="0">
                <a:latin typeface="黑体" panose="02010609060101010101" pitchFamily="2" charset="-122"/>
                <a:ea typeface="黑体" panose="02010609060101010101" pitchFamily="2" charset="-122"/>
              </a:rPr>
              <a:t>密  级：项目组内公开</a:t>
            </a:r>
            <a:endParaRPr lang="en-US" altLang="zh-CN" sz="1400">
              <a:latin typeface="黑体" panose="02010609060101010101" pitchFamily="2" charset="-122"/>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软件设计与</a:t>
            </a:r>
            <a:r>
              <a:rPr lang="en-US" altLang="zh-CN" dirty="0">
                <a:solidFill>
                  <a:schemeClr val="tx1"/>
                </a:solidFill>
              </a:rPr>
              <a:t>UML</a:t>
            </a:r>
            <a:endParaRPr lang="en-US" altLang="zh-CN"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1508760"/>
          </a:xfrm>
          <a:prstGeom prst="rect">
            <a:avLst/>
          </a:prstGeom>
          <a:noFill/>
          <a:ln w="19050">
            <a:noFill/>
          </a:ln>
        </p:spPr>
        <p:txBody>
          <a:bodyPr wrap="square" anchor="t">
            <a:spAutoFit/>
          </a:bodyPr>
          <a:p>
            <a:pPr marL="342900" lvl="0" indent="-342900" algn="l" eaLnBrk="1" hangingPunct="1">
              <a:lnSpc>
                <a:spcPct val="150000"/>
              </a:lnSpc>
              <a:buFont typeface="Wingdings" panose="05000000000000000000" charset="0"/>
              <a:buChar char="u"/>
            </a:pPr>
            <a:r>
              <a:rPr lang="zh-CN" altLang="en-US" sz="2400" dirty="0">
                <a:sym typeface="+mn-ea"/>
              </a:rPr>
              <a:t>实现关系(Realization)</a:t>
            </a:r>
            <a:endParaRPr lang="zh-CN" altLang="en-US" sz="24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实现关系也很简单就是实现接口，跟泛化差不多。</a:t>
            </a:r>
            <a:endParaRPr lang="zh-CN" altLang="en-US" sz="2000" dirty="0">
              <a:sym typeface="+mn-ea"/>
            </a:endParaRPr>
          </a:p>
          <a:p>
            <a:pPr marL="342900" lvl="0" indent="-342900" algn="l" eaLnBrk="1" hangingPunct="1">
              <a:lnSpc>
                <a:spcPct val="150000"/>
              </a:lnSpc>
              <a:buClrTx/>
              <a:buFont typeface="Wingdings" panose="05000000000000000000" pitchFamily="2" charset="2"/>
              <a:buChar char="Ø"/>
            </a:pPr>
            <a:endParaRPr lang="zh-CN" altLang="en-US" dirty="0">
              <a:latin typeface="Arial" panose="020B0604020202020204" pitchFamily="34" charset="0"/>
              <a:ea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682115" y="2581275"/>
            <a:ext cx="1152525" cy="193357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3"/>
          <p:cNvSpPr txBox="1">
            <a:spLocks noGrp="1"/>
          </p:cNvSpPr>
          <p:nvPr>
            <p:ph type="sldNum" sz="quarter" idx="10"/>
          </p:nvPr>
        </p:nvSpPr>
        <p:spPr>
          <a:xfrm>
            <a:off x="3492500" y="6264275"/>
            <a:ext cx="2133600" cy="333375"/>
          </a:xfrm>
        </p:spPr>
        <p:txBody>
          <a:bodyPr anchor="ctr"/>
          <a:p>
            <a:pPr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eaLnBrk="1" hangingPunct="1">
              <a:buBlip>
                <a:blip r:embed="rId1"/>
              </a:buBlip>
            </a:pPr>
            <a:r>
              <a:rPr lang="zh-CN" altLang="en-US" b="0" dirty="0">
                <a:solidFill>
                  <a:schemeClr val="tx1"/>
                </a:solidFill>
              </a:rPr>
              <a:t> 目录</a:t>
            </a:r>
            <a:endParaRPr lang="zh-CN" altLang="en-US" b="0" dirty="0">
              <a:solidFill>
                <a:schemeClr val="tx1"/>
              </a:solidFill>
            </a:endParaRPr>
          </a:p>
        </p:txBody>
      </p:sp>
      <p:sp>
        <p:nvSpPr>
          <p:cNvPr id="201731" name="Text Box 3"/>
          <p:cNvSpPr txBox="1"/>
          <p:nvPr/>
        </p:nvSpPr>
        <p:spPr>
          <a:xfrm>
            <a:off x="2971800" y="1874838"/>
            <a:ext cx="3429000" cy="365760"/>
          </a:xfrm>
          <a:prstGeom prst="rect">
            <a:avLst/>
          </a:prstGeom>
          <a:noFill/>
          <a:ln w="9525">
            <a:noFill/>
          </a:ln>
        </p:spPr>
        <p:txBody>
          <a:bodyPr>
            <a:spAutoFit/>
          </a:bodyPr>
          <a:p>
            <a:pPr lvl="0" eaLnBrk="0" hangingPunct="0"/>
            <a:r>
              <a:rPr lang="zh-CN" altLang="en-US" b="1" dirty="0">
                <a:solidFill>
                  <a:schemeClr val="bg1">
                    <a:lumMod val="85000"/>
                  </a:schemeClr>
                </a:solidFill>
                <a:latin typeface="黑体" panose="02010609060101010101" pitchFamily="2" charset="-122"/>
                <a:ea typeface="黑体" panose="02010609060101010101" pitchFamily="2" charset="-122"/>
                <a:cs typeface="+mn-ea"/>
                <a:sym typeface="+mn-ea"/>
              </a:rPr>
              <a:t>软件设计与UML</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2" name="Group 4"/>
          <p:cNvGrpSpPr/>
          <p:nvPr/>
        </p:nvGrpSpPr>
        <p:grpSpPr>
          <a:xfrm>
            <a:off x="2362200" y="1700213"/>
            <a:ext cx="4724400" cy="685800"/>
            <a:chOff x="1488" y="1026"/>
            <a:chExt cx="2976" cy="432"/>
          </a:xfrm>
        </p:grpSpPr>
        <p:grpSp>
          <p:nvGrpSpPr>
            <p:cNvPr id="4135" name="Group 5"/>
            <p:cNvGrpSpPr/>
            <p:nvPr/>
          </p:nvGrpSpPr>
          <p:grpSpPr>
            <a:xfrm>
              <a:off x="1488" y="1026"/>
              <a:ext cx="2976" cy="432"/>
              <a:chOff x="1488" y="1071"/>
              <a:chExt cx="2976" cy="432"/>
            </a:xfrm>
          </p:grpSpPr>
          <p:sp>
            <p:nvSpPr>
              <p:cNvPr id="201734" name="AutoShape 6"/>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35" name="AutoShape 7"/>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36" name="Text Box 8"/>
            <p:cNvSpPr txBox="1"/>
            <p:nvPr/>
          </p:nvSpPr>
          <p:spPr>
            <a:xfrm>
              <a:off x="1610" y="1076"/>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1</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37" name="Text Box 9"/>
          <p:cNvSpPr txBox="1"/>
          <p:nvPr/>
        </p:nvSpPr>
        <p:spPr>
          <a:xfrm>
            <a:off x="2987675" y="2852103"/>
            <a:ext cx="3429000" cy="365760"/>
          </a:xfrm>
          <a:prstGeom prst="rect">
            <a:avLst/>
          </a:prstGeom>
          <a:noFill/>
          <a:ln w="9525">
            <a:noFill/>
          </a:ln>
        </p:spPr>
        <p:txBody>
          <a:bodyPr>
            <a:spAutoFit/>
          </a:bodyPr>
          <a:p>
            <a:pPr lvl="0" eaLnBrk="0" hangingPunct="0"/>
            <a:r>
              <a:rPr lang="en-US" altLang="zh-CN" b="1" dirty="0">
                <a:latin typeface="黑体" panose="02010609060101010101" pitchFamily="2" charset="-122"/>
                <a:ea typeface="黑体" panose="02010609060101010101" pitchFamily="2" charset="-122"/>
                <a:cs typeface="+mn-ea"/>
                <a:sym typeface="+mn-ea"/>
              </a:rPr>
              <a:t>面向对象设计原则简介</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4" name="Group 10"/>
          <p:cNvGrpSpPr/>
          <p:nvPr/>
        </p:nvGrpSpPr>
        <p:grpSpPr>
          <a:xfrm>
            <a:off x="2368550" y="2707640"/>
            <a:ext cx="4724400" cy="685800"/>
            <a:chOff x="1492" y="1525"/>
            <a:chExt cx="2976" cy="432"/>
          </a:xfrm>
        </p:grpSpPr>
        <p:grpSp>
          <p:nvGrpSpPr>
            <p:cNvPr id="4131" name="Group 11"/>
            <p:cNvGrpSpPr/>
            <p:nvPr/>
          </p:nvGrpSpPr>
          <p:grpSpPr>
            <a:xfrm>
              <a:off x="1492" y="1525"/>
              <a:ext cx="2976" cy="432"/>
              <a:chOff x="1488" y="1071"/>
              <a:chExt cx="2976" cy="432"/>
            </a:xfrm>
          </p:grpSpPr>
          <p:sp>
            <p:nvSpPr>
              <p:cNvPr id="201740" name="AutoShape 12"/>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41" name="AutoShape 13"/>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32" name="Text Box 14"/>
            <p:cNvSpPr txBox="1"/>
            <p:nvPr/>
          </p:nvSpPr>
          <p:spPr>
            <a:xfrm>
              <a:off x="1610" y="1571"/>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2</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43" name="Text Box 15"/>
          <p:cNvSpPr txBox="1"/>
          <p:nvPr/>
        </p:nvSpPr>
        <p:spPr>
          <a:xfrm>
            <a:off x="2971800" y="3910013"/>
            <a:ext cx="3429000" cy="365760"/>
          </a:xfrm>
          <a:prstGeom prst="rect">
            <a:avLst/>
          </a:prstGeom>
          <a:noFill/>
          <a:ln w="9525">
            <a:noFill/>
          </a:ln>
        </p:spPr>
        <p:txBody>
          <a:bodyPr>
            <a:spAutoFit/>
          </a:bodyPr>
          <a:p>
            <a:pPr lvl="0" eaLnBrk="0" hangingPunct="0"/>
            <a:r>
              <a:rPr lang="zh-CN" altLang="en-US" b="1" dirty="0">
                <a:solidFill>
                  <a:schemeClr val="bg1">
                    <a:lumMod val="85000"/>
                  </a:schemeClr>
                </a:solidFill>
                <a:latin typeface="黑体" panose="02010609060101010101" pitchFamily="2" charset="-122"/>
                <a:ea typeface="黑体" panose="02010609060101010101" pitchFamily="2" charset="-122"/>
              </a:rPr>
              <a:t>软</a:t>
            </a:r>
            <a:r>
              <a:rPr lang="zh-CN" altLang="en-US" b="1" dirty="0">
                <a:solidFill>
                  <a:schemeClr val="bg1">
                    <a:lumMod val="85000"/>
                  </a:schemeClr>
                </a:solidFill>
                <a:latin typeface="黑体" panose="02010609060101010101" pitchFamily="2" charset="-122"/>
                <a:ea typeface="黑体" panose="02010609060101010101" pitchFamily="2" charset="-122"/>
                <a:cs typeface="+mn-ea"/>
              </a:rPr>
              <a:t>件设计模式的定义与分类 </a:t>
            </a:r>
            <a:endParaRPr lang="zh-CN" altLang="en-US" b="1" dirty="0">
              <a:solidFill>
                <a:schemeClr val="bg1">
                  <a:lumMod val="85000"/>
                </a:schemeClr>
              </a:solidFill>
              <a:latin typeface="黑体" panose="02010609060101010101" pitchFamily="2" charset="-122"/>
              <a:ea typeface="黑体" panose="02010609060101010101" pitchFamily="2" charset="-122"/>
              <a:cs typeface="+mn-ea"/>
            </a:endParaRPr>
          </a:p>
        </p:txBody>
      </p:sp>
      <p:grpSp>
        <p:nvGrpSpPr>
          <p:cNvPr id="6" name="Group 16"/>
          <p:cNvGrpSpPr/>
          <p:nvPr/>
        </p:nvGrpSpPr>
        <p:grpSpPr>
          <a:xfrm>
            <a:off x="2368550" y="3716338"/>
            <a:ext cx="4724400" cy="685800"/>
            <a:chOff x="1492" y="2070"/>
            <a:chExt cx="2976" cy="432"/>
          </a:xfrm>
        </p:grpSpPr>
        <p:grpSp>
          <p:nvGrpSpPr>
            <p:cNvPr id="4127" name="Group 17"/>
            <p:cNvGrpSpPr/>
            <p:nvPr/>
          </p:nvGrpSpPr>
          <p:grpSpPr>
            <a:xfrm>
              <a:off x="1492" y="2070"/>
              <a:ext cx="2976" cy="432"/>
              <a:chOff x="1488" y="1071"/>
              <a:chExt cx="2976" cy="432"/>
            </a:xfrm>
          </p:grpSpPr>
          <p:sp>
            <p:nvSpPr>
              <p:cNvPr id="201746" name="AutoShape 18"/>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47" name="AutoShape 19"/>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28" name="Text Box 20"/>
            <p:cNvSpPr txBox="1"/>
            <p:nvPr/>
          </p:nvSpPr>
          <p:spPr>
            <a:xfrm>
              <a:off x="1610" y="2115"/>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3</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55" name="Text Box 27"/>
          <p:cNvSpPr txBox="1"/>
          <p:nvPr/>
        </p:nvSpPr>
        <p:spPr>
          <a:xfrm>
            <a:off x="2971800" y="4870450"/>
            <a:ext cx="3429000" cy="366713"/>
          </a:xfrm>
          <a:prstGeom prst="rect">
            <a:avLst/>
          </a:prstGeom>
          <a:noFill/>
          <a:ln w="9525">
            <a:noFill/>
          </a:ln>
        </p:spPr>
        <p:txBody>
          <a:bodyPr>
            <a:spAutoFit/>
          </a:bodyPr>
          <a:p>
            <a:pPr lvl="0" eaLnBrk="0" hangingPunct="0"/>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sp>
        <p:nvSpPr>
          <p:cNvPr id="4111"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rPr>
              <a:t>应用</a:t>
            </a:r>
            <a:r>
              <a:rPr lang="en-US" altLang="zh-CN" sz="1600" dirty="0">
                <a:solidFill>
                  <a:schemeClr val="bg1"/>
                </a:solidFill>
                <a:latin typeface="黑体" panose="02010609060101010101" pitchFamily="2" charset="-122"/>
                <a:ea typeface="黑体" panose="02010609060101010101" pitchFamily="2" charset="-122"/>
              </a:rPr>
              <a:t>UML</a:t>
            </a:r>
            <a:r>
              <a:rPr lang="zh-CN" altLang="en-US" sz="1600" dirty="0">
                <a:solidFill>
                  <a:schemeClr val="bg1"/>
                </a:solidFill>
                <a:latin typeface="黑体" panose="02010609060101010101" pitchFamily="2" charset="-122"/>
                <a:ea typeface="黑体" panose="02010609060101010101" pitchFamily="2" charset="-122"/>
              </a:rPr>
              <a:t>进行软件需求分析</a:t>
            </a:r>
            <a:endParaRPr lang="zh-CN" altLang="en-US" sz="1600" dirty="0">
              <a:solidFill>
                <a:schemeClr val="bg1"/>
              </a:solidFill>
              <a:latin typeface="黑体" panose="02010609060101010101" pitchFamily="2" charset="-122"/>
              <a:ea typeface="黑体" panose="02010609060101010101" pitchFamily="2" charset="-122"/>
            </a:endParaRPr>
          </a:p>
        </p:txBody>
      </p:sp>
      <p:sp>
        <p:nvSpPr>
          <p:cNvPr id="29699"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en-US" altLang="zh-CN" sz="1200" b="1">
              <a:solidFill>
                <a:schemeClr val="bg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01731"/>
                                        </p:tgtEl>
                                        <p:attrNameLst>
                                          <p:attrName>style.visibility</p:attrName>
                                        </p:attrNameLst>
                                      </p:cBhvr>
                                      <p:to>
                                        <p:strVal val="visible"/>
                                      </p:to>
                                    </p:set>
                                    <p:anim calcmode="lin" valueType="num">
                                      <p:cBhvr additive="base">
                                        <p:cTn id="22" dur="500" fill="hold"/>
                                        <p:tgtEl>
                                          <p:spTgt spid="201731"/>
                                        </p:tgtEl>
                                        <p:attrNameLst>
                                          <p:attrName>ppt_x</p:attrName>
                                        </p:attrNameLst>
                                      </p:cBhvr>
                                      <p:tavLst>
                                        <p:tav tm="0">
                                          <p:val>
                                            <p:strVal val="1+#ppt_w/2"/>
                                          </p:val>
                                        </p:tav>
                                        <p:tav tm="100000">
                                          <p:val>
                                            <p:strVal val="#ppt_x"/>
                                          </p:val>
                                        </p:tav>
                                      </p:tavLst>
                                    </p:anim>
                                    <p:anim calcmode="lin" valueType="num">
                                      <p:cBhvr additive="base">
                                        <p:cTn id="23" dur="500" fill="hold"/>
                                        <p:tgtEl>
                                          <p:spTgt spid="20173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201737"/>
                                        </p:tgtEl>
                                        <p:attrNameLst>
                                          <p:attrName>style.visibility</p:attrName>
                                        </p:attrNameLst>
                                      </p:cBhvr>
                                      <p:to>
                                        <p:strVal val="visible"/>
                                      </p:to>
                                    </p:set>
                                    <p:anim calcmode="lin" valueType="num">
                                      <p:cBhvr additive="base">
                                        <p:cTn id="26" dur="500" fill="hold"/>
                                        <p:tgtEl>
                                          <p:spTgt spid="201737"/>
                                        </p:tgtEl>
                                        <p:attrNameLst>
                                          <p:attrName>ppt_x</p:attrName>
                                        </p:attrNameLst>
                                      </p:cBhvr>
                                      <p:tavLst>
                                        <p:tav tm="0">
                                          <p:val>
                                            <p:strVal val="1+#ppt_w/2"/>
                                          </p:val>
                                        </p:tav>
                                        <p:tav tm="100000">
                                          <p:val>
                                            <p:strVal val="#ppt_x"/>
                                          </p:val>
                                        </p:tav>
                                      </p:tavLst>
                                    </p:anim>
                                    <p:anim calcmode="lin" valueType="num">
                                      <p:cBhvr additive="base">
                                        <p:cTn id="27" dur="500" fill="hold"/>
                                        <p:tgtEl>
                                          <p:spTgt spid="20173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01743"/>
                                        </p:tgtEl>
                                        <p:attrNameLst>
                                          <p:attrName>style.visibility</p:attrName>
                                        </p:attrNameLst>
                                      </p:cBhvr>
                                      <p:to>
                                        <p:strVal val="visible"/>
                                      </p:to>
                                    </p:set>
                                    <p:anim calcmode="lin" valueType="num">
                                      <p:cBhvr additive="base">
                                        <p:cTn id="30" dur="500" fill="hold"/>
                                        <p:tgtEl>
                                          <p:spTgt spid="201743"/>
                                        </p:tgtEl>
                                        <p:attrNameLst>
                                          <p:attrName>ppt_x</p:attrName>
                                        </p:attrNameLst>
                                      </p:cBhvr>
                                      <p:tavLst>
                                        <p:tav tm="0">
                                          <p:val>
                                            <p:strVal val="1+#ppt_w/2"/>
                                          </p:val>
                                        </p:tav>
                                        <p:tav tm="100000">
                                          <p:val>
                                            <p:strVal val="#ppt_x"/>
                                          </p:val>
                                        </p:tav>
                                      </p:tavLst>
                                    </p:anim>
                                    <p:anim calcmode="lin" valueType="num">
                                      <p:cBhvr additive="base">
                                        <p:cTn id="31" dur="500" fill="hold"/>
                                        <p:tgtEl>
                                          <p:spTgt spid="20174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01755"/>
                                        </p:tgtEl>
                                        <p:attrNameLst>
                                          <p:attrName>style.visibility</p:attrName>
                                        </p:attrNameLst>
                                      </p:cBhvr>
                                      <p:to>
                                        <p:strVal val="visible"/>
                                      </p:to>
                                    </p:set>
                                    <p:anim calcmode="lin" valueType="num">
                                      <p:cBhvr additive="base">
                                        <p:cTn id="34" dur="500" fill="hold"/>
                                        <p:tgtEl>
                                          <p:spTgt spid="201755"/>
                                        </p:tgtEl>
                                        <p:attrNameLst>
                                          <p:attrName>ppt_x</p:attrName>
                                        </p:attrNameLst>
                                      </p:cBhvr>
                                      <p:tavLst>
                                        <p:tav tm="0">
                                          <p:val>
                                            <p:strVal val="1+#ppt_w/2"/>
                                          </p:val>
                                        </p:tav>
                                        <p:tav tm="100000">
                                          <p:val>
                                            <p:strVal val="#ppt_x"/>
                                          </p:val>
                                        </p:tav>
                                      </p:tavLst>
                                    </p:anim>
                                    <p:anim calcmode="lin" valueType="num">
                                      <p:cBhvr additive="base">
                                        <p:cTn id="35" dur="500" fill="hold"/>
                                        <p:tgtEl>
                                          <p:spTgt spid="201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201731" grpId="0"/>
      <p:bldP spid="201737" grpId="0"/>
      <p:bldP spid="201743" grpId="0"/>
      <p:bldP spid="2017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1234440"/>
          </a:xfrm>
          <a:prstGeom prst="rect">
            <a:avLst/>
          </a:prstGeom>
          <a:noFill/>
          <a:ln w="19050">
            <a:noFill/>
          </a:ln>
        </p:spPr>
        <p:txBody>
          <a:bodyPr wrap="square" anchor="t">
            <a:spAutoFit/>
          </a:bodyPr>
          <a:p>
            <a:pPr marL="342900" lvl="0" indent="-342900" algn="l" eaLnBrk="1" hangingPunct="1">
              <a:buFont typeface="Wingdings" panose="05000000000000000000" charset="0"/>
              <a:buChar char="ü"/>
            </a:pPr>
            <a:r>
              <a:rPr lang="zh-CN" altLang="en-US" sz="2400" dirty="0">
                <a:sym typeface="+mn-ea"/>
              </a:rPr>
              <a:t>常用的面向对象设计原则包括</a:t>
            </a:r>
            <a:r>
              <a:rPr lang="en-US" altLang="zh-CN" sz="2400" dirty="0">
                <a:sym typeface="+mn-ea"/>
              </a:rPr>
              <a:t>7</a:t>
            </a:r>
            <a:r>
              <a:rPr lang="zh-CN" altLang="en-US" sz="2400" dirty="0">
                <a:sym typeface="+mn-ea"/>
              </a:rPr>
              <a:t>个，这些原则并不是孤立存在的，它们相互依赖，相互补充。</a:t>
            </a:r>
            <a:endParaRPr lang="zh-CN" altLang="en-US" sz="2400" dirty="0"/>
          </a:p>
          <a:p>
            <a:pPr lvl="1" algn="l">
              <a:lnSpc>
                <a:spcPct val="150000"/>
              </a:lnSpc>
              <a:buFont typeface="Arial" panose="020B0604020202020204" pitchFamily="34" charset="0"/>
              <a:buChar char="•"/>
            </a:pPr>
            <a:endParaRPr lang="zh-CN" altLang="en-US" dirty="0">
              <a:latin typeface="Arial" panose="020B0604020202020204" pitchFamily="34" charset="0"/>
              <a:ea typeface="微软雅黑" panose="020B0503020204020204" pitchFamily="34" charset="-122"/>
            </a:endParaRPr>
          </a:p>
        </p:txBody>
      </p:sp>
      <p:graphicFrame>
        <p:nvGraphicFramePr>
          <p:cNvPr id="10244" name="Group 4"/>
          <p:cNvGraphicFramePr>
            <a:graphicFrameLocks noGrp="1"/>
          </p:cNvGraphicFramePr>
          <p:nvPr/>
        </p:nvGraphicFramePr>
        <p:xfrm>
          <a:off x="539750" y="2138680"/>
          <a:ext cx="8444230" cy="4055745"/>
        </p:xfrm>
        <a:graphic>
          <a:graphicData uri="http://schemas.openxmlformats.org/drawingml/2006/table">
            <a:tbl>
              <a:tblPr/>
              <a:tblGrid>
                <a:gridCol w="2711450"/>
                <a:gridCol w="4493260"/>
                <a:gridCol w="1239520"/>
              </a:tblGrid>
              <a:tr h="30416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200" b="1"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设计原则名称</a:t>
                      </a:r>
                      <a:endParaRPr kumimoji="0" lang="zh-CN"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200" b="1"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设计原则简介</a:t>
                      </a:r>
                      <a:endParaRPr kumimoji="0" lang="zh-CN"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2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重要性</a:t>
                      </a:r>
                      <a:endParaRPr kumimoji="0" lang="zh-CN"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50673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单一职责原则</a:t>
                      </a:r>
                      <a:endPar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(Single Responsibility Principle, SRP)</a:t>
                      </a:r>
                      <a:endParaRPr kumimoji="0" lang="en-US"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类的职责要单一，不能将太多的职责放在一个类中</a:t>
                      </a:r>
                      <a:endParaRPr kumimoji="0" lang="zh-CN"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07365">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开闭原则</a:t>
                      </a:r>
                      <a:endPar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(Open-Closed Principle, OCP)</a:t>
                      </a:r>
                      <a:endParaRPr kumimoji="0" lang="en-US"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软件实体对扩展是开放的，但对修改是关闭的，即在不修改一</a:t>
                      </a:r>
                      <a:endParaRPr kumimoji="0" 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个软件实体的基础上去扩展其功能</a:t>
                      </a:r>
                      <a:endParaRPr kumimoji="0" lang="zh-CN" altLang="en-US"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0673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里氏代换原则</a:t>
                      </a:r>
                      <a:endPar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(Liskov Substitution Principle, LSP)</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在软件系统中，一个可以接受基类对象的地方必然可以接受一</a:t>
                      </a:r>
                      <a:endParaRPr kumimoji="0" 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个子类对象</a:t>
                      </a:r>
                      <a:endParaRPr kumimoji="0" lang="zh-CN" altLang="en-US"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07365">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依赖倒转原则</a:t>
                      </a:r>
                      <a:endPar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(Dependency Inversion Principle, DIP)</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要针对抽象层编程，而不要针对具体类编程</a:t>
                      </a:r>
                      <a:endParaRPr kumimoji="0" lang="zh-CN"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0673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接口隔离原则</a:t>
                      </a:r>
                      <a:endPar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(Interface Segregation Principle, ISP)</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使用多个专门的接口来取代一个统一的接口</a:t>
                      </a:r>
                      <a:endParaRPr kumimoji="0" lang="zh-CN"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 </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50673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合成复用原则</a:t>
                      </a:r>
                      <a:endPar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(Composite Reuse Principle, CRP)</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在系统中应该尽量多使用组合和聚合关联关系，尽量少使用甚</a:t>
                      </a:r>
                      <a:endParaRPr kumimoji="0" 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至不使用继承关系</a:t>
                      </a:r>
                      <a:endParaRPr kumimoji="0" lang="zh-CN" altLang="en-US"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en-US"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709930">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迪米特法则</a:t>
                      </a:r>
                      <a:endPar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(Law of Demeter, LoD)</a:t>
                      </a:r>
                      <a:endParaRPr kumimoji="0" 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一个软件实体对其他实体的引用越少越好，或者说如果两个类</a:t>
                      </a:r>
                      <a:endPar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不必彼此直接通信，那么这两个类就不应当发生直接的相互作</a:t>
                      </a:r>
                      <a:endParaRPr kumimoji="0" 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2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用，而是通过引入一个第三者发生间接交互</a:t>
                      </a:r>
                      <a:endParaRPr kumimoji="0" lang="zh-CN" altLang="en-US" sz="12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p>
                      <a:pPr marL="342900" marR="0" lvl="0" indent="-342900" algn="l" defTabSz="914400" rtl="0" eaLnBrk="1" fontAlgn="base" latinLnBrk="0" hangingPunct="1">
                        <a:lnSpc>
                          <a:spcPct val="100000"/>
                        </a:lnSpc>
                        <a:spcBef>
                          <a:spcPct val="0"/>
                        </a:spcBef>
                        <a:spcAft>
                          <a:spcPct val="0"/>
                        </a:spcAft>
                        <a:buClrTx/>
                        <a:buSzTx/>
                        <a:buFontTx/>
                        <a:buNone/>
                      </a:pPr>
                      <a:r>
                        <a:rPr kumimoji="0" lang="en-US" sz="1200" b="0" i="0" u="none" strike="noStrike" cap="none" normalizeH="0" baseline="0" dirty="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endParaRPr kumimoji="0" lang="en-US" sz="1200" b="0" i="0" u="none" strike="noStrike" cap="none" normalizeH="0" baseline="0" dirty="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328035"/>
          </a:xfrm>
          <a:prstGeom prst="rect">
            <a:avLst/>
          </a:prstGeom>
          <a:noFill/>
          <a:ln w="19050">
            <a:noFill/>
          </a:ln>
        </p:spPr>
        <p:txBody>
          <a:bodyPr wrap="square" anchor="t">
            <a:spAutoFit/>
          </a:bodyPr>
          <a:p>
            <a:pPr marL="342900" lvl="0" indent="-342900" algn="l" eaLnBrk="1" hangingPunct="1">
              <a:lnSpc>
                <a:spcPct val="110000"/>
              </a:lnSpc>
              <a:buFont typeface="Wingdings" panose="05000000000000000000" charset="0"/>
              <a:buChar char="u"/>
            </a:pPr>
            <a:r>
              <a:rPr lang="zh-CN" altLang="en-US" sz="2400" dirty="0">
                <a:sym typeface="+mn-ea"/>
              </a:rPr>
              <a:t>单一职责原则定义</a:t>
            </a:r>
            <a:endParaRPr lang="zh-CN" altLang="en-US" sz="2400" dirty="0"/>
          </a:p>
          <a:p>
            <a:pPr marL="342900" lvl="0" indent="-342900" algn="l">
              <a:lnSpc>
                <a:spcPct val="150000"/>
              </a:lnSpc>
              <a:buFont typeface="Wingdings" panose="05000000000000000000" charset="0"/>
              <a:buChar char="ü"/>
            </a:pPr>
            <a:r>
              <a:rPr lang="zh-CN" altLang="en-US" sz="2000" dirty="0">
                <a:sym typeface="+mn-ea"/>
              </a:rPr>
              <a:t>单一职责原则</a:t>
            </a:r>
            <a:r>
              <a:rPr lang="en-US" altLang="zh-CN" sz="2000" dirty="0">
                <a:sym typeface="+mn-ea"/>
              </a:rPr>
              <a:t>(Single Responsibility Principle, SRP)</a:t>
            </a:r>
            <a:r>
              <a:rPr lang="zh-CN" altLang="en-US" sz="2000" dirty="0">
                <a:sym typeface="+mn-ea"/>
              </a:rPr>
              <a:t>定义如下：</a:t>
            </a:r>
            <a:endParaRPr lang="zh-CN" altLang="en-US" sz="2000" dirty="0"/>
          </a:p>
          <a:p>
            <a:pPr lvl="1" algn="l">
              <a:lnSpc>
                <a:spcPct val="150000"/>
              </a:lnSpc>
              <a:buFont typeface="Arial" panose="020B0604020202020204" pitchFamily="34" charset="0"/>
              <a:buChar char="•"/>
            </a:pPr>
            <a:r>
              <a:rPr lang="zh-CN" altLang="en-US" sz="2000" dirty="0">
                <a:sym typeface="+mn-ea"/>
              </a:rPr>
              <a:t>一个对象应该只包含</a:t>
            </a:r>
            <a:r>
              <a:rPr lang="zh-CN" altLang="en-US" sz="2000" dirty="0">
                <a:solidFill>
                  <a:srgbClr val="FF3300"/>
                </a:solidFill>
                <a:sym typeface="+mn-ea"/>
              </a:rPr>
              <a:t>单一的职责</a:t>
            </a:r>
            <a:r>
              <a:rPr lang="zh-CN" altLang="en-US" sz="2000" dirty="0">
                <a:sym typeface="+mn-ea"/>
              </a:rPr>
              <a:t>，并且该职责被完整地封装在一个类中。</a:t>
            </a:r>
            <a:endParaRPr lang="zh-CN" altLang="en-US" sz="2000" dirty="0">
              <a:sym typeface="+mn-ea"/>
            </a:endParaRPr>
          </a:p>
          <a:p>
            <a:pPr lvl="2" algn="l">
              <a:lnSpc>
                <a:spcPct val="150000"/>
              </a:lnSpc>
              <a:buFont typeface="Arial" panose="020B0604020202020204" pitchFamily="34" charset="0"/>
              <a:buChar char="•"/>
            </a:pPr>
            <a:endParaRPr lang="zh-CN" altLang="en-US" sz="2000" dirty="0"/>
          </a:p>
          <a:p>
            <a:pPr marL="457200" lvl="0" indent="-457200" algn="l">
              <a:lnSpc>
                <a:spcPct val="150000"/>
              </a:lnSpc>
              <a:buFont typeface="Wingdings" panose="05000000000000000000" charset="0"/>
              <a:buChar char="ü"/>
            </a:pPr>
            <a:r>
              <a:rPr lang="zh-CN" altLang="en-US" sz="2000" dirty="0">
                <a:sym typeface="+mn-ea"/>
              </a:rPr>
              <a:t>另一种定义方式如下：</a:t>
            </a:r>
            <a:endParaRPr lang="zh-CN" altLang="en-US" sz="2000" dirty="0"/>
          </a:p>
          <a:p>
            <a:pPr lvl="1" algn="l">
              <a:lnSpc>
                <a:spcPct val="150000"/>
              </a:lnSpc>
              <a:buFont typeface="Arial" panose="020B0604020202020204" pitchFamily="34" charset="0"/>
              <a:buChar char="•"/>
            </a:pPr>
            <a:r>
              <a:rPr lang="zh-CN" altLang="en-US" sz="2000" b="1" i="1" dirty="0">
                <a:sym typeface="+mn-ea"/>
              </a:rPr>
              <a:t>就一个类而言，应该</a:t>
            </a:r>
            <a:r>
              <a:rPr lang="zh-CN" altLang="en-US" sz="2000" b="1" i="1" dirty="0">
                <a:solidFill>
                  <a:srgbClr val="FF3300"/>
                </a:solidFill>
                <a:sym typeface="+mn-ea"/>
              </a:rPr>
              <a:t>仅有一个引起它变化的原因</a:t>
            </a:r>
            <a:r>
              <a:rPr lang="zh-CN" altLang="en-US" sz="2000" dirty="0">
                <a:sym typeface="+mn-ea"/>
              </a:rPr>
              <a:t>。</a:t>
            </a:r>
            <a:r>
              <a:rPr lang="zh-CN" altLang="en-US" sz="2400" dirty="0">
                <a:sym typeface="+mn-ea"/>
              </a:rPr>
              <a:t> </a:t>
            </a:r>
            <a:endParaRPr lang="zh-CN" altLang="en-US"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065395"/>
          </a:xfrm>
          <a:prstGeom prst="rect">
            <a:avLst/>
          </a:prstGeom>
          <a:noFill/>
          <a:ln w="19050">
            <a:noFill/>
          </a:ln>
        </p:spPr>
        <p:txBody>
          <a:bodyPr wrap="square" anchor="t">
            <a:spAutoFit/>
          </a:bodyPr>
          <a:p>
            <a:pPr marL="342900" lvl="0" indent="-342900" algn="l" eaLnBrk="1" hangingPunct="1">
              <a:lnSpc>
                <a:spcPct val="110000"/>
              </a:lnSpc>
              <a:buFont typeface="Wingdings" panose="05000000000000000000" charset="0"/>
              <a:buChar char="u"/>
            </a:pPr>
            <a:r>
              <a:rPr lang="zh-CN" altLang="en-US" sz="2400" dirty="0">
                <a:sym typeface="+mn-ea"/>
              </a:rPr>
              <a:t>单一职责原则分析 </a:t>
            </a:r>
            <a:endParaRPr lang="zh-CN" altLang="en-US" sz="2400" dirty="0"/>
          </a:p>
          <a:p>
            <a:pPr marL="342900" lvl="0" indent="-342900" algn="l">
              <a:lnSpc>
                <a:spcPct val="150000"/>
              </a:lnSpc>
              <a:buFont typeface="Wingdings" panose="05000000000000000000" charset="0"/>
              <a:buChar char="ü"/>
            </a:pPr>
            <a:r>
              <a:rPr lang="zh-CN" altLang="en-US" sz="2000" dirty="0">
                <a:solidFill>
                  <a:srgbClr val="FF3300"/>
                </a:solidFill>
                <a:sym typeface="+mn-ea"/>
              </a:rPr>
              <a:t>一个类（或者大到模块，小到方法）承担的职责越多，它被复用的可能性越小</a:t>
            </a:r>
            <a:r>
              <a:rPr lang="zh-CN" altLang="en-US" sz="2000" dirty="0">
                <a:sym typeface="+mn-ea"/>
              </a:rPr>
              <a:t>，而且如果一个类承担的职责过多，就相当于将这些职责耦合在一起，当其中一个职责变化时，可能会影响其他职责的运作。 </a:t>
            </a:r>
            <a:endParaRPr lang="zh-CN" altLang="en-US" sz="2000" dirty="0"/>
          </a:p>
          <a:p>
            <a:pPr marL="342900" lvl="0" indent="-342900" algn="l">
              <a:lnSpc>
                <a:spcPct val="150000"/>
              </a:lnSpc>
              <a:buFont typeface="Wingdings" panose="05000000000000000000" charset="0"/>
              <a:buChar char="ü"/>
            </a:pPr>
            <a:r>
              <a:rPr lang="zh-CN" altLang="en-US" sz="2000" dirty="0">
                <a:sym typeface="+mn-ea"/>
              </a:rPr>
              <a:t>类的职责主要包括两个方面：</a:t>
            </a:r>
            <a:r>
              <a:rPr lang="zh-CN" altLang="en-US" sz="2000" dirty="0">
                <a:solidFill>
                  <a:srgbClr val="FF3300"/>
                </a:solidFill>
                <a:sym typeface="+mn-ea"/>
              </a:rPr>
              <a:t>数据职责和行为职责</a:t>
            </a:r>
            <a:r>
              <a:rPr lang="zh-CN" altLang="en-US" sz="2000" dirty="0">
                <a:sym typeface="+mn-ea"/>
              </a:rPr>
              <a:t>，</a:t>
            </a:r>
            <a:r>
              <a:rPr lang="zh-CN" altLang="en-US" sz="2000" dirty="0">
                <a:solidFill>
                  <a:srgbClr val="FF3300"/>
                </a:solidFill>
                <a:sym typeface="+mn-ea"/>
              </a:rPr>
              <a:t>数据职责通过其属性来体现</a:t>
            </a:r>
            <a:r>
              <a:rPr lang="zh-CN" altLang="en-US" sz="2000" dirty="0">
                <a:sym typeface="+mn-ea"/>
              </a:rPr>
              <a:t>，而</a:t>
            </a:r>
            <a:r>
              <a:rPr lang="zh-CN" altLang="en-US" sz="2000" dirty="0">
                <a:solidFill>
                  <a:srgbClr val="FF3300"/>
                </a:solidFill>
                <a:sym typeface="+mn-ea"/>
              </a:rPr>
              <a:t>行为职责通过其方法来体现</a:t>
            </a:r>
            <a:r>
              <a:rPr lang="zh-CN" altLang="en-US" sz="2000" dirty="0">
                <a:sym typeface="+mn-ea"/>
              </a:rPr>
              <a:t>。</a:t>
            </a:r>
            <a:endParaRPr lang="en-US" altLang="x-none" sz="2000" dirty="0"/>
          </a:p>
          <a:p>
            <a:pPr marL="342900" marR="0" lvl="0" indent="-342900" algn="l" defTabSz="914400" rtl="0">
              <a:lnSpc>
                <a:spcPct val="150000"/>
              </a:lnSpc>
              <a:spcBef>
                <a:spcPct val="0"/>
              </a:spcBef>
              <a:spcAft>
                <a:spcPct val="0"/>
              </a:spcAft>
              <a:buClrTx/>
              <a:buSzTx/>
              <a:buFont typeface="Wingdings" panose="05000000000000000000" charset="0"/>
              <a:buChar char="ü"/>
              <a:defRPr/>
            </a:pPr>
            <a:r>
              <a:rPr lang="zh-CN" altLang="en-US" sz="2000" dirty="0">
                <a:cs typeface="+mn-ea"/>
                <a:sym typeface="+mn-ea"/>
              </a:rPr>
              <a:t>每一个引起类变化的原因就是一个职责，当类具有多职责时,应把多余职责分离出去，分别创建一些类来完成每一个职责。</a:t>
            </a:r>
            <a:endParaRPr lang="zh-CN" altLang="en-US" sz="2000" dirty="0">
              <a:cs typeface="+mn-ea"/>
              <a:sym typeface="+mn-ea"/>
            </a:endParaRPr>
          </a:p>
          <a:p>
            <a:pPr marL="342900" marR="0" lvl="0" indent="-342900" algn="l" defTabSz="914400" rtl="0">
              <a:lnSpc>
                <a:spcPct val="150000"/>
              </a:lnSpc>
              <a:spcBef>
                <a:spcPct val="0"/>
              </a:spcBef>
              <a:spcAft>
                <a:spcPct val="0"/>
              </a:spcAft>
              <a:buClrTx/>
              <a:buSzTx/>
              <a:buFont typeface="Wingdings" panose="05000000000000000000" charset="0"/>
              <a:buChar char="ü"/>
              <a:defRPr/>
            </a:pPr>
            <a:r>
              <a:rPr lang="zh-CN" altLang="en-US" sz="2000" dirty="0">
                <a:cs typeface="+mn-ea"/>
                <a:sym typeface="+mn-ea"/>
              </a:rPr>
              <a:t>每一个职责都是一个变化的轴线，当需求变化时会反映为类的职责的变化</a:t>
            </a: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970145"/>
          </a:xfrm>
          <a:prstGeom prst="rect">
            <a:avLst/>
          </a:prstGeom>
          <a:noFill/>
          <a:ln w="19050">
            <a:noFill/>
          </a:ln>
        </p:spPr>
        <p:txBody>
          <a:bodyPr wrap="square" anchor="t">
            <a:spAutoFit/>
          </a:bodyPr>
          <a:p>
            <a:pPr marL="342900" lvl="0" indent="-342900" algn="l" eaLnBrk="1" hangingPunct="1">
              <a:lnSpc>
                <a:spcPct val="110000"/>
              </a:lnSpc>
              <a:buFont typeface="Wingdings" panose="05000000000000000000" charset="0"/>
              <a:buChar char="u"/>
            </a:pPr>
            <a:r>
              <a:rPr lang="zh-CN" altLang="en-US" sz="2400" dirty="0">
                <a:sym typeface="+mn-ea"/>
              </a:rPr>
              <a:t>单一职责原则举例</a:t>
            </a:r>
            <a:endParaRPr lang="zh-CN" altLang="en-US" sz="2400" dirty="0">
              <a:sym typeface="+mn-ea"/>
            </a:endParaRPr>
          </a:p>
          <a:p>
            <a:pPr marL="342900" lvl="0" indent="-342900" algn="l" eaLnBrk="1" hangingPunct="1">
              <a:lnSpc>
                <a:spcPct val="110000"/>
              </a:lnSpc>
              <a:buFont typeface="Wingdings" panose="05000000000000000000" charset="0"/>
              <a:buChar char="ü"/>
            </a:pPr>
            <a:r>
              <a:rPr lang="zh-CN" altLang="en-US" sz="2400" dirty="0">
                <a:sym typeface="+mn-ea"/>
              </a:rPr>
              <a:t>某基于</a:t>
            </a:r>
            <a:r>
              <a:rPr lang="en-US" altLang="zh-CN" sz="2400" dirty="0">
                <a:sym typeface="+mn-ea"/>
              </a:rPr>
              <a:t>Java</a:t>
            </a:r>
            <a:r>
              <a:rPr lang="zh-CN" altLang="en-US" sz="2400" dirty="0">
                <a:sym typeface="+mn-ea"/>
              </a:rPr>
              <a:t>的</a:t>
            </a:r>
            <a:r>
              <a:rPr lang="en-US" altLang="zh-CN" sz="2400" dirty="0">
                <a:sym typeface="+mn-ea"/>
              </a:rPr>
              <a:t>C/S</a:t>
            </a:r>
            <a:r>
              <a:rPr lang="zh-CN" altLang="en-US" sz="2400" dirty="0">
                <a:sym typeface="+mn-ea"/>
              </a:rPr>
              <a:t>系统的“登录功能”通过如下登录类</a:t>
            </a:r>
            <a:r>
              <a:rPr lang="en-US" altLang="zh-CN" sz="2400" dirty="0">
                <a:sym typeface="+mn-ea"/>
              </a:rPr>
              <a:t>(Login)</a:t>
            </a:r>
            <a:r>
              <a:rPr lang="zh-CN" altLang="en-US" sz="2400" dirty="0">
                <a:sym typeface="+mn-ea"/>
              </a:rPr>
              <a:t>实现：</a:t>
            </a:r>
            <a:endParaRPr lang="zh-CN" altLang="en-US" sz="2400" dirty="0">
              <a:sym typeface="+mn-ea"/>
            </a:endParaRPr>
          </a:p>
          <a:p>
            <a:pPr marL="342900" lvl="0" indent="-342900" algn="l" eaLnBrk="1" hangingPunct="1">
              <a:lnSpc>
                <a:spcPct val="110000"/>
              </a:lnSpc>
              <a:buFont typeface="Wingdings" panose="05000000000000000000" charset="0"/>
              <a:buChar char="ü"/>
            </a:pPr>
            <a:endParaRPr lang="zh-CN" altLang="en-US" sz="2400" dirty="0">
              <a:sym typeface="+mn-ea"/>
            </a:endParaRPr>
          </a:p>
          <a:p>
            <a:pPr marL="342900" lvl="0" indent="-342900" algn="l" eaLnBrk="1" hangingPunct="1">
              <a:lnSpc>
                <a:spcPct val="110000"/>
              </a:lnSpc>
              <a:buFont typeface="Wingdings" panose="05000000000000000000" charset="0"/>
              <a:buChar char="ü"/>
            </a:pPr>
            <a:endParaRPr lang="zh-CN" altLang="en-US" sz="2400" dirty="0">
              <a:sym typeface="+mn-ea"/>
            </a:endParaRPr>
          </a:p>
          <a:p>
            <a:pPr marL="342900" lvl="0" indent="-342900" algn="l" eaLnBrk="1" hangingPunct="1">
              <a:lnSpc>
                <a:spcPct val="110000"/>
              </a:lnSpc>
              <a:buFont typeface="Wingdings" panose="05000000000000000000" charset="0"/>
              <a:buChar char="ü"/>
            </a:pPr>
            <a:endParaRPr lang="zh-CN" altLang="en-US" sz="2400" dirty="0">
              <a:sym typeface="+mn-ea"/>
            </a:endParaRPr>
          </a:p>
          <a:p>
            <a:pPr marL="342900" lvl="0" indent="-342900" algn="l" eaLnBrk="1" hangingPunct="1">
              <a:lnSpc>
                <a:spcPct val="110000"/>
              </a:lnSpc>
              <a:buFont typeface="Wingdings" panose="05000000000000000000" charset="0"/>
              <a:buChar char="ü"/>
            </a:pPr>
            <a:endParaRPr lang="zh-CN" altLang="en-US" sz="2400" dirty="0">
              <a:sym typeface="+mn-ea"/>
            </a:endParaRPr>
          </a:p>
          <a:p>
            <a:pPr marL="342900" lvl="0" indent="-342900" algn="l" eaLnBrk="1" hangingPunct="1">
              <a:lnSpc>
                <a:spcPct val="110000"/>
              </a:lnSpc>
              <a:buFont typeface="Wingdings" panose="05000000000000000000" charset="0"/>
              <a:buChar char="ü"/>
            </a:pPr>
            <a:endParaRPr lang="zh-CN" altLang="en-US" sz="2400" dirty="0">
              <a:sym typeface="+mn-ea"/>
            </a:endParaRPr>
          </a:p>
          <a:p>
            <a:pPr marL="342900" lvl="0" indent="-342900" algn="l" eaLnBrk="1" hangingPunct="1">
              <a:lnSpc>
                <a:spcPct val="110000"/>
              </a:lnSpc>
              <a:buFont typeface="Wingdings" panose="05000000000000000000" charset="0"/>
              <a:buChar char="ü"/>
            </a:pPr>
            <a:endParaRPr lang="zh-CN" altLang="en-US" sz="2400" dirty="0">
              <a:sym typeface="+mn-ea"/>
            </a:endParaRPr>
          </a:p>
          <a:p>
            <a:pPr marL="342900" lvl="0" indent="-342900" algn="l" eaLnBrk="1" hangingPunct="1">
              <a:lnSpc>
                <a:spcPct val="110000"/>
              </a:lnSpc>
              <a:buFont typeface="Wingdings" panose="05000000000000000000" charset="0"/>
              <a:buChar char="ü"/>
            </a:pPr>
            <a:endParaRPr lang="zh-CN" altLang="en-US" sz="2400" dirty="0">
              <a:sym typeface="+mn-ea"/>
            </a:endParaRPr>
          </a:p>
          <a:p>
            <a:pPr lvl="0" algn="l" eaLnBrk="1" hangingPunct="1">
              <a:lnSpc>
                <a:spcPct val="110000"/>
              </a:lnSpc>
              <a:buFont typeface="Wingdings" panose="05000000000000000000" charset="0"/>
            </a:pPr>
            <a:r>
              <a:rPr lang="zh-CN" altLang="en-US" sz="2400" dirty="0">
                <a:sym typeface="+mn-ea"/>
              </a:rPr>
              <a:t> </a:t>
            </a:r>
            <a:endParaRPr lang="zh-CN" altLang="en-US" sz="2400" dirty="0"/>
          </a:p>
          <a:p>
            <a:pPr marL="342900" lvl="0" indent="-342900" algn="l">
              <a:lnSpc>
                <a:spcPct val="150000"/>
              </a:lnSpc>
              <a:buFont typeface="Wingdings" panose="05000000000000000000" charset="0"/>
              <a:buChar char="ü"/>
            </a:pPr>
            <a:endParaRPr lang="zh-CN" altLang="en-US" sz="2000" dirty="0">
              <a:latin typeface="Arial" panose="020B0604020202020204" pitchFamily="34" charset="0"/>
              <a:cs typeface="+mn-ea"/>
            </a:endParaRPr>
          </a:p>
        </p:txBody>
      </p:sp>
      <p:pic>
        <p:nvPicPr>
          <p:cNvPr id="148484" name="Picture 5"/>
          <p:cNvPicPr>
            <a:picLocks noChangeAspect="1"/>
          </p:cNvPicPr>
          <p:nvPr/>
        </p:nvPicPr>
        <p:blipFill>
          <a:blip r:embed="rId2"/>
          <a:stretch>
            <a:fillRect/>
          </a:stretch>
        </p:blipFill>
        <p:spPr>
          <a:xfrm>
            <a:off x="2270443" y="2698115"/>
            <a:ext cx="3849687" cy="21844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1352550"/>
          </a:xfrm>
          <a:prstGeom prst="rect">
            <a:avLst/>
          </a:prstGeom>
          <a:noFill/>
          <a:ln w="19050">
            <a:noFill/>
          </a:ln>
        </p:spPr>
        <p:txBody>
          <a:bodyPr wrap="square" anchor="t">
            <a:spAutoFit/>
          </a:bodyPr>
          <a:p>
            <a:pPr marL="342900" lvl="0" indent="-342900" algn="l" eaLnBrk="1" hangingPunct="1">
              <a:lnSpc>
                <a:spcPct val="110000"/>
              </a:lnSpc>
              <a:buFont typeface="Wingdings" panose="05000000000000000000" charset="0"/>
              <a:buChar char="u"/>
            </a:pPr>
            <a:r>
              <a:rPr lang="zh-CN" altLang="en-US" sz="2400" dirty="0">
                <a:sym typeface="+mn-ea"/>
              </a:rPr>
              <a:t>单一职责原则举例</a:t>
            </a:r>
            <a:endParaRPr lang="zh-CN" altLang="en-US" sz="2400" dirty="0">
              <a:sym typeface="+mn-ea"/>
            </a:endParaRPr>
          </a:p>
          <a:p>
            <a:pPr marL="342900" lvl="0" indent="-342900" algn="l" eaLnBrk="1" hangingPunct="1">
              <a:lnSpc>
                <a:spcPct val="110000"/>
              </a:lnSpc>
              <a:buFont typeface="Wingdings" panose="05000000000000000000" charset="0"/>
              <a:buChar char="ü"/>
            </a:pPr>
            <a:r>
              <a:rPr lang="zh-CN" altLang="en-US" sz="2400" dirty="0">
                <a:sym typeface="+mn-ea"/>
              </a:rPr>
              <a:t> 现使用单一职责原则对其进行重构。</a:t>
            </a:r>
            <a:endParaRPr lang="zh-CN" altLang="en-US" sz="2400" dirty="0"/>
          </a:p>
          <a:p>
            <a:pPr marL="342900" lvl="0" indent="-342900" algn="l">
              <a:lnSpc>
                <a:spcPct val="150000"/>
              </a:lnSpc>
              <a:buFont typeface="Wingdings" panose="05000000000000000000" charset="0"/>
              <a:buChar char="ü"/>
            </a:pPr>
            <a:endParaRPr lang="zh-CN" altLang="en-US" sz="2000" dirty="0">
              <a:latin typeface="Arial" panose="020B0604020202020204" pitchFamily="34" charset="0"/>
              <a:cs typeface="+mn-ea"/>
            </a:endParaRPr>
          </a:p>
        </p:txBody>
      </p:sp>
      <p:pic>
        <p:nvPicPr>
          <p:cNvPr id="149508" name="Picture 6"/>
          <p:cNvPicPr>
            <a:picLocks noChangeAspect="1"/>
          </p:cNvPicPr>
          <p:nvPr/>
        </p:nvPicPr>
        <p:blipFill>
          <a:blip r:embed="rId2"/>
          <a:stretch>
            <a:fillRect/>
          </a:stretch>
        </p:blipFill>
        <p:spPr>
          <a:xfrm>
            <a:off x="1362075" y="2275840"/>
            <a:ext cx="6132513" cy="39624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568190"/>
          </a:xfrm>
          <a:prstGeom prst="rect">
            <a:avLst/>
          </a:prstGeom>
          <a:noFill/>
          <a:ln w="19050">
            <a:noFill/>
          </a:ln>
        </p:spPr>
        <p:txBody>
          <a:bodyPr wrap="square" anchor="t">
            <a:spAutoFit/>
          </a:bodyPr>
          <a:p>
            <a:pPr marL="342900" lvl="0" indent="-342900" algn="l" eaLnBrk="1" hangingPunct="1">
              <a:lnSpc>
                <a:spcPct val="110000"/>
              </a:lnSpc>
              <a:buFont typeface="Wingdings" panose="05000000000000000000" charset="0"/>
              <a:buChar char="u"/>
            </a:pPr>
            <a:r>
              <a:rPr lang="zh-CN" altLang="en-US" sz="2400" dirty="0">
                <a:sym typeface="+mn-ea"/>
              </a:rPr>
              <a:t>单一职责原则举例</a:t>
            </a:r>
            <a:endParaRPr lang="zh-CN" altLang="en-US" sz="2400" dirty="0">
              <a:sym typeface="+mn-ea"/>
            </a:endParaRPr>
          </a:p>
          <a:p>
            <a:pPr marR="0" lvl="0" algn="l" defTabSz="914400" rtl="0" eaLnBrk="1" fontAlgn="base" latinLnBrk="0" hangingPunct="1">
              <a:lnSpc>
                <a:spcPct val="110000"/>
              </a:lnSpc>
            </a:pPr>
            <a:r>
              <a:rPr lang="zh-CN" altLang="en-US" sz="2400" dirty="0">
                <a:cs typeface="+mn-ea"/>
                <a:sym typeface="+mn-ea"/>
              </a:rPr>
              <a:t>举例 interface Modem{</a:t>
            </a:r>
            <a:endParaRPr kumimoji="0" lang="zh-CN" altLang="en-US" sz="2400" b="0" i="0" u="none" strike="noStrike" kern="1200" cap="none" spc="0" normalizeH="0" baseline="0" dirty="0">
              <a:cs typeface="+mn-ea"/>
            </a:endParaRPr>
          </a:p>
          <a:p>
            <a:pPr marR="0" lvl="0" algn="l" defTabSz="914400" rtl="0" eaLnBrk="1" fontAlgn="base" latinLnBrk="0" hangingPunct="1">
              <a:lnSpc>
                <a:spcPct val="110000"/>
              </a:lnSpc>
            </a:pPr>
            <a:r>
              <a:rPr lang="zh-CN" altLang="en-US" sz="2400" dirty="0">
                <a:cs typeface="+mn-ea"/>
                <a:sym typeface="+mn-ea"/>
              </a:rPr>
              <a:t>            public void dial(String pno);</a:t>
            </a:r>
            <a:endParaRPr kumimoji="0" lang="zh-CN" altLang="en-US" sz="2400" b="0" i="0" u="none" strike="noStrike" kern="1200" cap="none" spc="0" normalizeH="0" baseline="0" dirty="0">
              <a:cs typeface="+mn-ea"/>
            </a:endParaRPr>
          </a:p>
          <a:p>
            <a:pPr marR="0" lvl="0" algn="l" defTabSz="914400" rtl="0" eaLnBrk="1" fontAlgn="base" latinLnBrk="0" hangingPunct="1">
              <a:lnSpc>
                <a:spcPct val="110000"/>
              </a:lnSpc>
            </a:pPr>
            <a:r>
              <a:rPr lang="zh-CN" altLang="en-US" sz="2400" dirty="0">
                <a:cs typeface="+mn-ea"/>
                <a:sym typeface="+mn-ea"/>
              </a:rPr>
              <a:t>            public void hangup();</a:t>
            </a:r>
            <a:endParaRPr kumimoji="0" lang="zh-CN" altLang="en-US" sz="2400" b="0" i="0" u="none" strike="noStrike" kern="1200" cap="none" spc="0" normalizeH="0" baseline="0" dirty="0">
              <a:cs typeface="+mn-ea"/>
            </a:endParaRPr>
          </a:p>
          <a:p>
            <a:pPr marR="0" lvl="0" algn="l" defTabSz="914400" rtl="0" eaLnBrk="1" fontAlgn="base" latinLnBrk="0" hangingPunct="1">
              <a:lnSpc>
                <a:spcPct val="110000"/>
              </a:lnSpc>
            </a:pPr>
            <a:r>
              <a:rPr lang="zh-CN" altLang="en-US" sz="2400" dirty="0">
                <a:cs typeface="+mn-ea"/>
                <a:sym typeface="+mn-ea"/>
              </a:rPr>
              <a:t>            public send(char c);</a:t>
            </a:r>
            <a:endParaRPr kumimoji="0" lang="zh-CN" altLang="en-US" sz="2400" b="0" i="0" u="none" strike="noStrike" kern="1200" cap="none" spc="0" normalizeH="0" baseline="0" dirty="0">
              <a:cs typeface="+mn-ea"/>
            </a:endParaRPr>
          </a:p>
          <a:p>
            <a:pPr marR="0" lvl="0" algn="l" defTabSz="914400" rtl="0" eaLnBrk="1" fontAlgn="base" latinLnBrk="0" hangingPunct="1">
              <a:lnSpc>
                <a:spcPct val="110000"/>
              </a:lnSpc>
            </a:pPr>
            <a:r>
              <a:rPr lang="zh-CN" altLang="en-US" sz="2400" dirty="0">
                <a:cs typeface="+mn-ea"/>
                <a:sym typeface="+mn-ea"/>
              </a:rPr>
              <a:t>            public char recv();</a:t>
            </a:r>
            <a:endParaRPr kumimoji="0" lang="zh-CN" altLang="en-US" sz="2400" b="0" i="0" u="none" strike="noStrike" kern="1200" cap="none" spc="0" normalizeH="0" baseline="0" dirty="0">
              <a:cs typeface="+mn-ea"/>
            </a:endParaRPr>
          </a:p>
          <a:p>
            <a:pPr marR="0" lvl="0" algn="l" defTabSz="914400" rtl="0" eaLnBrk="1" fontAlgn="base" latinLnBrk="0" hangingPunct="1">
              <a:lnSpc>
                <a:spcPct val="110000"/>
              </a:lnSpc>
            </a:pPr>
            <a:r>
              <a:rPr lang="zh-CN" altLang="en-US" sz="2400" dirty="0">
                <a:cs typeface="+mn-ea"/>
                <a:sym typeface="+mn-ea"/>
              </a:rPr>
              <a:t>       } </a:t>
            </a:r>
            <a:endParaRPr lang="zh-CN" altLang="en-US" sz="2400" dirty="0">
              <a:cs typeface="+mn-ea"/>
              <a:sym typeface="+mn-ea"/>
            </a:endParaRPr>
          </a:p>
          <a:p>
            <a:pPr marR="0" lvl="0" algn="l" defTabSz="914400" rtl="0" eaLnBrk="1" fontAlgn="base" latinLnBrk="0" hangingPunct="1">
              <a:lnSpc>
                <a:spcPct val="110000"/>
              </a:lnSpc>
            </a:pPr>
            <a:endParaRPr kumimoji="0" lang="zh-CN" altLang="en-US" sz="2400" b="0" i="0" u="none" strike="noStrike" kern="1200" cap="none" spc="0" normalizeH="0" baseline="0" dirty="0">
              <a:cs typeface="+mn-ea"/>
            </a:endParaRPr>
          </a:p>
          <a:p>
            <a:pPr marR="0" lvl="0" algn="l" defTabSz="914400" rtl="0" eaLnBrk="1" fontAlgn="base" latinLnBrk="0" hangingPunct="1">
              <a:lnSpc>
                <a:spcPct val="110000"/>
              </a:lnSpc>
            </a:pPr>
            <a:r>
              <a:rPr lang="zh-CN" altLang="en-US" sz="2400" dirty="0">
                <a:cs typeface="+mn-ea"/>
                <a:sym typeface="+mn-ea"/>
              </a:rPr>
              <a:t>Modem类有两个职责：连接管理和数据通信，应将它们分离</a:t>
            </a:r>
            <a:endParaRPr lang="zh-CN" altLang="en-US" sz="2400" dirty="0">
              <a:cs typeface="+mn-ea"/>
            </a:endParaRPr>
          </a:p>
          <a:p>
            <a:pPr lvl="0" algn="l">
              <a:lnSpc>
                <a:spcPct val="150000"/>
              </a:lnSpc>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5778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开闭原则定义 </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开闭原则</a:t>
            </a:r>
            <a:r>
              <a:rPr lang="en-US" altLang="zh-CN" sz="2000" dirty="0">
                <a:sym typeface="+mn-ea"/>
              </a:rPr>
              <a:t>(Open-Closed Principle, OCP)</a:t>
            </a:r>
            <a:r>
              <a:rPr lang="zh-CN" altLang="en-US" sz="2000" dirty="0">
                <a:sym typeface="+mn-ea"/>
              </a:rPr>
              <a:t>定义如下：</a:t>
            </a:r>
            <a:endParaRPr lang="zh-CN" altLang="en-US" sz="2000" dirty="0"/>
          </a:p>
          <a:p>
            <a:pPr lvl="1" indent="-228600" algn="l">
              <a:lnSpc>
                <a:spcPct val="150000"/>
              </a:lnSpc>
              <a:buFont typeface="Arial" panose="020B0604020202020204" pitchFamily="34" charset="0"/>
              <a:buChar char="•"/>
            </a:pPr>
            <a:r>
              <a:rPr lang="zh-CN" altLang="en-US" sz="2000" dirty="0">
                <a:sym typeface="+mn-ea"/>
              </a:rPr>
              <a:t>一个软件实体应当</a:t>
            </a:r>
            <a:r>
              <a:rPr lang="zh-CN" altLang="en-US" sz="2000" dirty="0">
                <a:solidFill>
                  <a:srgbClr val="FF3300"/>
                </a:solidFill>
                <a:sym typeface="+mn-ea"/>
              </a:rPr>
              <a:t>对 </a:t>
            </a:r>
            <a:r>
              <a:rPr lang="zh-CN" altLang="en-US" sz="2000" b="1" i="1" dirty="0">
                <a:solidFill>
                  <a:srgbClr val="0070C0"/>
                </a:solidFill>
                <a:sym typeface="+mn-ea"/>
              </a:rPr>
              <a:t>扩展 </a:t>
            </a:r>
            <a:r>
              <a:rPr lang="zh-CN" altLang="en-US" sz="2000" dirty="0">
                <a:solidFill>
                  <a:srgbClr val="FF3300"/>
                </a:solidFill>
                <a:sym typeface="+mn-ea"/>
              </a:rPr>
              <a:t>开放，对 </a:t>
            </a:r>
            <a:r>
              <a:rPr lang="zh-CN" altLang="en-US" sz="2000" b="1" i="1" dirty="0">
                <a:solidFill>
                  <a:srgbClr val="0070C0"/>
                </a:solidFill>
                <a:sym typeface="+mn-ea"/>
              </a:rPr>
              <a:t>修改 </a:t>
            </a:r>
            <a:r>
              <a:rPr lang="zh-CN" altLang="en-US" sz="2000" dirty="0">
                <a:solidFill>
                  <a:srgbClr val="FF3300"/>
                </a:solidFill>
                <a:sym typeface="+mn-ea"/>
              </a:rPr>
              <a:t>关闭</a:t>
            </a:r>
            <a:r>
              <a:rPr lang="zh-CN" altLang="en-US" sz="2000" dirty="0">
                <a:sym typeface="+mn-ea"/>
              </a:rPr>
              <a:t>。也就是说在设计一个模块的时候，应当使这个模块可以</a:t>
            </a:r>
            <a:r>
              <a:rPr lang="zh-CN" altLang="en-US" sz="2000" dirty="0">
                <a:solidFill>
                  <a:srgbClr val="FF0000"/>
                </a:solidFill>
                <a:sym typeface="+mn-ea"/>
              </a:rPr>
              <a:t>在不被修改的前提下被扩展</a:t>
            </a:r>
            <a:r>
              <a:rPr lang="zh-CN" altLang="en-US" sz="2000" dirty="0">
                <a:sym typeface="+mn-ea"/>
              </a:rPr>
              <a:t>，即实现在</a:t>
            </a:r>
            <a:r>
              <a:rPr lang="zh-CN" altLang="en-US" sz="2000" dirty="0">
                <a:solidFill>
                  <a:srgbClr val="FF0000"/>
                </a:solidFill>
                <a:sym typeface="+mn-ea"/>
              </a:rPr>
              <a:t>不修改源代码的情况下改变这个模块的行为</a:t>
            </a:r>
            <a:r>
              <a:rPr lang="zh-CN" altLang="en-US" sz="2000" dirty="0">
                <a:sym typeface="+mn-ea"/>
              </a:rPr>
              <a:t>。</a:t>
            </a:r>
            <a:endParaRPr lang="zh-CN" altLang="en-US" sz="2000" dirty="0">
              <a:sym typeface="+mn-ea"/>
            </a:endParaRPr>
          </a:p>
          <a:p>
            <a:pPr lvl="1" indent="-228600" algn="l">
              <a:lnSpc>
                <a:spcPct val="150000"/>
              </a:lnSpc>
              <a:buFont typeface="Arial" panose="020B0604020202020204" pitchFamily="34" charset="0"/>
              <a:buChar char="•"/>
            </a:pPr>
            <a:r>
              <a:rPr lang="zh-CN" altLang="en-US" sz="2000" dirty="0">
                <a:sym typeface="+mn-ea"/>
              </a:rPr>
              <a:t>在开闭原则的定义中，</a:t>
            </a:r>
            <a:r>
              <a:rPr lang="zh-CN" altLang="en-US" sz="2000" dirty="0">
                <a:solidFill>
                  <a:srgbClr val="FF3300"/>
                </a:solidFill>
                <a:sym typeface="+mn-ea"/>
              </a:rPr>
              <a:t>软件实体可以指一个软件模块、一个由多个类组成的局部结构或一个独立的类</a:t>
            </a:r>
            <a:r>
              <a:rPr lang="zh-CN" altLang="en-US" sz="2000" dirty="0">
                <a:sym typeface="+mn-ea"/>
              </a:rPr>
              <a:t>。</a:t>
            </a:r>
            <a:endParaRPr lang="zh-CN" altLang="en-US" sz="2000" dirty="0">
              <a:sym typeface="+mn-ea"/>
            </a:endParaRPr>
          </a:p>
          <a:p>
            <a:pPr marL="457200" marR="0" lvl="0" indent="-457200" algn="l" defTabSz="914400" rtl="0">
              <a:lnSpc>
                <a:spcPct val="150000"/>
              </a:lnSpc>
              <a:spcBef>
                <a:spcPts val="0"/>
              </a:spcBef>
              <a:spcAft>
                <a:spcPct val="0"/>
              </a:spcAft>
              <a:buClrTx/>
              <a:buSzTx/>
              <a:buFont typeface="Wingdings" panose="05000000000000000000" charset="0"/>
              <a:buChar char="ü"/>
              <a:defRPr/>
            </a:pPr>
            <a:r>
              <a:rPr lang="zh-CN" altLang="en-US" sz="2000" dirty="0">
                <a:cs typeface="+mn-ea"/>
                <a:sym typeface="+mn-ea"/>
              </a:rPr>
              <a:t>好处：在软件可用性上非常灵活。可以在软件完成后对软件进行扩展，加入新的功能。这样，软件就可通过不断的增加新模块满足不断变化的新需求</a:t>
            </a:r>
            <a:endParaRPr kumimoji="0" lang="zh-CN" altLang="en-US" sz="2000" b="0" i="0" u="none" strike="noStrike" kern="1200" cap="none" spc="0" normalizeH="0" baseline="0" dirty="0">
              <a:cs typeface="+mn-ea"/>
            </a:endParaRPr>
          </a:p>
          <a:p>
            <a:pPr marR="0" lvl="0" indent="-457200" algn="l" defTabSz="914400" rtl="0">
              <a:lnSpc>
                <a:spcPct val="150000"/>
              </a:lnSpc>
              <a:spcBef>
                <a:spcPts val="0"/>
              </a:spcBef>
              <a:spcAft>
                <a:spcPct val="0"/>
              </a:spcAft>
              <a:buClrTx/>
              <a:buSzTx/>
              <a:buFont typeface="Wingdings" panose="05000000000000000000" charset="0"/>
              <a:buChar char="ü"/>
              <a:defRPr/>
            </a:pPr>
            <a:r>
              <a:rPr lang="zh-CN" altLang="en-US" sz="2000" dirty="0">
                <a:cs typeface="+mn-ea"/>
                <a:sym typeface="+mn-ea"/>
              </a:rPr>
              <a:t>由于不修改软件原来的模块，不用担心软件的稳定性</a:t>
            </a:r>
            <a:endParaRPr kumimoji="0" lang="zh-CN" altLang="en-US" sz="2000" b="0" i="0" u="none" strike="noStrike" kern="1200" cap="none" spc="0" normalizeH="0" baseline="0" dirty="0">
              <a:cs typeface="+mn-ea"/>
            </a:endParaRPr>
          </a:p>
          <a:p>
            <a:pPr lvl="1" indent="-228600" algn="l">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28346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开闭原则分析 </a:t>
            </a:r>
            <a:endParaRPr lang="zh-CN" altLang="en-US" sz="2000" dirty="0"/>
          </a:p>
          <a:p>
            <a:pPr marL="57150" lvl="0" indent="-342900" algn="l">
              <a:lnSpc>
                <a:spcPct val="150000"/>
              </a:lnSpc>
              <a:buFont typeface="Wingdings" panose="05000000000000000000" charset="0"/>
              <a:buChar char="ü"/>
            </a:pPr>
            <a:r>
              <a:rPr lang="zh-CN" altLang="en-US" sz="2000" dirty="0">
                <a:solidFill>
                  <a:srgbClr val="FF3300"/>
                </a:solidFill>
                <a:sym typeface="+mn-ea"/>
              </a:rPr>
              <a:t>抽象化</a:t>
            </a:r>
            <a:r>
              <a:rPr lang="zh-CN" altLang="en-US" sz="2000" dirty="0">
                <a:sym typeface="+mn-ea"/>
              </a:rPr>
              <a:t>是 </a:t>
            </a:r>
            <a:r>
              <a:rPr lang="zh-CN" altLang="en-US" sz="2000" i="1" dirty="0">
                <a:solidFill>
                  <a:srgbClr val="0070C0"/>
                </a:solidFill>
                <a:sym typeface="+mn-ea"/>
              </a:rPr>
              <a:t>开闭原则  </a:t>
            </a:r>
            <a:r>
              <a:rPr lang="zh-CN" altLang="en-US" sz="2000" dirty="0">
                <a:sym typeface="+mn-ea"/>
              </a:rPr>
              <a:t>的关键。 </a:t>
            </a:r>
            <a:endParaRPr lang="zh-CN" altLang="en-US" sz="2000" dirty="0"/>
          </a:p>
          <a:p>
            <a:pPr marL="514350" lvl="1" indent="-342900" algn="l">
              <a:lnSpc>
                <a:spcPct val="150000"/>
              </a:lnSpc>
              <a:buFont typeface="Arial" panose="020B0604020202020204" pitchFamily="34" charset="0"/>
              <a:buChar char="•"/>
            </a:pPr>
            <a:r>
              <a:rPr lang="zh-CN" altLang="en-US" sz="2000" dirty="0">
                <a:sym typeface="+mn-ea"/>
              </a:rPr>
              <a:t>开闭原则还可以通过一个更加具体的“</a:t>
            </a:r>
            <a:r>
              <a:rPr lang="zh-CN" altLang="en-US" sz="2000" dirty="0">
                <a:solidFill>
                  <a:srgbClr val="FF3300"/>
                </a:solidFill>
                <a:sym typeface="+mn-ea"/>
              </a:rPr>
              <a:t>对可变性封装原则</a:t>
            </a:r>
            <a:r>
              <a:rPr lang="zh-CN" altLang="en-US" sz="2000" dirty="0">
                <a:sym typeface="+mn-ea"/>
              </a:rPr>
              <a:t>”来描述，对可变性封装原则</a:t>
            </a:r>
            <a:r>
              <a:rPr lang="en-US" altLang="zh-CN" sz="2000" dirty="0">
                <a:solidFill>
                  <a:srgbClr val="FF3300"/>
                </a:solidFill>
                <a:sym typeface="+mn-ea"/>
              </a:rPr>
              <a:t>(Principle of Encapsulation of Variation, EVP)</a:t>
            </a:r>
            <a:r>
              <a:rPr lang="zh-CN" altLang="en-US" sz="2000" dirty="0">
                <a:sym typeface="+mn-ea"/>
              </a:rPr>
              <a:t>要求找到系统的可变因素并将其封装起来。 </a:t>
            </a:r>
            <a:endParaRPr lang="zh-CN" altLang="en-US" sz="2000" dirty="0"/>
          </a:p>
          <a:p>
            <a:pPr lvl="1" indent="-228600" algn="l" eaLnBrk="1" hangingPunct="1">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sp>
        <p:nvSpPr>
          <p:cNvPr id="149509" name="矩形标注 5"/>
          <p:cNvSpPr/>
          <p:nvPr/>
        </p:nvSpPr>
        <p:spPr>
          <a:xfrm>
            <a:off x="1331913" y="4225608"/>
            <a:ext cx="1871662" cy="576262"/>
          </a:xfrm>
          <a:prstGeom prst="wedgeRectCallout">
            <a:avLst>
              <a:gd name="adj1" fmla="val -13690"/>
              <a:gd name="adj2" fmla="val -78458"/>
            </a:avLst>
          </a:prstGeom>
          <a:solidFill>
            <a:schemeClr val="accent1"/>
          </a:solidFill>
          <a:ln w="9525" cap="flat" cmpd="sng">
            <a:solidFill>
              <a:schemeClr val="tx1"/>
            </a:solidFill>
            <a:prstDash val="solid"/>
            <a:round/>
            <a:headEnd type="none" w="med" len="med"/>
            <a:tailEnd type="none" w="med" len="med"/>
          </a:ln>
        </p:spPr>
        <p:txBody>
          <a:bodyPr anchor="t"/>
          <a:p>
            <a:pPr lvl="0" indent="0">
              <a:buFont typeface="Arial" panose="020B0604020202020204" pitchFamily="34" charset="0"/>
              <a:buNone/>
            </a:pPr>
            <a:r>
              <a:rPr lang="zh-CN" altLang="en-US" dirty="0">
                <a:latin typeface="Arial" panose="020B0604020202020204" pitchFamily="34" charset="0"/>
                <a:ea typeface="宋体" panose="02010600030101010101" pitchFamily="2" charset="-122"/>
              </a:rPr>
              <a:t>面向对象的核心</a:t>
            </a:r>
            <a:endParaRPr lang="zh-CN" altLang="en-US" dirty="0">
              <a:latin typeface="Arial" panose="020B0604020202020204" pitchFamily="34" charset="0"/>
              <a:ea typeface="宋体" panose="02010600030101010101" pitchFamily="2" charset="-122"/>
            </a:endParaRPr>
          </a:p>
        </p:txBody>
      </p:sp>
      <p:sp>
        <p:nvSpPr>
          <p:cNvPr id="149510" name="矩形标注 6"/>
          <p:cNvSpPr/>
          <p:nvPr/>
        </p:nvSpPr>
        <p:spPr>
          <a:xfrm>
            <a:off x="3419475" y="4225608"/>
            <a:ext cx="2232025" cy="719137"/>
          </a:xfrm>
          <a:prstGeom prst="wedgeRectCallout">
            <a:avLst>
              <a:gd name="adj1" fmla="val -13690"/>
              <a:gd name="adj2" fmla="val -78458"/>
            </a:avLst>
          </a:prstGeom>
          <a:solidFill>
            <a:schemeClr val="accent1"/>
          </a:solidFill>
          <a:ln w="9525" cap="flat" cmpd="sng">
            <a:solidFill>
              <a:schemeClr val="tx1"/>
            </a:solidFill>
            <a:prstDash val="solid"/>
            <a:round/>
            <a:headEnd type="none" w="med" len="med"/>
            <a:tailEnd type="none" w="med" len="med"/>
          </a:ln>
        </p:spPr>
        <p:txBody>
          <a:bodyPr anchor="t"/>
          <a:p>
            <a:pPr lvl="0" indent="0" algn="ctr">
              <a:buFont typeface="Arial" panose="020B0604020202020204" pitchFamily="34" charset="0"/>
              <a:buNone/>
            </a:pPr>
            <a:r>
              <a:rPr lang="zh-CN" altLang="en-US" dirty="0">
                <a:latin typeface="Arial" panose="020B0604020202020204" pitchFamily="34" charset="0"/>
                <a:ea typeface="宋体" panose="02010600030101010101" pitchFamily="2" charset="-122"/>
              </a:rPr>
              <a:t>将频繁变化的部分</a:t>
            </a:r>
            <a:r>
              <a:rPr lang="zh-CN" altLang="en-US" b="1" dirty="0">
                <a:latin typeface="Arial" panose="020B0604020202020204" pitchFamily="34" charset="0"/>
                <a:ea typeface="宋体" panose="02010600030101010101" pitchFamily="2" charset="-122"/>
              </a:rPr>
              <a:t>抽象</a:t>
            </a:r>
            <a:endParaRPr lang="zh-CN" altLang="en-US" b="1" dirty="0">
              <a:latin typeface="Arial" panose="020B0604020202020204" pitchFamily="34" charset="0"/>
              <a:ea typeface="宋体" panose="02010600030101010101" pitchFamily="2" charset="-122"/>
            </a:endParaRPr>
          </a:p>
        </p:txBody>
      </p:sp>
      <p:sp>
        <p:nvSpPr>
          <p:cNvPr id="149511" name="矩形标注 7"/>
          <p:cNvSpPr/>
          <p:nvPr/>
        </p:nvSpPr>
        <p:spPr>
          <a:xfrm>
            <a:off x="5867400" y="4225608"/>
            <a:ext cx="2233613" cy="576262"/>
          </a:xfrm>
          <a:prstGeom prst="wedgeRectCallout">
            <a:avLst>
              <a:gd name="adj1" fmla="val -13690"/>
              <a:gd name="adj2" fmla="val -78458"/>
            </a:avLst>
          </a:prstGeom>
          <a:solidFill>
            <a:schemeClr val="accent1"/>
          </a:solidFill>
          <a:ln w="9525" cap="flat" cmpd="sng">
            <a:solidFill>
              <a:schemeClr val="tx1"/>
            </a:solidFill>
            <a:prstDash val="solid"/>
            <a:round/>
            <a:headEnd type="none" w="med" len="med"/>
            <a:tailEnd type="none" w="med" len="med"/>
          </a:ln>
        </p:spPr>
        <p:txBody>
          <a:bodyPr anchor="t"/>
          <a:p>
            <a:pPr lvl="0" indent="0">
              <a:buFont typeface="Arial" panose="020B0604020202020204" pitchFamily="34" charset="0"/>
              <a:buNone/>
            </a:pPr>
            <a:r>
              <a:rPr lang="zh-CN" altLang="en-US" dirty="0">
                <a:latin typeface="Arial" panose="020B0604020202020204" pitchFamily="34" charset="0"/>
                <a:ea typeface="宋体" panose="02010600030101010101" pitchFamily="2" charset="-122"/>
              </a:rPr>
              <a:t>拒绝不成熟的抽象</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3"/>
          <p:cNvSpPr txBox="1">
            <a:spLocks noGrp="1"/>
          </p:cNvSpPr>
          <p:nvPr>
            <p:ph type="sldNum" sz="quarter" idx="10"/>
          </p:nvPr>
        </p:nvSpPr>
        <p:spPr>
          <a:xfrm>
            <a:off x="3492500" y="6264275"/>
            <a:ext cx="2133600" cy="333375"/>
          </a:xfrm>
        </p:spPr>
        <p:txBody>
          <a:bodyPr anchor="ctr"/>
          <a:p>
            <a:pPr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eaLnBrk="1" hangingPunct="1">
              <a:buBlip>
                <a:blip r:embed="rId1"/>
              </a:buBlip>
            </a:pPr>
            <a:r>
              <a:rPr lang="zh-CN" altLang="en-US" b="0" dirty="0">
                <a:solidFill>
                  <a:schemeClr val="tx1"/>
                </a:solidFill>
              </a:rPr>
              <a:t> 目录</a:t>
            </a:r>
            <a:endParaRPr lang="zh-CN" altLang="en-US" b="0" dirty="0">
              <a:solidFill>
                <a:schemeClr val="tx1"/>
              </a:solidFill>
            </a:endParaRPr>
          </a:p>
        </p:txBody>
      </p:sp>
      <p:sp>
        <p:nvSpPr>
          <p:cNvPr id="201731" name="Text Box 3"/>
          <p:cNvSpPr txBox="1"/>
          <p:nvPr/>
        </p:nvSpPr>
        <p:spPr>
          <a:xfrm>
            <a:off x="2971800" y="1874838"/>
            <a:ext cx="3429000" cy="365760"/>
          </a:xfrm>
          <a:prstGeom prst="rect">
            <a:avLst/>
          </a:prstGeom>
          <a:noFill/>
          <a:ln w="9525">
            <a:noFill/>
          </a:ln>
        </p:spPr>
        <p:txBody>
          <a:bodyPr>
            <a:spAutoFit/>
          </a:bodyPr>
          <a:p>
            <a:pPr lvl="0" eaLnBrk="0" hangingPunct="0"/>
            <a:r>
              <a:rPr lang="en-US" altLang="zh-CN" b="1" dirty="0">
                <a:latin typeface="黑体" panose="02010609060101010101" pitchFamily="2" charset="-122"/>
                <a:ea typeface="黑体" panose="02010609060101010101" pitchFamily="2" charset="-122"/>
                <a:cs typeface="+mn-ea"/>
                <a:sym typeface="+mn-ea"/>
              </a:rPr>
              <a:t>软件设计与UML</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2" name="Group 4"/>
          <p:cNvGrpSpPr/>
          <p:nvPr/>
        </p:nvGrpSpPr>
        <p:grpSpPr>
          <a:xfrm>
            <a:off x="2362200" y="1700213"/>
            <a:ext cx="4724400" cy="685800"/>
            <a:chOff x="1488" y="1026"/>
            <a:chExt cx="2976" cy="432"/>
          </a:xfrm>
        </p:grpSpPr>
        <p:grpSp>
          <p:nvGrpSpPr>
            <p:cNvPr id="4135" name="Group 5"/>
            <p:cNvGrpSpPr/>
            <p:nvPr/>
          </p:nvGrpSpPr>
          <p:grpSpPr>
            <a:xfrm>
              <a:off x="1488" y="1026"/>
              <a:ext cx="2976" cy="432"/>
              <a:chOff x="1488" y="1071"/>
              <a:chExt cx="2976" cy="432"/>
            </a:xfrm>
          </p:grpSpPr>
          <p:sp>
            <p:nvSpPr>
              <p:cNvPr id="201734" name="AutoShape 6"/>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35" name="AutoShape 7"/>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36" name="Text Box 8"/>
            <p:cNvSpPr txBox="1"/>
            <p:nvPr/>
          </p:nvSpPr>
          <p:spPr>
            <a:xfrm>
              <a:off x="1610" y="1076"/>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1</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37" name="Text Box 9"/>
          <p:cNvSpPr txBox="1"/>
          <p:nvPr/>
        </p:nvSpPr>
        <p:spPr>
          <a:xfrm>
            <a:off x="2987675" y="2852103"/>
            <a:ext cx="3429000" cy="365760"/>
          </a:xfrm>
          <a:prstGeom prst="rect">
            <a:avLst/>
          </a:prstGeom>
          <a:noFill/>
          <a:ln w="9525">
            <a:noFill/>
          </a:ln>
        </p:spPr>
        <p:txBody>
          <a:bodyPr>
            <a:spAutoFit/>
          </a:bodyPr>
          <a:p>
            <a:pPr lvl="0" eaLnBrk="0" hangingPunct="0"/>
            <a:r>
              <a:rPr lang="zh-CN" altLang="en-US" b="1" dirty="0">
                <a:latin typeface="黑体" panose="02010609060101010101" pitchFamily="2" charset="-122"/>
                <a:ea typeface="黑体" panose="02010609060101010101" pitchFamily="2" charset="-122"/>
                <a:cs typeface="+mn-ea"/>
                <a:sym typeface="+mn-ea"/>
              </a:rPr>
              <a:t>面向对象设计原则简介</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4" name="Group 10"/>
          <p:cNvGrpSpPr/>
          <p:nvPr/>
        </p:nvGrpSpPr>
        <p:grpSpPr>
          <a:xfrm>
            <a:off x="2368550" y="2707640"/>
            <a:ext cx="4724400" cy="685800"/>
            <a:chOff x="1492" y="1525"/>
            <a:chExt cx="2976" cy="432"/>
          </a:xfrm>
        </p:grpSpPr>
        <p:grpSp>
          <p:nvGrpSpPr>
            <p:cNvPr id="4131" name="Group 11"/>
            <p:cNvGrpSpPr/>
            <p:nvPr/>
          </p:nvGrpSpPr>
          <p:grpSpPr>
            <a:xfrm>
              <a:off x="1492" y="1525"/>
              <a:ext cx="2976" cy="432"/>
              <a:chOff x="1488" y="1071"/>
              <a:chExt cx="2976" cy="432"/>
            </a:xfrm>
          </p:grpSpPr>
          <p:sp>
            <p:nvSpPr>
              <p:cNvPr id="201740" name="AutoShape 12"/>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41" name="AutoShape 13"/>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32" name="Text Box 14"/>
            <p:cNvSpPr txBox="1"/>
            <p:nvPr/>
          </p:nvSpPr>
          <p:spPr>
            <a:xfrm>
              <a:off x="1610" y="1571"/>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2</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43" name="Text Box 15"/>
          <p:cNvSpPr txBox="1"/>
          <p:nvPr/>
        </p:nvSpPr>
        <p:spPr>
          <a:xfrm>
            <a:off x="2971800" y="3910013"/>
            <a:ext cx="3429000" cy="365760"/>
          </a:xfrm>
          <a:prstGeom prst="rect">
            <a:avLst/>
          </a:prstGeom>
          <a:noFill/>
          <a:ln w="9525">
            <a:noFill/>
          </a:ln>
        </p:spPr>
        <p:txBody>
          <a:bodyPr>
            <a:spAutoFit/>
          </a:bodyPr>
          <a:p>
            <a:pPr lvl="0" eaLnBrk="0" hangingPunct="0"/>
            <a:r>
              <a:rPr lang="zh-CN" altLang="en-US" b="1" dirty="0">
                <a:latin typeface="黑体" panose="02010609060101010101" pitchFamily="2" charset="-122"/>
                <a:ea typeface="黑体" panose="02010609060101010101" pitchFamily="2" charset="-122"/>
              </a:rPr>
              <a:t>软件设计模式的定义与分类</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6" name="Group 16"/>
          <p:cNvGrpSpPr/>
          <p:nvPr/>
        </p:nvGrpSpPr>
        <p:grpSpPr>
          <a:xfrm>
            <a:off x="2368550" y="3716338"/>
            <a:ext cx="4724400" cy="685800"/>
            <a:chOff x="1492" y="2070"/>
            <a:chExt cx="2976" cy="432"/>
          </a:xfrm>
        </p:grpSpPr>
        <p:grpSp>
          <p:nvGrpSpPr>
            <p:cNvPr id="4127" name="Group 17"/>
            <p:cNvGrpSpPr/>
            <p:nvPr/>
          </p:nvGrpSpPr>
          <p:grpSpPr>
            <a:xfrm>
              <a:off x="1492" y="2070"/>
              <a:ext cx="2976" cy="432"/>
              <a:chOff x="1488" y="1071"/>
              <a:chExt cx="2976" cy="432"/>
            </a:xfrm>
          </p:grpSpPr>
          <p:sp>
            <p:nvSpPr>
              <p:cNvPr id="201746" name="AutoShape 18"/>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47" name="AutoShape 19"/>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28" name="Text Box 20"/>
            <p:cNvSpPr txBox="1"/>
            <p:nvPr/>
          </p:nvSpPr>
          <p:spPr>
            <a:xfrm>
              <a:off x="1610" y="2115"/>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3</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55" name="Text Box 27"/>
          <p:cNvSpPr txBox="1"/>
          <p:nvPr/>
        </p:nvSpPr>
        <p:spPr>
          <a:xfrm>
            <a:off x="2971800" y="4870450"/>
            <a:ext cx="3429000" cy="366713"/>
          </a:xfrm>
          <a:prstGeom prst="rect">
            <a:avLst/>
          </a:prstGeom>
          <a:noFill/>
          <a:ln w="9525">
            <a:noFill/>
          </a:ln>
        </p:spPr>
        <p:txBody>
          <a:bodyPr>
            <a:spAutoFit/>
          </a:bodyPr>
          <a:p>
            <a:pPr lvl="0" eaLnBrk="0" hangingPunct="0"/>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sp>
        <p:nvSpPr>
          <p:cNvPr id="4111"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rPr>
              <a:t>应用</a:t>
            </a:r>
            <a:r>
              <a:rPr lang="en-US" altLang="zh-CN" sz="1600" dirty="0">
                <a:solidFill>
                  <a:schemeClr val="bg1"/>
                </a:solidFill>
                <a:latin typeface="黑体" panose="02010609060101010101" pitchFamily="2" charset="-122"/>
                <a:ea typeface="黑体" panose="02010609060101010101" pitchFamily="2" charset="-122"/>
              </a:rPr>
              <a:t>UML</a:t>
            </a:r>
            <a:r>
              <a:rPr lang="zh-CN" altLang="en-US" sz="1600" dirty="0">
                <a:solidFill>
                  <a:schemeClr val="bg1"/>
                </a:solidFill>
                <a:latin typeface="黑体" panose="02010609060101010101" pitchFamily="2" charset="-122"/>
                <a:ea typeface="黑体" panose="02010609060101010101" pitchFamily="2" charset="-122"/>
              </a:rPr>
              <a:t>进行软件需求分析</a:t>
            </a:r>
            <a:endParaRPr lang="zh-CN" altLang="en-US" sz="1600" dirty="0">
              <a:solidFill>
                <a:schemeClr val="bg1"/>
              </a:solidFill>
              <a:latin typeface="黑体" panose="02010609060101010101" pitchFamily="2" charset="-122"/>
              <a:ea typeface="黑体" panose="02010609060101010101" pitchFamily="2" charset="-122"/>
            </a:endParaRPr>
          </a:p>
        </p:txBody>
      </p:sp>
      <p:sp>
        <p:nvSpPr>
          <p:cNvPr id="29699"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en-US" altLang="zh-CN" sz="1200" b="1">
              <a:solidFill>
                <a:schemeClr val="bg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01731"/>
                                        </p:tgtEl>
                                        <p:attrNameLst>
                                          <p:attrName>style.visibility</p:attrName>
                                        </p:attrNameLst>
                                      </p:cBhvr>
                                      <p:to>
                                        <p:strVal val="visible"/>
                                      </p:to>
                                    </p:set>
                                    <p:anim calcmode="lin" valueType="num">
                                      <p:cBhvr additive="base">
                                        <p:cTn id="22" dur="500" fill="hold"/>
                                        <p:tgtEl>
                                          <p:spTgt spid="201731"/>
                                        </p:tgtEl>
                                        <p:attrNameLst>
                                          <p:attrName>ppt_x</p:attrName>
                                        </p:attrNameLst>
                                      </p:cBhvr>
                                      <p:tavLst>
                                        <p:tav tm="0">
                                          <p:val>
                                            <p:strVal val="1+#ppt_w/2"/>
                                          </p:val>
                                        </p:tav>
                                        <p:tav tm="100000">
                                          <p:val>
                                            <p:strVal val="#ppt_x"/>
                                          </p:val>
                                        </p:tav>
                                      </p:tavLst>
                                    </p:anim>
                                    <p:anim calcmode="lin" valueType="num">
                                      <p:cBhvr additive="base">
                                        <p:cTn id="23" dur="500" fill="hold"/>
                                        <p:tgtEl>
                                          <p:spTgt spid="20173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201737"/>
                                        </p:tgtEl>
                                        <p:attrNameLst>
                                          <p:attrName>style.visibility</p:attrName>
                                        </p:attrNameLst>
                                      </p:cBhvr>
                                      <p:to>
                                        <p:strVal val="visible"/>
                                      </p:to>
                                    </p:set>
                                    <p:anim calcmode="lin" valueType="num">
                                      <p:cBhvr additive="base">
                                        <p:cTn id="26" dur="500" fill="hold"/>
                                        <p:tgtEl>
                                          <p:spTgt spid="201737"/>
                                        </p:tgtEl>
                                        <p:attrNameLst>
                                          <p:attrName>ppt_x</p:attrName>
                                        </p:attrNameLst>
                                      </p:cBhvr>
                                      <p:tavLst>
                                        <p:tav tm="0">
                                          <p:val>
                                            <p:strVal val="1+#ppt_w/2"/>
                                          </p:val>
                                        </p:tav>
                                        <p:tav tm="100000">
                                          <p:val>
                                            <p:strVal val="#ppt_x"/>
                                          </p:val>
                                        </p:tav>
                                      </p:tavLst>
                                    </p:anim>
                                    <p:anim calcmode="lin" valueType="num">
                                      <p:cBhvr additive="base">
                                        <p:cTn id="27" dur="500" fill="hold"/>
                                        <p:tgtEl>
                                          <p:spTgt spid="20173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01743"/>
                                        </p:tgtEl>
                                        <p:attrNameLst>
                                          <p:attrName>style.visibility</p:attrName>
                                        </p:attrNameLst>
                                      </p:cBhvr>
                                      <p:to>
                                        <p:strVal val="visible"/>
                                      </p:to>
                                    </p:set>
                                    <p:anim calcmode="lin" valueType="num">
                                      <p:cBhvr additive="base">
                                        <p:cTn id="30" dur="500" fill="hold"/>
                                        <p:tgtEl>
                                          <p:spTgt spid="201743"/>
                                        </p:tgtEl>
                                        <p:attrNameLst>
                                          <p:attrName>ppt_x</p:attrName>
                                        </p:attrNameLst>
                                      </p:cBhvr>
                                      <p:tavLst>
                                        <p:tav tm="0">
                                          <p:val>
                                            <p:strVal val="1+#ppt_w/2"/>
                                          </p:val>
                                        </p:tav>
                                        <p:tav tm="100000">
                                          <p:val>
                                            <p:strVal val="#ppt_x"/>
                                          </p:val>
                                        </p:tav>
                                      </p:tavLst>
                                    </p:anim>
                                    <p:anim calcmode="lin" valueType="num">
                                      <p:cBhvr additive="base">
                                        <p:cTn id="31" dur="500" fill="hold"/>
                                        <p:tgtEl>
                                          <p:spTgt spid="20174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01755"/>
                                        </p:tgtEl>
                                        <p:attrNameLst>
                                          <p:attrName>style.visibility</p:attrName>
                                        </p:attrNameLst>
                                      </p:cBhvr>
                                      <p:to>
                                        <p:strVal val="visible"/>
                                      </p:to>
                                    </p:set>
                                    <p:anim calcmode="lin" valueType="num">
                                      <p:cBhvr additive="base">
                                        <p:cTn id="34" dur="500" fill="hold"/>
                                        <p:tgtEl>
                                          <p:spTgt spid="201755"/>
                                        </p:tgtEl>
                                        <p:attrNameLst>
                                          <p:attrName>ppt_x</p:attrName>
                                        </p:attrNameLst>
                                      </p:cBhvr>
                                      <p:tavLst>
                                        <p:tav tm="0">
                                          <p:val>
                                            <p:strVal val="1+#ppt_w/2"/>
                                          </p:val>
                                        </p:tav>
                                        <p:tav tm="100000">
                                          <p:val>
                                            <p:strVal val="#ppt_x"/>
                                          </p:val>
                                        </p:tav>
                                      </p:tavLst>
                                    </p:anim>
                                    <p:anim calcmode="lin" valueType="num">
                                      <p:cBhvr additive="base">
                                        <p:cTn id="35" dur="500" fill="hold"/>
                                        <p:tgtEl>
                                          <p:spTgt spid="201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201731" grpId="0"/>
      <p:bldP spid="201737" grpId="0"/>
      <p:bldP spid="201743" grpId="0"/>
      <p:bldP spid="20175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8826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开闭原则实例  </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实例说明 </a:t>
            </a:r>
            <a:endParaRPr lang="zh-CN" altLang="en-US" sz="2000" dirty="0"/>
          </a:p>
          <a:p>
            <a:pPr lvl="1" indent="-228600" algn="l">
              <a:lnSpc>
                <a:spcPct val="150000"/>
              </a:lnSpc>
              <a:buFont typeface="Arial" panose="020B0604020202020204" pitchFamily="34" charset="0"/>
              <a:buChar char="•"/>
            </a:pPr>
            <a:r>
              <a:rPr lang="zh-CN" altLang="en-US" sz="2000" dirty="0">
                <a:sym typeface="+mn-ea"/>
              </a:rPr>
              <a:t>某图形界面系统提供了各种不同形状的按钮，客户端代码可针对这些按钮进行编程，用户</a:t>
            </a:r>
            <a:r>
              <a:rPr lang="zh-CN" altLang="en-US" sz="2000" b="1" i="1" dirty="0">
                <a:solidFill>
                  <a:srgbClr val="0070C0"/>
                </a:solidFill>
                <a:sym typeface="+mn-ea"/>
              </a:rPr>
              <a:t>可能会改变需求要求使用不同的按钮</a:t>
            </a:r>
            <a:r>
              <a:rPr lang="zh-CN" altLang="en-US" sz="2000" dirty="0">
                <a:sym typeface="+mn-ea"/>
              </a:rPr>
              <a:t>，原始设计方案如图所示：</a:t>
            </a: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r>
              <a:rPr lang="zh-CN" altLang="en-US" sz="2000" dirty="0">
                <a:sym typeface="+mn-ea"/>
              </a:rPr>
              <a:t>现对该系统进行重构，使之满足开闭原则的要求。</a:t>
            </a:r>
            <a:endParaRPr lang="zh-CN" altLang="en-US" sz="2000" dirty="0">
              <a:sym typeface="+mn-ea"/>
            </a:endParaRPr>
          </a:p>
          <a:p>
            <a:pPr lvl="2" indent="-228600" algn="l" eaLnBrk="1" hangingPunct="1"/>
            <a:endParaRPr lang="zh-CN" altLang="en-US" sz="2000" dirty="0"/>
          </a:p>
          <a:p>
            <a:pPr lvl="1" indent="-228600" algn="l" eaLnBrk="1" hangingPunct="1">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pic>
        <p:nvPicPr>
          <p:cNvPr id="150531" name="Picture 7"/>
          <p:cNvPicPr>
            <a:picLocks noChangeAspect="1"/>
          </p:cNvPicPr>
          <p:nvPr/>
        </p:nvPicPr>
        <p:blipFill>
          <a:blip r:embed="rId2"/>
          <a:stretch>
            <a:fillRect/>
          </a:stretch>
        </p:blipFill>
        <p:spPr>
          <a:xfrm>
            <a:off x="1134110" y="3825875"/>
            <a:ext cx="7096125" cy="974725"/>
          </a:xfrm>
          <a:prstGeom prst="rect">
            <a:avLst/>
          </a:prstGeom>
          <a:noFill/>
          <a:ln w="9525">
            <a:noFill/>
          </a:ln>
        </p:spPr>
      </p:pic>
      <p:pic>
        <p:nvPicPr>
          <p:cNvPr id="150532" name="Picture 6"/>
          <p:cNvPicPr>
            <a:picLocks noChangeAspect="1"/>
          </p:cNvPicPr>
          <p:nvPr/>
        </p:nvPicPr>
        <p:blipFill>
          <a:blip r:embed="rId3"/>
          <a:stretch>
            <a:fillRect/>
          </a:stretch>
        </p:blipFill>
        <p:spPr>
          <a:xfrm>
            <a:off x="1132523" y="4816475"/>
            <a:ext cx="7097712" cy="974725"/>
          </a:xfrm>
          <a:prstGeom prst="rect">
            <a:avLst/>
          </a:prstGeom>
          <a:noFill/>
          <a:ln w="9525">
            <a:noFill/>
          </a:ln>
        </p:spPr>
      </p:pic>
      <p:sp>
        <p:nvSpPr>
          <p:cNvPr id="150535" name="下箭头 1"/>
          <p:cNvSpPr/>
          <p:nvPr/>
        </p:nvSpPr>
        <p:spPr>
          <a:xfrm>
            <a:off x="4858385" y="4508500"/>
            <a:ext cx="360363" cy="576263"/>
          </a:xfrm>
          <a:prstGeom prst="downArrow">
            <a:avLst>
              <a:gd name="adj1" fmla="val 50000"/>
              <a:gd name="adj2" fmla="val 49965"/>
            </a:avLst>
          </a:prstGeom>
          <a:solidFill>
            <a:schemeClr val="accent1"/>
          </a:solidFill>
          <a:ln w="9525" cap="flat" cmpd="sng">
            <a:solidFill>
              <a:schemeClr val="tx1"/>
            </a:solidFill>
            <a:prstDash val="solid"/>
            <a:round/>
            <a:headEnd type="none" w="med" len="med"/>
            <a:tailEnd type="none" w="med" len="med"/>
          </a:ln>
        </p:spPr>
        <p:txBody>
          <a:bodyPr anchor="t"/>
          <a:p>
            <a:pPr lvl="0" indent="0">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9014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开闭原则实例  </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实例解析 </a:t>
            </a:r>
            <a:endParaRPr lang="zh-CN" altLang="en-US" sz="2000" dirty="0"/>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1" indent="-228600" algn="l" eaLnBrk="1" hangingPunct="1">
              <a:buFont typeface="Arial" panose="020B0604020202020204" pitchFamily="34" charset="0"/>
              <a:buChar char="•"/>
            </a:pPr>
            <a:endParaRPr lang="zh-CN" altLang="en-US" sz="2000" dirty="0">
              <a:sym typeface="+mn-ea"/>
            </a:endParaRPr>
          </a:p>
          <a:p>
            <a:pPr lvl="2" indent="-228600" algn="l" eaLnBrk="1" hangingPunct="1"/>
            <a:endParaRPr lang="zh-CN" altLang="en-US" sz="2000" dirty="0"/>
          </a:p>
          <a:p>
            <a:pPr lvl="1" indent="-228600" algn="l" eaLnBrk="1" hangingPunct="1">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pic>
        <p:nvPicPr>
          <p:cNvPr id="151555" name="Picture 6"/>
          <p:cNvPicPr>
            <a:picLocks noChangeAspect="1"/>
          </p:cNvPicPr>
          <p:nvPr/>
        </p:nvPicPr>
        <p:blipFill>
          <a:blip r:embed="rId2"/>
          <a:stretch>
            <a:fillRect/>
          </a:stretch>
        </p:blipFill>
        <p:spPr>
          <a:xfrm>
            <a:off x="1828800" y="2005013"/>
            <a:ext cx="6994525" cy="4265612"/>
          </a:xfrm>
          <a:prstGeom prst="rect">
            <a:avLst/>
          </a:prstGeom>
          <a:noFill/>
          <a:ln w="9525">
            <a:noFill/>
          </a:ln>
        </p:spPr>
      </p:pic>
      <p:sp>
        <p:nvSpPr>
          <p:cNvPr id="151556" name="矩形标注 1"/>
          <p:cNvSpPr/>
          <p:nvPr/>
        </p:nvSpPr>
        <p:spPr>
          <a:xfrm>
            <a:off x="971550" y="5086350"/>
            <a:ext cx="2592388" cy="936625"/>
          </a:xfrm>
          <a:prstGeom prst="wedgeRectCallout">
            <a:avLst>
              <a:gd name="adj1" fmla="val 38551"/>
              <a:gd name="adj2" fmla="val -82079"/>
            </a:avLst>
          </a:prstGeom>
          <a:solidFill>
            <a:schemeClr val="accent1"/>
          </a:solidFill>
          <a:ln w="9525" cap="flat" cmpd="sng">
            <a:solidFill>
              <a:schemeClr val="tx1"/>
            </a:solidFill>
            <a:prstDash val="solid"/>
            <a:round/>
            <a:headEnd type="none" w="med" len="med"/>
            <a:tailEnd type="none" w="med" len="med"/>
          </a:ln>
        </p:spPr>
        <p:txBody>
          <a:bodyPr anchor="t"/>
          <a:p>
            <a:pPr lvl="0" indent="0">
              <a:buFont typeface="Arial" panose="020B0604020202020204" pitchFamily="34" charset="0"/>
              <a:buNone/>
            </a:pPr>
            <a:r>
              <a:rPr lang="zh-CN" altLang="en-US" b="1" dirty="0">
                <a:latin typeface="Arial" panose="020B0604020202020204" pitchFamily="34" charset="0"/>
                <a:ea typeface="宋体" panose="02010600030101010101" pitchFamily="2" charset="-122"/>
              </a:rPr>
              <a:t>很多软件设计模式，就是为了更好的体现（实现）开闭原则。</a:t>
            </a:r>
            <a:endParaRPr lang="zh-CN" altLang="en-US" b="1"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9682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依赖倒转原则定义  </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依赖倒转原则</a:t>
            </a:r>
            <a:r>
              <a:rPr lang="en-US" altLang="zh-CN" sz="2000" dirty="0">
                <a:sym typeface="+mn-ea"/>
              </a:rPr>
              <a:t>(Dependence Inversion Principle, DIP)</a:t>
            </a:r>
            <a:r>
              <a:rPr lang="zh-CN" altLang="en-US" sz="2000" dirty="0">
                <a:sym typeface="+mn-ea"/>
              </a:rPr>
              <a:t>的定义如下：</a:t>
            </a:r>
            <a:endParaRPr lang="zh-CN" altLang="en-US" sz="2000" dirty="0"/>
          </a:p>
          <a:p>
            <a:pPr lvl="1" indent="-228600" algn="l">
              <a:lnSpc>
                <a:spcPct val="150000"/>
              </a:lnSpc>
              <a:buFont typeface="Arial" panose="020B0604020202020204" pitchFamily="34" charset="0"/>
              <a:buChar char="•"/>
            </a:pPr>
            <a:r>
              <a:rPr lang="zh-CN" altLang="en-US" sz="2000" dirty="0">
                <a:cs typeface="+mn-ea"/>
                <a:sym typeface="+mn-ea"/>
              </a:rPr>
              <a:t>高层模块只应该包含重要的业务模型和策略选择，低层模块则是不同业务和策略的实现</a:t>
            </a:r>
            <a:endParaRPr lang="zh-CN" altLang="en-US" sz="2000" dirty="0">
              <a:cs typeface="+mn-ea"/>
              <a:sym typeface="+mn-ea"/>
            </a:endParaRPr>
          </a:p>
          <a:p>
            <a:pPr lvl="1" indent="-228600" algn="l">
              <a:lnSpc>
                <a:spcPct val="150000"/>
              </a:lnSpc>
              <a:buFont typeface="Arial" panose="020B0604020202020204" pitchFamily="34" charset="0"/>
              <a:buChar char="•"/>
            </a:pPr>
            <a:r>
              <a:rPr lang="zh-CN" altLang="en-US" sz="2000" dirty="0">
                <a:sym typeface="+mn-ea"/>
              </a:rPr>
              <a:t>高层模块</a:t>
            </a:r>
            <a:r>
              <a:rPr lang="zh-CN" altLang="en-US" sz="2000" dirty="0">
                <a:solidFill>
                  <a:srgbClr val="FF3300"/>
                </a:solidFill>
                <a:sym typeface="+mn-ea"/>
              </a:rPr>
              <a:t>不应该依赖</a:t>
            </a:r>
            <a:r>
              <a:rPr lang="zh-CN" altLang="en-US" sz="2000" b="1" i="1" dirty="0">
                <a:solidFill>
                  <a:srgbClr val="0070C0"/>
                </a:solidFill>
                <a:sym typeface="+mn-ea"/>
              </a:rPr>
              <a:t>低层模块</a:t>
            </a:r>
            <a:r>
              <a:rPr lang="zh-CN" altLang="en-US" sz="2000" dirty="0">
                <a:sym typeface="+mn-ea"/>
              </a:rPr>
              <a:t>，它们都应该</a:t>
            </a:r>
            <a:r>
              <a:rPr lang="zh-CN" altLang="en-US" sz="2000" dirty="0">
                <a:solidFill>
                  <a:srgbClr val="FF3300"/>
                </a:solidFill>
                <a:sym typeface="+mn-ea"/>
              </a:rPr>
              <a:t>依赖</a:t>
            </a:r>
            <a:r>
              <a:rPr lang="zh-CN" altLang="en-US" sz="2000" b="1" i="1" dirty="0">
                <a:solidFill>
                  <a:srgbClr val="0070C0"/>
                </a:solidFill>
                <a:sym typeface="+mn-ea"/>
              </a:rPr>
              <a:t>抽象</a:t>
            </a:r>
            <a:r>
              <a:rPr lang="zh-CN" altLang="en-US" sz="2000" dirty="0">
                <a:sym typeface="+mn-ea"/>
              </a:rPr>
              <a:t>。</a:t>
            </a:r>
            <a:endParaRPr lang="en-US" altLang="zh-CN" sz="2000" dirty="0"/>
          </a:p>
          <a:p>
            <a:pPr lvl="1" indent="-228600" algn="l">
              <a:lnSpc>
                <a:spcPct val="150000"/>
              </a:lnSpc>
              <a:buFont typeface="Arial" panose="020B0604020202020204" pitchFamily="34" charset="0"/>
              <a:buChar char="•"/>
            </a:pPr>
            <a:r>
              <a:rPr lang="zh-CN" altLang="en-US" sz="2000" dirty="0">
                <a:solidFill>
                  <a:srgbClr val="FF3300"/>
                </a:solidFill>
                <a:sym typeface="+mn-ea"/>
              </a:rPr>
              <a:t>抽象不应该依赖于</a:t>
            </a:r>
            <a:r>
              <a:rPr lang="zh-CN" altLang="en-US" sz="2000" b="1" i="1" dirty="0">
                <a:solidFill>
                  <a:srgbClr val="0070C0"/>
                </a:solidFill>
                <a:sym typeface="+mn-ea"/>
              </a:rPr>
              <a:t>细节</a:t>
            </a:r>
            <a:r>
              <a:rPr lang="zh-CN" altLang="en-US" sz="2000" dirty="0">
                <a:solidFill>
                  <a:srgbClr val="FF3300"/>
                </a:solidFill>
                <a:sym typeface="+mn-ea"/>
              </a:rPr>
              <a:t>，细节应该</a:t>
            </a:r>
            <a:r>
              <a:rPr lang="zh-CN" altLang="en-US" sz="2000" b="1" i="1" dirty="0">
                <a:solidFill>
                  <a:srgbClr val="0070C0"/>
                </a:solidFill>
                <a:sym typeface="+mn-ea"/>
              </a:rPr>
              <a:t>依赖于抽象</a:t>
            </a:r>
            <a:r>
              <a:rPr lang="zh-CN" altLang="en-US" sz="2000" dirty="0">
                <a:solidFill>
                  <a:srgbClr val="FF3300"/>
                </a:solidFill>
                <a:sym typeface="+mn-ea"/>
              </a:rPr>
              <a:t>。</a:t>
            </a:r>
            <a:endParaRPr lang="zh-CN" altLang="en-US" sz="2000" dirty="0">
              <a:solidFill>
                <a:srgbClr val="FF3300"/>
              </a:solidFill>
              <a:sym typeface="+mn-ea"/>
            </a:endParaRPr>
          </a:p>
          <a:p>
            <a:pPr marL="57150" lvl="0" indent="-342900" algn="l">
              <a:lnSpc>
                <a:spcPct val="150000"/>
              </a:lnSpc>
              <a:buFont typeface="Wingdings" panose="05000000000000000000" charset="0"/>
              <a:buChar char="ü"/>
            </a:pPr>
            <a:r>
              <a:rPr lang="zh-CN" altLang="en-US" sz="2000" dirty="0">
                <a:sym typeface="+mn-ea"/>
              </a:rPr>
              <a:t>另一种表述为：</a:t>
            </a:r>
            <a:endParaRPr lang="zh-CN" altLang="en-US" sz="2000" dirty="0"/>
          </a:p>
          <a:p>
            <a:pPr lvl="1" indent="-228600" algn="l">
              <a:lnSpc>
                <a:spcPct val="150000"/>
              </a:lnSpc>
              <a:buFont typeface="Arial" panose="020B0604020202020204" pitchFamily="34" charset="0"/>
              <a:buChar char="•"/>
            </a:pPr>
            <a:r>
              <a:rPr lang="zh-CN" altLang="en-US" sz="2000" dirty="0">
                <a:sym typeface="+mn-ea"/>
              </a:rPr>
              <a:t>要</a:t>
            </a:r>
            <a:r>
              <a:rPr lang="zh-CN" altLang="en-US" sz="2000" b="1" i="1" dirty="0">
                <a:solidFill>
                  <a:srgbClr val="0070C0"/>
                </a:solidFill>
                <a:sym typeface="+mn-ea"/>
              </a:rPr>
              <a:t>针对接口编程</a:t>
            </a:r>
            <a:r>
              <a:rPr lang="zh-CN" altLang="en-US" sz="2000" dirty="0">
                <a:sym typeface="+mn-ea"/>
              </a:rPr>
              <a:t>，</a:t>
            </a:r>
            <a:r>
              <a:rPr lang="zh-CN" altLang="en-US" sz="2000" dirty="0">
                <a:solidFill>
                  <a:srgbClr val="FF3300"/>
                </a:solidFill>
                <a:sym typeface="+mn-ea"/>
              </a:rPr>
              <a:t>不要</a:t>
            </a:r>
            <a:r>
              <a:rPr lang="zh-CN" altLang="en-US" sz="2000" b="1" i="1" dirty="0">
                <a:solidFill>
                  <a:srgbClr val="0070C0"/>
                </a:solidFill>
                <a:sym typeface="+mn-ea"/>
              </a:rPr>
              <a:t>针对实现编程</a:t>
            </a:r>
            <a:r>
              <a:rPr lang="zh-CN" altLang="en-US" sz="2000" dirty="0">
                <a:sym typeface="+mn-ea"/>
              </a:rPr>
              <a:t>。 </a:t>
            </a:r>
            <a:endParaRPr lang="zh-CN" altLang="en-US" sz="2000" dirty="0">
              <a:sym typeface="+mn-ea"/>
            </a:endParaRPr>
          </a:p>
          <a:p>
            <a:pPr marL="228600" lvl="1" algn="l">
              <a:lnSpc>
                <a:spcPct val="150000"/>
              </a:lnSpc>
              <a:buFont typeface="Arial" panose="020B0604020202020204" pitchFamily="34" charset="0"/>
            </a:pPr>
            <a:endParaRPr lang="zh-CN" altLang="en-US" sz="2000" dirty="0"/>
          </a:p>
          <a:p>
            <a:pPr lvl="2" indent="-228600" algn="l" eaLnBrk="1" hangingPunct="1"/>
            <a:endParaRPr lang="zh-CN" altLang="en-US" sz="2000" dirty="0"/>
          </a:p>
          <a:p>
            <a:pPr lvl="1" indent="-228600" algn="l" eaLnBrk="1" hangingPunct="1">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0538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依赖倒转原则分析</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简单来说，依赖倒转原则就是指：</a:t>
            </a:r>
            <a:r>
              <a:rPr lang="zh-CN" altLang="en-US" sz="2000" dirty="0">
                <a:solidFill>
                  <a:srgbClr val="FF3300"/>
                </a:solidFill>
                <a:sym typeface="+mn-ea"/>
              </a:rPr>
              <a:t>代码要依赖于抽象的类，而不要依赖于具体的类</a:t>
            </a:r>
            <a:r>
              <a:rPr lang="zh-CN" altLang="en-US" sz="2000" dirty="0">
                <a:sym typeface="+mn-ea"/>
              </a:rPr>
              <a:t>；</a:t>
            </a:r>
            <a:r>
              <a:rPr lang="zh-CN" altLang="en-US" sz="2000" dirty="0">
                <a:solidFill>
                  <a:srgbClr val="FF3300"/>
                </a:solidFill>
                <a:sym typeface="+mn-ea"/>
              </a:rPr>
              <a:t>要针对接口或抽象类编程，而不是针对具体类编程</a:t>
            </a:r>
            <a:r>
              <a:rPr lang="zh-CN" altLang="en-US" sz="2000" dirty="0">
                <a:sym typeface="+mn-ea"/>
              </a:rPr>
              <a:t>。</a:t>
            </a:r>
            <a:endParaRPr lang="zh-CN" altLang="en-US" sz="2000" dirty="0"/>
          </a:p>
          <a:p>
            <a:pPr marL="57150" lvl="0" indent="-342900" algn="l">
              <a:lnSpc>
                <a:spcPct val="150000"/>
              </a:lnSpc>
              <a:buFont typeface="Wingdings" panose="05000000000000000000" charset="0"/>
              <a:buChar char="ü"/>
            </a:pPr>
            <a:r>
              <a:rPr lang="zh-CN" altLang="en-US" sz="2000" i="1" dirty="0">
                <a:solidFill>
                  <a:srgbClr val="0070C0"/>
                </a:solidFill>
                <a:sym typeface="+mn-ea"/>
              </a:rPr>
              <a:t>实现开闭原则的关键是抽象化</a:t>
            </a:r>
            <a:r>
              <a:rPr lang="zh-CN" altLang="en-US" sz="2000" dirty="0">
                <a:sym typeface="+mn-ea"/>
              </a:rPr>
              <a:t>，并且</a:t>
            </a:r>
            <a:r>
              <a:rPr lang="zh-CN" altLang="en-US" sz="2000" i="1" dirty="0">
                <a:solidFill>
                  <a:srgbClr val="0070C0"/>
                </a:solidFill>
                <a:sym typeface="+mn-ea"/>
              </a:rPr>
              <a:t>从抽象化导出具体化实现</a:t>
            </a:r>
            <a:r>
              <a:rPr lang="zh-CN" altLang="en-US" sz="2000" dirty="0">
                <a:sym typeface="+mn-ea"/>
              </a:rPr>
              <a:t>，如果说</a:t>
            </a:r>
            <a:r>
              <a:rPr lang="zh-CN" altLang="en-US" sz="2000" dirty="0">
                <a:solidFill>
                  <a:srgbClr val="FF3300"/>
                </a:solidFill>
                <a:sym typeface="+mn-ea"/>
              </a:rPr>
              <a:t>开闭原则是面向对象设计的</a:t>
            </a:r>
            <a:r>
              <a:rPr lang="zh-CN" altLang="en-US" sz="2000" i="1" dirty="0">
                <a:solidFill>
                  <a:srgbClr val="0070C0"/>
                </a:solidFill>
                <a:sym typeface="+mn-ea"/>
              </a:rPr>
              <a:t>目标</a:t>
            </a:r>
            <a:r>
              <a:rPr lang="zh-CN" altLang="en-US" sz="2000" dirty="0">
                <a:solidFill>
                  <a:srgbClr val="FF3300"/>
                </a:solidFill>
                <a:sym typeface="+mn-ea"/>
              </a:rPr>
              <a:t>的话</a:t>
            </a:r>
            <a:r>
              <a:rPr lang="zh-CN" altLang="en-US" sz="2000" dirty="0">
                <a:sym typeface="+mn-ea"/>
              </a:rPr>
              <a:t>，那么</a:t>
            </a:r>
            <a:r>
              <a:rPr lang="zh-CN" altLang="en-US" sz="2000" dirty="0">
                <a:solidFill>
                  <a:srgbClr val="FF3300"/>
                </a:solidFill>
                <a:sym typeface="+mn-ea"/>
              </a:rPr>
              <a:t>依赖倒转原则就是面向对象设计的主要</a:t>
            </a:r>
            <a:r>
              <a:rPr lang="zh-CN" altLang="en-US" sz="2000" i="1" dirty="0">
                <a:solidFill>
                  <a:srgbClr val="0070C0"/>
                </a:solidFill>
                <a:sym typeface="+mn-ea"/>
              </a:rPr>
              <a:t>手段</a:t>
            </a:r>
            <a:r>
              <a:rPr lang="zh-CN" altLang="en-US" sz="2000" dirty="0">
                <a:sym typeface="+mn-ea"/>
              </a:rPr>
              <a:t>。 </a:t>
            </a:r>
            <a:endParaRPr lang="zh-CN" altLang="en-US" sz="2000" dirty="0"/>
          </a:p>
          <a:p>
            <a:pPr lvl="2" indent="-228600" algn="l" eaLnBrk="1" hangingPunct="1"/>
            <a:endParaRPr lang="zh-CN" altLang="en-US" sz="2000" dirty="0"/>
          </a:p>
          <a:p>
            <a:pPr lvl="1" indent="-228600" algn="l" eaLnBrk="1" hangingPunct="1">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sp>
        <p:nvSpPr>
          <p:cNvPr id="153603" name="矩形标注 3"/>
          <p:cNvSpPr/>
          <p:nvPr/>
        </p:nvSpPr>
        <p:spPr>
          <a:xfrm>
            <a:off x="1858645" y="4904105"/>
            <a:ext cx="4824413" cy="576263"/>
          </a:xfrm>
          <a:prstGeom prst="wedgeRectCallout">
            <a:avLst>
              <a:gd name="adj1" fmla="val -31551"/>
              <a:gd name="adj2" fmla="val -90824"/>
            </a:avLst>
          </a:prstGeom>
          <a:solidFill>
            <a:schemeClr val="accent1"/>
          </a:solidFill>
          <a:ln w="9525" cap="flat" cmpd="sng">
            <a:solidFill>
              <a:schemeClr val="tx1"/>
            </a:solidFill>
            <a:prstDash val="solid"/>
            <a:round/>
            <a:headEnd type="none" w="med" len="med"/>
            <a:tailEnd type="none" w="med" len="med"/>
          </a:ln>
        </p:spPr>
        <p:txBody>
          <a:bodyPr anchor="t"/>
          <a:p>
            <a:pPr lvl="0" indent="0">
              <a:buFont typeface="Arial" panose="020B0604020202020204" pitchFamily="34" charset="0"/>
              <a:buNone/>
            </a:pPr>
            <a:r>
              <a:rPr lang="zh-CN" altLang="en-US" dirty="0">
                <a:latin typeface="Arial" panose="020B0604020202020204" pitchFamily="34" charset="0"/>
                <a:ea typeface="宋体" panose="02010600030101010101" pitchFamily="2" charset="-122"/>
              </a:rPr>
              <a:t>所有依赖关系，均应终止于抽象类或者接口</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0538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依赖倒转原则分析（如何实现依赖倒转？）</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类之间的耦合 </a:t>
            </a:r>
            <a:endParaRPr lang="zh-CN" altLang="en-US" sz="2000" dirty="0"/>
          </a:p>
          <a:p>
            <a:pPr lvl="2" indent="-228600" algn="l">
              <a:lnSpc>
                <a:spcPct val="150000"/>
              </a:lnSpc>
              <a:buFont typeface="Arial" panose="020B0604020202020204" pitchFamily="34" charset="0"/>
              <a:buChar char="•"/>
            </a:pPr>
            <a:r>
              <a:rPr lang="zh-CN" altLang="en-US" sz="2000" dirty="0">
                <a:solidFill>
                  <a:srgbClr val="FF3300"/>
                </a:solidFill>
                <a:sym typeface="+mn-ea"/>
              </a:rPr>
              <a:t>零耦合</a:t>
            </a:r>
            <a:r>
              <a:rPr lang="zh-CN" altLang="en-US" sz="2000" dirty="0">
                <a:sym typeface="+mn-ea"/>
              </a:rPr>
              <a:t>关系 </a:t>
            </a:r>
            <a:endParaRPr lang="zh-CN" altLang="en-US" sz="2000" dirty="0"/>
          </a:p>
          <a:p>
            <a:pPr lvl="2" indent="-228600" algn="l">
              <a:lnSpc>
                <a:spcPct val="150000"/>
              </a:lnSpc>
              <a:buFont typeface="Arial" panose="020B0604020202020204" pitchFamily="34" charset="0"/>
              <a:buChar char="•"/>
            </a:pPr>
            <a:r>
              <a:rPr lang="zh-CN" altLang="en-US" sz="2000" dirty="0">
                <a:solidFill>
                  <a:srgbClr val="FF3300"/>
                </a:solidFill>
                <a:sym typeface="+mn-ea"/>
              </a:rPr>
              <a:t>具体耦合</a:t>
            </a:r>
            <a:r>
              <a:rPr lang="zh-CN" altLang="en-US" sz="2000" dirty="0">
                <a:sym typeface="+mn-ea"/>
              </a:rPr>
              <a:t>关系 </a:t>
            </a:r>
            <a:endParaRPr lang="zh-CN" altLang="en-US" sz="2000" dirty="0"/>
          </a:p>
          <a:p>
            <a:pPr lvl="2" indent="-228600" algn="l">
              <a:lnSpc>
                <a:spcPct val="150000"/>
              </a:lnSpc>
              <a:buFont typeface="Arial" panose="020B0604020202020204" pitchFamily="34" charset="0"/>
              <a:buChar char="•"/>
            </a:pPr>
            <a:r>
              <a:rPr lang="zh-CN" altLang="en-US" sz="2000" dirty="0">
                <a:solidFill>
                  <a:srgbClr val="FF3300"/>
                </a:solidFill>
                <a:sym typeface="+mn-ea"/>
              </a:rPr>
              <a:t>抽象耦合</a:t>
            </a:r>
            <a:r>
              <a:rPr lang="zh-CN" altLang="en-US" sz="2000" dirty="0">
                <a:sym typeface="+mn-ea"/>
              </a:rPr>
              <a:t>关系 </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依赖倒转原则要求客户端依赖于抽象耦合，</a:t>
            </a:r>
            <a:r>
              <a:rPr lang="zh-CN" altLang="en-US" sz="2000" dirty="0">
                <a:solidFill>
                  <a:srgbClr val="FF3300"/>
                </a:solidFill>
                <a:sym typeface="+mn-ea"/>
              </a:rPr>
              <a:t>以抽象方式耦合是依赖倒转原则的关键</a:t>
            </a:r>
            <a:r>
              <a:rPr lang="zh-CN" altLang="en-US" sz="2000" dirty="0">
                <a:sym typeface="+mn-ea"/>
              </a:rPr>
              <a:t>。</a:t>
            </a:r>
            <a:endParaRPr lang="zh-CN" altLang="en-US" sz="2000" dirty="0"/>
          </a:p>
          <a:p>
            <a:pPr lvl="2" indent="-228600" algn="l" eaLnBrk="1" hangingPunct="1"/>
            <a:endParaRPr lang="zh-CN" altLang="en-US" sz="2000" dirty="0"/>
          </a:p>
          <a:p>
            <a:pPr lvl="1" indent="-228600" algn="l" eaLnBrk="1" hangingPunct="1">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sp>
        <p:nvSpPr>
          <p:cNvPr id="155651" name="矩形标注 1"/>
          <p:cNvSpPr/>
          <p:nvPr/>
        </p:nvSpPr>
        <p:spPr>
          <a:xfrm>
            <a:off x="3770313" y="2849245"/>
            <a:ext cx="2160587" cy="433388"/>
          </a:xfrm>
          <a:prstGeom prst="wedgeRectCallout">
            <a:avLst>
              <a:gd name="adj1" fmla="val -51375"/>
              <a:gd name="adj2" fmla="val 89292"/>
            </a:avLst>
          </a:prstGeom>
          <a:solidFill>
            <a:schemeClr val="accent1"/>
          </a:solidFill>
          <a:ln w="9525" cap="flat" cmpd="sng">
            <a:solidFill>
              <a:schemeClr val="tx1"/>
            </a:solidFill>
            <a:prstDash val="solid"/>
            <a:round/>
            <a:headEnd type="none" w="med" len="med"/>
            <a:tailEnd type="none" w="med" len="med"/>
          </a:ln>
        </p:spPr>
        <p:txBody>
          <a:bodyPr anchor="t"/>
          <a:p>
            <a:pPr lvl="0" indent="0" algn="ctr">
              <a:buFont typeface="Arial" panose="020B0604020202020204" pitchFamily="34" charset="0"/>
              <a:buNone/>
            </a:pPr>
            <a:r>
              <a:rPr lang="zh-CN" altLang="en-US" b="1" dirty="0">
                <a:solidFill>
                  <a:srgbClr val="FF0000"/>
                </a:solidFill>
                <a:latin typeface="Arial" panose="020B0604020202020204" pitchFamily="34" charset="0"/>
                <a:ea typeface="宋体" panose="02010600030101010101" pitchFamily="2" charset="-122"/>
              </a:rPr>
              <a:t>里氏代换原则</a:t>
            </a:r>
            <a:endParaRPr lang="zh-CN" altLang="en-US" b="1" dirty="0">
              <a:solidFill>
                <a:srgbClr val="FF0000"/>
              </a:solidFill>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1394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依赖倒转原则分析（如何实现依赖倒转？）</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依赖注入 </a:t>
            </a:r>
            <a:endParaRPr lang="zh-CN" altLang="en-US" sz="2000" dirty="0"/>
          </a:p>
          <a:p>
            <a:pPr lvl="1" indent="-228600" algn="l">
              <a:lnSpc>
                <a:spcPct val="150000"/>
              </a:lnSpc>
              <a:buFont typeface="Arial" panose="020B0604020202020204" pitchFamily="34" charset="0"/>
              <a:buChar char="•"/>
            </a:pPr>
            <a:r>
              <a:rPr lang="zh-CN" altLang="en-US" sz="2000" dirty="0">
                <a:sym typeface="+mn-ea"/>
              </a:rPr>
              <a:t>构造注入</a:t>
            </a:r>
            <a:r>
              <a:rPr lang="en-US" altLang="zh-CN" sz="2000" dirty="0">
                <a:sym typeface="+mn-ea"/>
              </a:rPr>
              <a:t>(Constructor Injection)</a:t>
            </a:r>
            <a:r>
              <a:rPr lang="zh-CN" altLang="en-US" sz="2000" dirty="0">
                <a:sym typeface="+mn-ea"/>
              </a:rPr>
              <a:t>：通过</a:t>
            </a:r>
            <a:r>
              <a:rPr lang="zh-CN" altLang="en-US" sz="2000" dirty="0">
                <a:solidFill>
                  <a:srgbClr val="FF3300"/>
                </a:solidFill>
                <a:sym typeface="+mn-ea"/>
              </a:rPr>
              <a:t>构造函数</a:t>
            </a:r>
            <a:r>
              <a:rPr lang="zh-CN" altLang="en-US" sz="2000" dirty="0">
                <a:sym typeface="+mn-ea"/>
              </a:rPr>
              <a:t>注入实例变量。 </a:t>
            </a:r>
            <a:endParaRPr lang="zh-CN" altLang="en-US" sz="2000" dirty="0"/>
          </a:p>
          <a:p>
            <a:pPr lvl="1" indent="-228600" algn="l">
              <a:lnSpc>
                <a:spcPct val="150000"/>
              </a:lnSpc>
              <a:buFont typeface="Arial" panose="020B0604020202020204" pitchFamily="34" charset="0"/>
              <a:buChar char="•"/>
            </a:pPr>
            <a:r>
              <a:rPr lang="zh-CN" altLang="en-US" sz="2000" dirty="0">
                <a:sym typeface="+mn-ea"/>
              </a:rPr>
              <a:t>设值注入</a:t>
            </a:r>
            <a:r>
              <a:rPr lang="en-US" altLang="zh-CN" sz="2000" dirty="0">
                <a:sym typeface="+mn-ea"/>
              </a:rPr>
              <a:t>(Setter Injection)</a:t>
            </a:r>
            <a:r>
              <a:rPr lang="zh-CN" altLang="en-US" sz="2000" dirty="0">
                <a:sym typeface="+mn-ea"/>
              </a:rPr>
              <a:t>：通过</a:t>
            </a:r>
            <a:r>
              <a:rPr lang="en-US" altLang="zh-CN" sz="2000" dirty="0">
                <a:solidFill>
                  <a:srgbClr val="FF3300"/>
                </a:solidFill>
                <a:sym typeface="+mn-ea"/>
              </a:rPr>
              <a:t>Setter</a:t>
            </a:r>
            <a:r>
              <a:rPr lang="zh-CN" altLang="en-US" sz="2000" dirty="0">
                <a:solidFill>
                  <a:srgbClr val="FF3300"/>
                </a:solidFill>
                <a:sym typeface="+mn-ea"/>
              </a:rPr>
              <a:t>方法</a:t>
            </a:r>
            <a:r>
              <a:rPr lang="zh-CN" altLang="en-US" sz="2000" dirty="0">
                <a:sym typeface="+mn-ea"/>
              </a:rPr>
              <a:t>注入实例变量。 </a:t>
            </a:r>
            <a:endParaRPr lang="zh-CN" altLang="en-US" sz="2000" dirty="0"/>
          </a:p>
          <a:p>
            <a:pPr lvl="1" indent="-228600" algn="l">
              <a:lnSpc>
                <a:spcPct val="150000"/>
              </a:lnSpc>
              <a:buFont typeface="Arial" panose="020B0604020202020204" pitchFamily="34" charset="0"/>
              <a:buChar char="•"/>
            </a:pPr>
            <a:r>
              <a:rPr lang="zh-CN" altLang="en-US" sz="2000" dirty="0">
                <a:sym typeface="+mn-ea"/>
              </a:rPr>
              <a:t>接口注入</a:t>
            </a:r>
            <a:r>
              <a:rPr lang="en-US" altLang="zh-CN" sz="2000" dirty="0">
                <a:sym typeface="+mn-ea"/>
              </a:rPr>
              <a:t>(Interface Injection)</a:t>
            </a:r>
            <a:r>
              <a:rPr lang="zh-CN" altLang="en-US" sz="2000" dirty="0">
                <a:sym typeface="+mn-ea"/>
              </a:rPr>
              <a:t>：通过</a:t>
            </a:r>
            <a:r>
              <a:rPr lang="zh-CN" altLang="en-US" sz="2000" dirty="0">
                <a:solidFill>
                  <a:srgbClr val="FF3300"/>
                </a:solidFill>
                <a:sym typeface="+mn-ea"/>
              </a:rPr>
              <a:t>接口方法</a:t>
            </a:r>
            <a:r>
              <a:rPr lang="zh-CN" altLang="en-US" sz="2000" dirty="0">
                <a:sym typeface="+mn-ea"/>
              </a:rPr>
              <a:t>注入实例变量。</a:t>
            </a:r>
            <a:endParaRPr lang="zh-CN" altLang="en-US" sz="2000" dirty="0"/>
          </a:p>
          <a:p>
            <a:pPr lvl="1" indent="-228600" algn="l" eaLnBrk="1" hangingPunct="1"/>
            <a:endParaRPr lang="zh-CN" altLang="en-US" sz="2000" dirty="0"/>
          </a:p>
          <a:p>
            <a:pPr lvl="1" indent="-228600" algn="l" eaLnBrk="1" hangingPunct="1">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1206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依赖倒转原则实例：</a:t>
            </a:r>
            <a:endParaRPr lang="zh-CN" altLang="en-US" sz="2000" dirty="0"/>
          </a:p>
          <a:p>
            <a:pPr marL="57150" lvl="0" indent="-342900" algn="l">
              <a:lnSpc>
                <a:spcPct val="150000"/>
              </a:lnSpc>
              <a:buFont typeface="Wingdings" panose="05000000000000000000" charset="0"/>
              <a:buChar char="ü"/>
            </a:pPr>
            <a:r>
              <a:rPr sz="2000" dirty="0">
                <a:sym typeface="+mn-ea"/>
              </a:rPr>
              <a:t>问题由来：类A直接依赖类B，假如要将类A改为依赖类C，则必须通过修改类A的代码来达成。这种场景下，类A一般是高层模块，负责复杂的业务逻辑；类B和类C是低层模块，负责基本的原子操作；假如修改类A，会给程序带来不必要的风险。</a:t>
            </a:r>
            <a:endParaRPr sz="2000" dirty="0">
              <a:sym typeface="+mn-ea"/>
            </a:endParaRPr>
          </a:p>
          <a:p>
            <a:pPr marL="57150" lvl="0" indent="-342900" algn="l">
              <a:lnSpc>
                <a:spcPct val="150000"/>
              </a:lnSpc>
              <a:buFont typeface="Wingdings" panose="05000000000000000000" charset="0"/>
              <a:buChar char="ü"/>
            </a:pPr>
            <a:r>
              <a:rPr sz="2000" dirty="0">
                <a:sym typeface="+mn-ea"/>
              </a:rPr>
              <a:t>解决方案：将类A修改为依赖接口I，类B和类C各自实现接口I，类A通过接口I间接与类B或者类C发生联系，则会大大降低修改类A的几率。</a:t>
            </a:r>
            <a:endParaRPr sz="2000" dirty="0">
              <a:sym typeface="+mn-ea"/>
            </a:endParaRPr>
          </a:p>
          <a:p>
            <a:pPr lvl="0" algn="l">
              <a:lnSpc>
                <a:spcPct val="150000"/>
              </a:lnSpc>
              <a:buFont typeface="Wingdings" panose="05000000000000000000" charset="0"/>
            </a:pPr>
            <a:endParaRPr sz="2000" dirty="0">
              <a:sym typeface="+mn-ea"/>
            </a:endParaRPr>
          </a:p>
          <a:p>
            <a:pPr lvl="0" algn="l">
              <a:lnSpc>
                <a:spcPct val="150000"/>
              </a:lnSpc>
              <a:buFont typeface="Wingdings" panose="05000000000000000000" charset="0"/>
            </a:pPr>
            <a:r>
              <a:rPr lang="zh-CN" altLang="en-US" sz="2000" dirty="0">
                <a:sym typeface="+mn-ea"/>
                <a:hlinkClick r:id="rId2" action="ppaction://hlinkfile"/>
              </a:rPr>
              <a:t>代码一</a:t>
            </a:r>
            <a:r>
              <a:rPr lang="zh-CN" altLang="en-US" sz="2000" dirty="0">
                <a:sym typeface="+mn-ea"/>
              </a:rPr>
              <a:t>、</a:t>
            </a:r>
            <a:r>
              <a:rPr lang="zh-CN" altLang="en-US" sz="2000" dirty="0">
                <a:sym typeface="+mn-ea"/>
                <a:hlinkClick r:id="rId3" action="ppaction://hlinkfile"/>
              </a:rPr>
              <a:t>代码二</a:t>
            </a:r>
            <a:endParaRPr lang="zh-CN" altLang="en-US" sz="2000" dirty="0">
              <a:sym typeface="+mn-ea"/>
            </a:endParaRPr>
          </a:p>
          <a:p>
            <a:pPr lvl="1" indent="-228600" algn="l" eaLnBrk="1" hangingPunct="1">
              <a:lnSpc>
                <a:spcPct val="150000"/>
              </a:lnSpc>
              <a:buFont typeface="Arial" panose="020B0604020202020204" pitchFamily="34" charset="0"/>
              <a:buChar char="•"/>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28346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依赖倒转原则实例：</a:t>
            </a:r>
            <a:endParaRPr lang="zh-CN" altLang="en-US" sz="2000" dirty="0"/>
          </a:p>
          <a:p>
            <a:pPr lvl="1" indent="-228600" algn="l" eaLnBrk="1" hangingPunct="1">
              <a:lnSpc>
                <a:spcPct val="150000"/>
              </a:lnSpc>
              <a:buFont typeface="Arial" panose="020B0604020202020204" pitchFamily="34" charset="0"/>
              <a:buChar char="•"/>
            </a:pPr>
            <a:r>
              <a:rPr lang="zh-CN" altLang="en-US" sz="2000" dirty="0">
                <a:sym typeface="+mn-ea"/>
              </a:rPr>
              <a:t>某系统提供一个数据转换模块，可以将来自不同数据源的数据转换成多种格式，如可以转换来自数据库的数据</a:t>
            </a:r>
            <a:r>
              <a:rPr lang="en-US" altLang="zh-CN" sz="2000" dirty="0">
                <a:sym typeface="+mn-ea"/>
              </a:rPr>
              <a:t>(DatabaseSource)</a:t>
            </a:r>
            <a:r>
              <a:rPr lang="zh-CN" altLang="en-US" sz="2000" dirty="0">
                <a:sym typeface="+mn-ea"/>
              </a:rPr>
              <a:t>、也可以转换来自文本文件的数据</a:t>
            </a:r>
            <a:r>
              <a:rPr lang="en-US" altLang="zh-CN" sz="2000" dirty="0">
                <a:sym typeface="+mn-ea"/>
              </a:rPr>
              <a:t>(TextSource)</a:t>
            </a:r>
            <a:r>
              <a:rPr lang="zh-CN" altLang="en-US" sz="2000" dirty="0">
                <a:sym typeface="+mn-ea"/>
              </a:rPr>
              <a:t>，转换后的格式可以是</a:t>
            </a:r>
            <a:r>
              <a:rPr lang="en-US" altLang="zh-CN" sz="2000" dirty="0">
                <a:sym typeface="+mn-ea"/>
              </a:rPr>
              <a:t>XML</a:t>
            </a:r>
            <a:r>
              <a:rPr lang="zh-CN" altLang="en-US" sz="2000" dirty="0">
                <a:sym typeface="+mn-ea"/>
              </a:rPr>
              <a:t>文件</a:t>
            </a:r>
            <a:r>
              <a:rPr lang="en-US" altLang="zh-CN" sz="2000" dirty="0">
                <a:sym typeface="+mn-ea"/>
              </a:rPr>
              <a:t>(XMLTransformer)</a:t>
            </a:r>
            <a:r>
              <a:rPr lang="zh-CN" altLang="en-US" sz="2000" dirty="0">
                <a:sym typeface="+mn-ea"/>
              </a:rPr>
              <a:t>、也可以是</a:t>
            </a:r>
            <a:r>
              <a:rPr lang="en-US" altLang="zh-CN" sz="2000" dirty="0">
                <a:sym typeface="+mn-ea"/>
              </a:rPr>
              <a:t>XLS</a:t>
            </a:r>
            <a:r>
              <a:rPr lang="zh-CN" altLang="en-US" sz="2000" dirty="0">
                <a:sym typeface="+mn-ea"/>
              </a:rPr>
              <a:t>文件</a:t>
            </a:r>
            <a:r>
              <a:rPr lang="en-US" altLang="zh-CN" sz="2000" dirty="0">
                <a:sym typeface="+mn-ea"/>
              </a:rPr>
              <a:t>(XLSTransformer)</a:t>
            </a:r>
            <a:r>
              <a:rPr lang="zh-CN" altLang="en-US" sz="2000" dirty="0">
                <a:sym typeface="+mn-ea"/>
              </a:rPr>
              <a:t>等。</a:t>
            </a:r>
            <a:endParaRPr lang="zh-CN" altLang="en-US" sz="2000" dirty="0">
              <a:latin typeface="Arial" panose="020B0604020202020204" pitchFamily="34" charset="0"/>
              <a:cs typeface="+mn-ea"/>
            </a:endParaRPr>
          </a:p>
        </p:txBody>
      </p:sp>
      <p:pic>
        <p:nvPicPr>
          <p:cNvPr id="159747" name="Picture 5"/>
          <p:cNvPicPr>
            <a:picLocks noChangeAspect="1"/>
          </p:cNvPicPr>
          <p:nvPr/>
        </p:nvPicPr>
        <p:blipFill>
          <a:blip r:embed="rId2"/>
          <a:stretch>
            <a:fillRect/>
          </a:stretch>
        </p:blipFill>
        <p:spPr>
          <a:xfrm>
            <a:off x="1281430" y="4114165"/>
            <a:ext cx="6581775" cy="23717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23774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依赖倒转原则实例：</a:t>
            </a:r>
            <a:endParaRPr lang="zh-CN" altLang="en-US" sz="2000" dirty="0"/>
          </a:p>
          <a:p>
            <a:pPr lvl="1" indent="-228600" algn="l" eaLnBrk="1" hangingPunct="1">
              <a:lnSpc>
                <a:spcPct val="150000"/>
              </a:lnSpc>
              <a:buFont typeface="Arial" panose="020B0604020202020204" pitchFamily="34" charset="0"/>
              <a:buChar char="•"/>
            </a:pPr>
            <a:r>
              <a:rPr lang="zh-CN" altLang="en-US" sz="2000" dirty="0">
                <a:sym typeface="+mn-ea"/>
              </a:rPr>
              <a:t>由于需求的变化，该系统可能需要增加新的数据源或者新的文件格式，每增加一个新的类型的数据源或者新的类型的文件格式，客户类</a:t>
            </a:r>
            <a:r>
              <a:rPr lang="en-US" altLang="zh-CN" sz="2000" dirty="0">
                <a:sym typeface="+mn-ea"/>
              </a:rPr>
              <a:t>MainClass</a:t>
            </a:r>
            <a:r>
              <a:rPr lang="zh-CN" altLang="en-US" sz="2000" dirty="0">
                <a:sym typeface="+mn-ea"/>
              </a:rPr>
              <a:t>都需要修改源代码，以便使用新的类，但违背了开闭原则。现使用依赖倒转原则对其进行重构。</a:t>
            </a: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pic>
        <p:nvPicPr>
          <p:cNvPr id="36868" name="Picture 7"/>
          <p:cNvPicPr>
            <a:picLocks noChangeAspect="1"/>
          </p:cNvPicPr>
          <p:nvPr/>
        </p:nvPicPr>
        <p:blipFill>
          <a:blip r:embed="rId2"/>
          <a:stretch>
            <a:fillRect/>
          </a:stretch>
        </p:blipFill>
        <p:spPr>
          <a:xfrm>
            <a:off x="805180" y="1275080"/>
            <a:ext cx="7533640" cy="524764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8"/>
                                        </p:tgtEl>
                                        <p:attrNameLst>
                                          <p:attrName>style.visibility</p:attrName>
                                        </p:attrNameLst>
                                      </p:cBhvr>
                                      <p:to>
                                        <p:strVal val="visible"/>
                                      </p:to>
                                    </p:set>
                                    <p:anim calcmode="lin" valueType="num">
                                      <p:cBhvr additive="base">
                                        <p:cTn id="13" dur="500" fill="hold"/>
                                        <p:tgtEl>
                                          <p:spTgt spid="36868"/>
                                        </p:tgtEl>
                                        <p:attrNameLst>
                                          <p:attrName>ppt_x</p:attrName>
                                        </p:attrNameLst>
                                      </p:cBhvr>
                                      <p:tavLst>
                                        <p:tav tm="0">
                                          <p:val>
                                            <p:strVal val="#ppt_x"/>
                                          </p:val>
                                        </p:tav>
                                        <p:tav tm="100000">
                                          <p:val>
                                            <p:strVal val="#ppt_x"/>
                                          </p:val>
                                        </p:tav>
                                      </p:tavLst>
                                    </p:anim>
                                    <p:anim calcmode="lin" valueType="num">
                                      <p:cBhvr additive="base">
                                        <p:cTn id="14"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3"/>
          <p:cNvSpPr txBox="1">
            <a:spLocks noGrp="1"/>
          </p:cNvSpPr>
          <p:nvPr>
            <p:ph type="sldNum" sz="quarter" idx="10"/>
          </p:nvPr>
        </p:nvSpPr>
        <p:spPr>
          <a:xfrm>
            <a:off x="3492500" y="6264275"/>
            <a:ext cx="2133600" cy="333375"/>
          </a:xfrm>
        </p:spPr>
        <p:txBody>
          <a:bodyPr anchor="ctr"/>
          <a:p>
            <a:pPr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eaLnBrk="1" hangingPunct="1">
              <a:buBlip>
                <a:blip r:embed="rId1"/>
              </a:buBlip>
            </a:pPr>
            <a:r>
              <a:rPr lang="zh-CN" altLang="en-US" b="0" dirty="0">
                <a:solidFill>
                  <a:schemeClr val="tx1"/>
                </a:solidFill>
              </a:rPr>
              <a:t> 目录</a:t>
            </a:r>
            <a:endParaRPr lang="zh-CN" altLang="en-US" b="0" dirty="0">
              <a:solidFill>
                <a:schemeClr val="tx1"/>
              </a:solidFill>
            </a:endParaRPr>
          </a:p>
        </p:txBody>
      </p:sp>
      <p:sp>
        <p:nvSpPr>
          <p:cNvPr id="201731" name="Text Box 3"/>
          <p:cNvSpPr txBox="1"/>
          <p:nvPr/>
        </p:nvSpPr>
        <p:spPr>
          <a:xfrm>
            <a:off x="2971800" y="1874838"/>
            <a:ext cx="3429000" cy="365760"/>
          </a:xfrm>
          <a:prstGeom prst="rect">
            <a:avLst/>
          </a:prstGeom>
          <a:noFill/>
          <a:ln w="9525">
            <a:noFill/>
          </a:ln>
        </p:spPr>
        <p:txBody>
          <a:bodyPr>
            <a:spAutoFit/>
          </a:bodyPr>
          <a:p>
            <a:pPr lvl="0" eaLnBrk="0" hangingPunct="0"/>
            <a:r>
              <a:rPr lang="en-US" altLang="zh-CN" b="1" dirty="0">
                <a:latin typeface="黑体" panose="02010609060101010101" pitchFamily="2" charset="-122"/>
                <a:ea typeface="黑体" panose="02010609060101010101" pitchFamily="2" charset="-122"/>
                <a:cs typeface="+mn-ea"/>
                <a:sym typeface="+mn-ea"/>
              </a:rPr>
              <a:t>软件设计与UML</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2" name="Group 4"/>
          <p:cNvGrpSpPr/>
          <p:nvPr/>
        </p:nvGrpSpPr>
        <p:grpSpPr>
          <a:xfrm>
            <a:off x="2362200" y="1700213"/>
            <a:ext cx="4724400" cy="685800"/>
            <a:chOff x="1488" y="1026"/>
            <a:chExt cx="2976" cy="432"/>
          </a:xfrm>
        </p:grpSpPr>
        <p:grpSp>
          <p:nvGrpSpPr>
            <p:cNvPr id="4135" name="Group 5"/>
            <p:cNvGrpSpPr/>
            <p:nvPr/>
          </p:nvGrpSpPr>
          <p:grpSpPr>
            <a:xfrm>
              <a:off x="1488" y="1026"/>
              <a:ext cx="2976" cy="432"/>
              <a:chOff x="1488" y="1071"/>
              <a:chExt cx="2976" cy="432"/>
            </a:xfrm>
          </p:grpSpPr>
          <p:sp>
            <p:nvSpPr>
              <p:cNvPr id="201734" name="AutoShape 6"/>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35" name="AutoShape 7"/>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36" name="Text Box 8"/>
            <p:cNvSpPr txBox="1"/>
            <p:nvPr/>
          </p:nvSpPr>
          <p:spPr>
            <a:xfrm>
              <a:off x="1610" y="1076"/>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1</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37" name="Text Box 9"/>
          <p:cNvSpPr txBox="1"/>
          <p:nvPr/>
        </p:nvSpPr>
        <p:spPr>
          <a:xfrm>
            <a:off x="2987675" y="2852103"/>
            <a:ext cx="3429000" cy="365760"/>
          </a:xfrm>
          <a:prstGeom prst="rect">
            <a:avLst/>
          </a:prstGeom>
          <a:noFill/>
          <a:ln w="9525">
            <a:noFill/>
          </a:ln>
        </p:spPr>
        <p:txBody>
          <a:bodyPr>
            <a:spAutoFit/>
          </a:bodyPr>
          <a:p>
            <a:pPr lvl="0" eaLnBrk="0" hangingPunct="0"/>
            <a:r>
              <a:rPr lang="zh-CN" altLang="en-US" b="1" dirty="0">
                <a:solidFill>
                  <a:schemeClr val="bg1">
                    <a:lumMod val="85000"/>
                  </a:schemeClr>
                </a:solidFill>
                <a:latin typeface="黑体" panose="02010609060101010101" pitchFamily="2" charset="-122"/>
                <a:ea typeface="黑体" panose="02010609060101010101" pitchFamily="2" charset="-122"/>
                <a:cs typeface="+mn-ea"/>
                <a:sym typeface="+mn-ea"/>
              </a:rPr>
              <a:t>面向对象设计原则简介</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4" name="Group 10"/>
          <p:cNvGrpSpPr/>
          <p:nvPr/>
        </p:nvGrpSpPr>
        <p:grpSpPr>
          <a:xfrm>
            <a:off x="2368550" y="2707640"/>
            <a:ext cx="4724400" cy="685800"/>
            <a:chOff x="1492" y="1525"/>
            <a:chExt cx="2976" cy="432"/>
          </a:xfrm>
        </p:grpSpPr>
        <p:grpSp>
          <p:nvGrpSpPr>
            <p:cNvPr id="4131" name="Group 11"/>
            <p:cNvGrpSpPr/>
            <p:nvPr/>
          </p:nvGrpSpPr>
          <p:grpSpPr>
            <a:xfrm>
              <a:off x="1492" y="1525"/>
              <a:ext cx="2976" cy="432"/>
              <a:chOff x="1488" y="1071"/>
              <a:chExt cx="2976" cy="432"/>
            </a:xfrm>
          </p:grpSpPr>
          <p:sp>
            <p:nvSpPr>
              <p:cNvPr id="201740" name="AutoShape 12"/>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41" name="AutoShape 13"/>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32" name="Text Box 14"/>
            <p:cNvSpPr txBox="1"/>
            <p:nvPr/>
          </p:nvSpPr>
          <p:spPr>
            <a:xfrm>
              <a:off x="1610" y="1571"/>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2</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43" name="Text Box 15"/>
          <p:cNvSpPr txBox="1"/>
          <p:nvPr/>
        </p:nvSpPr>
        <p:spPr>
          <a:xfrm>
            <a:off x="2971800" y="3910013"/>
            <a:ext cx="3429000" cy="365760"/>
          </a:xfrm>
          <a:prstGeom prst="rect">
            <a:avLst/>
          </a:prstGeom>
          <a:noFill/>
          <a:ln w="9525">
            <a:noFill/>
          </a:ln>
        </p:spPr>
        <p:txBody>
          <a:bodyPr>
            <a:spAutoFit/>
          </a:bodyPr>
          <a:p>
            <a:pPr lvl="0" eaLnBrk="0" hangingPunct="0"/>
            <a:r>
              <a:rPr lang="zh-CN" altLang="en-US" b="1" dirty="0">
                <a:solidFill>
                  <a:schemeClr val="bg1">
                    <a:lumMod val="85000"/>
                  </a:schemeClr>
                </a:solidFill>
                <a:latin typeface="黑体" panose="02010609060101010101" pitchFamily="2" charset="-122"/>
                <a:ea typeface="黑体" panose="02010609060101010101" pitchFamily="2" charset="-122"/>
              </a:rPr>
              <a:t>软件设计模式的定义与分类</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6" name="Group 16"/>
          <p:cNvGrpSpPr/>
          <p:nvPr/>
        </p:nvGrpSpPr>
        <p:grpSpPr>
          <a:xfrm>
            <a:off x="2368550" y="3716338"/>
            <a:ext cx="4724400" cy="685800"/>
            <a:chOff x="1492" y="2070"/>
            <a:chExt cx="2976" cy="432"/>
          </a:xfrm>
        </p:grpSpPr>
        <p:grpSp>
          <p:nvGrpSpPr>
            <p:cNvPr id="4127" name="Group 17"/>
            <p:cNvGrpSpPr/>
            <p:nvPr/>
          </p:nvGrpSpPr>
          <p:grpSpPr>
            <a:xfrm>
              <a:off x="1492" y="2070"/>
              <a:ext cx="2976" cy="432"/>
              <a:chOff x="1488" y="1071"/>
              <a:chExt cx="2976" cy="432"/>
            </a:xfrm>
          </p:grpSpPr>
          <p:sp>
            <p:nvSpPr>
              <p:cNvPr id="201746" name="AutoShape 18"/>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47" name="AutoShape 19"/>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28" name="Text Box 20"/>
            <p:cNvSpPr txBox="1"/>
            <p:nvPr/>
          </p:nvSpPr>
          <p:spPr>
            <a:xfrm>
              <a:off x="1610" y="2115"/>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3</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55" name="Text Box 27"/>
          <p:cNvSpPr txBox="1"/>
          <p:nvPr/>
        </p:nvSpPr>
        <p:spPr>
          <a:xfrm>
            <a:off x="2971800" y="4870450"/>
            <a:ext cx="3429000" cy="366713"/>
          </a:xfrm>
          <a:prstGeom prst="rect">
            <a:avLst/>
          </a:prstGeom>
          <a:noFill/>
          <a:ln w="9525">
            <a:noFill/>
          </a:ln>
        </p:spPr>
        <p:txBody>
          <a:bodyPr>
            <a:spAutoFit/>
          </a:bodyPr>
          <a:p>
            <a:pPr lvl="0" eaLnBrk="0" hangingPunct="0"/>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sp>
        <p:nvSpPr>
          <p:cNvPr id="4111"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rPr>
              <a:t>应用</a:t>
            </a:r>
            <a:r>
              <a:rPr lang="en-US" altLang="zh-CN" sz="1600" dirty="0">
                <a:solidFill>
                  <a:schemeClr val="bg1"/>
                </a:solidFill>
                <a:latin typeface="黑体" panose="02010609060101010101" pitchFamily="2" charset="-122"/>
                <a:ea typeface="黑体" panose="02010609060101010101" pitchFamily="2" charset="-122"/>
              </a:rPr>
              <a:t>UML</a:t>
            </a:r>
            <a:r>
              <a:rPr lang="zh-CN" altLang="en-US" sz="1600" dirty="0">
                <a:solidFill>
                  <a:schemeClr val="bg1"/>
                </a:solidFill>
                <a:latin typeface="黑体" panose="02010609060101010101" pitchFamily="2" charset="-122"/>
                <a:ea typeface="黑体" panose="02010609060101010101" pitchFamily="2" charset="-122"/>
              </a:rPr>
              <a:t>进行软件需求分析</a:t>
            </a:r>
            <a:endParaRPr lang="zh-CN" altLang="en-US" sz="1600" dirty="0">
              <a:solidFill>
                <a:schemeClr val="bg1"/>
              </a:solidFill>
              <a:latin typeface="黑体" panose="02010609060101010101" pitchFamily="2" charset="-122"/>
              <a:ea typeface="黑体" panose="02010609060101010101" pitchFamily="2" charset="-122"/>
            </a:endParaRPr>
          </a:p>
        </p:txBody>
      </p:sp>
      <p:sp>
        <p:nvSpPr>
          <p:cNvPr id="29699"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en-US" altLang="zh-CN" sz="1200" b="1">
              <a:solidFill>
                <a:schemeClr val="bg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01731"/>
                                        </p:tgtEl>
                                        <p:attrNameLst>
                                          <p:attrName>style.visibility</p:attrName>
                                        </p:attrNameLst>
                                      </p:cBhvr>
                                      <p:to>
                                        <p:strVal val="visible"/>
                                      </p:to>
                                    </p:set>
                                    <p:anim calcmode="lin" valueType="num">
                                      <p:cBhvr additive="base">
                                        <p:cTn id="22" dur="500" fill="hold"/>
                                        <p:tgtEl>
                                          <p:spTgt spid="201731"/>
                                        </p:tgtEl>
                                        <p:attrNameLst>
                                          <p:attrName>ppt_x</p:attrName>
                                        </p:attrNameLst>
                                      </p:cBhvr>
                                      <p:tavLst>
                                        <p:tav tm="0">
                                          <p:val>
                                            <p:strVal val="1+#ppt_w/2"/>
                                          </p:val>
                                        </p:tav>
                                        <p:tav tm="100000">
                                          <p:val>
                                            <p:strVal val="#ppt_x"/>
                                          </p:val>
                                        </p:tav>
                                      </p:tavLst>
                                    </p:anim>
                                    <p:anim calcmode="lin" valueType="num">
                                      <p:cBhvr additive="base">
                                        <p:cTn id="23" dur="500" fill="hold"/>
                                        <p:tgtEl>
                                          <p:spTgt spid="20173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201737"/>
                                        </p:tgtEl>
                                        <p:attrNameLst>
                                          <p:attrName>style.visibility</p:attrName>
                                        </p:attrNameLst>
                                      </p:cBhvr>
                                      <p:to>
                                        <p:strVal val="visible"/>
                                      </p:to>
                                    </p:set>
                                    <p:anim calcmode="lin" valueType="num">
                                      <p:cBhvr additive="base">
                                        <p:cTn id="26" dur="500" fill="hold"/>
                                        <p:tgtEl>
                                          <p:spTgt spid="201737"/>
                                        </p:tgtEl>
                                        <p:attrNameLst>
                                          <p:attrName>ppt_x</p:attrName>
                                        </p:attrNameLst>
                                      </p:cBhvr>
                                      <p:tavLst>
                                        <p:tav tm="0">
                                          <p:val>
                                            <p:strVal val="1+#ppt_w/2"/>
                                          </p:val>
                                        </p:tav>
                                        <p:tav tm="100000">
                                          <p:val>
                                            <p:strVal val="#ppt_x"/>
                                          </p:val>
                                        </p:tav>
                                      </p:tavLst>
                                    </p:anim>
                                    <p:anim calcmode="lin" valueType="num">
                                      <p:cBhvr additive="base">
                                        <p:cTn id="27" dur="500" fill="hold"/>
                                        <p:tgtEl>
                                          <p:spTgt spid="20173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01743"/>
                                        </p:tgtEl>
                                        <p:attrNameLst>
                                          <p:attrName>style.visibility</p:attrName>
                                        </p:attrNameLst>
                                      </p:cBhvr>
                                      <p:to>
                                        <p:strVal val="visible"/>
                                      </p:to>
                                    </p:set>
                                    <p:anim calcmode="lin" valueType="num">
                                      <p:cBhvr additive="base">
                                        <p:cTn id="30" dur="500" fill="hold"/>
                                        <p:tgtEl>
                                          <p:spTgt spid="201743"/>
                                        </p:tgtEl>
                                        <p:attrNameLst>
                                          <p:attrName>ppt_x</p:attrName>
                                        </p:attrNameLst>
                                      </p:cBhvr>
                                      <p:tavLst>
                                        <p:tav tm="0">
                                          <p:val>
                                            <p:strVal val="1+#ppt_w/2"/>
                                          </p:val>
                                        </p:tav>
                                        <p:tav tm="100000">
                                          <p:val>
                                            <p:strVal val="#ppt_x"/>
                                          </p:val>
                                        </p:tav>
                                      </p:tavLst>
                                    </p:anim>
                                    <p:anim calcmode="lin" valueType="num">
                                      <p:cBhvr additive="base">
                                        <p:cTn id="31" dur="500" fill="hold"/>
                                        <p:tgtEl>
                                          <p:spTgt spid="20174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01755"/>
                                        </p:tgtEl>
                                        <p:attrNameLst>
                                          <p:attrName>style.visibility</p:attrName>
                                        </p:attrNameLst>
                                      </p:cBhvr>
                                      <p:to>
                                        <p:strVal val="visible"/>
                                      </p:to>
                                    </p:set>
                                    <p:anim calcmode="lin" valueType="num">
                                      <p:cBhvr additive="base">
                                        <p:cTn id="34" dur="500" fill="hold"/>
                                        <p:tgtEl>
                                          <p:spTgt spid="201755"/>
                                        </p:tgtEl>
                                        <p:attrNameLst>
                                          <p:attrName>ppt_x</p:attrName>
                                        </p:attrNameLst>
                                      </p:cBhvr>
                                      <p:tavLst>
                                        <p:tav tm="0">
                                          <p:val>
                                            <p:strVal val="1+#ppt_w/2"/>
                                          </p:val>
                                        </p:tav>
                                        <p:tav tm="100000">
                                          <p:val>
                                            <p:strVal val="#ppt_x"/>
                                          </p:val>
                                        </p:tav>
                                      </p:tavLst>
                                    </p:anim>
                                    <p:anim calcmode="lin" valueType="num">
                                      <p:cBhvr additive="base">
                                        <p:cTn id="35" dur="500" fill="hold"/>
                                        <p:tgtEl>
                                          <p:spTgt spid="201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201731" grpId="0"/>
      <p:bldP spid="201737" grpId="0"/>
      <p:bldP spid="201743" grpId="0"/>
      <p:bldP spid="20175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19202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里氏代换原则定义   </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更容易理解的定义方式：</a:t>
            </a:r>
            <a:endParaRPr lang="zh-CN" altLang="en-US" sz="2000" dirty="0"/>
          </a:p>
          <a:p>
            <a:pPr lvl="1" indent="-228600" algn="l">
              <a:lnSpc>
                <a:spcPct val="150000"/>
              </a:lnSpc>
              <a:buFont typeface="Arial" panose="020B0604020202020204" pitchFamily="34" charset="0"/>
              <a:buChar char="•"/>
            </a:pPr>
            <a:r>
              <a:rPr lang="zh-CN" altLang="en-US" sz="2000" dirty="0">
                <a:solidFill>
                  <a:srgbClr val="FF3300"/>
                </a:solidFill>
                <a:sym typeface="+mn-ea"/>
              </a:rPr>
              <a:t>所有</a:t>
            </a:r>
            <a:r>
              <a:rPr lang="zh-CN" altLang="en-US" sz="2000" b="1" i="1" dirty="0">
                <a:solidFill>
                  <a:srgbClr val="0070C0"/>
                </a:solidFill>
                <a:sym typeface="+mn-ea"/>
              </a:rPr>
              <a:t>引用 </a:t>
            </a:r>
            <a:r>
              <a:rPr lang="zh-CN" altLang="en-US" sz="2000" dirty="0">
                <a:solidFill>
                  <a:srgbClr val="FF3300"/>
                </a:solidFill>
                <a:sym typeface="+mn-ea"/>
              </a:rPr>
              <a:t>基类（父类）的地方必须能透明地使用其子类的对象</a:t>
            </a:r>
            <a:r>
              <a:rPr lang="zh-CN" altLang="en-US" sz="2000" dirty="0">
                <a:sym typeface="+mn-ea"/>
              </a:rPr>
              <a:t>。</a:t>
            </a:r>
            <a:endParaRPr lang="en-US" altLang="zh-CN" sz="2000" dirty="0"/>
          </a:p>
          <a:p>
            <a:pPr lvl="1" indent="-228600" algn="l">
              <a:lnSpc>
                <a:spcPct val="150000"/>
              </a:lnSpc>
              <a:buFont typeface="Arial" panose="020B0604020202020204" pitchFamily="34" charset="0"/>
              <a:buChar char="•"/>
            </a:pPr>
            <a:r>
              <a:rPr lang="zh-CN" altLang="en-US" sz="2000" dirty="0">
                <a:sym typeface="+mn-ea"/>
              </a:rPr>
              <a:t>或者：把所有的父类，全部替换为子类，则软件行为没有变化</a:t>
            </a:r>
            <a:endParaRPr lang="zh-CN" altLang="en-US" sz="2000" dirty="0">
              <a:latin typeface="Arial" panose="020B0604020202020204" pitchFamily="34" charset="0"/>
              <a:cs typeface="+mn-ea"/>
            </a:endParaRPr>
          </a:p>
        </p:txBody>
      </p:sp>
      <p:sp>
        <p:nvSpPr>
          <p:cNvPr id="156675" name="矩形标注 1"/>
          <p:cNvSpPr/>
          <p:nvPr/>
        </p:nvSpPr>
        <p:spPr>
          <a:xfrm>
            <a:off x="5219700" y="1373505"/>
            <a:ext cx="2736850" cy="720725"/>
          </a:xfrm>
          <a:prstGeom prst="wedgeRectCallout">
            <a:avLst>
              <a:gd name="adj1" fmla="val -32676"/>
              <a:gd name="adj2" fmla="val 88218"/>
            </a:avLst>
          </a:prstGeom>
          <a:solidFill>
            <a:schemeClr val="accent1"/>
          </a:solidFill>
          <a:ln w="9525" cap="flat" cmpd="sng">
            <a:solidFill>
              <a:schemeClr val="tx1"/>
            </a:solidFill>
            <a:prstDash val="solid"/>
            <a:round/>
            <a:headEnd type="none" w="med" len="med"/>
            <a:tailEnd type="none" w="med" len="med"/>
          </a:ln>
        </p:spPr>
        <p:txBody>
          <a:bodyPr anchor="t"/>
          <a:p>
            <a:pPr lvl="0" indent="0">
              <a:buFont typeface="Arial" panose="020B0604020202020204" pitchFamily="34" charset="0"/>
              <a:buNone/>
            </a:pPr>
            <a:r>
              <a:rPr lang="zh-CN" altLang="en-US" dirty="0">
                <a:latin typeface="Arial" panose="020B0604020202020204" pitchFamily="34" charset="0"/>
                <a:ea typeface="宋体" panose="02010600030101010101" pitchFamily="2" charset="-122"/>
              </a:rPr>
              <a:t>只有子类可替换掉父类，父类才可真正被复用</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6634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sym typeface="+mn-ea"/>
              </a:rPr>
              <a:t>里氏代换原则分析</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里氏代换原则是</a:t>
            </a:r>
            <a:r>
              <a:rPr lang="zh-CN" altLang="en-US" sz="2000" dirty="0">
                <a:solidFill>
                  <a:srgbClr val="FF0000"/>
                </a:solidFill>
                <a:sym typeface="+mn-ea"/>
              </a:rPr>
              <a:t>实现开闭原则的重要方式之一</a:t>
            </a:r>
            <a:r>
              <a:rPr lang="zh-CN" altLang="en-US" sz="2000" dirty="0">
                <a:sym typeface="+mn-ea"/>
              </a:rPr>
              <a:t>。</a:t>
            </a:r>
            <a:endParaRPr lang="en-US" altLang="zh-CN" sz="2000" dirty="0"/>
          </a:p>
          <a:p>
            <a:pPr marL="57150" lvl="0" indent="-342900" algn="l">
              <a:lnSpc>
                <a:spcPct val="150000"/>
              </a:lnSpc>
              <a:buFont typeface="Wingdings" panose="05000000000000000000" charset="0"/>
              <a:buChar char="ü"/>
            </a:pPr>
            <a:r>
              <a:rPr lang="zh-CN" altLang="en-US" sz="2000" dirty="0">
                <a:sym typeface="+mn-ea"/>
              </a:rPr>
              <a:t>由于使用基类对象的地方都可以使用子类对象，因此</a:t>
            </a:r>
            <a:r>
              <a:rPr lang="zh-CN" altLang="en-US" sz="2000" dirty="0">
                <a:solidFill>
                  <a:srgbClr val="FF3300"/>
                </a:solidFill>
                <a:sym typeface="+mn-ea"/>
              </a:rPr>
              <a:t>在程序中尽量使用</a:t>
            </a:r>
            <a:r>
              <a:rPr lang="zh-CN" altLang="en-US" sz="2000" i="1" dirty="0">
                <a:solidFill>
                  <a:srgbClr val="0070C0"/>
                </a:solidFill>
                <a:sym typeface="+mn-ea"/>
              </a:rPr>
              <a:t>基类类型</a:t>
            </a:r>
            <a:r>
              <a:rPr lang="en-US" altLang="zh-CN" sz="2000" i="1" dirty="0">
                <a:solidFill>
                  <a:srgbClr val="0070C0"/>
                </a:solidFill>
                <a:sym typeface="+mn-ea"/>
              </a:rPr>
              <a:t> </a:t>
            </a:r>
            <a:r>
              <a:rPr lang="zh-CN" altLang="en-US" sz="2000" dirty="0">
                <a:solidFill>
                  <a:srgbClr val="FF3300"/>
                </a:solidFill>
                <a:sym typeface="+mn-ea"/>
              </a:rPr>
              <a:t>来对对象进行定义。</a:t>
            </a:r>
            <a:endParaRPr lang="en-US" altLang="zh-CN" sz="2000" dirty="0">
              <a:solidFill>
                <a:srgbClr val="FF3300"/>
              </a:solidFill>
            </a:endParaRPr>
          </a:p>
          <a:p>
            <a:pPr marL="57150" lvl="0" indent="-342900" algn="l">
              <a:lnSpc>
                <a:spcPct val="150000"/>
              </a:lnSpc>
              <a:buFont typeface="Wingdings" panose="05000000000000000000" charset="0"/>
              <a:buChar char="ü"/>
            </a:pPr>
            <a:r>
              <a:rPr lang="zh-CN" altLang="en-US" sz="2000" dirty="0">
                <a:solidFill>
                  <a:srgbClr val="FF3300"/>
                </a:solidFill>
                <a:sym typeface="+mn-ea"/>
              </a:rPr>
              <a:t>而</a:t>
            </a:r>
            <a:r>
              <a:rPr lang="zh-CN" altLang="en-US" sz="2000" i="1" dirty="0">
                <a:solidFill>
                  <a:srgbClr val="0070C0"/>
                </a:solidFill>
                <a:sym typeface="+mn-ea"/>
              </a:rPr>
              <a:t>在运行时再确定其子类类型</a:t>
            </a:r>
            <a:r>
              <a:rPr lang="zh-CN" altLang="en-US" sz="2000" dirty="0">
                <a:solidFill>
                  <a:srgbClr val="FF3300"/>
                </a:solidFill>
                <a:sym typeface="+mn-ea"/>
              </a:rPr>
              <a:t>，用</a:t>
            </a:r>
            <a:r>
              <a:rPr lang="zh-CN" altLang="en-US" sz="2000" i="1" dirty="0">
                <a:solidFill>
                  <a:srgbClr val="0070C0"/>
                </a:solidFill>
                <a:sym typeface="+mn-ea"/>
              </a:rPr>
              <a:t>子类对象</a:t>
            </a:r>
            <a:r>
              <a:rPr lang="en-US" altLang="zh-CN" sz="2000" i="1" dirty="0">
                <a:solidFill>
                  <a:srgbClr val="0070C0"/>
                </a:solidFill>
                <a:sym typeface="+mn-ea"/>
              </a:rPr>
              <a:t> </a:t>
            </a:r>
            <a:r>
              <a:rPr lang="zh-CN" altLang="en-US" sz="2000" dirty="0">
                <a:solidFill>
                  <a:srgbClr val="FF3300"/>
                </a:solidFill>
                <a:sym typeface="+mn-ea"/>
              </a:rPr>
              <a:t>来替换</a:t>
            </a:r>
            <a:r>
              <a:rPr lang="zh-CN" altLang="en-US" sz="2000" i="1" dirty="0">
                <a:solidFill>
                  <a:srgbClr val="0070C0"/>
                </a:solidFill>
                <a:sym typeface="+mn-ea"/>
              </a:rPr>
              <a:t>父类对象</a:t>
            </a:r>
            <a:r>
              <a:rPr lang="zh-CN" altLang="en-US" sz="2000" dirty="0">
                <a:sym typeface="+mn-ea"/>
              </a:rPr>
              <a:t>。</a:t>
            </a:r>
            <a:endParaRPr lang="zh-CN" altLang="en-US" sz="2000" dirty="0">
              <a:sym typeface="+mn-ea"/>
            </a:endParaRPr>
          </a:p>
          <a:p>
            <a:pPr marL="57150" lvl="0" indent="-342900" algn="l">
              <a:lnSpc>
                <a:spcPct val="150000"/>
              </a:lnSpc>
              <a:buFont typeface="Wingdings" panose="05000000000000000000" charset="0"/>
              <a:buChar char="ü"/>
            </a:pPr>
            <a:endParaRPr lang="zh-CN" altLang="en-US" sz="2000" dirty="0">
              <a:latin typeface="Arial" panose="020B0604020202020204" pitchFamily="34" charset="0"/>
              <a:cs typeface="+mn-ea"/>
            </a:endParaRPr>
          </a:p>
          <a:p>
            <a:pPr marL="57150" lvl="0" indent="-342900" algn="l">
              <a:lnSpc>
                <a:spcPct val="150000"/>
              </a:lnSpc>
              <a:buFont typeface="Wingdings" panose="05000000000000000000" charset="0"/>
              <a:buChar char="ü"/>
            </a:pPr>
            <a:endParaRPr lang="zh-CN" altLang="en-US" sz="2000" dirty="0">
              <a:latin typeface="Arial" panose="020B0604020202020204" pitchFamily="34" charset="0"/>
              <a:cs typeface="+mn-ea"/>
            </a:endParaRPr>
          </a:p>
          <a:p>
            <a:pPr marL="57150" lvl="0" indent="-342900" algn="l">
              <a:lnSpc>
                <a:spcPct val="150000"/>
              </a:lnSpc>
              <a:buFont typeface="Wingdings" panose="05000000000000000000" charset="0"/>
              <a:buChar char="ü"/>
            </a:pPr>
            <a:endParaRPr lang="zh-CN" altLang="en-US" sz="2000" dirty="0">
              <a:latin typeface="Arial" panose="020B0604020202020204" pitchFamily="34" charset="0"/>
              <a:cs typeface="+mn-ea"/>
            </a:endParaRPr>
          </a:p>
          <a:p>
            <a:pPr marL="57150" lvl="0" indent="-342900" algn="l">
              <a:lnSpc>
                <a:spcPct val="150000"/>
              </a:lnSpc>
              <a:buFont typeface="Wingdings" panose="05000000000000000000" charset="0"/>
              <a:buChar char="ü"/>
            </a:pPr>
            <a:r>
              <a:rPr lang="zh-CN" altLang="en-US" sz="2000" dirty="0">
                <a:cs typeface="+mn-ea"/>
                <a:sym typeface="+mn-ea"/>
              </a:rPr>
              <a:t>LSP本质：在同一个继承体系中的对象应该有共同的行为特征</a:t>
            </a:r>
            <a:endParaRPr kumimoji="0" lang="zh-CN" altLang="en-US" sz="2000" b="0" i="0" u="none" strike="noStrike" kern="1200" cap="none" spc="0" normalizeH="0" baseline="0" dirty="0">
              <a:cs typeface="+mn-ea"/>
            </a:endParaRPr>
          </a:p>
          <a:p>
            <a:pPr lvl="0" algn="l">
              <a:lnSpc>
                <a:spcPct val="150000"/>
              </a:lnSpc>
              <a:buFont typeface="Wingdings" panose="05000000000000000000" charset="0"/>
            </a:pPr>
            <a:endParaRPr lang="zh-CN" altLang="en-US" sz="2000" dirty="0">
              <a:latin typeface="Arial" panose="020B0604020202020204" pitchFamily="34" charset="0"/>
              <a:cs typeface="+mn-ea"/>
            </a:endParaRPr>
          </a:p>
        </p:txBody>
      </p:sp>
      <p:sp>
        <p:nvSpPr>
          <p:cNvPr id="157699" name="矩形标注 3"/>
          <p:cNvSpPr/>
          <p:nvPr/>
        </p:nvSpPr>
        <p:spPr>
          <a:xfrm>
            <a:off x="4402773" y="3961448"/>
            <a:ext cx="3600450" cy="936625"/>
          </a:xfrm>
          <a:prstGeom prst="wedgeRectCallout">
            <a:avLst>
              <a:gd name="adj1" fmla="val -36907"/>
              <a:gd name="adj2" fmla="val -88597"/>
            </a:avLst>
          </a:prstGeom>
          <a:solidFill>
            <a:schemeClr val="accent1"/>
          </a:solidFill>
          <a:ln w="9525" cap="flat" cmpd="sng">
            <a:solidFill>
              <a:schemeClr val="tx1"/>
            </a:solidFill>
            <a:prstDash val="solid"/>
            <a:round/>
            <a:headEnd type="none" w="med" len="med"/>
            <a:tailEnd type="none" w="med" len="med"/>
          </a:ln>
        </p:spPr>
        <p:txBody>
          <a:bodyPr anchor="t"/>
          <a:p>
            <a:pPr lvl="0" indent="0">
              <a:buFont typeface="Arial" panose="020B0604020202020204" pitchFamily="34" charset="0"/>
              <a:buNone/>
            </a:pPr>
            <a:r>
              <a:rPr lang="zh-CN" altLang="en-US" dirty="0">
                <a:latin typeface="Arial" panose="020B0604020202020204" pitchFamily="34" charset="0"/>
                <a:ea typeface="宋体" panose="02010600030101010101" pitchFamily="2" charset="-122"/>
              </a:rPr>
              <a:t>子类可替换性，使得使用父类的模块，不修改实现扩展。</a:t>
            </a:r>
            <a:endParaRPr lang="en-US" altLang="zh-CN" dirty="0">
              <a:latin typeface="Arial" panose="020B0604020202020204" pitchFamily="34" charset="0"/>
              <a:ea typeface="宋体" panose="02010600030101010101" pitchFamily="2" charset="-122"/>
            </a:endParaRPr>
          </a:p>
          <a:p>
            <a:pPr lvl="0" indent="0">
              <a:buFont typeface="Arial" panose="020B0604020202020204" pitchFamily="34" charset="0"/>
              <a:buNone/>
            </a:pPr>
            <a:r>
              <a:rPr lang="zh-CN" altLang="en-US" dirty="0">
                <a:latin typeface="Arial" panose="020B0604020202020204" pitchFamily="34" charset="0"/>
                <a:ea typeface="宋体" panose="02010600030101010101" pitchFamily="2" charset="-122"/>
              </a:rPr>
              <a:t>（引用不同的子类对象）</a:t>
            </a:r>
            <a:endParaRPr lang="zh-CN" altLang="en-US" dirty="0">
              <a:latin typeface="Arial" panose="020B0604020202020204" pitchFamily="34"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84048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接口隔离原则（ISP）定义</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多个和客户相关的接口要好于一个通用接口</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50000"/>
              </a:lnSpc>
              <a:spcBef>
                <a:spcPct val="10000"/>
              </a:spcBef>
              <a:buClrTx/>
              <a:buSzTx/>
              <a:buFont typeface="Wingdings" panose="05000000000000000000" charset="0"/>
              <a:buChar char="ü"/>
              <a:defRPr/>
            </a:pPr>
            <a:r>
              <a:rPr lang="zh-CN" altLang="en-US" sz="2000" dirty="0">
                <a:cs typeface="+mn-ea"/>
                <a:sym typeface="+mn-ea"/>
              </a:rPr>
              <a:t>如果一个类有几个使用者，与其让这个类载入所有使用者需要使用的所有方法，还不如为每个使用者创建一个特定接口，并让该类分别实现这些接口</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buClrTx/>
              <a:buSzTx/>
              <a:buFont typeface="Wingdings" panose="05000000000000000000" charset="0"/>
              <a:buChar char="ü"/>
              <a:defRPr/>
            </a:pPr>
            <a:endParaRPr kumimoji="0" lang="zh-CN" altLang="en-US" sz="2000" b="0" i="0" u="none" strike="noStrike" kern="1200" cap="none" spc="0" normalizeH="0" baseline="0" dirty="0">
              <a:cs typeface="+mn-ea"/>
            </a:endParaRPr>
          </a:p>
          <a:p>
            <a:pPr marL="57150" lvl="0" indent="-342900" algn="l">
              <a:lnSpc>
                <a:spcPct val="150000"/>
              </a:lnSpc>
              <a:buFont typeface="Wingdings" panose="05000000000000000000" charset="0"/>
              <a:buChar char="ü"/>
            </a:pPr>
            <a:endParaRPr kumimoji="0" lang="zh-CN" altLang="en-US" sz="2000" b="0" i="0" u="none" strike="noStrike" kern="1200" cap="none" spc="0" normalizeH="0" baseline="0" dirty="0">
              <a:cs typeface="+mn-ea"/>
            </a:endParaRPr>
          </a:p>
          <a:p>
            <a:pPr lvl="0" algn="l">
              <a:lnSpc>
                <a:spcPct val="150000"/>
              </a:lnSpc>
              <a:buFont typeface="Wingdings" panose="05000000000000000000" charset="0"/>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286512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接口隔离原则（ISP）分析</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buClrTx/>
              <a:buSzTx/>
              <a:buFont typeface="Wingdings" panose="05000000000000000000" charset="0"/>
              <a:buChar char="ü"/>
              <a:defRPr/>
            </a:pPr>
            <a:r>
              <a:rPr kumimoji="0" lang="zh-CN" altLang="en-US" sz="2000" b="0" i="0" u="none" strike="noStrike" kern="1200" cap="none" spc="0" normalizeH="0" baseline="0" dirty="0">
                <a:cs typeface="+mn-ea"/>
              </a:rPr>
              <a:t>根据接口隔离原则，当一个接口太大时，我们需要将它分割成一些更细小的接口，使用该接口的客户端仅需知道与之相关的方法即可。每一个接口应该承担一种相对独立的角色，不干不该干的事，该干的事都要干。</a:t>
            </a:r>
            <a:endParaRPr kumimoji="0" lang="zh-CN" altLang="en-US" sz="2000" b="0" i="0" u="none" strike="noStrike" kern="1200" cap="none" spc="0" normalizeH="0" baseline="0" dirty="0">
              <a:cs typeface="+mn-ea"/>
            </a:endParaRPr>
          </a:p>
          <a:p>
            <a:pPr marL="57150" lvl="0" indent="-342900" algn="l">
              <a:lnSpc>
                <a:spcPct val="150000"/>
              </a:lnSpc>
              <a:buFont typeface="Wingdings" panose="05000000000000000000" charset="0"/>
              <a:buChar char="ü"/>
            </a:pPr>
            <a:endParaRPr lang="zh-CN" altLang="en-US" sz="2000" dirty="0">
              <a:latin typeface="Arial" panose="020B0604020202020204" pitchFamily="34" charset="0"/>
              <a:cs typeface="+mn-ea"/>
            </a:endParaRPr>
          </a:p>
        </p:txBody>
      </p:sp>
      <p:pic>
        <p:nvPicPr>
          <p:cNvPr id="2" name="图片 1"/>
          <p:cNvPicPr>
            <a:picLocks noChangeAspect="1"/>
          </p:cNvPicPr>
          <p:nvPr/>
        </p:nvPicPr>
        <p:blipFill>
          <a:blip r:embed="rId2"/>
          <a:stretch>
            <a:fillRect/>
          </a:stretch>
        </p:blipFill>
        <p:spPr>
          <a:xfrm>
            <a:off x="614045" y="3653790"/>
            <a:ext cx="3982085" cy="2610485"/>
          </a:xfrm>
          <a:prstGeom prst="rect">
            <a:avLst/>
          </a:prstGeom>
        </p:spPr>
      </p:pic>
      <p:pic>
        <p:nvPicPr>
          <p:cNvPr id="3" name="图片 2"/>
          <p:cNvPicPr>
            <a:picLocks noChangeAspect="1"/>
          </p:cNvPicPr>
          <p:nvPr/>
        </p:nvPicPr>
        <p:blipFill>
          <a:blip r:embed="rId3"/>
          <a:stretch>
            <a:fillRect/>
          </a:stretch>
        </p:blipFill>
        <p:spPr>
          <a:xfrm>
            <a:off x="4782185" y="3653790"/>
            <a:ext cx="4314825" cy="261048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29768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接口隔离原则（ISP）分析</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buClrTx/>
              <a:buSzTx/>
              <a:buFont typeface="Wingdings" panose="05000000000000000000" charset="0"/>
              <a:buChar char="ü"/>
              <a:defRPr/>
            </a:pPr>
            <a:r>
              <a:rPr lang="zh-CN" altLang="en-US" sz="2000" dirty="0">
                <a:latin typeface="Arial" panose="020B0604020202020204" pitchFamily="34" charset="0"/>
                <a:cs typeface="+mn-ea"/>
              </a:rPr>
              <a:t>接口尽量小，但是要有限度。对接口进行细化可以提高程序设计灵活性是不挣的事实，但是如果过小，则会造成接口数量过多，使设计复杂化。所以一定要适度。</a:t>
            </a:r>
            <a:endParaRPr lang="zh-CN" altLang="en-US" sz="2000" dirty="0">
              <a:latin typeface="Arial" panose="020B0604020202020204" pitchFamily="34" charset="0"/>
              <a:cs typeface="+mn-ea"/>
            </a:endParaRPr>
          </a:p>
          <a:p>
            <a:pPr marL="342900" marR="0" lvl="0" indent="-342900" algn="l" defTabSz="914400" rtl="0" eaLnBrk="1" fontAlgn="base" latinLnBrk="0" hangingPunct="1">
              <a:lnSpc>
                <a:spcPct val="150000"/>
              </a:lnSpc>
              <a:spcBef>
                <a:spcPct val="10000"/>
              </a:spcBef>
              <a:buClrTx/>
              <a:buSzTx/>
              <a:buFont typeface="Wingdings" panose="05000000000000000000" charset="0"/>
              <a:buChar char="ü"/>
              <a:defRPr/>
            </a:pPr>
            <a:r>
              <a:rPr lang="zh-CN" altLang="en-US" sz="2000" dirty="0">
                <a:latin typeface="Arial" panose="020B0604020202020204" pitchFamily="34" charset="0"/>
                <a:cs typeface="+mn-ea"/>
              </a:rPr>
              <a:t>为依赖接口的类定制服务，只暴露给调用的类它需要的方法，它不需要的方法则隐藏起来。只有专注地为一个模块提供定制服务，才能建立最小的依赖关系。</a:t>
            </a:r>
            <a:endParaRPr lang="zh-CN" altLang="en-US" sz="2000" dirty="0">
              <a:latin typeface="Arial" panose="020B0604020202020204" pitchFamily="34" charset="0"/>
              <a:cs typeface="+mn-ea"/>
            </a:endParaRPr>
          </a:p>
          <a:p>
            <a:pPr marL="342900" marR="0" lvl="0" indent="-342900" algn="l" defTabSz="914400" rtl="0" eaLnBrk="1" fontAlgn="base" latinLnBrk="0" hangingPunct="1">
              <a:lnSpc>
                <a:spcPct val="150000"/>
              </a:lnSpc>
              <a:spcBef>
                <a:spcPct val="10000"/>
              </a:spcBef>
              <a:buClrTx/>
              <a:buSzTx/>
              <a:buFont typeface="Wingdings" panose="05000000000000000000" charset="0"/>
              <a:buChar char="ü"/>
              <a:defRPr/>
            </a:pPr>
            <a:r>
              <a:rPr lang="zh-CN" altLang="en-US" sz="2000" dirty="0">
                <a:latin typeface="Arial" panose="020B0604020202020204" pitchFamily="34" charset="0"/>
                <a:cs typeface="+mn-ea"/>
              </a:rPr>
              <a:t>提高内聚，减少对外交互。使接口用最少的方法去完成最多的事情。</a:t>
            </a: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1206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接口隔离原则（ISP）实例</a:t>
            </a:r>
            <a:endParaRPr lang="zh-CN" altLang="en-US" sz="2000" dirty="0">
              <a:cs typeface="+mn-ea"/>
              <a:sym typeface="+mn-ea"/>
            </a:endParaRPr>
          </a:p>
          <a:p>
            <a:pPr lvl="0" indent="-342900" algn="l">
              <a:lnSpc>
                <a:spcPct val="150000"/>
              </a:lnSpc>
              <a:buFont typeface="Wingdings" panose="05000000000000000000" charset="0"/>
              <a:buChar char="ü"/>
            </a:pPr>
            <a:r>
              <a:rPr lang="zh-CN" altLang="en-US" sz="2000" dirty="0">
                <a:cs typeface="+mn-ea"/>
                <a:sym typeface="+mn-ea"/>
              </a:rPr>
              <a:t>使用场合,提供调用者需要的方法,屏蔽不需要的方法.满足接口隔离原则.</a:t>
            </a:r>
            <a:endParaRPr lang="zh-CN" altLang="en-US" sz="2000" dirty="0">
              <a:cs typeface="+mn-ea"/>
              <a:sym typeface="+mn-ea"/>
            </a:endParaRPr>
          </a:p>
          <a:p>
            <a:pPr lvl="0" indent="-342900" algn="l">
              <a:lnSpc>
                <a:spcPct val="150000"/>
              </a:lnSpc>
              <a:buFont typeface="Wingdings" panose="05000000000000000000" charset="0"/>
              <a:buChar char="ü"/>
            </a:pPr>
            <a:r>
              <a:rPr lang="zh-CN" altLang="en-US" sz="2000" dirty="0">
                <a:cs typeface="+mn-ea"/>
                <a:sym typeface="+mn-ea"/>
              </a:rPr>
              <a:t>比如说电子商务的系统,有订单这个类,有三个地方会使用到,</a:t>
            </a:r>
            <a:endParaRPr lang="zh-CN" altLang="en-US" sz="2000" dirty="0">
              <a:cs typeface="+mn-ea"/>
              <a:sym typeface="+mn-ea"/>
            </a:endParaRPr>
          </a:p>
          <a:p>
            <a:pPr lvl="1" indent="-342900" algn="l">
              <a:lnSpc>
                <a:spcPct val="150000"/>
              </a:lnSpc>
              <a:buFont typeface="Arial" panose="020B0604020202020204" pitchFamily="34" charset="0"/>
              <a:buChar char="•"/>
            </a:pPr>
            <a:r>
              <a:rPr lang="zh-CN" altLang="en-US" sz="2000" dirty="0">
                <a:cs typeface="+mn-ea"/>
                <a:sym typeface="+mn-ea"/>
              </a:rPr>
              <a:t>一个是门户,只能有查询方法,</a:t>
            </a:r>
            <a:endParaRPr lang="zh-CN" altLang="en-US" sz="2000" dirty="0">
              <a:cs typeface="+mn-ea"/>
              <a:sym typeface="+mn-ea"/>
            </a:endParaRPr>
          </a:p>
          <a:p>
            <a:pPr lvl="1" indent="-342900" algn="l">
              <a:lnSpc>
                <a:spcPct val="150000"/>
              </a:lnSpc>
              <a:buFont typeface="Arial" panose="020B0604020202020204" pitchFamily="34" charset="0"/>
              <a:buChar char="•"/>
            </a:pPr>
            <a:r>
              <a:rPr lang="zh-CN" altLang="en-US" sz="2000" dirty="0">
                <a:cs typeface="+mn-ea"/>
                <a:sym typeface="+mn-ea"/>
              </a:rPr>
              <a:t>一个是外部系统,有添加订单的方法,</a:t>
            </a:r>
            <a:endParaRPr lang="zh-CN" altLang="en-US" sz="2000" dirty="0">
              <a:cs typeface="+mn-ea"/>
              <a:sym typeface="+mn-ea"/>
            </a:endParaRPr>
          </a:p>
          <a:p>
            <a:pPr lvl="1" indent="-342900" algn="l">
              <a:lnSpc>
                <a:spcPct val="150000"/>
              </a:lnSpc>
              <a:buFont typeface="Arial" panose="020B0604020202020204" pitchFamily="34" charset="0"/>
              <a:buChar char="•"/>
            </a:pPr>
            <a:r>
              <a:rPr lang="zh-CN" altLang="en-US" sz="2000" dirty="0">
                <a:cs typeface="+mn-ea"/>
                <a:sym typeface="+mn-ea"/>
              </a:rPr>
              <a:t>一个是管理后台,添加删除修改查询都要用到.</a:t>
            </a:r>
            <a:endParaRPr lang="zh-CN" altLang="en-US" sz="2000" dirty="0">
              <a:cs typeface="+mn-ea"/>
              <a:sym typeface="+mn-ea"/>
            </a:endParaRPr>
          </a:p>
          <a:p>
            <a:pPr lvl="1" indent="-342900" algn="l">
              <a:lnSpc>
                <a:spcPct val="150000"/>
              </a:lnSpc>
              <a:buFont typeface="Arial" panose="020B0604020202020204" pitchFamily="34" charset="0"/>
              <a:buChar char="•"/>
            </a:pPr>
            <a:r>
              <a:rPr lang="zh-CN" altLang="en-US" sz="2000" dirty="0">
                <a:cs typeface="+mn-ea"/>
                <a:sym typeface="+mn-ea"/>
              </a:rPr>
              <a:t>根据接口隔离原则(ISP),一个类对另外一个类的依赖性应当是建立在最小的接口上.</a:t>
            </a:r>
            <a:endParaRPr lang="zh-CN" altLang="en-US" sz="2000" dirty="0">
              <a:cs typeface="+mn-ea"/>
              <a:sym typeface="+mn-ea"/>
            </a:endParaRPr>
          </a:p>
          <a:p>
            <a:pPr lvl="1" indent="-342900" algn="l">
              <a:lnSpc>
                <a:spcPct val="150000"/>
              </a:lnSpc>
              <a:buFont typeface="Arial" panose="020B0604020202020204" pitchFamily="34" charset="0"/>
              <a:buChar char="•"/>
            </a:pPr>
            <a:r>
              <a:rPr lang="zh-CN" altLang="en-US" sz="2000" dirty="0">
                <a:cs typeface="+mn-ea"/>
                <a:sym typeface="+mn-ea"/>
              </a:rPr>
              <a:t>也就是说,对于门户,它只能依赖有一个查询方法的接口.</a:t>
            </a:r>
            <a:endParaRPr lang="zh-CN" altLang="en-US" sz="2000" dirty="0">
              <a:cs typeface="+mn-ea"/>
              <a:sym typeface="+mn-ea"/>
            </a:endParaRPr>
          </a:p>
          <a:p>
            <a:pPr lvl="0" algn="l">
              <a:lnSpc>
                <a:spcPct val="150000"/>
              </a:lnSpc>
              <a:buFont typeface="Wingdings" panose="05000000000000000000" charset="0"/>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10058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接口隔离原则（ISP）实例</a:t>
            </a:r>
            <a:endParaRPr lang="zh-CN" altLang="en-US" sz="2000" dirty="0">
              <a:cs typeface="+mn-ea"/>
              <a:sym typeface="+mn-ea"/>
            </a:endParaRPr>
          </a:p>
          <a:p>
            <a:pPr lvl="0" algn="l">
              <a:lnSpc>
                <a:spcPct val="150000"/>
              </a:lnSpc>
              <a:buFont typeface="Wingdings" panose="05000000000000000000" charset="0"/>
            </a:pPr>
            <a:endParaRPr lang="zh-CN" altLang="en-US" sz="2000" dirty="0">
              <a:latin typeface="Arial" panose="020B0604020202020204" pitchFamily="34" charset="0"/>
              <a:cs typeface="+mn-ea"/>
            </a:endParaRPr>
          </a:p>
        </p:txBody>
      </p:sp>
      <p:pic>
        <p:nvPicPr>
          <p:cNvPr id="2" name="图片 1"/>
          <p:cNvPicPr>
            <a:picLocks noChangeAspect="1"/>
          </p:cNvPicPr>
          <p:nvPr/>
        </p:nvPicPr>
        <p:blipFill>
          <a:blip r:embed="rId2"/>
          <a:stretch>
            <a:fillRect/>
          </a:stretch>
        </p:blipFill>
        <p:spPr>
          <a:xfrm>
            <a:off x="1569720" y="1885950"/>
            <a:ext cx="4693920" cy="436308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295656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迪米特法则定义</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一个对象应该对其他对象保持最少的了解。</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问题由来：类与类之间的关系越密切，耦合度越大，当一个类发生改变时，对另一个类的影响也越大。</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解决方案：尽量降低类与类之间的耦合。</a:t>
            </a:r>
            <a:endParaRPr lang="zh-CN" altLang="en-US" sz="2000" dirty="0">
              <a:cs typeface="+mn-ea"/>
              <a:sym typeface="+mn-ea"/>
            </a:endParaRPr>
          </a:p>
          <a:p>
            <a:pPr marR="0" lvl="0" algn="l" defTabSz="914400" rtl="0" eaLnBrk="1" fontAlgn="base" latinLnBrk="0" hangingPunct="1">
              <a:lnSpc>
                <a:spcPct val="150000"/>
              </a:lnSpc>
              <a:spcBef>
                <a:spcPct val="10000"/>
              </a:spcBef>
              <a:spcAft>
                <a:spcPct val="0"/>
              </a:spcAft>
              <a:buClrTx/>
              <a:buSzTx/>
              <a:buFont typeface="Wingdings" panose="05000000000000000000" charset="0"/>
              <a:defRPr/>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72440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迪米特法则分析</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软件开发原则：低耦合，高内聚。无论是面向过程编程还是面向对象编程，只有使各个模块之间的耦合尽量的低，才能提高代码的复用率。低耦合的优点不言而喻，但是怎么样编程才能做到低耦合呢？那正是迪米特法则要去完成的。</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迪米特法则又叫最少知道原则。通俗的来讲，就是一个类对自己依赖的类知道的越少越好。也就是说，对于被依赖的类来说，无论逻辑多么复杂，都尽量地的将逻辑封装在类的内部，对外除了提供的public方法，不对外泄漏任何信息。</a:t>
            </a:r>
            <a:endParaRPr kumimoji="0" lang="zh-CN" altLang="en-US" sz="2000" b="0" i="0" u="none" strike="noStrike" kern="1200" cap="none" spc="0" normalizeH="0" baseline="0" dirty="0">
              <a:cs typeface="+mn-ea"/>
            </a:endParaRPr>
          </a:p>
          <a:p>
            <a:pPr lvl="0" algn="l">
              <a:lnSpc>
                <a:spcPct val="150000"/>
              </a:lnSpc>
              <a:buFont typeface="Wingdings" panose="05000000000000000000" charset="0"/>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69392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迪米特法则分析</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迪米特法则还有一个更简单的定义：只与直接的朋友通信。首先来解释一下什么是直接的朋友：每个对象都会与其他对象有耦合关系，只要两个对象之间有耦合关系，我们就说这两个对象之间是朋友关系。耦合的方式很多，依赖、关联、组合、聚合等。其中，我们称出现成员变量、方法参数、方法返回值中的类为直接的朋友，而出现在局部变量中的类则不是直接的朋友。也就是说，陌生的类最好不要作为局部变量的形式出现在类的内部。</a:t>
            </a:r>
            <a:endParaRPr lang="zh-CN" altLang="en-US" sz="2000" dirty="0">
              <a:cs typeface="+mn-ea"/>
              <a:sym typeface="+mn-ea"/>
            </a:endParaRPr>
          </a:p>
          <a:p>
            <a:pPr marL="57150" lvl="0" indent="-342900" algn="l">
              <a:lnSpc>
                <a:spcPct val="150000"/>
              </a:lnSpc>
              <a:buFont typeface="Wingdings" panose="05000000000000000000" charset="0"/>
              <a:buChar char="ü"/>
            </a:pPr>
            <a:endParaRPr kumimoji="0" lang="zh-CN" altLang="en-US" sz="2000" b="0" i="0" u="none" strike="noStrike" kern="1200" cap="none" spc="0" normalizeH="0" baseline="0" dirty="0">
              <a:cs typeface="+mn-ea"/>
            </a:endParaRPr>
          </a:p>
          <a:p>
            <a:pPr lvl="0" algn="l">
              <a:lnSpc>
                <a:spcPct val="150000"/>
              </a:lnSpc>
              <a:buFont typeface="Wingdings" panose="05000000000000000000" charset="0"/>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软件设计与</a:t>
            </a:r>
            <a:r>
              <a:rPr lang="en-US" altLang="zh-CN" dirty="0">
                <a:solidFill>
                  <a:schemeClr val="tx1"/>
                </a:solidFill>
              </a:rPr>
              <a:t>UML</a:t>
            </a:r>
            <a:endParaRPr lang="en-US" altLang="zh-CN"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709160"/>
          </a:xfrm>
          <a:prstGeom prst="rect">
            <a:avLst/>
          </a:prstGeom>
          <a:noFill/>
          <a:ln w="19050">
            <a:noFill/>
          </a:ln>
        </p:spPr>
        <p:txBody>
          <a:bodyPr wrap="square" anchor="t">
            <a:spAutoFit/>
          </a:bodyPr>
          <a:p>
            <a:pPr marL="342900" lvl="0" indent="-342900" algn="l" eaLnBrk="1" hangingPunct="1">
              <a:lnSpc>
                <a:spcPct val="150000"/>
              </a:lnSpc>
              <a:buFont typeface="Wingdings" panose="05000000000000000000" charset="0"/>
              <a:buChar char="u"/>
            </a:pPr>
            <a:r>
              <a:rPr lang="zh-CN" altLang="en-US" sz="2400" dirty="0">
                <a:sym typeface="+mn-ea"/>
              </a:rPr>
              <a:t>利用UML有下面几点好处</a:t>
            </a:r>
            <a:endParaRPr lang="zh-CN" altLang="en-US" sz="2400" dirty="0">
              <a:sym typeface="+mn-ea"/>
            </a:endParaRPr>
          </a:p>
          <a:p>
            <a:pPr marL="342900" lvl="0" indent="-342900" algn="l" eaLnBrk="1" hangingPunct="1">
              <a:lnSpc>
                <a:spcPct val="150000"/>
              </a:lnSpc>
              <a:buFont typeface="Arial" panose="020B0604020202020204" pitchFamily="34" charset="0"/>
              <a:buChar char="•"/>
            </a:pPr>
            <a:r>
              <a:rPr lang="zh-CN" altLang="en-US" sz="2000" dirty="0">
                <a:cs typeface="+mn-ea"/>
                <a:sym typeface="+mn-ea"/>
              </a:rPr>
              <a:t>使用模型可以更好地理解问题。</a:t>
            </a:r>
            <a:endParaRPr lang="zh-CN" altLang="en-US" sz="2000" dirty="0">
              <a:cs typeface="+mn-ea"/>
              <a:sym typeface="+mn-ea"/>
            </a:endParaRPr>
          </a:p>
          <a:p>
            <a:pPr marL="342900" lvl="0" indent="-342900" algn="l" eaLnBrk="1" hangingPunct="1">
              <a:lnSpc>
                <a:spcPct val="150000"/>
              </a:lnSpc>
              <a:buFont typeface="Arial" panose="020B0604020202020204" pitchFamily="34" charset="0"/>
              <a:buChar char="•"/>
            </a:pPr>
            <a:r>
              <a:rPr lang="zh-CN" altLang="en-US" sz="2000" dirty="0">
                <a:cs typeface="+mn-ea"/>
                <a:sym typeface="+mn-ea"/>
              </a:rPr>
              <a:t>使用模型可以加强人员之间的沟通。</a:t>
            </a:r>
            <a:endParaRPr lang="zh-CN" altLang="en-US" sz="2000" dirty="0">
              <a:cs typeface="+mn-ea"/>
              <a:sym typeface="+mn-ea"/>
            </a:endParaRPr>
          </a:p>
          <a:p>
            <a:pPr marL="342900" lvl="0" indent="-342900" algn="l" eaLnBrk="1" hangingPunct="1">
              <a:lnSpc>
                <a:spcPct val="150000"/>
              </a:lnSpc>
              <a:buFont typeface="Arial" panose="020B0604020202020204" pitchFamily="34" charset="0"/>
              <a:buChar char="•"/>
            </a:pPr>
            <a:r>
              <a:rPr lang="zh-CN" altLang="en-US" sz="2000" dirty="0">
                <a:cs typeface="+mn-ea"/>
                <a:sym typeface="+mn-ea"/>
              </a:rPr>
              <a:t>使用模型可以更早地发现错误或疏漏的地方。</a:t>
            </a:r>
            <a:endParaRPr lang="zh-CN" altLang="en-US" sz="2000" dirty="0">
              <a:cs typeface="+mn-ea"/>
              <a:sym typeface="+mn-ea"/>
            </a:endParaRPr>
          </a:p>
          <a:p>
            <a:pPr marL="342900" lvl="0" indent="-342900" algn="l" eaLnBrk="1" hangingPunct="1">
              <a:lnSpc>
                <a:spcPct val="150000"/>
              </a:lnSpc>
              <a:buFont typeface="Arial" panose="020B0604020202020204" pitchFamily="34" charset="0"/>
              <a:buChar char="•"/>
            </a:pPr>
            <a:r>
              <a:rPr lang="zh-CN" altLang="en-US" sz="2000" dirty="0">
                <a:cs typeface="+mn-ea"/>
                <a:sym typeface="+mn-ea"/>
              </a:rPr>
              <a:t>使用模型可以获取设计结果。</a:t>
            </a:r>
            <a:endParaRPr lang="zh-CN" altLang="en-US" sz="2000" dirty="0">
              <a:cs typeface="+mn-ea"/>
              <a:sym typeface="+mn-ea"/>
            </a:endParaRPr>
          </a:p>
          <a:p>
            <a:pPr marL="342900" lvl="0" indent="-342900" algn="l" eaLnBrk="1" hangingPunct="1">
              <a:lnSpc>
                <a:spcPct val="150000"/>
              </a:lnSpc>
              <a:buFont typeface="Arial" panose="020B0604020202020204" pitchFamily="34" charset="0"/>
              <a:buChar char="•"/>
            </a:pPr>
            <a:r>
              <a:rPr lang="zh-CN" altLang="en-US" sz="2000" dirty="0">
                <a:cs typeface="+mn-ea"/>
                <a:sym typeface="+mn-ea"/>
              </a:rPr>
              <a:t>模型为最后的代码生成提供依据。</a:t>
            </a:r>
            <a:endParaRPr lang="zh-CN" altLang="en-US" sz="2000" dirty="0">
              <a:cs typeface="+mn-ea"/>
              <a:sym typeface="+mn-ea"/>
            </a:endParaRPr>
          </a:p>
          <a:p>
            <a:pPr lvl="0" algn="l" eaLnBrk="1" hangingPunct="1">
              <a:lnSpc>
                <a:spcPct val="150000"/>
              </a:lnSpc>
              <a:buFont typeface="Arial" panose="020B0604020202020204" pitchFamily="34" charset="0"/>
            </a:pPr>
            <a:endParaRPr lang="zh-CN" altLang="en-US" sz="2000" dirty="0">
              <a:cs typeface="+mn-ea"/>
              <a:sym typeface="+mn-ea"/>
            </a:endParaRPr>
          </a:p>
          <a:p>
            <a:pPr marL="342900" lvl="0" indent="-342900" algn="l" eaLnBrk="1" hangingPunct="1">
              <a:lnSpc>
                <a:spcPct val="150000"/>
              </a:lnSpc>
              <a:buFont typeface="Wingdings" panose="05000000000000000000" charset="0"/>
              <a:buChar char="u"/>
            </a:pPr>
            <a:r>
              <a:rPr lang="zh-CN" altLang="en-US" sz="2000" dirty="0">
                <a:cs typeface="+mn-ea"/>
                <a:sym typeface="+mn-ea"/>
              </a:rPr>
              <a:t>UML六大关系：</a:t>
            </a:r>
            <a:endParaRPr lang="zh-CN" altLang="en-US" sz="2000" dirty="0">
              <a:cs typeface="+mn-ea"/>
              <a:sym typeface="+mn-ea"/>
            </a:endParaRPr>
          </a:p>
          <a:p>
            <a:pPr marL="342900" lvl="0" indent="-342900" algn="l" eaLnBrk="1" hangingPunct="1">
              <a:lnSpc>
                <a:spcPct val="150000"/>
              </a:lnSpc>
              <a:buFont typeface="Wingdings" panose="05000000000000000000" charset="0"/>
              <a:buChar char="ü"/>
            </a:pPr>
            <a:r>
              <a:rPr lang="zh-CN" altLang="en-US" sz="2000" dirty="0">
                <a:cs typeface="+mn-ea"/>
                <a:sym typeface="+mn-ea"/>
              </a:rPr>
              <a:t>关联、聚合、组合、依赖、泛化，实现</a:t>
            </a:r>
            <a:endParaRPr lang="zh-CN" altLang="en-US" sz="2000" dirty="0">
              <a:cs typeface="+mn-ea"/>
              <a:sym typeface="+mn-ea"/>
            </a:endParaRPr>
          </a:p>
          <a:p>
            <a:pPr marL="342900" lvl="0" indent="-342900" algn="l" eaLnBrk="1" hangingPunct="1">
              <a:lnSpc>
                <a:spcPct val="150000"/>
              </a:lnSpc>
              <a:buClrTx/>
              <a:buFont typeface="Wingdings" panose="05000000000000000000" pitchFamily="2" charset="2"/>
              <a:buChar char="Ø"/>
            </a:pPr>
            <a:endParaRPr lang="zh-CN" altLang="en-US"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38328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迪米特法则实例</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有一个集团公司，下属单位有分公司和直属部门，现在要求打印出所有下属单位的员工ID。</a:t>
            </a:r>
            <a:endParaRPr lang="zh-CN" altLang="en-US" sz="2000" dirty="0">
              <a:cs typeface="+mn-ea"/>
              <a:sym typeface="+mn-ea"/>
            </a:endParaRPr>
          </a:p>
          <a:p>
            <a:pPr marR="0" lvl="0" algn="l" defTabSz="914400" rtl="0" eaLnBrk="1" fontAlgn="base" latinLnBrk="0" hangingPunct="1">
              <a:lnSpc>
                <a:spcPct val="150000"/>
              </a:lnSpc>
              <a:spcBef>
                <a:spcPct val="10000"/>
              </a:spcBef>
              <a:spcAft>
                <a:spcPct val="0"/>
              </a:spcAft>
              <a:buClrTx/>
              <a:buSzTx/>
              <a:buFont typeface="Wingdings" panose="05000000000000000000" charset="0"/>
              <a:defRPr/>
            </a:pPr>
            <a:endParaRPr lang="zh-CN" altLang="en-US" sz="2000" dirty="0">
              <a:cs typeface="+mn-ea"/>
              <a:sym typeface="+mn-ea"/>
            </a:endParaRPr>
          </a:p>
          <a:p>
            <a:pPr marR="0" lvl="0" algn="l" defTabSz="914400" rtl="0" eaLnBrk="1" fontAlgn="base" latinLnBrk="0" hangingPunct="1">
              <a:lnSpc>
                <a:spcPct val="150000"/>
              </a:lnSpc>
              <a:spcBef>
                <a:spcPct val="10000"/>
              </a:spcBef>
              <a:spcAft>
                <a:spcPct val="0"/>
              </a:spcAft>
              <a:buClrTx/>
              <a:buSzTx/>
              <a:buFont typeface="Wingdings" panose="05000000000000000000" charset="0"/>
              <a:defRPr/>
            </a:pPr>
            <a:r>
              <a:rPr lang="zh-CN" altLang="en-US" sz="2000" dirty="0">
                <a:cs typeface="+mn-ea"/>
                <a:sym typeface="+mn-ea"/>
                <a:hlinkClick r:id="rId2" action="ppaction://hlinkfile"/>
              </a:rPr>
              <a:t>代码一</a:t>
            </a:r>
            <a:r>
              <a:rPr lang="zh-CN" altLang="en-US" sz="2000" dirty="0">
                <a:cs typeface="+mn-ea"/>
                <a:sym typeface="+mn-ea"/>
              </a:rPr>
              <a:t>、</a:t>
            </a:r>
            <a:r>
              <a:rPr lang="zh-CN" altLang="en-US" sz="2000" dirty="0">
                <a:cs typeface="+mn-ea"/>
                <a:sym typeface="+mn-ea"/>
                <a:hlinkClick r:id="rId3" action="ppaction://hlinkfile"/>
              </a:rPr>
              <a:t>代码二</a:t>
            </a:r>
            <a:endParaRPr lang="zh-CN" altLang="en-US" sz="2000" dirty="0">
              <a:cs typeface="+mn-ea"/>
              <a:sym typeface="+mn-ea"/>
            </a:endParaRPr>
          </a:p>
          <a:p>
            <a:pPr marL="57150" lvl="0" indent="-342900" algn="l">
              <a:lnSpc>
                <a:spcPct val="150000"/>
              </a:lnSpc>
              <a:buFont typeface="Wingdings" panose="05000000000000000000" charset="0"/>
              <a:buChar char="ü"/>
            </a:pPr>
            <a:endParaRPr kumimoji="0" lang="zh-CN" altLang="en-US" sz="2000" b="0" i="0" u="none" strike="noStrike" kern="1200" cap="none" spc="0" normalizeH="0" baseline="0" dirty="0">
              <a:cs typeface="+mn-ea"/>
            </a:endParaRPr>
          </a:p>
          <a:p>
            <a:pPr lvl="0" algn="l">
              <a:lnSpc>
                <a:spcPct val="150000"/>
              </a:lnSpc>
              <a:buFont typeface="Wingdings" panose="05000000000000000000" charset="0"/>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69976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合成复用原则定义</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定义：尽量使用合成/聚合，尽量不要使用类继承</a:t>
            </a:r>
            <a:endParaRPr lang="zh-CN" altLang="en-US" sz="2000" dirty="0">
              <a:cs typeface="+mn-ea"/>
              <a:sym typeface="+mn-ea"/>
            </a:endParaRPr>
          </a:p>
          <a:p>
            <a:pPr marL="800100" marR="0" lvl="1" indent="-342900" algn="l" defTabSz="914400" rtl="0" eaLnBrk="1" fontAlgn="base" latinLnBrk="0" hangingPunct="1">
              <a:lnSpc>
                <a:spcPct val="150000"/>
              </a:lnSpc>
              <a:spcBef>
                <a:spcPct val="10000"/>
              </a:spcBef>
              <a:spcAft>
                <a:spcPct val="0"/>
              </a:spcAft>
              <a:buClrTx/>
              <a:buSzTx/>
              <a:buFont typeface="Arial" panose="020B0604020202020204" pitchFamily="34" charset="0"/>
              <a:buChar char="•"/>
              <a:defRPr/>
            </a:pPr>
            <a:r>
              <a:rPr lang="zh-CN" altLang="en-US" sz="2000" dirty="0">
                <a:cs typeface="+mn-ea"/>
                <a:sym typeface="+mn-ea"/>
              </a:rPr>
              <a:t>合成表示一种强的拥有关系，体现了严格的部分和整体的关系，部分和整体的生命周期一样，打个比方：人有两个胳膊，胳膊和人就是部分和整体的关系，人去世了，那么胳膊也就没用了，也就是说胳膊和人的生命周期是相同的。合成关系用实心的菱形+实线来表示</a:t>
            </a:r>
            <a:endParaRPr lang="zh-CN" altLang="en-US" sz="2000" dirty="0">
              <a:cs typeface="+mn-ea"/>
              <a:sym typeface="+mn-ea"/>
            </a:endParaRPr>
          </a:p>
          <a:p>
            <a:pPr marL="800100" marR="0" lvl="1" indent="-342900" algn="l" defTabSz="914400" rtl="0" eaLnBrk="1" fontAlgn="base" latinLnBrk="0" hangingPunct="1">
              <a:lnSpc>
                <a:spcPct val="150000"/>
              </a:lnSpc>
              <a:spcBef>
                <a:spcPct val="10000"/>
              </a:spcBef>
              <a:spcAft>
                <a:spcPct val="0"/>
              </a:spcAft>
              <a:buClrTx/>
              <a:buSzTx/>
              <a:buFont typeface="Arial" panose="020B0604020202020204" pitchFamily="34" charset="0"/>
              <a:buChar char="•"/>
              <a:defRPr/>
            </a:pPr>
            <a:r>
              <a:rPr lang="zh-CN" altLang="en-US" sz="2000" dirty="0">
                <a:cs typeface="+mn-ea"/>
                <a:sym typeface="+mn-ea"/>
              </a:rPr>
              <a:t>聚合表示一种弱的拥有关系，体现的是A对象可以包含B对象，但是B对象并不是A对象的一部分，打个比方：人是群居动物，所以每个人属于一个人群，一个人群可以有多个人，所以人群和人是聚合的关系。聚合关系用空心的菱形+实线来表示</a:t>
            </a:r>
            <a:endParaRPr lang="zh-CN" altLang="en-US" sz="2000" dirty="0">
              <a:cs typeface="+mn-ea"/>
              <a:sym typeface="+mn-ea"/>
            </a:endParaRPr>
          </a:p>
          <a:p>
            <a:pPr marR="0" lvl="0" algn="l" defTabSz="914400" rtl="0" eaLnBrk="1" fontAlgn="base" latinLnBrk="0" hangingPunct="1">
              <a:lnSpc>
                <a:spcPct val="150000"/>
              </a:lnSpc>
              <a:spcBef>
                <a:spcPct val="10000"/>
              </a:spcBef>
              <a:spcAft>
                <a:spcPct val="0"/>
              </a:spcAft>
              <a:buClrTx/>
              <a:buSzTx/>
              <a:buFont typeface="Wingdings" panose="05000000000000000000" charset="0"/>
              <a:defRPr/>
            </a:pP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35864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合成复用原则分析</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为什么尽量不要使用类继承而使用合成/聚合？</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Arial" panose="020B0604020202020204" pitchFamily="34" charset="0"/>
              <a:buChar char="•"/>
              <a:defRPr/>
            </a:pPr>
            <a:r>
              <a:rPr lang="zh-CN" altLang="en-US" sz="2000" dirty="0">
                <a:cs typeface="+mn-ea"/>
                <a:sym typeface="+mn-ea"/>
              </a:rPr>
              <a:t> 对象的继承关系在编译时就定义好了，所以无法在运行时改变从父类继承的子类的实现</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Arial" panose="020B0604020202020204" pitchFamily="34" charset="0"/>
              <a:buChar char="•"/>
              <a:defRPr/>
            </a:pPr>
            <a:r>
              <a:rPr lang="zh-CN" altLang="en-US" sz="2000" dirty="0">
                <a:cs typeface="+mn-ea"/>
                <a:sym typeface="+mn-ea"/>
              </a:rPr>
              <a:t>子类的实现和它的父类有非常紧密的依赖关系，以至于父类实现中的任何变化必然会导致子类发生变化</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Arial" panose="020B0604020202020204" pitchFamily="34" charset="0"/>
              <a:buChar char="•"/>
              <a:defRPr/>
            </a:pPr>
            <a:r>
              <a:rPr lang="zh-CN" altLang="en-US" sz="2000" dirty="0">
                <a:cs typeface="+mn-ea"/>
                <a:sym typeface="+mn-ea"/>
              </a:rPr>
              <a:t>当你复用子类的时候，如果继承下来的实现不适合解决新的问题，则父类必须重写或者被其它更适合的类所替换</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Arial" panose="020B0604020202020204" pitchFamily="34" charset="0"/>
              <a:buChar char="•"/>
              <a:defRPr/>
            </a:pPr>
            <a:r>
              <a:rPr lang="zh-CN" altLang="en-US" sz="2000" dirty="0">
                <a:cs typeface="+mn-ea"/>
                <a:sym typeface="+mn-ea"/>
              </a:rPr>
              <a:t>这种依赖关系限制了灵活性，并最终限制了复用性</a:t>
            </a:r>
            <a:endParaRPr lang="zh-CN" altLang="en-US" sz="2000" dirty="0">
              <a:cs typeface="+mn-ea"/>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面向对象设计原则简介</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152400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000" dirty="0">
                <a:cs typeface="+mn-ea"/>
                <a:sym typeface="+mn-ea"/>
              </a:rPr>
              <a:t>合成复用原则分析</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Wingdings" panose="05000000000000000000" charset="0"/>
              <a:buChar char="ü"/>
              <a:defRPr/>
            </a:pPr>
            <a:r>
              <a:rPr lang="zh-CN" altLang="en-US" sz="2000" dirty="0">
                <a:cs typeface="+mn-ea"/>
                <a:sym typeface="+mn-ea"/>
              </a:rPr>
              <a:t>合成/聚合复用原则结构图</a:t>
            </a:r>
            <a:endParaRPr lang="zh-CN" altLang="en-US" sz="2000" dirty="0">
              <a:cs typeface="+mn-ea"/>
              <a:sym typeface="+mn-ea"/>
            </a:endParaRPr>
          </a:p>
          <a:p>
            <a:pPr marL="342900" marR="0" lvl="0" indent="-342900" algn="l" defTabSz="914400" rtl="0" eaLnBrk="1" fontAlgn="base" latinLnBrk="0" hangingPunct="1">
              <a:lnSpc>
                <a:spcPct val="150000"/>
              </a:lnSpc>
              <a:spcBef>
                <a:spcPct val="10000"/>
              </a:spcBef>
              <a:spcAft>
                <a:spcPct val="0"/>
              </a:spcAft>
              <a:buClrTx/>
              <a:buSzTx/>
              <a:buFont typeface="Arial" panose="020B0604020202020204" pitchFamily="34" charset="0"/>
              <a:buChar char="•"/>
              <a:defRPr/>
            </a:pPr>
            <a:endParaRPr lang="zh-CN" altLang="en-US" sz="2000" dirty="0">
              <a:cs typeface="+mn-ea"/>
              <a:sym typeface="+mn-ea"/>
            </a:endParaRPr>
          </a:p>
        </p:txBody>
      </p:sp>
      <p:pic>
        <p:nvPicPr>
          <p:cNvPr id="2" name="图片 1"/>
          <p:cNvPicPr>
            <a:picLocks noChangeAspect="1"/>
          </p:cNvPicPr>
          <p:nvPr/>
        </p:nvPicPr>
        <p:blipFill>
          <a:blip r:embed="rId2"/>
          <a:stretch>
            <a:fillRect/>
          </a:stretch>
        </p:blipFill>
        <p:spPr>
          <a:xfrm>
            <a:off x="1470025" y="2562225"/>
            <a:ext cx="6038215" cy="2952115"/>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灯片编号占位符 3"/>
          <p:cNvSpPr txBox="1">
            <a:spLocks noGrp="1"/>
          </p:cNvSpPr>
          <p:nvPr>
            <p:ph type="sldNum" sz="quarter" idx="10"/>
          </p:nvPr>
        </p:nvSpPr>
        <p:spPr>
          <a:xfrm>
            <a:off x="3492500" y="6264275"/>
            <a:ext cx="2133600" cy="333375"/>
          </a:xfrm>
        </p:spPr>
        <p:txBody>
          <a:bodyPr anchor="ctr"/>
          <a:p>
            <a:pPr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eaLnBrk="1" hangingPunct="1">
              <a:buBlip>
                <a:blip r:embed="rId1"/>
              </a:buBlip>
            </a:pPr>
            <a:r>
              <a:rPr lang="zh-CN" altLang="en-US" b="0" dirty="0">
                <a:solidFill>
                  <a:schemeClr val="tx1"/>
                </a:solidFill>
              </a:rPr>
              <a:t> 目录</a:t>
            </a:r>
            <a:endParaRPr lang="zh-CN" altLang="en-US" b="0" dirty="0">
              <a:solidFill>
                <a:schemeClr val="tx1"/>
              </a:solidFill>
            </a:endParaRPr>
          </a:p>
        </p:txBody>
      </p:sp>
      <p:sp>
        <p:nvSpPr>
          <p:cNvPr id="201731" name="Text Box 3"/>
          <p:cNvSpPr txBox="1"/>
          <p:nvPr/>
        </p:nvSpPr>
        <p:spPr>
          <a:xfrm>
            <a:off x="2971800" y="1874838"/>
            <a:ext cx="3429000" cy="365760"/>
          </a:xfrm>
          <a:prstGeom prst="rect">
            <a:avLst/>
          </a:prstGeom>
          <a:noFill/>
          <a:ln w="9525">
            <a:noFill/>
          </a:ln>
        </p:spPr>
        <p:txBody>
          <a:bodyPr>
            <a:spAutoFit/>
          </a:bodyPr>
          <a:p>
            <a:pPr lvl="0" eaLnBrk="0" hangingPunct="0"/>
            <a:r>
              <a:rPr lang="zh-CN" altLang="en-US" b="1" dirty="0">
                <a:solidFill>
                  <a:schemeClr val="bg1">
                    <a:lumMod val="85000"/>
                  </a:schemeClr>
                </a:solidFill>
                <a:latin typeface="黑体" panose="02010609060101010101" pitchFamily="2" charset="-122"/>
                <a:ea typeface="黑体" panose="02010609060101010101" pitchFamily="2" charset="-122"/>
                <a:cs typeface="+mn-ea"/>
                <a:sym typeface="+mn-ea"/>
              </a:rPr>
              <a:t>软件设计与UML</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2" name="Group 4"/>
          <p:cNvGrpSpPr/>
          <p:nvPr/>
        </p:nvGrpSpPr>
        <p:grpSpPr>
          <a:xfrm>
            <a:off x="2362200" y="1700213"/>
            <a:ext cx="4724400" cy="685800"/>
            <a:chOff x="1488" y="1026"/>
            <a:chExt cx="2976" cy="432"/>
          </a:xfrm>
        </p:grpSpPr>
        <p:grpSp>
          <p:nvGrpSpPr>
            <p:cNvPr id="4135" name="Group 5"/>
            <p:cNvGrpSpPr/>
            <p:nvPr/>
          </p:nvGrpSpPr>
          <p:grpSpPr>
            <a:xfrm>
              <a:off x="1488" y="1026"/>
              <a:ext cx="2976" cy="432"/>
              <a:chOff x="1488" y="1071"/>
              <a:chExt cx="2976" cy="432"/>
            </a:xfrm>
          </p:grpSpPr>
          <p:sp>
            <p:nvSpPr>
              <p:cNvPr id="201734" name="AutoShape 6"/>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35" name="AutoShape 7"/>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36" name="Text Box 8"/>
            <p:cNvSpPr txBox="1"/>
            <p:nvPr/>
          </p:nvSpPr>
          <p:spPr>
            <a:xfrm>
              <a:off x="1610" y="1076"/>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1</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37" name="Text Box 9"/>
          <p:cNvSpPr txBox="1"/>
          <p:nvPr/>
        </p:nvSpPr>
        <p:spPr>
          <a:xfrm>
            <a:off x="2987675" y="2852103"/>
            <a:ext cx="3429000" cy="365760"/>
          </a:xfrm>
          <a:prstGeom prst="rect">
            <a:avLst/>
          </a:prstGeom>
          <a:noFill/>
          <a:ln w="9525">
            <a:noFill/>
          </a:ln>
        </p:spPr>
        <p:txBody>
          <a:bodyPr>
            <a:spAutoFit/>
          </a:bodyPr>
          <a:p>
            <a:pPr lvl="0" eaLnBrk="0" hangingPunct="0"/>
            <a:r>
              <a:rPr lang="zh-CN" altLang="en-US" b="1" dirty="0">
                <a:solidFill>
                  <a:schemeClr val="bg1">
                    <a:lumMod val="85000"/>
                  </a:schemeClr>
                </a:solidFill>
                <a:latin typeface="黑体" panose="02010609060101010101" pitchFamily="2" charset="-122"/>
                <a:ea typeface="黑体" panose="02010609060101010101" pitchFamily="2" charset="-122"/>
                <a:cs typeface="+mn-ea"/>
                <a:sym typeface="+mn-ea"/>
              </a:rPr>
              <a:t>面向对象设计原则简介</a:t>
            </a:r>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grpSp>
        <p:nvGrpSpPr>
          <p:cNvPr id="4" name="Group 10"/>
          <p:cNvGrpSpPr/>
          <p:nvPr/>
        </p:nvGrpSpPr>
        <p:grpSpPr>
          <a:xfrm>
            <a:off x="2368550" y="2707640"/>
            <a:ext cx="4724400" cy="685800"/>
            <a:chOff x="1492" y="1525"/>
            <a:chExt cx="2976" cy="432"/>
          </a:xfrm>
        </p:grpSpPr>
        <p:grpSp>
          <p:nvGrpSpPr>
            <p:cNvPr id="4131" name="Group 11"/>
            <p:cNvGrpSpPr/>
            <p:nvPr/>
          </p:nvGrpSpPr>
          <p:grpSpPr>
            <a:xfrm>
              <a:off x="1492" y="1525"/>
              <a:ext cx="2976" cy="432"/>
              <a:chOff x="1488" y="1071"/>
              <a:chExt cx="2976" cy="432"/>
            </a:xfrm>
          </p:grpSpPr>
          <p:sp>
            <p:nvSpPr>
              <p:cNvPr id="201740" name="AutoShape 12"/>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41" name="AutoShape 13"/>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32" name="Text Box 14"/>
            <p:cNvSpPr txBox="1"/>
            <p:nvPr/>
          </p:nvSpPr>
          <p:spPr>
            <a:xfrm>
              <a:off x="1610" y="1571"/>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2</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43" name="Text Box 15"/>
          <p:cNvSpPr txBox="1"/>
          <p:nvPr/>
        </p:nvSpPr>
        <p:spPr>
          <a:xfrm>
            <a:off x="2971800" y="3910013"/>
            <a:ext cx="3429000" cy="365760"/>
          </a:xfrm>
          <a:prstGeom prst="rect">
            <a:avLst/>
          </a:prstGeom>
          <a:noFill/>
          <a:ln w="9525">
            <a:noFill/>
          </a:ln>
        </p:spPr>
        <p:txBody>
          <a:bodyPr>
            <a:spAutoFit/>
          </a:bodyPr>
          <a:p>
            <a:pPr lvl="0" eaLnBrk="0" hangingPunct="0"/>
            <a:r>
              <a:rPr lang="en-US" altLang="zh-CN" b="1" dirty="0">
                <a:latin typeface="黑体" panose="02010609060101010101" pitchFamily="2" charset="-122"/>
                <a:ea typeface="黑体" panose="02010609060101010101" pitchFamily="2" charset="-122"/>
                <a:cs typeface="+mn-ea"/>
              </a:rPr>
              <a:t>软件设计模式的定义与分类</a:t>
            </a:r>
            <a:r>
              <a:rPr lang="zh-CN" altLang="en-US" b="1" dirty="0">
                <a:solidFill>
                  <a:schemeClr val="bg1">
                    <a:lumMod val="85000"/>
                  </a:schemeClr>
                </a:solidFill>
                <a:latin typeface="黑体" panose="02010609060101010101" pitchFamily="2" charset="-122"/>
                <a:ea typeface="黑体" panose="02010609060101010101" pitchFamily="2" charset="-122"/>
                <a:cs typeface="+mn-ea"/>
              </a:rPr>
              <a:t> </a:t>
            </a:r>
            <a:endParaRPr lang="zh-CN" altLang="en-US" b="1" dirty="0">
              <a:solidFill>
                <a:schemeClr val="bg1">
                  <a:lumMod val="85000"/>
                </a:schemeClr>
              </a:solidFill>
              <a:latin typeface="黑体" panose="02010609060101010101" pitchFamily="2" charset="-122"/>
              <a:ea typeface="黑体" panose="02010609060101010101" pitchFamily="2" charset="-122"/>
              <a:cs typeface="+mn-ea"/>
            </a:endParaRPr>
          </a:p>
        </p:txBody>
      </p:sp>
      <p:grpSp>
        <p:nvGrpSpPr>
          <p:cNvPr id="6" name="Group 16"/>
          <p:cNvGrpSpPr/>
          <p:nvPr/>
        </p:nvGrpSpPr>
        <p:grpSpPr>
          <a:xfrm>
            <a:off x="2368550" y="3716338"/>
            <a:ext cx="4724400" cy="685800"/>
            <a:chOff x="1492" y="2070"/>
            <a:chExt cx="2976" cy="432"/>
          </a:xfrm>
        </p:grpSpPr>
        <p:grpSp>
          <p:nvGrpSpPr>
            <p:cNvPr id="4127" name="Group 17"/>
            <p:cNvGrpSpPr/>
            <p:nvPr/>
          </p:nvGrpSpPr>
          <p:grpSpPr>
            <a:xfrm>
              <a:off x="1492" y="2070"/>
              <a:ext cx="2976" cy="432"/>
              <a:chOff x="1488" y="1071"/>
              <a:chExt cx="2976" cy="432"/>
            </a:xfrm>
          </p:grpSpPr>
          <p:sp>
            <p:nvSpPr>
              <p:cNvPr id="201746" name="AutoShape 18"/>
              <p:cNvSpPr>
                <a:spLocks noChangeArrowheads="1"/>
              </p:cNvSpPr>
              <p:nvPr/>
            </p:nvSpPr>
            <p:spPr bwMode="gray">
              <a:xfrm>
                <a:off x="1728" y="1162"/>
                <a:ext cx="2736" cy="288"/>
              </a:xfrm>
              <a:prstGeom prst="roundRect">
                <a:avLst>
                  <a:gd name="adj" fmla="val 16667"/>
                </a:avLst>
              </a:prstGeom>
              <a:noFill/>
              <a:ln w="28575" algn="ctr">
                <a:solidFill>
                  <a:schemeClr val="folHlink"/>
                </a:solidFill>
                <a:round/>
              </a:ln>
              <a:effectLst>
                <a:outerShdw dist="99190" dir="2388334" algn="ctr" rotWithShape="0">
                  <a:schemeClr val="bg2">
                    <a:alpha val="50000"/>
                  </a:scheme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201747" name="AutoShape 19"/>
              <p:cNvSpPr>
                <a:spLocks noChangeArrowheads="1"/>
              </p:cNvSpPr>
              <p:nvPr/>
            </p:nvSpPr>
            <p:spPr bwMode="gray">
              <a:xfrm>
                <a:off x="1488" y="1071"/>
                <a:ext cx="432" cy="432"/>
              </a:xfrm>
              <a:prstGeom prst="diamond">
                <a:avLst/>
              </a:prstGeom>
              <a:solidFill>
                <a:schemeClr val="accent1"/>
              </a:solidFill>
              <a:ln w="25400" algn="ctr">
                <a:solidFill>
                  <a:schemeClr val="bg1"/>
                </a:solidFill>
                <a:miter lim="800000"/>
              </a:ln>
              <a:effectLst>
                <a:outerShdw dist="63500" dir="2212194" algn="ctr" rotWithShape="0">
                  <a:srgbClr val="333333">
                    <a:alpha val="50000"/>
                  </a:srgbClr>
                </a:outerShdw>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grpSp>
        <p:sp>
          <p:nvSpPr>
            <p:cNvPr id="4128" name="Text Box 20"/>
            <p:cNvSpPr txBox="1"/>
            <p:nvPr/>
          </p:nvSpPr>
          <p:spPr>
            <a:xfrm>
              <a:off x="1610" y="2115"/>
              <a:ext cx="212" cy="288"/>
            </a:xfrm>
            <a:prstGeom prst="rect">
              <a:avLst/>
            </a:prstGeom>
            <a:noFill/>
            <a:ln w="9525">
              <a:noFill/>
            </a:ln>
          </p:spPr>
          <p:txBody>
            <a:bodyPr wrap="none">
              <a:spAutoFit/>
            </a:bodyPr>
            <a:p>
              <a:pPr lvl="0" eaLnBrk="0" hangingPunct="0"/>
              <a:r>
                <a:rPr lang="en-US" altLang="zh-CN" sz="2400">
                  <a:solidFill>
                    <a:schemeClr val="bg1"/>
                  </a:solidFill>
                  <a:latin typeface="黑体" panose="02010609060101010101" pitchFamily="2" charset="-122"/>
                  <a:ea typeface="黑体" panose="02010609060101010101" pitchFamily="2" charset="-122"/>
                </a:rPr>
                <a:t>3</a:t>
              </a:r>
              <a:endParaRPr lang="en-US" altLang="zh-CN" sz="2400">
                <a:solidFill>
                  <a:schemeClr val="bg1"/>
                </a:solidFill>
                <a:latin typeface="黑体" panose="02010609060101010101" pitchFamily="2" charset="-122"/>
                <a:ea typeface="黑体" panose="02010609060101010101" pitchFamily="2" charset="-122"/>
              </a:endParaRPr>
            </a:p>
          </p:txBody>
        </p:sp>
      </p:grpSp>
      <p:sp>
        <p:nvSpPr>
          <p:cNvPr id="201755" name="Text Box 27"/>
          <p:cNvSpPr txBox="1"/>
          <p:nvPr/>
        </p:nvSpPr>
        <p:spPr>
          <a:xfrm>
            <a:off x="2971800" y="4870450"/>
            <a:ext cx="3429000" cy="366713"/>
          </a:xfrm>
          <a:prstGeom prst="rect">
            <a:avLst/>
          </a:prstGeom>
          <a:noFill/>
          <a:ln w="9525">
            <a:noFill/>
          </a:ln>
        </p:spPr>
        <p:txBody>
          <a:bodyPr>
            <a:spAutoFit/>
          </a:bodyPr>
          <a:p>
            <a:pPr lvl="0" eaLnBrk="0" hangingPunct="0"/>
            <a:r>
              <a:rPr lang="zh-CN" altLang="en-US" b="1" dirty="0">
                <a:latin typeface="黑体" panose="02010609060101010101" pitchFamily="2" charset="-122"/>
                <a:ea typeface="黑体" panose="02010609060101010101" pitchFamily="2" charset="-122"/>
              </a:rPr>
              <a:t> </a:t>
            </a:r>
            <a:endParaRPr lang="zh-CN" altLang="en-US" b="1" dirty="0">
              <a:latin typeface="黑体" panose="02010609060101010101" pitchFamily="2" charset="-122"/>
              <a:ea typeface="黑体" panose="02010609060101010101" pitchFamily="2" charset="-122"/>
            </a:endParaRPr>
          </a:p>
        </p:txBody>
      </p:sp>
      <p:sp>
        <p:nvSpPr>
          <p:cNvPr id="4111"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rPr>
              <a:t>应用</a:t>
            </a:r>
            <a:r>
              <a:rPr lang="en-US" altLang="zh-CN" sz="1600" dirty="0">
                <a:solidFill>
                  <a:schemeClr val="bg1"/>
                </a:solidFill>
                <a:latin typeface="黑体" panose="02010609060101010101" pitchFamily="2" charset="-122"/>
                <a:ea typeface="黑体" panose="02010609060101010101" pitchFamily="2" charset="-122"/>
              </a:rPr>
              <a:t>UML</a:t>
            </a:r>
            <a:r>
              <a:rPr lang="zh-CN" altLang="en-US" sz="1600" dirty="0">
                <a:solidFill>
                  <a:schemeClr val="bg1"/>
                </a:solidFill>
                <a:latin typeface="黑体" panose="02010609060101010101" pitchFamily="2" charset="-122"/>
                <a:ea typeface="黑体" panose="02010609060101010101" pitchFamily="2" charset="-122"/>
              </a:rPr>
              <a:t>进行软件需求分析</a:t>
            </a:r>
            <a:endParaRPr lang="zh-CN" altLang="en-US" sz="1600" dirty="0">
              <a:solidFill>
                <a:schemeClr val="bg1"/>
              </a:solidFill>
              <a:latin typeface="黑体" panose="02010609060101010101" pitchFamily="2" charset="-122"/>
              <a:ea typeface="黑体" panose="02010609060101010101" pitchFamily="2" charset="-122"/>
            </a:endParaRPr>
          </a:p>
        </p:txBody>
      </p:sp>
      <p:sp>
        <p:nvSpPr>
          <p:cNvPr id="29699"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en-US" altLang="zh-CN" sz="1200" b="1">
              <a:solidFill>
                <a:schemeClr val="bg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par>
                          <p:cTn id="19" fill="hold">
                            <p:stCondLst>
                              <p:cond delay="1000"/>
                            </p:stCondLst>
                            <p:childTnLst>
                              <p:par>
                                <p:cTn id="20" presetID="2" presetClass="entr" presetSubtype="2" fill="hold" grpId="0" nodeType="afterEffect">
                                  <p:stCondLst>
                                    <p:cond delay="0"/>
                                  </p:stCondLst>
                                  <p:childTnLst>
                                    <p:set>
                                      <p:cBhvr>
                                        <p:cTn id="21" dur="1" fill="hold">
                                          <p:stCondLst>
                                            <p:cond delay="0"/>
                                          </p:stCondLst>
                                        </p:cTn>
                                        <p:tgtEl>
                                          <p:spTgt spid="201731"/>
                                        </p:tgtEl>
                                        <p:attrNameLst>
                                          <p:attrName>style.visibility</p:attrName>
                                        </p:attrNameLst>
                                      </p:cBhvr>
                                      <p:to>
                                        <p:strVal val="visible"/>
                                      </p:to>
                                    </p:set>
                                    <p:anim calcmode="lin" valueType="num">
                                      <p:cBhvr additive="base">
                                        <p:cTn id="22" dur="500" fill="hold"/>
                                        <p:tgtEl>
                                          <p:spTgt spid="201731"/>
                                        </p:tgtEl>
                                        <p:attrNameLst>
                                          <p:attrName>ppt_x</p:attrName>
                                        </p:attrNameLst>
                                      </p:cBhvr>
                                      <p:tavLst>
                                        <p:tav tm="0">
                                          <p:val>
                                            <p:strVal val="1+#ppt_w/2"/>
                                          </p:val>
                                        </p:tav>
                                        <p:tav tm="100000">
                                          <p:val>
                                            <p:strVal val="#ppt_x"/>
                                          </p:val>
                                        </p:tav>
                                      </p:tavLst>
                                    </p:anim>
                                    <p:anim calcmode="lin" valueType="num">
                                      <p:cBhvr additive="base">
                                        <p:cTn id="23" dur="500" fill="hold"/>
                                        <p:tgtEl>
                                          <p:spTgt spid="20173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201737"/>
                                        </p:tgtEl>
                                        <p:attrNameLst>
                                          <p:attrName>style.visibility</p:attrName>
                                        </p:attrNameLst>
                                      </p:cBhvr>
                                      <p:to>
                                        <p:strVal val="visible"/>
                                      </p:to>
                                    </p:set>
                                    <p:anim calcmode="lin" valueType="num">
                                      <p:cBhvr additive="base">
                                        <p:cTn id="26" dur="500" fill="hold"/>
                                        <p:tgtEl>
                                          <p:spTgt spid="201737"/>
                                        </p:tgtEl>
                                        <p:attrNameLst>
                                          <p:attrName>ppt_x</p:attrName>
                                        </p:attrNameLst>
                                      </p:cBhvr>
                                      <p:tavLst>
                                        <p:tav tm="0">
                                          <p:val>
                                            <p:strVal val="1+#ppt_w/2"/>
                                          </p:val>
                                        </p:tav>
                                        <p:tav tm="100000">
                                          <p:val>
                                            <p:strVal val="#ppt_x"/>
                                          </p:val>
                                        </p:tav>
                                      </p:tavLst>
                                    </p:anim>
                                    <p:anim calcmode="lin" valueType="num">
                                      <p:cBhvr additive="base">
                                        <p:cTn id="27" dur="500" fill="hold"/>
                                        <p:tgtEl>
                                          <p:spTgt spid="201737"/>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201743"/>
                                        </p:tgtEl>
                                        <p:attrNameLst>
                                          <p:attrName>style.visibility</p:attrName>
                                        </p:attrNameLst>
                                      </p:cBhvr>
                                      <p:to>
                                        <p:strVal val="visible"/>
                                      </p:to>
                                    </p:set>
                                    <p:anim calcmode="lin" valueType="num">
                                      <p:cBhvr additive="base">
                                        <p:cTn id="30" dur="500" fill="hold"/>
                                        <p:tgtEl>
                                          <p:spTgt spid="201743"/>
                                        </p:tgtEl>
                                        <p:attrNameLst>
                                          <p:attrName>ppt_x</p:attrName>
                                        </p:attrNameLst>
                                      </p:cBhvr>
                                      <p:tavLst>
                                        <p:tav tm="0">
                                          <p:val>
                                            <p:strVal val="1+#ppt_w/2"/>
                                          </p:val>
                                        </p:tav>
                                        <p:tav tm="100000">
                                          <p:val>
                                            <p:strVal val="#ppt_x"/>
                                          </p:val>
                                        </p:tav>
                                      </p:tavLst>
                                    </p:anim>
                                    <p:anim calcmode="lin" valueType="num">
                                      <p:cBhvr additive="base">
                                        <p:cTn id="31" dur="500" fill="hold"/>
                                        <p:tgtEl>
                                          <p:spTgt spid="201743"/>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01755"/>
                                        </p:tgtEl>
                                        <p:attrNameLst>
                                          <p:attrName>style.visibility</p:attrName>
                                        </p:attrNameLst>
                                      </p:cBhvr>
                                      <p:to>
                                        <p:strVal val="visible"/>
                                      </p:to>
                                    </p:set>
                                    <p:anim calcmode="lin" valueType="num">
                                      <p:cBhvr additive="base">
                                        <p:cTn id="34" dur="500" fill="hold"/>
                                        <p:tgtEl>
                                          <p:spTgt spid="201755"/>
                                        </p:tgtEl>
                                        <p:attrNameLst>
                                          <p:attrName>ppt_x</p:attrName>
                                        </p:attrNameLst>
                                      </p:cBhvr>
                                      <p:tavLst>
                                        <p:tav tm="0">
                                          <p:val>
                                            <p:strVal val="1+#ppt_w/2"/>
                                          </p:val>
                                        </p:tav>
                                        <p:tav tm="100000">
                                          <p:val>
                                            <p:strVal val="#ppt_x"/>
                                          </p:val>
                                        </p:tav>
                                      </p:tavLst>
                                    </p:anim>
                                    <p:anim calcmode="lin" valueType="num">
                                      <p:cBhvr additive="base">
                                        <p:cTn id="35" dur="500" fill="hold"/>
                                        <p:tgtEl>
                                          <p:spTgt spid="2017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P spid="201731" grpId="0"/>
      <p:bldP spid="201737" grpId="0"/>
      <p:bldP spid="201743" grpId="0"/>
      <p:bldP spid="20175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989320"/>
          </a:xfrm>
          <a:prstGeom prst="rect">
            <a:avLst/>
          </a:prstGeom>
          <a:noFill/>
          <a:ln w="19050">
            <a:noFill/>
          </a:ln>
        </p:spPr>
        <p:txBody>
          <a:bodyPr wrap="square" anchor="t">
            <a:spAutoFit/>
          </a:bodyPr>
          <a:p>
            <a:pPr marL="342900" lvl="0" indent="-342900" algn="l" eaLnBrk="1" hangingPunct="1">
              <a:lnSpc>
                <a:spcPct val="150000"/>
              </a:lnSpc>
              <a:buFont typeface="Wingdings" panose="05000000000000000000" charset="0"/>
              <a:buChar char="u"/>
            </a:pPr>
            <a:r>
              <a:rPr lang="zh-CN" altLang="en-US" dirty="0">
                <a:sym typeface="+mn-ea"/>
              </a:rPr>
              <a:t>模式的定义</a:t>
            </a:r>
            <a:endParaRPr lang="zh-CN" altLang="en-US" b="1" dirty="0">
              <a:solidFill>
                <a:srgbClr val="333333"/>
              </a:solidFill>
              <a:latin typeface="Tahoma" panose="020B0604030504040204" pitchFamily="34" charset="0"/>
              <a:sym typeface="+mn-ea"/>
            </a:endParaRPr>
          </a:p>
          <a:p>
            <a:pPr marL="342900" lvl="0" indent="-342900" algn="l" eaLnBrk="1" hangingPunct="1">
              <a:lnSpc>
                <a:spcPct val="150000"/>
              </a:lnSpc>
              <a:buFont typeface="Arial" panose="020B0604020202020204" pitchFamily="34" charset="0"/>
              <a:buChar char="•"/>
            </a:pPr>
            <a:r>
              <a:rPr lang="zh-CN" altLang="en-US" b="1" dirty="0">
                <a:solidFill>
                  <a:srgbClr val="333333"/>
                </a:solidFill>
                <a:latin typeface="Tahoma" panose="020B0604030504040204" pitchFamily="34" charset="0"/>
                <a:sym typeface="+mn-ea"/>
              </a:rPr>
              <a:t>模式的经典定义：每个模式都描述了一个</a:t>
            </a:r>
            <a:r>
              <a:rPr lang="zh-CN" altLang="en-US" b="1" dirty="0">
                <a:solidFill>
                  <a:srgbClr val="FF3300"/>
                </a:solidFill>
                <a:latin typeface="Tahoma" panose="020B0604030504040204" pitchFamily="34" charset="0"/>
                <a:sym typeface="+mn-ea"/>
              </a:rPr>
              <a:t>在我们的环境中不断出现的问题</a:t>
            </a:r>
            <a:r>
              <a:rPr lang="zh-CN" altLang="en-US" b="1" dirty="0">
                <a:solidFill>
                  <a:srgbClr val="333333"/>
                </a:solidFill>
                <a:latin typeface="Tahoma" panose="020B0604030504040204" pitchFamily="34" charset="0"/>
                <a:sym typeface="+mn-ea"/>
              </a:rPr>
              <a:t>，然后描述了该问题的</a:t>
            </a:r>
            <a:r>
              <a:rPr lang="zh-CN" altLang="en-US" b="1" dirty="0">
                <a:solidFill>
                  <a:srgbClr val="FF3300"/>
                </a:solidFill>
                <a:latin typeface="Tahoma" panose="020B0604030504040204" pitchFamily="34" charset="0"/>
                <a:sym typeface="+mn-ea"/>
              </a:rPr>
              <a:t>解决方案</a:t>
            </a:r>
            <a:r>
              <a:rPr lang="zh-CN" altLang="en-US" b="1" dirty="0">
                <a:solidFill>
                  <a:srgbClr val="333333"/>
                </a:solidFill>
                <a:latin typeface="Tahoma" panose="020B0604030504040204" pitchFamily="34" charset="0"/>
                <a:sym typeface="+mn-ea"/>
              </a:rPr>
              <a:t>的核心，通过这种方式，我们可以无数次地重用那些已有的解决方案，无需再重复相同的工作。</a:t>
            </a:r>
            <a:endParaRPr lang="zh-CN" altLang="en-US" b="1" dirty="0">
              <a:solidFill>
                <a:srgbClr val="333333"/>
              </a:solidFill>
              <a:latin typeface="Tahoma" panose="020B0604030504040204" pitchFamily="34" charset="0"/>
              <a:sym typeface="+mn-ea"/>
            </a:endParaRPr>
          </a:p>
          <a:p>
            <a:pPr marL="342900" lvl="0" indent="-342900" algn="l" eaLnBrk="1" hangingPunct="1">
              <a:lnSpc>
                <a:spcPct val="150000"/>
              </a:lnSpc>
              <a:buFont typeface="Arial" panose="020B0604020202020204" pitchFamily="34" charset="0"/>
              <a:buChar char="•"/>
            </a:pPr>
            <a:endParaRPr lang="zh-CN" altLang="en-US" b="1" dirty="0">
              <a:solidFill>
                <a:srgbClr val="333333"/>
              </a:solidFill>
              <a:latin typeface="Tahoma" panose="020B0604030504040204" pitchFamily="34" charset="0"/>
              <a:ea typeface="微软雅黑" panose="020B0503020204020204" pitchFamily="34" charset="-122"/>
              <a:sym typeface="+mn-ea"/>
            </a:endParaRPr>
          </a:p>
          <a:p>
            <a:pPr marL="342900" lvl="0" indent="-342900" algn="l" eaLnBrk="1" hangingPunct="1">
              <a:lnSpc>
                <a:spcPct val="150000"/>
              </a:lnSpc>
              <a:buFont typeface="Arial" panose="020B0604020202020204" pitchFamily="34" charset="0"/>
              <a:buChar char="•"/>
            </a:pPr>
            <a:r>
              <a:rPr lang="zh-CN" altLang="en-US" b="1" dirty="0">
                <a:solidFill>
                  <a:srgbClr val="333333"/>
                </a:solidFill>
                <a:latin typeface="Tahoma" panose="020B0604030504040204" pitchFamily="34" charset="0"/>
                <a:sym typeface="+mn-ea"/>
              </a:rPr>
              <a:t>模式是在</a:t>
            </a:r>
            <a:r>
              <a:rPr lang="zh-CN" altLang="en-US" b="1" dirty="0">
                <a:solidFill>
                  <a:srgbClr val="FF3300"/>
                </a:solidFill>
                <a:latin typeface="Tahoma" panose="020B0604030504040204" pitchFamily="34" charset="0"/>
                <a:sym typeface="+mn-ea"/>
              </a:rPr>
              <a:t>特定环境</a:t>
            </a:r>
            <a:r>
              <a:rPr lang="zh-CN" altLang="en-US" b="1" dirty="0">
                <a:solidFill>
                  <a:srgbClr val="333333"/>
                </a:solidFill>
                <a:latin typeface="Tahoma" panose="020B0604030504040204" pitchFamily="34" charset="0"/>
                <a:sym typeface="+mn-ea"/>
              </a:rPr>
              <a:t>中</a:t>
            </a:r>
            <a:r>
              <a:rPr lang="zh-CN" altLang="en-US" b="1" dirty="0">
                <a:solidFill>
                  <a:srgbClr val="FF3300"/>
                </a:solidFill>
                <a:latin typeface="Tahoma" panose="020B0604030504040204" pitchFamily="34" charset="0"/>
                <a:sym typeface="+mn-ea"/>
              </a:rPr>
              <a:t>解决问题</a:t>
            </a:r>
            <a:r>
              <a:rPr lang="zh-CN" altLang="en-US" b="1" dirty="0">
                <a:solidFill>
                  <a:srgbClr val="333333"/>
                </a:solidFill>
                <a:latin typeface="Tahoma" panose="020B0604030504040204" pitchFamily="34" charset="0"/>
                <a:sym typeface="+mn-ea"/>
              </a:rPr>
              <a:t>的一种</a:t>
            </a:r>
            <a:r>
              <a:rPr lang="zh-CN" altLang="en-US" b="1" dirty="0">
                <a:solidFill>
                  <a:srgbClr val="FF3300"/>
                </a:solidFill>
                <a:latin typeface="Tahoma" panose="020B0604030504040204" pitchFamily="34" charset="0"/>
                <a:sym typeface="+mn-ea"/>
              </a:rPr>
              <a:t>方案</a:t>
            </a:r>
            <a:endParaRPr lang="zh-CN" altLang="en-US" b="1" dirty="0">
              <a:solidFill>
                <a:srgbClr val="FF3300"/>
              </a:solidFill>
              <a:latin typeface="Tahoma" panose="020B0604030504040204" pitchFamily="34" charset="0"/>
              <a:sym typeface="+mn-ea"/>
            </a:endParaRPr>
          </a:p>
          <a:p>
            <a:pPr marL="342900" lvl="0" indent="-342900" algn="l" eaLnBrk="1" hangingPunct="1">
              <a:lnSpc>
                <a:spcPct val="150000"/>
              </a:lnSpc>
              <a:buFont typeface="Arial" panose="020B0604020202020204" pitchFamily="34" charset="0"/>
              <a:buChar char="•"/>
            </a:pPr>
            <a:endParaRPr lang="zh-CN" altLang="en-US" b="1" dirty="0">
              <a:solidFill>
                <a:srgbClr val="FF3300"/>
              </a:solidFill>
              <a:latin typeface="Tahoma" panose="020B0604030504040204" pitchFamily="34" charset="0"/>
              <a:ea typeface="微软雅黑" panose="020B0503020204020204" pitchFamily="34" charset="-122"/>
              <a:sym typeface="+mn-ea"/>
            </a:endParaRPr>
          </a:p>
          <a:p>
            <a:pPr marL="0" lvl="1" indent="-342900" algn="l" eaLnBrk="1" hangingPunct="1">
              <a:lnSpc>
                <a:spcPct val="150000"/>
              </a:lnSpc>
              <a:buFont typeface="Arial" panose="020B0604020202020204" pitchFamily="34" charset="0"/>
              <a:buChar char="•"/>
            </a:pPr>
            <a:r>
              <a:rPr lang="zh-CN" altLang="en-US" b="1" dirty="0">
                <a:solidFill>
                  <a:srgbClr val="333333"/>
                </a:solidFill>
                <a:latin typeface="Tahoma" panose="020B0604030504040204" pitchFamily="34" charset="0"/>
                <a:sym typeface="+mn-ea"/>
              </a:rPr>
              <a:t>最早将该模式的思想引入软件工程方法学的是</a:t>
            </a:r>
            <a:r>
              <a:rPr lang="en-US" altLang="zh-CN" b="1" dirty="0">
                <a:solidFill>
                  <a:srgbClr val="333333"/>
                </a:solidFill>
                <a:latin typeface="Tahoma" panose="020B0604030504040204" pitchFamily="34" charset="0"/>
                <a:sym typeface="+mn-ea"/>
              </a:rPr>
              <a:t>1991-1992</a:t>
            </a:r>
            <a:r>
              <a:rPr lang="zh-CN" altLang="en-US" b="1" dirty="0">
                <a:solidFill>
                  <a:srgbClr val="333333"/>
                </a:solidFill>
                <a:latin typeface="Tahoma" panose="020B0604030504040204" pitchFamily="34" charset="0"/>
                <a:sym typeface="+mn-ea"/>
              </a:rPr>
              <a:t>年以“四人组</a:t>
            </a:r>
            <a:r>
              <a:rPr lang="en-US" altLang="zh-CN" b="1" dirty="0">
                <a:solidFill>
                  <a:srgbClr val="333333"/>
                </a:solidFill>
                <a:latin typeface="Tahoma" panose="020B0604030504040204" pitchFamily="34" charset="0"/>
                <a:sym typeface="+mn-ea"/>
              </a:rPr>
              <a:t>(</a:t>
            </a:r>
            <a:r>
              <a:rPr lang="en-US" altLang="zh-CN" b="1" dirty="0">
                <a:solidFill>
                  <a:srgbClr val="FF3300"/>
                </a:solidFill>
                <a:latin typeface="Tahoma" panose="020B0604030504040204" pitchFamily="34" charset="0"/>
                <a:sym typeface="+mn-ea"/>
              </a:rPr>
              <a:t>Gang of Four</a:t>
            </a:r>
            <a:r>
              <a:rPr lang="zh-CN" altLang="en-US" b="1" dirty="0">
                <a:solidFill>
                  <a:srgbClr val="FF3300"/>
                </a:solidFill>
                <a:latin typeface="Tahoma" panose="020B0604030504040204" pitchFamily="34" charset="0"/>
                <a:sym typeface="+mn-ea"/>
              </a:rPr>
              <a:t>，</a:t>
            </a:r>
            <a:r>
              <a:rPr lang="en-US" altLang="zh-CN" b="1" dirty="0">
                <a:solidFill>
                  <a:srgbClr val="FF3300"/>
                </a:solidFill>
                <a:latin typeface="Tahoma" panose="020B0604030504040204" pitchFamily="34" charset="0"/>
                <a:sym typeface="+mn-ea"/>
              </a:rPr>
              <a:t>GoF</a:t>
            </a:r>
            <a:r>
              <a:rPr lang="zh-CN" altLang="en-US" b="1" dirty="0">
                <a:solidFill>
                  <a:srgbClr val="FF3300"/>
                </a:solidFill>
                <a:latin typeface="Tahoma" panose="020B0604030504040204" pitchFamily="34" charset="0"/>
                <a:sym typeface="+mn-ea"/>
              </a:rPr>
              <a:t>，分别是</a:t>
            </a:r>
            <a:r>
              <a:rPr lang="en-US" altLang="zh-CN" b="1" dirty="0">
                <a:solidFill>
                  <a:srgbClr val="FF3300"/>
                </a:solidFill>
                <a:latin typeface="Tahoma" panose="020B0604030504040204" pitchFamily="34" charset="0"/>
                <a:sym typeface="+mn-ea"/>
              </a:rPr>
              <a:t>Erich Gamma, Richard Helm, Ralph Johnson</a:t>
            </a:r>
            <a:r>
              <a:rPr lang="zh-CN" altLang="en-US" b="1" dirty="0">
                <a:solidFill>
                  <a:srgbClr val="FF3300"/>
                </a:solidFill>
                <a:latin typeface="Tahoma" panose="020B0604030504040204" pitchFamily="34" charset="0"/>
                <a:sym typeface="+mn-ea"/>
              </a:rPr>
              <a:t>和</a:t>
            </a:r>
            <a:r>
              <a:rPr lang="en-US" altLang="zh-CN" b="1" dirty="0">
                <a:solidFill>
                  <a:srgbClr val="FF3300"/>
                </a:solidFill>
                <a:latin typeface="Tahoma" panose="020B0604030504040204" pitchFamily="34" charset="0"/>
                <a:sym typeface="+mn-ea"/>
              </a:rPr>
              <a:t>John Vlissides</a:t>
            </a:r>
            <a:r>
              <a:rPr lang="en-US" altLang="zh-CN" b="1" dirty="0">
                <a:solidFill>
                  <a:srgbClr val="333333"/>
                </a:solidFill>
                <a:latin typeface="Tahoma" panose="020B0604030504040204" pitchFamily="34" charset="0"/>
                <a:sym typeface="+mn-ea"/>
              </a:rPr>
              <a:t>)”</a:t>
            </a:r>
            <a:r>
              <a:rPr lang="zh-CN" altLang="en-US" b="1" dirty="0">
                <a:solidFill>
                  <a:srgbClr val="333333"/>
                </a:solidFill>
                <a:latin typeface="Tahoma" panose="020B0604030504040204" pitchFamily="34" charset="0"/>
                <a:sym typeface="+mn-ea"/>
              </a:rPr>
              <a:t>自称的四位著名软件工程学者，他们在</a:t>
            </a:r>
            <a:r>
              <a:rPr lang="en-US" altLang="zh-CN" b="1" dirty="0">
                <a:solidFill>
                  <a:srgbClr val="333333"/>
                </a:solidFill>
                <a:latin typeface="Tahoma" panose="020B0604030504040204" pitchFamily="34" charset="0"/>
                <a:sym typeface="+mn-ea"/>
              </a:rPr>
              <a:t>1994</a:t>
            </a:r>
            <a:r>
              <a:rPr lang="zh-CN" altLang="en-US" b="1" dirty="0">
                <a:solidFill>
                  <a:srgbClr val="333333"/>
                </a:solidFill>
                <a:latin typeface="Tahoma" panose="020B0604030504040204" pitchFamily="34" charset="0"/>
                <a:sym typeface="+mn-ea"/>
              </a:rPr>
              <a:t>年归纳发表了</a:t>
            </a:r>
            <a:r>
              <a:rPr lang="en-US" altLang="zh-CN" b="1" dirty="0">
                <a:solidFill>
                  <a:srgbClr val="333333"/>
                </a:solidFill>
                <a:latin typeface="Tahoma" panose="020B0604030504040204" pitchFamily="34" charset="0"/>
                <a:sym typeface="+mn-ea"/>
              </a:rPr>
              <a:t>23</a:t>
            </a:r>
            <a:r>
              <a:rPr lang="zh-CN" altLang="en-US" b="1" dirty="0">
                <a:solidFill>
                  <a:srgbClr val="333333"/>
                </a:solidFill>
                <a:latin typeface="Tahoma" panose="020B0604030504040204" pitchFamily="34" charset="0"/>
                <a:sym typeface="+mn-ea"/>
              </a:rPr>
              <a:t>种在软件开发中使用频率较高的设计模式，旨在</a:t>
            </a:r>
            <a:r>
              <a:rPr lang="zh-CN" altLang="en-US" b="1" dirty="0">
                <a:solidFill>
                  <a:srgbClr val="FF3300"/>
                </a:solidFill>
                <a:latin typeface="Tahoma" panose="020B0604030504040204" pitchFamily="34" charset="0"/>
                <a:sym typeface="+mn-ea"/>
              </a:rPr>
              <a:t>用模式来统一沟通面向对象方法在分析、设计和实现间的鸿沟</a:t>
            </a:r>
            <a:r>
              <a:rPr lang="zh-CN" altLang="en-US" b="1" dirty="0">
                <a:solidFill>
                  <a:srgbClr val="333333"/>
                </a:solidFill>
                <a:latin typeface="Tahoma" panose="020B0604030504040204" pitchFamily="34" charset="0"/>
                <a:sym typeface="+mn-ea"/>
              </a:rPr>
              <a:t>。</a:t>
            </a:r>
            <a:endParaRPr lang="zh-CN" altLang="en-US" b="1" dirty="0">
              <a:solidFill>
                <a:srgbClr val="333333"/>
              </a:solidFill>
              <a:latin typeface="Tahoma" panose="020B0604030504040204" pitchFamily="34" charset="0"/>
              <a:ea typeface="楷体_GB2312" pitchFamily="49" charset="-122"/>
            </a:endParaRPr>
          </a:p>
          <a:p>
            <a:pPr marL="342900" lvl="0" indent="-342900" algn="l" eaLnBrk="1" hangingPunct="1">
              <a:lnSpc>
                <a:spcPct val="150000"/>
              </a:lnSpc>
              <a:buFont typeface="Arial" panose="020B0604020202020204" pitchFamily="34" charset="0"/>
              <a:buChar char="•"/>
            </a:pPr>
            <a:endParaRPr lang="zh-CN" altLang="en-US" sz="2400" b="1" dirty="0">
              <a:solidFill>
                <a:srgbClr val="FF3300"/>
              </a:solidFill>
              <a:latin typeface="Tahoma" panose="020B0604030504040204" pitchFamily="34" charset="0"/>
              <a:ea typeface="微软雅黑" panose="020B0503020204020204" pitchFamily="34" charset="-122"/>
              <a:sym typeface="+mn-ea"/>
            </a:endParaRPr>
          </a:p>
          <a:p>
            <a:pPr marL="342900" lvl="0" indent="-342900" algn="l" eaLnBrk="1" hangingPunct="1">
              <a:lnSpc>
                <a:spcPct val="150000"/>
              </a:lnSpc>
              <a:buClrTx/>
              <a:buFont typeface="Wingdings" panose="05000000000000000000" pitchFamily="2" charset="2"/>
              <a:buChar char="Ø"/>
            </a:pPr>
            <a:endParaRPr lang="zh-CN" altLang="en-US"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057275" y="1287780"/>
            <a:ext cx="7719695" cy="4206240"/>
          </a:xfrm>
          <a:prstGeom prst="rect">
            <a:avLst/>
          </a:prstGeom>
          <a:noFill/>
          <a:ln w="19050">
            <a:noFill/>
          </a:ln>
        </p:spPr>
        <p:txBody>
          <a:bodyPr wrap="square" anchor="t">
            <a:spAutoFit/>
          </a:bodyPr>
          <a:p>
            <a:pPr marL="342900" lvl="0" indent="-342900" algn="l">
              <a:lnSpc>
                <a:spcPct val="150000"/>
              </a:lnSpc>
              <a:buFont typeface="Wingdings" panose="05000000000000000000" charset="0"/>
              <a:buChar char="u"/>
            </a:pPr>
            <a:r>
              <a:rPr lang="zh-CN" altLang="en-US" dirty="0">
                <a:sym typeface="+mn-ea"/>
              </a:rPr>
              <a:t>软件模式的定义</a:t>
            </a:r>
            <a:endParaRPr lang="zh-CN" altLang="en-US" dirty="0">
              <a:sym typeface="+mn-ea"/>
            </a:endParaRPr>
          </a:p>
          <a:p>
            <a:pPr marL="342900" lvl="0" indent="-342900" algn="l">
              <a:lnSpc>
                <a:spcPct val="150000"/>
              </a:lnSpc>
              <a:buFont typeface="Arial" panose="020B0604020202020204" pitchFamily="34" charset="0"/>
              <a:buChar char="•"/>
            </a:pPr>
            <a:r>
              <a:rPr lang="zh-CN" altLang="en-US" dirty="0">
                <a:sym typeface="+mn-ea"/>
              </a:rPr>
              <a:t>软件模式是将模式的一般概念应用于软件开发领域，即</a:t>
            </a:r>
            <a:r>
              <a:rPr lang="zh-CN" altLang="en-US" dirty="0">
                <a:solidFill>
                  <a:srgbClr val="FF3300"/>
                </a:solidFill>
                <a:sym typeface="+mn-ea"/>
              </a:rPr>
              <a:t>软件开发的总体指导思路或参照样板</a:t>
            </a:r>
            <a:r>
              <a:rPr lang="zh-CN" altLang="en-US" dirty="0">
                <a:sym typeface="+mn-ea"/>
              </a:rPr>
              <a:t>。软件模式并非仅限于设计模式，还包括架构模式、分析模式和过程模式等，实际上，</a:t>
            </a:r>
            <a:r>
              <a:rPr lang="zh-CN" altLang="en-US" dirty="0">
                <a:solidFill>
                  <a:srgbClr val="FF3300"/>
                </a:solidFill>
                <a:sym typeface="+mn-ea"/>
              </a:rPr>
              <a:t>在软件生存期的每一个阶段都存在着一些被认同的模式</a:t>
            </a:r>
            <a:r>
              <a:rPr lang="zh-CN" altLang="en-US" dirty="0">
                <a:sym typeface="+mn-ea"/>
              </a:rPr>
              <a:t>。</a:t>
            </a:r>
            <a:endParaRPr lang="zh-CN" altLang="en-US" dirty="0">
              <a:sym typeface="+mn-ea"/>
            </a:endParaRPr>
          </a:p>
          <a:p>
            <a:pPr marL="342900" lvl="0" indent="-342900" algn="l">
              <a:lnSpc>
                <a:spcPct val="150000"/>
              </a:lnSpc>
              <a:buFont typeface="Arial" panose="020B0604020202020204" pitchFamily="34" charset="0"/>
              <a:buChar char="•"/>
            </a:pPr>
            <a:endParaRPr lang="zh-CN" altLang="en-US" dirty="0"/>
          </a:p>
          <a:p>
            <a:pPr marL="342900" lvl="0" indent="-342900" algn="l">
              <a:lnSpc>
                <a:spcPct val="150000"/>
              </a:lnSpc>
              <a:buFont typeface="Arial" panose="020B0604020202020204" pitchFamily="34" charset="0"/>
              <a:buChar char="•"/>
            </a:pPr>
            <a:r>
              <a:rPr lang="zh-CN" altLang="en-US" dirty="0">
                <a:sym typeface="+mn-ea"/>
              </a:rPr>
              <a:t>软件模式可以认为是</a:t>
            </a:r>
            <a:r>
              <a:rPr lang="zh-CN" altLang="en-US" dirty="0">
                <a:solidFill>
                  <a:srgbClr val="FF3300"/>
                </a:solidFill>
                <a:sym typeface="+mn-ea"/>
              </a:rPr>
              <a:t>对软件开发这一特定“问题”的“解法”的某种统一表示</a:t>
            </a:r>
            <a:r>
              <a:rPr lang="zh-CN" altLang="en-US" dirty="0">
                <a:sym typeface="+mn-ea"/>
              </a:rPr>
              <a:t>，它和</a:t>
            </a:r>
            <a:r>
              <a:rPr lang="en-US" altLang="zh-CN" dirty="0">
                <a:sym typeface="+mn-ea"/>
              </a:rPr>
              <a:t>Alexander</a:t>
            </a:r>
            <a:r>
              <a:rPr lang="zh-CN" altLang="en-US" dirty="0">
                <a:sym typeface="+mn-ea"/>
              </a:rPr>
              <a:t>所描述的模式定义完全相同，即</a:t>
            </a:r>
            <a:r>
              <a:rPr lang="zh-CN" altLang="en-US" dirty="0">
                <a:solidFill>
                  <a:srgbClr val="FF3300"/>
                </a:solidFill>
                <a:sym typeface="+mn-ea"/>
              </a:rPr>
              <a:t>软件模式等于一定条件下的出现的问题以及解法</a:t>
            </a:r>
            <a:r>
              <a:rPr lang="zh-CN" altLang="en-US" dirty="0">
                <a:sym typeface="+mn-ea"/>
              </a:rPr>
              <a:t>。软件模式的基础结构由</a:t>
            </a:r>
            <a:r>
              <a:rPr lang="en-US" altLang="zh-CN" dirty="0">
                <a:sym typeface="+mn-ea"/>
              </a:rPr>
              <a:t>4</a:t>
            </a:r>
            <a:r>
              <a:rPr lang="zh-CN" altLang="en-US" dirty="0">
                <a:sym typeface="+mn-ea"/>
              </a:rPr>
              <a:t>个部分构成：</a:t>
            </a:r>
            <a:r>
              <a:rPr lang="zh-CN" altLang="en-US" dirty="0">
                <a:solidFill>
                  <a:srgbClr val="FF3300"/>
                </a:solidFill>
                <a:sym typeface="+mn-ea"/>
              </a:rPr>
              <a:t>问题描述</a:t>
            </a:r>
            <a:r>
              <a:rPr lang="zh-CN" altLang="en-US" dirty="0">
                <a:sym typeface="+mn-ea"/>
              </a:rPr>
              <a:t>、</a:t>
            </a:r>
            <a:r>
              <a:rPr lang="zh-CN" altLang="en-US" dirty="0">
                <a:solidFill>
                  <a:srgbClr val="FF3300"/>
                </a:solidFill>
                <a:sym typeface="+mn-ea"/>
              </a:rPr>
              <a:t>前提条件（环境或约束条件）、解法</a:t>
            </a:r>
            <a:r>
              <a:rPr lang="zh-CN" altLang="en-US" dirty="0">
                <a:sym typeface="+mn-ea"/>
              </a:rPr>
              <a:t>和</a:t>
            </a:r>
            <a:r>
              <a:rPr lang="zh-CN" altLang="en-US" dirty="0">
                <a:solidFill>
                  <a:srgbClr val="FF3300"/>
                </a:solidFill>
                <a:sym typeface="+mn-ea"/>
              </a:rPr>
              <a:t>效果</a:t>
            </a:r>
            <a:r>
              <a:rPr lang="zh-CN" altLang="en-US" dirty="0">
                <a:sym typeface="+mn-ea"/>
              </a:rPr>
              <a:t>。</a:t>
            </a:r>
            <a:endParaRPr lang="zh-CN" altLang="en-US"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2834640"/>
          </a:xfrm>
          <a:prstGeom prst="rect">
            <a:avLst/>
          </a:prstGeom>
          <a:noFill/>
          <a:ln w="19050">
            <a:noFill/>
          </a:ln>
        </p:spPr>
        <p:txBody>
          <a:bodyPr wrap="square" anchor="t">
            <a:spAutoFit/>
          </a:bodyPr>
          <a:p>
            <a:pPr marL="342900" lvl="0" indent="-342900" algn="l" eaLnBrk="1" hangingPunct="1">
              <a:lnSpc>
                <a:spcPct val="150000"/>
              </a:lnSpc>
              <a:buClrTx/>
              <a:buFont typeface="Wingdings" panose="05000000000000000000" charset="0"/>
              <a:buChar char="u"/>
            </a:pPr>
            <a:r>
              <a:rPr lang="zh-CN" altLang="en-US" sz="2400" dirty="0">
                <a:sym typeface="+mn-ea"/>
              </a:rPr>
              <a:t>设计模式的定义</a:t>
            </a:r>
            <a:endParaRPr lang="zh-CN" altLang="en-US" sz="2400" dirty="0">
              <a:solidFill>
                <a:srgbClr val="FF3300"/>
              </a:solidFill>
              <a:sym typeface="+mn-ea"/>
            </a:endParaRPr>
          </a:p>
          <a:p>
            <a:pPr marL="342900" lvl="0" indent="-342900" algn="l" eaLnBrk="1" hangingPunct="1">
              <a:lnSpc>
                <a:spcPct val="150000"/>
              </a:lnSpc>
              <a:buClrTx/>
              <a:buFont typeface="Wingdings" panose="05000000000000000000" pitchFamily="2" charset="2"/>
              <a:buChar char="Ø"/>
            </a:pPr>
            <a:r>
              <a:rPr lang="zh-CN" altLang="en-US" sz="2400" dirty="0">
                <a:solidFill>
                  <a:srgbClr val="FF3300"/>
                </a:solidFill>
                <a:sym typeface="+mn-ea"/>
              </a:rPr>
              <a:t>软件设计模式</a:t>
            </a:r>
            <a:r>
              <a:rPr lang="en-US" altLang="zh-CN" sz="2400" dirty="0">
                <a:solidFill>
                  <a:srgbClr val="FF3300"/>
                </a:solidFill>
                <a:sym typeface="+mn-ea"/>
              </a:rPr>
              <a:t>(Design Pattern)</a:t>
            </a:r>
            <a:r>
              <a:rPr lang="zh-CN" altLang="en-US" sz="2400" dirty="0">
                <a:sym typeface="+mn-ea"/>
              </a:rPr>
              <a:t>是一套</a:t>
            </a:r>
            <a:r>
              <a:rPr lang="zh-CN" altLang="en-US" sz="2400" dirty="0">
                <a:solidFill>
                  <a:srgbClr val="FF3300"/>
                </a:solidFill>
                <a:sym typeface="+mn-ea"/>
              </a:rPr>
              <a:t>被反复使用、多数人知晓的、经过分类编目的、代码设计经验的总结</a:t>
            </a:r>
            <a:r>
              <a:rPr lang="zh-CN" altLang="en-US" sz="2400" dirty="0">
                <a:sym typeface="+mn-ea"/>
              </a:rPr>
              <a:t>，使用设计模式是为了可重用代码、让代码更容易被他人理解、保证代码可靠性。</a:t>
            </a:r>
            <a:endParaRPr lang="zh-CN" altLang="en-US"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840480"/>
          </a:xfrm>
          <a:prstGeom prst="rect">
            <a:avLst/>
          </a:prstGeom>
          <a:noFill/>
          <a:ln w="19050">
            <a:noFill/>
          </a:ln>
        </p:spPr>
        <p:txBody>
          <a:bodyPr wrap="square" anchor="t">
            <a:spAutoFit/>
          </a:bodyPr>
          <a:p>
            <a:pPr marL="342900" lvl="0" indent="-342900" algn="l">
              <a:lnSpc>
                <a:spcPct val="150000"/>
              </a:lnSpc>
              <a:buClrTx/>
              <a:buFont typeface="Wingdings" panose="05000000000000000000" charset="0"/>
              <a:buChar char="u"/>
            </a:pPr>
            <a:r>
              <a:rPr lang="zh-CN" altLang="en-US" sz="2400" dirty="0">
                <a:sym typeface="+mn-ea"/>
              </a:rPr>
              <a:t>设计模式的特点</a:t>
            </a:r>
            <a:endParaRPr lang="zh-CN" altLang="en-US" sz="2400" dirty="0">
              <a:sym typeface="+mn-ea"/>
            </a:endParaRPr>
          </a:p>
          <a:p>
            <a:pPr lvl="0" algn="l">
              <a:lnSpc>
                <a:spcPct val="150000"/>
              </a:lnSpc>
              <a:buFont typeface="Wingdings" panose="05000000000000000000" pitchFamily="2" charset="2"/>
              <a:buChar char="ü"/>
            </a:pPr>
            <a:r>
              <a:rPr lang="zh-CN" altLang="en-US" sz="2000" b="1" dirty="0" smtClean="0">
                <a:sym typeface="+mn-ea"/>
              </a:rPr>
              <a:t>名称</a:t>
            </a:r>
            <a:endParaRPr lang="en-US" altLang="zh-CN" sz="2000" b="1" dirty="0" smtClean="0"/>
          </a:p>
          <a:p>
            <a:pPr lvl="1" algn="l">
              <a:lnSpc>
                <a:spcPct val="150000"/>
              </a:lnSpc>
              <a:buNone/>
            </a:pPr>
            <a:r>
              <a:rPr lang="zh-CN" altLang="en-US" sz="2000" dirty="0" smtClean="0">
                <a:sym typeface="+mn-ea"/>
              </a:rPr>
              <a:t>每个设计模式都有一个名称。</a:t>
            </a:r>
            <a:endParaRPr lang="en-US" altLang="zh-CN" sz="2000" dirty="0" smtClean="0"/>
          </a:p>
          <a:p>
            <a:pPr lvl="0" algn="l">
              <a:lnSpc>
                <a:spcPct val="150000"/>
              </a:lnSpc>
              <a:buFont typeface="Wingdings" panose="05000000000000000000" pitchFamily="2" charset="2"/>
              <a:buChar char="ü"/>
            </a:pPr>
            <a:r>
              <a:rPr lang="zh-CN" altLang="en-US" sz="2000" b="1" dirty="0" smtClean="0">
                <a:sym typeface="+mn-ea"/>
              </a:rPr>
              <a:t>可传授性</a:t>
            </a:r>
            <a:endParaRPr lang="en-US" altLang="zh-CN" sz="2000" b="1" dirty="0" smtClean="0"/>
          </a:p>
          <a:p>
            <a:pPr marL="259080" lvl="1" indent="-47625" algn="l">
              <a:lnSpc>
                <a:spcPct val="150000"/>
              </a:lnSpc>
              <a:buNone/>
            </a:pPr>
            <a:r>
              <a:rPr lang="zh-CN" altLang="en-US" sz="2000" dirty="0" smtClean="0">
                <a:sym typeface="+mn-ea"/>
              </a:rPr>
              <a:t>   问题反复出现，解决问题的方案相同，大家都接受改方案。</a:t>
            </a:r>
            <a:endParaRPr lang="en-US" altLang="zh-CN" sz="2000" dirty="0" smtClean="0"/>
          </a:p>
          <a:p>
            <a:pPr marL="-15240" lvl="0" indent="-47625" algn="l">
              <a:lnSpc>
                <a:spcPct val="150000"/>
              </a:lnSpc>
              <a:buFont typeface="Wingdings" panose="05000000000000000000" pitchFamily="2" charset="2"/>
              <a:buChar char="ü"/>
            </a:pPr>
            <a:r>
              <a:rPr lang="zh-CN" altLang="en-US" sz="2000" b="1" dirty="0" smtClean="0">
                <a:sym typeface="+mn-ea"/>
              </a:rPr>
              <a:t>可重用性</a:t>
            </a:r>
            <a:endParaRPr lang="en-US" altLang="zh-CN" sz="2000" b="1" dirty="0" smtClean="0"/>
          </a:p>
          <a:p>
            <a:pPr marL="168275" lvl="0" indent="0" algn="l">
              <a:lnSpc>
                <a:spcPct val="150000"/>
              </a:lnSpc>
              <a:buNone/>
            </a:pPr>
            <a:r>
              <a:rPr lang="zh-CN" altLang="en-US" sz="2000" dirty="0" smtClean="0">
                <a:sym typeface="+mn-ea"/>
              </a:rPr>
              <a:t>    问题反复出现，尽管问题出现的 环境有不同，但解决方案都应该有效。</a:t>
            </a:r>
            <a:endParaRPr lang="zh-CN" altLang="en-US" sz="2000"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212080"/>
          </a:xfrm>
          <a:prstGeom prst="rect">
            <a:avLst/>
          </a:prstGeom>
          <a:noFill/>
          <a:ln w="19050">
            <a:noFill/>
          </a:ln>
        </p:spPr>
        <p:txBody>
          <a:bodyPr wrap="square" anchor="t">
            <a:spAutoFit/>
          </a:bodyPr>
          <a:p>
            <a:pPr marL="342900" lvl="0" indent="-342900" algn="l">
              <a:lnSpc>
                <a:spcPct val="150000"/>
              </a:lnSpc>
              <a:buClrTx/>
              <a:buFont typeface="Wingdings" panose="05000000000000000000" charset="0"/>
              <a:buChar char="u"/>
            </a:pPr>
            <a:r>
              <a:rPr lang="zh-CN" altLang="en-US" sz="2400" dirty="0">
                <a:sym typeface="+mn-ea"/>
              </a:rPr>
              <a:t>设计模式的特点</a:t>
            </a:r>
            <a:endParaRPr lang="zh-CN" altLang="en-US" sz="2400" dirty="0">
              <a:sym typeface="+mn-ea"/>
            </a:endParaRPr>
          </a:p>
          <a:p>
            <a:pPr lvl="0" algn="l">
              <a:lnSpc>
                <a:spcPct val="150000"/>
              </a:lnSpc>
              <a:buFont typeface="Wingdings" panose="05000000000000000000" pitchFamily="2" charset="2"/>
              <a:buChar char="ü"/>
            </a:pPr>
            <a:r>
              <a:rPr lang="zh-CN" altLang="en-US" sz="2000" b="1" dirty="0" smtClean="0">
                <a:sym typeface="+mn-ea"/>
              </a:rPr>
              <a:t>重用设计</a:t>
            </a:r>
            <a:endParaRPr lang="en-US" altLang="zh-CN" sz="2000" b="1" dirty="0" smtClean="0"/>
          </a:p>
          <a:p>
            <a:pPr marL="250825" lvl="1" indent="-40005" algn="l" defTabSz="-635">
              <a:lnSpc>
                <a:spcPct val="150000"/>
              </a:lnSpc>
              <a:buNone/>
              <a:tabLst>
                <a:tab pos="6637020" algn="l"/>
                <a:tab pos="6724650" algn="l"/>
              </a:tabLst>
            </a:pPr>
            <a:r>
              <a:rPr lang="zh-CN" altLang="en-US" sz="2000" dirty="0" smtClean="0">
                <a:sym typeface="+mn-ea"/>
              </a:rPr>
              <a:t>重用设计比重用代码更有意义，它会自动带来代码重 用；</a:t>
            </a:r>
            <a:endParaRPr lang="en-US" altLang="zh-CN" sz="2000" dirty="0" smtClean="0"/>
          </a:p>
          <a:p>
            <a:pPr lvl="0" algn="l">
              <a:lnSpc>
                <a:spcPct val="150000"/>
              </a:lnSpc>
              <a:buFont typeface="Wingdings" panose="05000000000000000000" pitchFamily="2" charset="2"/>
              <a:buChar char="ü"/>
            </a:pPr>
            <a:r>
              <a:rPr lang="zh-CN" altLang="en-US" sz="2000" b="1" dirty="0" smtClean="0">
                <a:sym typeface="+mn-ea"/>
              </a:rPr>
              <a:t>为设计提供共同的词汇</a:t>
            </a:r>
            <a:endParaRPr lang="en-US" altLang="zh-CN" sz="2000" b="1" dirty="0" smtClean="0"/>
          </a:p>
          <a:p>
            <a:pPr lvl="0" algn="l">
              <a:lnSpc>
                <a:spcPct val="150000"/>
              </a:lnSpc>
              <a:buNone/>
            </a:pPr>
            <a:r>
              <a:rPr lang="zh-CN" altLang="en-US" sz="2000" b="1" dirty="0" smtClean="0">
                <a:sym typeface="+mn-ea"/>
              </a:rPr>
              <a:t>   </a:t>
            </a:r>
            <a:r>
              <a:rPr lang="zh-CN" altLang="en-US" sz="2000" dirty="0" smtClean="0">
                <a:sym typeface="+mn-ea"/>
              </a:rPr>
              <a:t>每个模式名就是一个设计词汇，其概念使得程序员间的交流更加 方便；编写开发文档更加容易；</a:t>
            </a:r>
            <a:endParaRPr lang="en-US" altLang="zh-CN" sz="2000" dirty="0" smtClean="0"/>
          </a:p>
          <a:p>
            <a:pPr marL="-15240" lvl="0" indent="-47625" algn="l">
              <a:lnSpc>
                <a:spcPct val="150000"/>
              </a:lnSpc>
              <a:buFont typeface="Wingdings" panose="05000000000000000000" pitchFamily="2" charset="2"/>
              <a:buChar char="ü"/>
            </a:pPr>
            <a:r>
              <a:rPr lang="zh-CN" altLang="en-US" sz="2000" b="1" dirty="0" smtClean="0">
                <a:sym typeface="+mn-ea"/>
              </a:rPr>
              <a:t>重构系统更加容易</a:t>
            </a:r>
            <a:endParaRPr lang="en-US" altLang="zh-CN" sz="2000" b="1" dirty="0" smtClean="0"/>
          </a:p>
          <a:p>
            <a:pPr marL="259080" lvl="1" indent="-47625" algn="l">
              <a:lnSpc>
                <a:spcPct val="150000"/>
              </a:lnSpc>
              <a:buNone/>
            </a:pPr>
            <a:r>
              <a:rPr lang="zh-CN" altLang="en-US" sz="2000" dirty="0" smtClean="0">
                <a:sym typeface="+mn-ea"/>
              </a:rPr>
              <a:t>设计模式从最初的设计就考虑到变化，因此当需求发生变化时，一般不会改变整体设计；</a:t>
            </a:r>
            <a:endParaRPr lang="en-US" altLang="zh-CN" sz="2000" dirty="0" smtClean="0"/>
          </a:p>
          <a:p>
            <a:pPr marL="-15240" lvl="0" indent="-47625" algn="l">
              <a:lnSpc>
                <a:spcPct val="150000"/>
              </a:lnSpc>
              <a:buFont typeface="Wingdings" panose="05000000000000000000" pitchFamily="2" charset="2"/>
              <a:buChar char="ü"/>
            </a:pPr>
            <a:r>
              <a:rPr lang="zh-CN" altLang="en-US" sz="2000" b="1" dirty="0" smtClean="0">
                <a:sym typeface="+mn-ea"/>
              </a:rPr>
              <a:t>节约设计时间</a:t>
            </a:r>
            <a:endParaRPr lang="zh-CN" altLang="en-US" sz="2000" b="1" dirty="0" smtClean="0">
              <a:sym typeface="+mn-ea"/>
            </a:endParaRPr>
          </a:p>
          <a:p>
            <a:pPr marL="-15240" lvl="0" indent="-47625" algn="l">
              <a:lnSpc>
                <a:spcPct val="150000"/>
              </a:lnSpc>
              <a:buFont typeface="Wingdings" panose="05000000000000000000" pitchFamily="2" charset="2"/>
              <a:buChar char="ü"/>
            </a:pPr>
            <a:r>
              <a:rPr lang="zh-CN" altLang="en-US" sz="2000" b="1" dirty="0" smtClean="0">
                <a:sym typeface="+mn-ea"/>
              </a:rPr>
              <a:t>可采用任何编程语言实现</a:t>
            </a:r>
            <a:endParaRPr lang="zh-CN" altLang="en-US" sz="2000"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软件设计与</a:t>
            </a:r>
            <a:r>
              <a:rPr lang="en-US" altLang="zh-CN" dirty="0">
                <a:solidFill>
                  <a:schemeClr val="tx1"/>
                </a:solidFill>
              </a:rPr>
              <a:t>UML</a:t>
            </a:r>
            <a:endParaRPr lang="en-US" altLang="zh-CN"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5166360"/>
          </a:xfrm>
          <a:prstGeom prst="rect">
            <a:avLst/>
          </a:prstGeom>
          <a:noFill/>
          <a:ln w="19050">
            <a:noFill/>
          </a:ln>
        </p:spPr>
        <p:txBody>
          <a:bodyPr wrap="square" anchor="t">
            <a:spAutoFit/>
          </a:bodyPr>
          <a:p>
            <a:pPr marL="342900" lvl="0" indent="-342900" algn="l" eaLnBrk="1" hangingPunct="1">
              <a:lnSpc>
                <a:spcPct val="150000"/>
              </a:lnSpc>
              <a:buFont typeface="Wingdings" panose="05000000000000000000" charset="0"/>
              <a:buChar char="u"/>
            </a:pPr>
            <a:r>
              <a:rPr lang="zh-CN" altLang="en-US" sz="2400" dirty="0">
                <a:sym typeface="+mn-ea"/>
              </a:rPr>
              <a:t>关联关系(Association)</a:t>
            </a:r>
            <a:endParaRPr lang="zh-CN" altLang="en-US" sz="24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关联关系是类与类之间最常用的一种关系，它是一种结构化关系，用于表示一类对象与另一类对象之间有(hasa)联系。这种关系通常情况下是一个类的对象作为另一个类的属性。</a:t>
            </a:r>
            <a:endParaRPr lang="zh-CN" altLang="en-US" sz="2000" dirty="0">
              <a:sym typeface="+mn-ea"/>
            </a:endParaRPr>
          </a:p>
          <a:p>
            <a:pPr marL="342900" lvl="0" indent="-342900" algn="l" eaLnBrk="1" hangingPunct="1">
              <a:lnSpc>
                <a:spcPct val="150000"/>
              </a:lnSpc>
              <a:buFont typeface="Wingdings" panose="05000000000000000000" charset="0"/>
              <a:buChar char="ü"/>
            </a:pPr>
            <a:endParaRPr lang="zh-CN" altLang="en-US" sz="2000" dirty="0">
              <a:sym typeface="+mn-ea"/>
            </a:endParaRPr>
          </a:p>
          <a:p>
            <a:pPr marL="342900" lvl="0" indent="-342900" algn="l" eaLnBrk="1" hangingPunct="1">
              <a:lnSpc>
                <a:spcPct val="150000"/>
              </a:lnSpc>
              <a:buFont typeface="Wingdings" panose="05000000000000000000" charset="0"/>
              <a:buChar char="ü"/>
            </a:pPr>
            <a:endParaRPr lang="zh-CN" altLang="en-US" sz="2000" dirty="0">
              <a:sym typeface="+mn-ea"/>
            </a:endParaRPr>
          </a:p>
          <a:p>
            <a:pPr marL="342900" lvl="0" indent="-342900" algn="l" eaLnBrk="1" hangingPunct="1">
              <a:lnSpc>
                <a:spcPct val="150000"/>
              </a:lnSpc>
              <a:buFont typeface="Wingdings" panose="05000000000000000000" charset="0"/>
              <a:buChar char="ü"/>
            </a:pPr>
            <a:endParaRPr lang="zh-CN" altLang="en-US" sz="20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在Person类中有一个属性，这个属性是Car的对象。那么这个时候Person和Car就是关联关系。</a:t>
            </a:r>
            <a:endParaRPr lang="zh-CN" altLang="en-US" sz="2000" dirty="0">
              <a:sym typeface="+mn-ea"/>
            </a:endParaRPr>
          </a:p>
          <a:p>
            <a:pPr lvl="0" algn="l" eaLnBrk="1" hangingPunct="1">
              <a:lnSpc>
                <a:spcPct val="150000"/>
              </a:lnSpc>
              <a:buFont typeface="Arial" panose="020B0604020202020204" pitchFamily="34" charset="0"/>
            </a:pPr>
            <a:endParaRPr lang="zh-CN" altLang="en-US" sz="2000" dirty="0">
              <a:cs typeface="+mn-ea"/>
              <a:sym typeface="+mn-ea"/>
            </a:endParaRPr>
          </a:p>
          <a:p>
            <a:pPr marL="342900" lvl="0" indent="-342900" algn="l" eaLnBrk="1" hangingPunct="1">
              <a:lnSpc>
                <a:spcPct val="150000"/>
              </a:lnSpc>
              <a:buClrTx/>
              <a:buFont typeface="Wingdings" panose="05000000000000000000" pitchFamily="2" charset="2"/>
              <a:buChar char="Ø"/>
            </a:pPr>
            <a:endParaRPr lang="zh-CN" altLang="en-US" dirty="0">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415415" y="3469640"/>
            <a:ext cx="2257425" cy="1095375"/>
          </a:xfrm>
          <a:prstGeom prst="rect">
            <a:avLst/>
          </a:prstGeom>
        </p:spPr>
      </p:pic>
      <p:pic>
        <p:nvPicPr>
          <p:cNvPr id="3" name="图片 2"/>
          <p:cNvPicPr>
            <a:picLocks noChangeAspect="1"/>
          </p:cNvPicPr>
          <p:nvPr/>
        </p:nvPicPr>
        <p:blipFill>
          <a:blip r:embed="rId3"/>
          <a:stretch>
            <a:fillRect/>
          </a:stretch>
        </p:blipFill>
        <p:spPr>
          <a:xfrm>
            <a:off x="3980815" y="3483610"/>
            <a:ext cx="1990725" cy="676275"/>
          </a:xfrm>
          <a:prstGeom prst="rect">
            <a:avLst/>
          </a:prstGeom>
        </p:spPr>
      </p:pic>
      <p:pic>
        <p:nvPicPr>
          <p:cNvPr id="4" name="图片 1" descr="IMG_256"/>
          <p:cNvPicPr>
            <a:picLocks noChangeAspect="1"/>
          </p:cNvPicPr>
          <p:nvPr/>
        </p:nvPicPr>
        <p:blipFill>
          <a:blip r:embed="rId4"/>
          <a:stretch>
            <a:fillRect/>
          </a:stretch>
        </p:blipFill>
        <p:spPr>
          <a:xfrm>
            <a:off x="1470025" y="5149533"/>
            <a:ext cx="4114800" cy="11144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892040"/>
          </a:xfrm>
          <a:prstGeom prst="rect">
            <a:avLst/>
          </a:prstGeom>
          <a:noFill/>
          <a:ln w="19050">
            <a:noFill/>
          </a:ln>
        </p:spPr>
        <p:txBody>
          <a:bodyPr wrap="square" anchor="t">
            <a:spAutoFit/>
          </a:bodyPr>
          <a:p>
            <a:pPr marL="342900" lvl="0" indent="-342900" algn="l">
              <a:lnSpc>
                <a:spcPct val="150000"/>
              </a:lnSpc>
              <a:buFont typeface="Wingdings" panose="05000000000000000000" charset="0"/>
              <a:buChar char="u"/>
            </a:pPr>
            <a:r>
              <a:rPr lang="zh-CN" altLang="en-US" sz="2400" dirty="0">
                <a:sym typeface="+mn-ea"/>
              </a:rPr>
              <a:t>设计模式的基本要素 </a:t>
            </a:r>
            <a:endParaRPr lang="zh-CN" altLang="en-US" sz="2400" dirty="0"/>
          </a:p>
          <a:p>
            <a:pPr marL="342900" lvl="0" indent="-342900" algn="l">
              <a:lnSpc>
                <a:spcPct val="150000"/>
              </a:lnSpc>
              <a:buFont typeface="Wingdings" panose="05000000000000000000" charset="0"/>
              <a:buChar char="ü"/>
            </a:pPr>
            <a:r>
              <a:rPr lang="zh-CN" altLang="en-US" sz="2400" dirty="0">
                <a:sym typeface="+mn-ea"/>
              </a:rPr>
              <a:t>设计模式一般有如下几个基本要素：模式名称、问题、目的、解决方案、效果、实例代码和相关设计模式，其中的关键元素包括以下四个方面：</a:t>
            </a:r>
            <a:endParaRPr lang="zh-CN" altLang="en-US" sz="2400" dirty="0"/>
          </a:p>
          <a:p>
            <a:pPr lvl="1" algn="l">
              <a:lnSpc>
                <a:spcPct val="150000"/>
              </a:lnSpc>
              <a:buFont typeface="Arial" panose="020B0604020202020204" pitchFamily="34" charset="0"/>
              <a:buChar char="•"/>
            </a:pPr>
            <a:r>
              <a:rPr lang="zh-CN" altLang="en-US" sz="2400" dirty="0">
                <a:solidFill>
                  <a:srgbClr val="FF3300"/>
                </a:solidFill>
                <a:sym typeface="+mn-ea"/>
              </a:rPr>
              <a:t>模式名称 </a:t>
            </a:r>
            <a:r>
              <a:rPr lang="en-US" altLang="zh-CN" sz="2400" dirty="0">
                <a:sym typeface="+mn-ea"/>
              </a:rPr>
              <a:t>(Pattern name) </a:t>
            </a:r>
            <a:endParaRPr lang="en-US" altLang="zh-CN" sz="2400" dirty="0"/>
          </a:p>
          <a:p>
            <a:pPr lvl="1" algn="l">
              <a:lnSpc>
                <a:spcPct val="150000"/>
              </a:lnSpc>
              <a:buFont typeface="Arial" panose="020B0604020202020204" pitchFamily="34" charset="0"/>
              <a:buChar char="•"/>
            </a:pPr>
            <a:r>
              <a:rPr lang="zh-CN" altLang="en-US" sz="2400" dirty="0">
                <a:solidFill>
                  <a:srgbClr val="FF3300"/>
                </a:solidFill>
                <a:sym typeface="+mn-ea"/>
              </a:rPr>
              <a:t>问题 </a:t>
            </a:r>
            <a:r>
              <a:rPr lang="en-US" altLang="zh-CN" sz="2400" dirty="0">
                <a:sym typeface="+mn-ea"/>
              </a:rPr>
              <a:t>(Problem) </a:t>
            </a:r>
            <a:endParaRPr lang="en-US" altLang="zh-CN" sz="2400" dirty="0"/>
          </a:p>
          <a:p>
            <a:pPr lvl="1" algn="l">
              <a:lnSpc>
                <a:spcPct val="150000"/>
              </a:lnSpc>
              <a:buFont typeface="Arial" panose="020B0604020202020204" pitchFamily="34" charset="0"/>
              <a:buChar char="•"/>
            </a:pPr>
            <a:r>
              <a:rPr lang="zh-CN" altLang="en-US" sz="2400" dirty="0">
                <a:solidFill>
                  <a:srgbClr val="FF3300"/>
                </a:solidFill>
                <a:sym typeface="+mn-ea"/>
              </a:rPr>
              <a:t>解决方案 </a:t>
            </a:r>
            <a:r>
              <a:rPr lang="en-US" altLang="zh-CN" sz="2400" dirty="0">
                <a:sym typeface="+mn-ea"/>
              </a:rPr>
              <a:t>(Solution) </a:t>
            </a:r>
            <a:endParaRPr lang="en-US" altLang="zh-CN" sz="2400" dirty="0"/>
          </a:p>
          <a:p>
            <a:pPr lvl="1" algn="l">
              <a:lnSpc>
                <a:spcPct val="150000"/>
              </a:lnSpc>
              <a:buFont typeface="Arial" panose="020B0604020202020204" pitchFamily="34" charset="0"/>
              <a:buChar char="•"/>
            </a:pPr>
            <a:r>
              <a:rPr lang="zh-CN" altLang="en-US" sz="2400" dirty="0">
                <a:solidFill>
                  <a:srgbClr val="FF3300"/>
                </a:solidFill>
                <a:sym typeface="+mn-ea"/>
              </a:rPr>
              <a:t>效果 </a:t>
            </a:r>
            <a:r>
              <a:rPr lang="en-US" altLang="zh-CN" sz="2400" dirty="0">
                <a:sym typeface="+mn-ea"/>
              </a:rPr>
              <a:t>(Consequences) </a:t>
            </a:r>
            <a:endParaRPr lang="en-US" altLang="zh-CN" sz="2400" dirty="0"/>
          </a:p>
          <a:p>
            <a:pPr marL="342900" lvl="0" indent="-342900" algn="l" eaLnBrk="1" hangingPunct="1">
              <a:lnSpc>
                <a:spcPct val="150000"/>
              </a:lnSpc>
              <a:buClrTx/>
              <a:buFont typeface="Wingdings" panose="05000000000000000000" charset="0"/>
              <a:buChar char="u"/>
            </a:pPr>
            <a:endParaRPr lang="zh-CN" altLang="en-US"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840480"/>
          </a:xfrm>
          <a:prstGeom prst="rect">
            <a:avLst/>
          </a:prstGeom>
          <a:noFill/>
          <a:ln w="19050">
            <a:noFill/>
          </a:ln>
        </p:spPr>
        <p:txBody>
          <a:bodyPr wrap="square" anchor="t">
            <a:spAutoFit/>
          </a:bodyPr>
          <a:p>
            <a:pPr marL="342900" lvl="0" indent="-342900" algn="l">
              <a:lnSpc>
                <a:spcPct val="150000"/>
              </a:lnSpc>
              <a:buFont typeface="Wingdings" panose="05000000000000000000" charset="0"/>
              <a:buChar char="u"/>
            </a:pPr>
            <a:r>
              <a:rPr lang="zh-CN" altLang="en-US" sz="2400" dirty="0">
                <a:sym typeface="+mn-ea"/>
              </a:rPr>
              <a:t>如何描述设计模式 </a:t>
            </a:r>
            <a:endParaRPr lang="zh-CN" altLang="en-US" sz="2400" dirty="0"/>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模式名和分类</a:t>
            </a:r>
            <a:endParaRPr kumimoji="0" lang="zh-CN" altLang="en-US" sz="200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意图：设计模式是做什么的？它的基本原理和意图是什么？它解决的是什么样的特定设计问题？</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动机：说明一个设计问题以及如何用模式中的类、对象来解决该问题的特定情景</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适用性：什么情况下可以使用该设计模式？该模式可用来改进哪些不良设计？如何识别这些情况？</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结构：采用对象建模技术对模式中的类进行图形描述</a:t>
            </a:r>
            <a:endParaRPr lang="zh-CN" altLang="en-US" sz="2000"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297680"/>
          </a:xfrm>
          <a:prstGeom prst="rect">
            <a:avLst/>
          </a:prstGeom>
          <a:noFill/>
          <a:ln w="19050">
            <a:noFill/>
          </a:ln>
        </p:spPr>
        <p:txBody>
          <a:bodyPr wrap="square" anchor="t">
            <a:spAutoFit/>
          </a:bodyPr>
          <a:p>
            <a:pPr marL="342900" lvl="0" indent="-342900" algn="l">
              <a:lnSpc>
                <a:spcPct val="150000"/>
              </a:lnSpc>
              <a:buFont typeface="Wingdings" panose="05000000000000000000" charset="0"/>
              <a:buChar char="u"/>
            </a:pPr>
            <a:r>
              <a:rPr lang="zh-CN" altLang="en-US" sz="2400" dirty="0">
                <a:sym typeface="+mn-ea"/>
              </a:rPr>
              <a:t>如何描述设计模式 </a:t>
            </a:r>
            <a:endParaRPr lang="zh-CN" altLang="en-US" sz="2400" dirty="0"/>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参与者：指设计模式中的类  和/或  对象以及它们各自的职责</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协作：模式的参与者如何协作以实现其职责</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效果：模式如何支持其目标？使用模式的效果和所需做的权衡取舍？系统结构的哪些方面可以独立改变？</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实现：实现模式时需了解的一些提示、技术要点及应避免的缺陷，以及是否存在某些特定于实现语言的问题</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代码示例：用来说明怎样实现该模式的代码片段</a:t>
            </a:r>
            <a:endParaRPr kumimoji="0" lang="zh-CN" altLang="en-US" sz="2000" b="0" i="0" u="none" strike="noStrike" kern="1200" cap="none" spc="0" normalizeH="0" baseline="0" dirty="0">
              <a:cs typeface="+mn-ea"/>
            </a:endParaRPr>
          </a:p>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charset="0"/>
              <a:buChar char="ü"/>
              <a:defRPr/>
            </a:pPr>
            <a:r>
              <a:rPr lang="zh-CN" altLang="en-US" sz="2000" dirty="0">
                <a:cs typeface="+mn-ea"/>
                <a:sym typeface="+mn-ea"/>
              </a:rPr>
              <a:t>相关模式：与这个模式紧密相关的模式有哪些？其不同之处是什么？这个模式应与哪些其他模式一起使用？</a:t>
            </a:r>
            <a:endParaRPr lang="zh-CN" altLang="en-US" sz="2000" dirty="0">
              <a:latin typeface="Arial" panose="020B0604020202020204" pitchFamily="34" charset="0"/>
              <a:cs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931920"/>
          </a:xfrm>
          <a:prstGeom prst="rect">
            <a:avLst/>
          </a:prstGeom>
          <a:noFill/>
          <a:ln w="19050">
            <a:noFill/>
          </a:ln>
        </p:spPr>
        <p:txBody>
          <a:bodyPr wrap="square" anchor="t">
            <a:spAutoFit/>
          </a:bodyPr>
          <a:p>
            <a:pPr marL="342900" lvl="0" indent="-342900" algn="l">
              <a:lnSpc>
                <a:spcPct val="150000"/>
              </a:lnSpc>
              <a:buFont typeface="Wingdings" panose="05000000000000000000" charset="0"/>
              <a:buChar char="u"/>
            </a:pPr>
            <a:r>
              <a:rPr lang="zh-CN" altLang="en-US" sz="2400" dirty="0">
                <a:sym typeface="+mn-ea"/>
              </a:rPr>
              <a:t>设计模式学习步骤 </a:t>
            </a:r>
            <a:endParaRPr lang="zh-CN" altLang="en-US" sz="2400" dirty="0"/>
          </a:p>
          <a:p>
            <a:pPr marL="342900" lvl="0" indent="-342900" algn="l">
              <a:lnSpc>
                <a:spcPct val="150000"/>
              </a:lnSpc>
              <a:buFont typeface="Wingdings" panose="05000000000000000000" charset="0"/>
              <a:buChar char="ü"/>
            </a:pPr>
            <a:r>
              <a:rPr lang="zh-CN" altLang="en-US" sz="2400" dirty="0">
                <a:sym typeface="+mn-ea"/>
              </a:rPr>
              <a:t>本次培训将按照以下次序来学习设计模式：</a:t>
            </a:r>
            <a:endParaRPr lang="zh-CN" altLang="en-US" sz="2400" dirty="0"/>
          </a:p>
          <a:p>
            <a:pPr lvl="1" algn="l">
              <a:lnSpc>
                <a:spcPct val="150000"/>
              </a:lnSpc>
              <a:buFont typeface="Arial" panose="020B0604020202020204" pitchFamily="34" charset="0"/>
              <a:buChar char="•"/>
            </a:pPr>
            <a:r>
              <a:rPr lang="zh-CN" altLang="en-US" sz="2400" dirty="0">
                <a:sym typeface="+mn-ea"/>
              </a:rPr>
              <a:t>模式动机与定义 </a:t>
            </a:r>
            <a:endParaRPr lang="zh-CN" altLang="en-US" sz="2400" dirty="0"/>
          </a:p>
          <a:p>
            <a:pPr lvl="1" algn="l">
              <a:lnSpc>
                <a:spcPct val="150000"/>
              </a:lnSpc>
              <a:buFont typeface="Arial" panose="020B0604020202020204" pitchFamily="34" charset="0"/>
              <a:buChar char="•"/>
            </a:pPr>
            <a:r>
              <a:rPr lang="zh-CN" altLang="en-US" sz="2400" dirty="0">
                <a:sym typeface="+mn-ea"/>
              </a:rPr>
              <a:t>模式结构与分析 </a:t>
            </a:r>
            <a:endParaRPr lang="zh-CN" altLang="en-US" sz="2400" dirty="0"/>
          </a:p>
          <a:p>
            <a:pPr lvl="1" algn="l">
              <a:lnSpc>
                <a:spcPct val="150000"/>
              </a:lnSpc>
              <a:buFont typeface="Arial" panose="020B0604020202020204" pitchFamily="34" charset="0"/>
              <a:buChar char="•"/>
            </a:pPr>
            <a:r>
              <a:rPr lang="zh-CN" altLang="en-US" sz="2400" dirty="0">
                <a:sym typeface="+mn-ea"/>
              </a:rPr>
              <a:t>模式实例与解析 </a:t>
            </a:r>
            <a:endParaRPr lang="zh-CN" altLang="en-US" sz="2400" dirty="0"/>
          </a:p>
          <a:p>
            <a:pPr lvl="1" algn="l">
              <a:lnSpc>
                <a:spcPct val="150000"/>
              </a:lnSpc>
              <a:buFont typeface="Arial" panose="020B0604020202020204" pitchFamily="34" charset="0"/>
              <a:buChar char="•"/>
            </a:pPr>
            <a:r>
              <a:rPr lang="zh-CN" altLang="en-US" sz="2400" dirty="0">
                <a:sym typeface="+mn-ea"/>
              </a:rPr>
              <a:t>模式效果与应用 </a:t>
            </a:r>
            <a:endParaRPr lang="zh-CN" altLang="en-US" sz="2400" dirty="0"/>
          </a:p>
          <a:p>
            <a:pPr lvl="1" algn="l">
              <a:lnSpc>
                <a:spcPct val="150000"/>
              </a:lnSpc>
              <a:buFont typeface="Arial" panose="020B0604020202020204" pitchFamily="34" charset="0"/>
              <a:buChar char="•"/>
            </a:pPr>
            <a:r>
              <a:rPr lang="zh-CN" altLang="en-US" sz="2400" dirty="0">
                <a:sym typeface="+mn-ea"/>
              </a:rPr>
              <a:t>模式扩展 </a:t>
            </a:r>
            <a:endParaRPr lang="zh-CN" altLang="en-US"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48056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400" dirty="0">
                <a:sym typeface="+mn-ea"/>
              </a:rPr>
              <a:t>设计模式的分类</a:t>
            </a:r>
            <a:endParaRPr lang="zh-CN" altLang="en-US" sz="2400" dirty="0"/>
          </a:p>
          <a:p>
            <a:pPr marL="57150" lvl="0" indent="-342900" algn="l">
              <a:lnSpc>
                <a:spcPct val="150000"/>
              </a:lnSpc>
              <a:buFont typeface="Wingdings" panose="05000000000000000000" charset="0"/>
              <a:buChar char="ü"/>
            </a:pPr>
            <a:r>
              <a:rPr lang="zh-CN" altLang="en-US" sz="2400" dirty="0">
                <a:sym typeface="+mn-ea"/>
              </a:rPr>
              <a:t>根据其</a:t>
            </a:r>
            <a:r>
              <a:rPr lang="zh-CN" altLang="en-US" sz="2400" dirty="0">
                <a:solidFill>
                  <a:srgbClr val="FF3300"/>
                </a:solidFill>
                <a:sym typeface="+mn-ea"/>
              </a:rPr>
              <a:t>目的</a:t>
            </a:r>
            <a:r>
              <a:rPr lang="zh-CN" altLang="en-US" sz="2400" dirty="0">
                <a:sym typeface="+mn-ea"/>
              </a:rPr>
              <a:t>（模式是用来做什么的）可分为</a:t>
            </a:r>
            <a:r>
              <a:rPr lang="zh-CN" altLang="en-US" sz="2400" dirty="0">
                <a:solidFill>
                  <a:srgbClr val="FF3300"/>
                </a:solidFill>
                <a:sym typeface="+mn-ea"/>
              </a:rPr>
              <a:t>创建型</a:t>
            </a:r>
            <a:r>
              <a:rPr lang="en-US" altLang="zh-CN" sz="2400" dirty="0">
                <a:solidFill>
                  <a:srgbClr val="FF3300"/>
                </a:solidFill>
                <a:sym typeface="+mn-ea"/>
              </a:rPr>
              <a:t>(Creational)</a:t>
            </a:r>
            <a:r>
              <a:rPr lang="zh-CN" altLang="en-US" sz="2400" dirty="0">
                <a:sym typeface="+mn-ea"/>
              </a:rPr>
              <a:t>，</a:t>
            </a:r>
            <a:r>
              <a:rPr lang="zh-CN" altLang="en-US" sz="2400" dirty="0">
                <a:solidFill>
                  <a:srgbClr val="FF3300"/>
                </a:solidFill>
                <a:sym typeface="+mn-ea"/>
              </a:rPr>
              <a:t>结构型</a:t>
            </a:r>
            <a:r>
              <a:rPr lang="en-US" altLang="zh-CN" sz="2400" dirty="0">
                <a:solidFill>
                  <a:srgbClr val="FF3300"/>
                </a:solidFill>
                <a:sym typeface="+mn-ea"/>
              </a:rPr>
              <a:t>(Structural)</a:t>
            </a:r>
            <a:r>
              <a:rPr lang="zh-CN" altLang="en-US" sz="2400" dirty="0">
                <a:sym typeface="+mn-ea"/>
              </a:rPr>
              <a:t>和</a:t>
            </a:r>
            <a:r>
              <a:rPr lang="zh-CN" altLang="en-US" sz="2400" dirty="0">
                <a:solidFill>
                  <a:srgbClr val="FF3300"/>
                </a:solidFill>
                <a:sym typeface="+mn-ea"/>
              </a:rPr>
              <a:t>行为型</a:t>
            </a:r>
            <a:r>
              <a:rPr lang="en-US" altLang="zh-CN" sz="2400" dirty="0">
                <a:solidFill>
                  <a:srgbClr val="FF3300"/>
                </a:solidFill>
                <a:sym typeface="+mn-ea"/>
              </a:rPr>
              <a:t>(Behavioral)</a:t>
            </a:r>
            <a:r>
              <a:rPr lang="zh-CN" altLang="en-US" sz="2400" dirty="0">
                <a:sym typeface="+mn-ea"/>
              </a:rPr>
              <a:t>三种：</a:t>
            </a:r>
            <a:endParaRPr lang="zh-CN" altLang="en-US" sz="2400" dirty="0"/>
          </a:p>
          <a:p>
            <a:pPr lvl="1" indent="-228600" algn="l">
              <a:lnSpc>
                <a:spcPct val="150000"/>
              </a:lnSpc>
              <a:buFont typeface="Arial" panose="020B0604020202020204" pitchFamily="34" charset="0"/>
              <a:buChar char="•"/>
            </a:pPr>
            <a:r>
              <a:rPr lang="zh-CN" altLang="en-US" sz="2400" dirty="0">
                <a:sym typeface="+mn-ea"/>
              </a:rPr>
              <a:t> 创建型模式主要用于</a:t>
            </a:r>
            <a:r>
              <a:rPr lang="zh-CN" altLang="en-US" sz="2400" dirty="0">
                <a:solidFill>
                  <a:srgbClr val="FF3300"/>
                </a:solidFill>
                <a:sym typeface="+mn-ea"/>
              </a:rPr>
              <a:t>创建对象</a:t>
            </a:r>
            <a:r>
              <a:rPr lang="zh-CN" altLang="en-US" sz="2400" dirty="0">
                <a:sym typeface="+mn-ea"/>
              </a:rPr>
              <a:t>。</a:t>
            </a:r>
            <a:endParaRPr lang="zh-CN" altLang="en-US" sz="2400" dirty="0"/>
          </a:p>
          <a:p>
            <a:pPr lvl="1" indent="-228600" algn="l">
              <a:lnSpc>
                <a:spcPct val="150000"/>
              </a:lnSpc>
              <a:buFont typeface="Arial" panose="020B0604020202020204" pitchFamily="34" charset="0"/>
              <a:buChar char="•"/>
            </a:pPr>
            <a:r>
              <a:rPr lang="zh-CN" altLang="en-US" sz="2400" dirty="0">
                <a:sym typeface="+mn-ea"/>
              </a:rPr>
              <a:t> 结构型模式主要用于</a:t>
            </a:r>
            <a:r>
              <a:rPr lang="zh-CN" altLang="en-US" sz="2400" dirty="0">
                <a:solidFill>
                  <a:srgbClr val="FF3300"/>
                </a:solidFill>
                <a:sym typeface="+mn-ea"/>
              </a:rPr>
              <a:t>处理类或对象的组合</a:t>
            </a:r>
            <a:r>
              <a:rPr lang="zh-CN" altLang="en-US" sz="2400" dirty="0">
                <a:sym typeface="+mn-ea"/>
              </a:rPr>
              <a:t>。</a:t>
            </a:r>
            <a:endParaRPr lang="zh-CN" altLang="en-US" sz="2400" dirty="0"/>
          </a:p>
          <a:p>
            <a:pPr lvl="1" indent="-228600" algn="l">
              <a:lnSpc>
                <a:spcPct val="150000"/>
              </a:lnSpc>
              <a:buFont typeface="Arial" panose="020B0604020202020204" pitchFamily="34" charset="0"/>
              <a:buChar char="•"/>
            </a:pPr>
            <a:r>
              <a:rPr lang="zh-CN" altLang="en-US" sz="2400" dirty="0">
                <a:sym typeface="+mn-ea"/>
              </a:rPr>
              <a:t> 行为型模式主要用于</a:t>
            </a:r>
            <a:r>
              <a:rPr lang="zh-CN" altLang="en-US" sz="2400" dirty="0">
                <a:solidFill>
                  <a:srgbClr val="FF3300"/>
                </a:solidFill>
                <a:sym typeface="+mn-ea"/>
              </a:rPr>
              <a:t>描述对类或对象怎样交互和怎样分配职责</a:t>
            </a:r>
            <a:r>
              <a:rPr lang="zh-CN" altLang="en-US" sz="2400" dirty="0">
                <a:sym typeface="+mn-ea"/>
              </a:rPr>
              <a:t>。</a:t>
            </a:r>
            <a:endParaRPr lang="zh-CN" altLang="en-US"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105156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400" dirty="0">
                <a:sym typeface="+mn-ea"/>
              </a:rPr>
              <a:t>设计模式的分类</a:t>
            </a:r>
            <a:endParaRPr lang="zh-CN" altLang="en-US" sz="2400" dirty="0"/>
          </a:p>
          <a:p>
            <a:pPr marL="57150" lvl="0" indent="-342900" algn="l">
              <a:lnSpc>
                <a:spcPct val="150000"/>
              </a:lnSpc>
              <a:buFont typeface="Wingdings" panose="05000000000000000000" charset="0"/>
              <a:buChar char="ü"/>
            </a:pPr>
            <a:endParaRPr lang="zh-CN" altLang="en-US" dirty="0">
              <a:latin typeface="Arial" panose="020B0604020202020204" pitchFamily="34" charset="0"/>
              <a:ea typeface="微软雅黑" panose="020B0503020204020204" pitchFamily="34" charset="-122"/>
            </a:endParaRPr>
          </a:p>
        </p:txBody>
      </p:sp>
      <p:graphicFrame>
        <p:nvGraphicFramePr>
          <p:cNvPr id="23555" name="Group 3"/>
          <p:cNvGraphicFramePr>
            <a:graphicFrameLocks noGrp="1"/>
          </p:cNvGraphicFramePr>
          <p:nvPr/>
        </p:nvGraphicFramePr>
        <p:xfrm>
          <a:off x="914400" y="2093913"/>
          <a:ext cx="7239000" cy="3540760"/>
        </p:xfrm>
        <a:graphic>
          <a:graphicData uri="http://schemas.openxmlformats.org/drawingml/2006/table">
            <a:tbl>
              <a:tblPr/>
              <a:tblGrid>
                <a:gridCol w="1768475"/>
                <a:gridCol w="1660525"/>
                <a:gridCol w="2063750"/>
                <a:gridCol w="1746250"/>
              </a:tblGrid>
              <a:tr h="47815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范围</a:t>
                      </a:r>
                      <a:r>
                        <a:rPr kumimoji="0" lang="en-US" sz="16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a:t>
                      </a:r>
                      <a:r>
                        <a:rPr kumimoji="0" lang="zh-CN" altLang="en-US" sz="16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目的</a:t>
                      </a:r>
                      <a:endParaRPr kumimoji="0" lang="zh-CN" altLang="en-US"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创建型模式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结构型模式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行为型模式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776288">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类模式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工厂方法模式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（类）适配器模式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解释器模式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模板方法模式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85999">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1"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对象模式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抽象工厂模式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建造者模式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原型模式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单例模式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（对象）适配器模式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桥接模式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组合模式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装饰模式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外观模式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享元模式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代理模式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职责链模式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命令模式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迭代器模式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中介者模式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备忘录模式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观察者模式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状态模式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策略模式</a:t>
                      </a:r>
                      <a:endPar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0" lang="zh-CN" sz="1600" b="0" i="0" u="none" strike="noStrike" cap="none" normalizeH="0" baseline="0" smtClean="0">
                          <a:ln>
                            <a:noFill/>
                          </a:ln>
                          <a:solidFill>
                            <a:schemeClr val="tx1"/>
                          </a:solidFill>
                          <a:effectLst/>
                          <a:latin typeface="Times New Roman" panose="02020603050405020304" pitchFamily="18" charset="0"/>
                          <a:ea typeface="隶书" panose="02010509060101010101" pitchFamily="49" charset="-122"/>
                          <a:cs typeface="Times New Roman" panose="02020603050405020304" pitchFamily="18" charset="0"/>
                        </a:rPr>
                        <a:t>访问者模式</a:t>
                      </a:r>
                      <a:endParaRPr kumimoji="0" lang="zh-CN" sz="1600" b="0" i="0" u="none" strike="noStrike" cap="none" normalizeH="0" baseline="0" smtClean="0">
                        <a:ln>
                          <a:noFill/>
                        </a:ln>
                        <a:solidFill>
                          <a:srgbClr val="080808"/>
                        </a:solidFill>
                        <a:effectLst/>
                        <a:latin typeface="Tahoma" panose="020B0604030504040204" pitchFamily="34" charset="0"/>
                        <a:ea typeface="隶书" panose="02010509060101010101" pitchFamily="49"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351280"/>
            <a:ext cx="7719695" cy="4114800"/>
          </a:xfrm>
          <a:prstGeom prst="rect">
            <a:avLst/>
          </a:prstGeom>
          <a:noFill/>
          <a:ln w="19050">
            <a:noFill/>
          </a:ln>
        </p:spPr>
        <p:txBody>
          <a:bodyPr wrap="square" anchor="t">
            <a:spAutoFit/>
          </a:bodyPr>
          <a:p>
            <a:pPr lvl="0" indent="-342900" algn="l" eaLnBrk="1" hangingPunct="1">
              <a:buFont typeface="Wingdings" panose="05000000000000000000" charset="0"/>
              <a:buChar char="u"/>
            </a:pPr>
            <a:r>
              <a:rPr lang="zh-CN" altLang="en-US" sz="2400" dirty="0">
                <a:sym typeface="+mn-ea"/>
              </a:rPr>
              <a:t>创建型模式概述</a:t>
            </a:r>
            <a:endParaRPr lang="zh-CN" altLang="en-US" sz="2400" dirty="0"/>
          </a:p>
          <a:p>
            <a:pPr marL="57150" lvl="0" indent="-342900" algn="l">
              <a:lnSpc>
                <a:spcPct val="150000"/>
              </a:lnSpc>
              <a:buFont typeface="Wingdings" panose="05000000000000000000" charset="0"/>
              <a:buChar char="ü"/>
            </a:pPr>
            <a:r>
              <a:rPr lang="zh-CN" altLang="en-US" sz="2000" dirty="0">
                <a:solidFill>
                  <a:srgbClr val="FF3300"/>
                </a:solidFill>
                <a:sym typeface="+mn-ea"/>
              </a:rPr>
              <a:t>创建型模式</a:t>
            </a:r>
            <a:r>
              <a:rPr lang="en-US" altLang="zh-CN" sz="2000" dirty="0">
                <a:solidFill>
                  <a:srgbClr val="FF3300"/>
                </a:solidFill>
                <a:sym typeface="+mn-ea"/>
              </a:rPr>
              <a:t>(Creational Pattern)</a:t>
            </a:r>
            <a:r>
              <a:rPr lang="zh-CN" altLang="en-US" sz="2000" dirty="0">
                <a:sym typeface="+mn-ea"/>
              </a:rPr>
              <a:t>对类的实例化过程进行了抽象，能够</a:t>
            </a:r>
            <a:r>
              <a:rPr lang="zh-CN" altLang="en-US" sz="2000" dirty="0">
                <a:solidFill>
                  <a:srgbClr val="FF0000"/>
                </a:solidFill>
                <a:sym typeface="+mn-ea"/>
              </a:rPr>
              <a:t>将软件模块中对象的创建和对象的使用分离</a:t>
            </a:r>
            <a:r>
              <a:rPr lang="zh-CN" altLang="en-US" sz="2000" dirty="0">
                <a:sym typeface="+mn-ea"/>
              </a:rPr>
              <a:t>。为了使软件的结构更加清晰，外界对于这些对象只需要知道它们共同的接口，而不清楚其具体的实现细节，使整个系统的设计更加符合单一职责原则。</a:t>
            </a:r>
            <a:endParaRPr lang="zh-CN" altLang="en-US" sz="2000" dirty="0">
              <a:sym typeface="+mn-ea"/>
            </a:endParaRPr>
          </a:p>
          <a:p>
            <a:pPr marL="57150" lvl="0" indent="-342900" algn="l">
              <a:lnSpc>
                <a:spcPct val="150000"/>
              </a:lnSpc>
              <a:buFont typeface="Wingdings" panose="05000000000000000000" charset="0"/>
              <a:buChar char="ü"/>
            </a:pPr>
            <a:r>
              <a:rPr lang="zh-CN" altLang="en-US" sz="2000" dirty="0">
                <a:sym typeface="+mn-ea"/>
              </a:rPr>
              <a:t>创建型模式在</a:t>
            </a:r>
            <a:r>
              <a:rPr lang="zh-CN" altLang="en-US" sz="2000" dirty="0">
                <a:solidFill>
                  <a:srgbClr val="FF3300"/>
                </a:solidFill>
                <a:sym typeface="+mn-ea"/>
              </a:rPr>
              <a:t>创建什么</a:t>
            </a:r>
            <a:r>
              <a:rPr lang="en-US" altLang="zh-CN" sz="2000" dirty="0">
                <a:solidFill>
                  <a:srgbClr val="FF3300"/>
                </a:solidFill>
                <a:sym typeface="+mn-ea"/>
              </a:rPr>
              <a:t>(What)</a:t>
            </a:r>
            <a:r>
              <a:rPr lang="zh-CN" altLang="en-US" sz="2000" dirty="0">
                <a:sym typeface="+mn-ea"/>
              </a:rPr>
              <a:t>，</a:t>
            </a:r>
            <a:r>
              <a:rPr lang="zh-CN" altLang="en-US" sz="2000" dirty="0">
                <a:solidFill>
                  <a:srgbClr val="FF3300"/>
                </a:solidFill>
                <a:sym typeface="+mn-ea"/>
              </a:rPr>
              <a:t>由谁创建</a:t>
            </a:r>
            <a:r>
              <a:rPr lang="en-US" altLang="zh-CN" sz="2000" dirty="0">
                <a:solidFill>
                  <a:srgbClr val="FF3300"/>
                </a:solidFill>
                <a:sym typeface="+mn-ea"/>
              </a:rPr>
              <a:t>(Who)</a:t>
            </a:r>
            <a:r>
              <a:rPr lang="zh-CN" altLang="en-US" sz="2000" dirty="0">
                <a:sym typeface="+mn-ea"/>
              </a:rPr>
              <a:t>，</a:t>
            </a:r>
            <a:r>
              <a:rPr lang="zh-CN" altLang="en-US" sz="2000" dirty="0">
                <a:solidFill>
                  <a:srgbClr val="FF3300"/>
                </a:solidFill>
                <a:sym typeface="+mn-ea"/>
              </a:rPr>
              <a:t>何时创建</a:t>
            </a:r>
            <a:r>
              <a:rPr lang="en-US" altLang="zh-CN" sz="2000" dirty="0">
                <a:solidFill>
                  <a:srgbClr val="FF3300"/>
                </a:solidFill>
                <a:sym typeface="+mn-ea"/>
              </a:rPr>
              <a:t>(When)</a:t>
            </a:r>
            <a:r>
              <a:rPr lang="zh-CN" altLang="en-US" sz="2000" dirty="0">
                <a:sym typeface="+mn-ea"/>
              </a:rPr>
              <a:t>等方面都为软件设计者提供了尽可能大的灵活性。创建型模式</a:t>
            </a:r>
            <a:r>
              <a:rPr lang="zh-CN" altLang="en-US" sz="2000" dirty="0">
                <a:solidFill>
                  <a:srgbClr val="FF0000"/>
                </a:solidFill>
                <a:sym typeface="+mn-ea"/>
              </a:rPr>
              <a:t>隐藏了类的实例的创建细节，通过隐藏对象如何被创建和组合在一起达到使整个系统独立的目的</a:t>
            </a:r>
            <a:r>
              <a:rPr lang="zh-CN" altLang="en-US" sz="2000" dirty="0">
                <a:sym typeface="+mn-ea"/>
              </a:rPr>
              <a:t>。</a:t>
            </a:r>
            <a:endParaRPr lang="zh-CN" altLang="en-US" sz="2000"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351280"/>
            <a:ext cx="7719695" cy="914400"/>
          </a:xfrm>
          <a:prstGeom prst="rect">
            <a:avLst/>
          </a:prstGeom>
          <a:noFill/>
          <a:ln w="19050">
            <a:noFill/>
          </a:ln>
        </p:spPr>
        <p:txBody>
          <a:bodyPr wrap="square" anchor="t">
            <a:spAutoFit/>
          </a:bodyPr>
          <a:p>
            <a:pPr lvl="0" indent="-342900" algn="l" eaLnBrk="1" hangingPunct="1">
              <a:buFont typeface="Wingdings" panose="05000000000000000000" charset="0"/>
              <a:buChar char="u"/>
            </a:pPr>
            <a:r>
              <a:rPr lang="zh-CN" altLang="en-US" sz="2400" dirty="0">
                <a:sym typeface="+mn-ea"/>
              </a:rPr>
              <a:t>创建型模式简介</a:t>
            </a:r>
            <a:endParaRPr lang="zh-CN" altLang="en-US" sz="2400" dirty="0">
              <a:sym typeface="+mn-ea"/>
            </a:endParaRPr>
          </a:p>
          <a:p>
            <a:pPr marL="57150" lvl="0" indent="-342900" algn="l">
              <a:lnSpc>
                <a:spcPct val="150000"/>
              </a:lnSpc>
              <a:buFont typeface="Wingdings" panose="05000000000000000000" charset="0"/>
              <a:buChar char="ü"/>
            </a:pPr>
            <a:endParaRPr lang="zh-CN" altLang="en-US" sz="2000" dirty="0">
              <a:latin typeface="Arial" panose="020B0604020202020204" pitchFamily="34" charset="0"/>
              <a:ea typeface="微软雅黑" panose="020B0503020204020204" pitchFamily="34" charset="-122"/>
            </a:endParaRPr>
          </a:p>
        </p:txBody>
      </p:sp>
      <p:grpSp>
        <p:nvGrpSpPr>
          <p:cNvPr id="3" name="组合 2"/>
          <p:cNvGrpSpPr/>
          <p:nvPr/>
        </p:nvGrpSpPr>
        <p:grpSpPr>
          <a:xfrm>
            <a:off x="811530" y="1873250"/>
            <a:ext cx="8382000" cy="4114800"/>
            <a:chOff x="600" y="4080"/>
            <a:chExt cx="13200" cy="6480"/>
          </a:xfrm>
        </p:grpSpPr>
        <p:sp>
          <p:nvSpPr>
            <p:cNvPr id="2" name="Rectangle 3"/>
            <p:cNvSpPr>
              <a:spLocks noGrp="1"/>
            </p:cNvSpPr>
            <p:nvPr/>
          </p:nvSpPr>
          <p:spPr>
            <a:xfrm>
              <a:off x="600" y="4080"/>
              <a:ext cx="13200" cy="6480"/>
            </a:xfrm>
            <a:prstGeom prst="rect">
              <a:avLst/>
            </a:prstGeom>
            <a:noFill/>
            <a:ln w="9525">
              <a:noFill/>
            </a:ln>
          </p:spPr>
          <p:txBody>
            <a:bodyPr wrap="square" lIns="91440" tIns="45720" rIns="91440" bIns="45720" anchor="t"/>
            <a:lst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FF3300"/>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anose="02010609060101010101" pitchFamily="2" charset="-122"/>
                </a:defRPr>
              </a:lvl3pPr>
              <a:lvl4pPr marL="16002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9pPr>
            </a:lstStyle>
            <a:p>
              <a:pPr lvl="1" indent="-285750" eaLnBrk="1" hangingPunct="1"/>
              <a:r>
                <a:rPr lang="zh-CN" altLang="en-US" dirty="0">
                  <a:solidFill>
                    <a:srgbClr val="FF3300"/>
                  </a:solidFill>
                </a:rPr>
                <a:t>简单工厂模式（</a:t>
              </a:r>
              <a:r>
                <a:rPr lang="en-US" altLang="zh-CN" dirty="0">
                  <a:solidFill>
                    <a:srgbClr val="FF3300"/>
                  </a:solidFill>
                </a:rPr>
                <a:t>Simple Factory</a:t>
              </a:r>
              <a:r>
                <a:rPr lang="zh-CN" altLang="en-US" dirty="0">
                  <a:solidFill>
                    <a:srgbClr val="FF3300"/>
                  </a:solidFill>
                </a:rPr>
                <a:t>）</a:t>
              </a:r>
              <a:r>
                <a:rPr lang="zh-CN" altLang="en-US" dirty="0"/>
                <a:t> </a:t>
              </a:r>
              <a:endParaRPr lang="zh-CN" altLang="en-US" dirty="0"/>
            </a:p>
            <a:p>
              <a:pPr lvl="1" indent="-285750" eaLnBrk="1" hangingPunct="1"/>
              <a:r>
                <a:rPr lang="zh-CN" altLang="en-US" dirty="0"/>
                <a:t>工厂方法模式（</a:t>
              </a:r>
              <a:r>
                <a:rPr lang="en-US" altLang="zh-CN" dirty="0"/>
                <a:t>Factory Method</a:t>
              </a:r>
              <a:r>
                <a:rPr lang="zh-CN" altLang="en-US" dirty="0"/>
                <a:t>） </a:t>
              </a:r>
              <a:endParaRPr lang="zh-CN" altLang="en-US" dirty="0"/>
            </a:p>
            <a:p>
              <a:pPr lvl="1" indent="-285750" eaLnBrk="1" hangingPunct="1"/>
              <a:r>
                <a:rPr lang="zh-CN" altLang="en-US" dirty="0"/>
                <a:t>抽象工厂模式（</a:t>
              </a:r>
              <a:r>
                <a:rPr lang="en-US" altLang="zh-CN" dirty="0"/>
                <a:t>Abstract Factory</a:t>
              </a:r>
              <a:r>
                <a:rPr lang="zh-CN" altLang="en-US" dirty="0"/>
                <a:t>） </a:t>
              </a:r>
              <a:endParaRPr lang="zh-CN" altLang="en-US" dirty="0"/>
            </a:p>
            <a:p>
              <a:pPr lvl="1" indent="-285750" eaLnBrk="1" hangingPunct="1"/>
              <a:r>
                <a:rPr lang="zh-CN" altLang="en-US" dirty="0"/>
                <a:t>建造者模式（</a:t>
              </a:r>
              <a:r>
                <a:rPr lang="en-US" altLang="zh-CN" dirty="0"/>
                <a:t>Builder</a:t>
              </a:r>
              <a:r>
                <a:rPr lang="zh-CN" altLang="en-US" dirty="0"/>
                <a:t>）</a:t>
              </a:r>
              <a:endParaRPr lang="en-US" altLang="x-none" dirty="0"/>
            </a:p>
            <a:p>
              <a:pPr lvl="1" indent="-285750" eaLnBrk="1" hangingPunct="1"/>
              <a:r>
                <a:rPr lang="zh-CN" altLang="en-US" dirty="0"/>
                <a:t>原型模式（</a:t>
              </a:r>
              <a:r>
                <a:rPr lang="en-US" altLang="zh-CN" dirty="0"/>
                <a:t>Prototype</a:t>
              </a:r>
              <a:r>
                <a:rPr lang="zh-CN" altLang="en-US" dirty="0"/>
                <a:t>） </a:t>
              </a:r>
              <a:endParaRPr lang="zh-CN" altLang="en-US" dirty="0"/>
            </a:p>
            <a:p>
              <a:pPr lvl="1" indent="-285750" eaLnBrk="1" hangingPunct="1"/>
              <a:r>
                <a:rPr lang="zh-CN" altLang="en-US" dirty="0"/>
                <a:t>单例模式（</a:t>
              </a:r>
              <a:r>
                <a:rPr lang="en-US" altLang="zh-CN" dirty="0"/>
                <a:t>Singleton</a:t>
              </a:r>
              <a:r>
                <a:rPr lang="zh-CN" altLang="en-US" dirty="0"/>
                <a:t>） </a:t>
              </a:r>
              <a:endParaRPr lang="zh-CN" altLang="en-US" dirty="0"/>
            </a:p>
            <a:p>
              <a:pPr lvl="1" indent="-285750" eaLnBrk="1" hangingPunct="1">
                <a:buNone/>
              </a:pPr>
              <a:endParaRPr lang="zh-CN" altLang="en-US" dirty="0"/>
            </a:p>
          </p:txBody>
        </p:sp>
        <p:pic>
          <p:nvPicPr>
            <p:cNvPr id="174083" name="Picture 4" descr="use_high"/>
            <p:cNvPicPr>
              <a:picLocks noChangeAspect="1"/>
            </p:cNvPicPr>
            <p:nvPr/>
          </p:nvPicPr>
          <p:blipFill>
            <a:blip r:embed="rId2"/>
            <a:stretch>
              <a:fillRect/>
            </a:stretch>
          </p:blipFill>
          <p:spPr>
            <a:xfrm>
              <a:off x="9600" y="5160"/>
              <a:ext cx="1515" cy="300"/>
            </a:xfrm>
            <a:prstGeom prst="rect">
              <a:avLst/>
            </a:prstGeom>
            <a:noFill/>
            <a:ln w="9525">
              <a:noFill/>
            </a:ln>
          </p:spPr>
        </p:pic>
        <p:pic>
          <p:nvPicPr>
            <p:cNvPr id="174084" name="Picture 5" descr="use_high"/>
            <p:cNvPicPr>
              <a:picLocks noChangeAspect="1"/>
            </p:cNvPicPr>
            <p:nvPr/>
          </p:nvPicPr>
          <p:blipFill>
            <a:blip r:embed="rId2"/>
            <a:stretch>
              <a:fillRect/>
            </a:stretch>
          </p:blipFill>
          <p:spPr>
            <a:xfrm>
              <a:off x="9720" y="6000"/>
              <a:ext cx="1515" cy="300"/>
            </a:xfrm>
            <a:prstGeom prst="rect">
              <a:avLst/>
            </a:prstGeom>
            <a:noFill/>
            <a:ln w="9525">
              <a:noFill/>
            </a:ln>
          </p:spPr>
        </p:pic>
        <p:pic>
          <p:nvPicPr>
            <p:cNvPr id="174085" name="Picture 6" descr="use_medium"/>
            <p:cNvPicPr>
              <a:picLocks noChangeAspect="1"/>
            </p:cNvPicPr>
            <p:nvPr/>
          </p:nvPicPr>
          <p:blipFill>
            <a:blip r:embed="rId3"/>
            <a:stretch>
              <a:fillRect/>
            </a:stretch>
          </p:blipFill>
          <p:spPr>
            <a:xfrm>
              <a:off x="7200" y="7560"/>
              <a:ext cx="1515" cy="300"/>
            </a:xfrm>
            <a:prstGeom prst="rect">
              <a:avLst/>
            </a:prstGeom>
            <a:noFill/>
            <a:ln w="9525">
              <a:noFill/>
            </a:ln>
          </p:spPr>
        </p:pic>
        <p:pic>
          <p:nvPicPr>
            <p:cNvPr id="174086" name="Picture 7" descr="use_medium_high"/>
            <p:cNvPicPr>
              <a:picLocks noChangeAspect="1"/>
            </p:cNvPicPr>
            <p:nvPr/>
          </p:nvPicPr>
          <p:blipFill>
            <a:blip r:embed="rId4"/>
            <a:stretch>
              <a:fillRect/>
            </a:stretch>
          </p:blipFill>
          <p:spPr>
            <a:xfrm>
              <a:off x="7080" y="8340"/>
              <a:ext cx="1515" cy="300"/>
            </a:xfrm>
            <a:prstGeom prst="rect">
              <a:avLst/>
            </a:prstGeom>
            <a:noFill/>
            <a:ln w="9525">
              <a:noFill/>
            </a:ln>
          </p:spPr>
        </p:pic>
        <p:pic>
          <p:nvPicPr>
            <p:cNvPr id="174087" name="Picture 8" descr="use_medium_low"/>
            <p:cNvPicPr>
              <a:picLocks noChangeAspect="1"/>
            </p:cNvPicPr>
            <p:nvPr/>
          </p:nvPicPr>
          <p:blipFill>
            <a:blip r:embed="rId5"/>
            <a:stretch>
              <a:fillRect/>
            </a:stretch>
          </p:blipFill>
          <p:spPr>
            <a:xfrm>
              <a:off x="6960" y="6720"/>
              <a:ext cx="1515" cy="300"/>
            </a:xfrm>
            <a:prstGeom prst="rect">
              <a:avLst/>
            </a:prstGeom>
            <a:noFill/>
            <a:ln w="9525">
              <a:noFill/>
            </a:ln>
          </p:spPr>
        </p:pic>
        <p:pic>
          <p:nvPicPr>
            <p:cNvPr id="174089" name="Picture 10" descr="use_medium_high"/>
            <p:cNvPicPr>
              <a:picLocks noChangeAspect="1"/>
            </p:cNvPicPr>
            <p:nvPr/>
          </p:nvPicPr>
          <p:blipFill>
            <a:blip r:embed="rId4"/>
            <a:stretch>
              <a:fillRect/>
            </a:stretch>
          </p:blipFill>
          <p:spPr>
            <a:xfrm>
              <a:off x="9285" y="4380"/>
              <a:ext cx="1515" cy="300"/>
            </a:xfrm>
            <a:prstGeom prst="rect">
              <a:avLst/>
            </a:prstGeom>
            <a:noFill/>
            <a:ln w="9525">
              <a:noFill/>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351280"/>
            <a:ext cx="7719695" cy="1828800"/>
          </a:xfrm>
          <a:prstGeom prst="rect">
            <a:avLst/>
          </a:prstGeom>
          <a:noFill/>
          <a:ln w="19050">
            <a:noFill/>
          </a:ln>
        </p:spPr>
        <p:txBody>
          <a:bodyPr wrap="square" anchor="t">
            <a:spAutoFit/>
          </a:bodyPr>
          <a:p>
            <a:pPr lvl="0" indent="-342900" algn="l" eaLnBrk="1" hangingPunct="1">
              <a:buFont typeface="Wingdings" panose="05000000000000000000" charset="0"/>
              <a:buChar char="u"/>
            </a:pPr>
            <a:r>
              <a:rPr lang="zh-CN" altLang="en-US" sz="2400" dirty="0">
                <a:sym typeface="+mn-ea"/>
              </a:rPr>
              <a:t>结构</a:t>
            </a:r>
            <a:r>
              <a:rPr lang="zh-CN" altLang="en-US" sz="2400" dirty="0">
                <a:sym typeface="+mn-ea"/>
              </a:rPr>
              <a:t>型模式概述</a:t>
            </a:r>
            <a:endParaRPr lang="zh-CN" altLang="en-US" sz="2400" dirty="0"/>
          </a:p>
          <a:p>
            <a:pPr marL="57150" lvl="0" indent="-342900" algn="l">
              <a:lnSpc>
                <a:spcPct val="150000"/>
              </a:lnSpc>
              <a:buFont typeface="Wingdings" panose="05000000000000000000" charset="0"/>
              <a:buChar char="ü"/>
            </a:pPr>
            <a:r>
              <a:rPr lang="zh-CN" altLang="en-US" sz="2000" dirty="0">
                <a:solidFill>
                  <a:srgbClr val="0000FF"/>
                </a:solidFill>
                <a:sym typeface="+mn-ea"/>
              </a:rPr>
              <a:t>结构型模式</a:t>
            </a:r>
            <a:r>
              <a:rPr lang="en-US" altLang="zh-CN" sz="2000" dirty="0">
                <a:solidFill>
                  <a:srgbClr val="0000FF"/>
                </a:solidFill>
                <a:sym typeface="+mn-ea"/>
              </a:rPr>
              <a:t>(Structural Pattern)</a:t>
            </a:r>
            <a:r>
              <a:rPr lang="zh-CN" altLang="en-US" sz="2000" dirty="0">
                <a:sym typeface="+mn-ea"/>
              </a:rPr>
              <a:t>描述</a:t>
            </a:r>
            <a:r>
              <a:rPr lang="zh-CN" altLang="en-US" sz="2000" dirty="0">
                <a:solidFill>
                  <a:srgbClr val="FF3300"/>
                </a:solidFill>
                <a:sym typeface="+mn-ea"/>
              </a:rPr>
              <a:t>如何将类或者对象结合在一起形成更大的结构</a:t>
            </a:r>
            <a:r>
              <a:rPr lang="zh-CN" altLang="en-US" sz="2000" dirty="0">
                <a:sym typeface="+mn-ea"/>
              </a:rPr>
              <a:t>，就像搭积木，可以通过简单积木的组合形成复杂的、功能更为强大的结构</a:t>
            </a:r>
            <a:r>
              <a:rPr lang="zh-CN" altLang="en-US" sz="2000" dirty="0">
                <a:sym typeface="+mn-ea"/>
              </a:rPr>
              <a:t>。</a:t>
            </a:r>
            <a:endParaRPr lang="zh-CN" altLang="en-US" sz="2000" dirty="0">
              <a:latin typeface="Arial" panose="020B0604020202020204" pitchFamily="34" charset="0"/>
              <a:ea typeface="微软雅黑" panose="020B0503020204020204" pitchFamily="34" charset="-122"/>
            </a:endParaRPr>
          </a:p>
        </p:txBody>
      </p:sp>
      <p:pic>
        <p:nvPicPr>
          <p:cNvPr id="230403" name="Picture 7"/>
          <p:cNvPicPr>
            <a:picLocks noChangeAspect="1"/>
          </p:cNvPicPr>
          <p:nvPr/>
        </p:nvPicPr>
        <p:blipFill>
          <a:blip r:embed="rId2"/>
          <a:stretch>
            <a:fillRect/>
          </a:stretch>
        </p:blipFill>
        <p:spPr>
          <a:xfrm>
            <a:off x="1332230" y="3313430"/>
            <a:ext cx="7078663" cy="229235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351280"/>
            <a:ext cx="7719695" cy="292608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400" dirty="0">
                <a:sym typeface="+mn-ea"/>
              </a:rPr>
              <a:t>结构型模式概述</a:t>
            </a:r>
            <a:endParaRPr lang="zh-CN" altLang="en-US" sz="2400" dirty="0"/>
          </a:p>
          <a:p>
            <a:pPr marL="57150" lvl="0" indent="-342900" algn="l">
              <a:lnSpc>
                <a:spcPct val="150000"/>
              </a:lnSpc>
              <a:buFont typeface="Wingdings" panose="05000000000000000000" charset="0"/>
              <a:buChar char="ü"/>
            </a:pPr>
            <a:r>
              <a:rPr lang="zh-CN" altLang="en-US" sz="2000" dirty="0">
                <a:sym typeface="+mn-ea"/>
              </a:rPr>
              <a:t>结构型模式可以分为</a:t>
            </a:r>
            <a:r>
              <a:rPr lang="zh-CN" altLang="en-US" sz="2000" dirty="0">
                <a:solidFill>
                  <a:srgbClr val="FF3300"/>
                </a:solidFill>
                <a:sym typeface="+mn-ea"/>
              </a:rPr>
              <a:t>类结构型模式</a:t>
            </a:r>
            <a:r>
              <a:rPr lang="zh-CN" altLang="en-US" sz="2000" dirty="0">
                <a:sym typeface="+mn-ea"/>
              </a:rPr>
              <a:t>和</a:t>
            </a:r>
            <a:r>
              <a:rPr lang="zh-CN" altLang="en-US" sz="2000" dirty="0">
                <a:solidFill>
                  <a:srgbClr val="FF3300"/>
                </a:solidFill>
                <a:sym typeface="+mn-ea"/>
              </a:rPr>
              <a:t>对象结构型模式</a:t>
            </a:r>
            <a:r>
              <a:rPr lang="zh-CN" altLang="en-US" sz="2000" dirty="0">
                <a:sym typeface="+mn-ea"/>
              </a:rPr>
              <a:t>：</a:t>
            </a:r>
            <a:endParaRPr lang="zh-CN" altLang="en-US" sz="2000" dirty="0"/>
          </a:p>
          <a:p>
            <a:pPr lvl="1" indent="-228600" algn="l">
              <a:lnSpc>
                <a:spcPct val="150000"/>
              </a:lnSpc>
              <a:buFont typeface="Arial" panose="020B0604020202020204" pitchFamily="34" charset="0"/>
              <a:buChar char="•"/>
            </a:pPr>
            <a:r>
              <a:rPr lang="zh-CN" altLang="en-US" sz="2000" dirty="0">
                <a:solidFill>
                  <a:srgbClr val="FF3300"/>
                </a:solidFill>
                <a:sym typeface="+mn-ea"/>
              </a:rPr>
              <a:t>类结构型模式关心类的组合</a:t>
            </a:r>
            <a:r>
              <a:rPr lang="zh-CN" altLang="en-US" sz="2000" dirty="0">
                <a:sym typeface="+mn-ea"/>
              </a:rPr>
              <a:t>，由多个类可以组合成一个更大的系统，在类结构型模式中一般只存在继承关系和实现关系。</a:t>
            </a:r>
            <a:endParaRPr lang="zh-CN" altLang="en-US" sz="2000" dirty="0"/>
          </a:p>
          <a:p>
            <a:pPr lvl="1" indent="-228600" algn="l">
              <a:lnSpc>
                <a:spcPct val="150000"/>
              </a:lnSpc>
              <a:buFont typeface="Arial" panose="020B0604020202020204" pitchFamily="34" charset="0"/>
              <a:buChar char="•"/>
            </a:pPr>
            <a:r>
              <a:rPr lang="zh-CN" altLang="en-US" sz="2000" dirty="0">
                <a:solidFill>
                  <a:srgbClr val="FF3300"/>
                </a:solidFill>
                <a:sym typeface="+mn-ea"/>
              </a:rPr>
              <a:t>对象结构型模式关心类与对象的组合，通过关联关系使得在一个类中定义另一个类的实例对象，然后通过该对象调用其方法。</a:t>
            </a:r>
            <a:endParaRPr lang="zh-CN" altLang="en-US" sz="2000"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软件设计与</a:t>
            </a:r>
            <a:r>
              <a:rPr lang="en-US" altLang="zh-CN" dirty="0">
                <a:solidFill>
                  <a:schemeClr val="tx1"/>
                </a:solidFill>
              </a:rPr>
              <a:t>UML</a:t>
            </a:r>
            <a:endParaRPr lang="en-US" altLang="zh-CN"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709160"/>
          </a:xfrm>
          <a:prstGeom prst="rect">
            <a:avLst/>
          </a:prstGeom>
          <a:noFill/>
          <a:ln w="19050">
            <a:noFill/>
          </a:ln>
        </p:spPr>
        <p:txBody>
          <a:bodyPr wrap="square" anchor="t">
            <a:spAutoFit/>
          </a:bodyPr>
          <a:p>
            <a:pPr marL="342900" lvl="0" indent="-342900" algn="l" eaLnBrk="1" hangingPunct="1">
              <a:lnSpc>
                <a:spcPct val="150000"/>
              </a:lnSpc>
              <a:buFont typeface="Wingdings" panose="05000000000000000000" charset="0"/>
              <a:buChar char="u"/>
            </a:pPr>
            <a:r>
              <a:rPr lang="zh-CN" altLang="en-US" sz="2400" dirty="0">
                <a:sym typeface="+mn-ea"/>
              </a:rPr>
              <a:t>聚合</a:t>
            </a:r>
            <a:r>
              <a:rPr lang="zh-CN" altLang="en-US" sz="2400" dirty="0">
                <a:sym typeface="+mn-ea"/>
              </a:rPr>
              <a:t>关系(Aggregation)</a:t>
            </a:r>
            <a:endParaRPr lang="zh-CN" altLang="en-US" sz="24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聚合关系表示一个整体与部分的关系。通常在定义一个整体类后，再去分析这个整体类的组成结构，从而找出一些成员类，该整体类和成员类之间就形成了聚合关系。</a:t>
            </a:r>
            <a:endParaRPr lang="zh-CN" altLang="en-US" sz="20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聚合关系是一种强的关联关系。在这</a:t>
            </a:r>
            <a:endParaRPr lang="zh-CN" altLang="en-US" sz="2000" dirty="0">
              <a:sym typeface="+mn-ea"/>
            </a:endParaRPr>
          </a:p>
          <a:p>
            <a:pPr lvl="0" algn="l" eaLnBrk="1" hangingPunct="1">
              <a:lnSpc>
                <a:spcPct val="150000"/>
              </a:lnSpc>
              <a:buFont typeface="Wingdings" panose="05000000000000000000" charset="0"/>
            </a:pPr>
            <a:r>
              <a:rPr lang="zh-CN" altLang="en-US" sz="2000" dirty="0">
                <a:sym typeface="+mn-ea"/>
              </a:rPr>
              <a:t>里需要注意的是聚合关系的整体和部分是</a:t>
            </a:r>
            <a:endParaRPr lang="zh-CN" altLang="en-US" sz="2000" dirty="0">
              <a:sym typeface="+mn-ea"/>
            </a:endParaRPr>
          </a:p>
          <a:p>
            <a:pPr lvl="0" algn="l" eaLnBrk="1" hangingPunct="1">
              <a:lnSpc>
                <a:spcPct val="150000"/>
              </a:lnSpc>
              <a:buFont typeface="Wingdings" panose="05000000000000000000" charset="0"/>
            </a:pPr>
            <a:r>
              <a:rPr lang="zh-CN" altLang="en-US" sz="2000" dirty="0">
                <a:sym typeface="+mn-ea"/>
              </a:rPr>
              <a:t>可以分开独立的，也就是说，他们没有共</a:t>
            </a:r>
            <a:endParaRPr lang="zh-CN" altLang="en-US" sz="2000" dirty="0">
              <a:sym typeface="+mn-ea"/>
            </a:endParaRPr>
          </a:p>
          <a:p>
            <a:pPr lvl="0" algn="l" eaLnBrk="1" hangingPunct="1">
              <a:lnSpc>
                <a:spcPct val="150000"/>
              </a:lnSpc>
              <a:buFont typeface="Wingdings" panose="05000000000000000000" charset="0"/>
            </a:pPr>
            <a:r>
              <a:rPr lang="zh-CN" altLang="en-US" sz="2000" dirty="0">
                <a:sym typeface="+mn-ea"/>
              </a:rPr>
              <a:t>同的生命周期，</a:t>
            </a:r>
            <a:r>
              <a:rPr lang="zh-CN" altLang="en-US" sz="2000" dirty="0">
                <a:sym typeface="+mn-ea"/>
              </a:rPr>
              <a:t>Person和Car就是关联关系。</a:t>
            </a:r>
            <a:endParaRPr lang="zh-CN" altLang="en-US" sz="2000" dirty="0">
              <a:sym typeface="+mn-ea"/>
            </a:endParaRPr>
          </a:p>
          <a:p>
            <a:pPr lvl="0" algn="l" eaLnBrk="1" hangingPunct="1">
              <a:lnSpc>
                <a:spcPct val="150000"/>
              </a:lnSpc>
              <a:buFont typeface="Arial" panose="020B0604020202020204" pitchFamily="34" charset="0"/>
            </a:pPr>
            <a:endParaRPr lang="zh-CN" altLang="en-US" sz="2000" dirty="0">
              <a:cs typeface="+mn-ea"/>
              <a:sym typeface="+mn-ea"/>
            </a:endParaRPr>
          </a:p>
          <a:p>
            <a:pPr marL="342900" lvl="0" indent="-342900" algn="l" eaLnBrk="1" hangingPunct="1">
              <a:lnSpc>
                <a:spcPct val="150000"/>
              </a:lnSpc>
              <a:buClrTx/>
              <a:buFont typeface="Wingdings" panose="05000000000000000000" pitchFamily="2" charset="2"/>
              <a:buChar char="Ø"/>
            </a:pPr>
            <a:endParaRPr lang="zh-CN" altLang="en-US" dirty="0">
              <a:latin typeface="Arial" panose="020B0604020202020204" pitchFamily="34" charset="0"/>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5814695" y="2856230"/>
            <a:ext cx="2637790" cy="1847850"/>
          </a:xfrm>
          <a:prstGeom prst="rect">
            <a:avLst/>
          </a:prstGeom>
        </p:spPr>
      </p:pic>
      <p:pic>
        <p:nvPicPr>
          <p:cNvPr id="6" name="图片 2" descr="IMG_257"/>
          <p:cNvPicPr>
            <a:picLocks noChangeAspect="1"/>
          </p:cNvPicPr>
          <p:nvPr/>
        </p:nvPicPr>
        <p:blipFill>
          <a:blip r:embed="rId3"/>
          <a:stretch>
            <a:fillRect/>
          </a:stretch>
        </p:blipFill>
        <p:spPr>
          <a:xfrm>
            <a:off x="1387158" y="5083175"/>
            <a:ext cx="4238625" cy="11811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351280"/>
            <a:ext cx="7719695" cy="109728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400" dirty="0">
                <a:sym typeface="+mn-ea"/>
              </a:rPr>
              <a:t>结构型模式概述</a:t>
            </a:r>
            <a:endParaRPr lang="zh-CN" altLang="en-US" sz="2400" dirty="0"/>
          </a:p>
          <a:p>
            <a:pPr marL="57150" lvl="0" indent="-342900" algn="l">
              <a:lnSpc>
                <a:spcPct val="150000"/>
              </a:lnSpc>
              <a:buFont typeface="Wingdings" panose="05000000000000000000" charset="0"/>
              <a:buChar char="ü"/>
            </a:pPr>
            <a:endParaRPr lang="zh-CN" altLang="en-US" sz="2000" dirty="0">
              <a:latin typeface="Arial" panose="020B0604020202020204" pitchFamily="34" charset="0"/>
              <a:ea typeface="微软雅黑" panose="020B0503020204020204" pitchFamily="34" charset="-122"/>
            </a:endParaRPr>
          </a:p>
        </p:txBody>
      </p:sp>
      <p:grpSp>
        <p:nvGrpSpPr>
          <p:cNvPr id="2" name="组合 1"/>
          <p:cNvGrpSpPr/>
          <p:nvPr/>
        </p:nvGrpSpPr>
        <p:grpSpPr>
          <a:xfrm>
            <a:off x="739775" y="1322070"/>
            <a:ext cx="8382000" cy="4152900"/>
            <a:chOff x="600" y="2760"/>
            <a:chExt cx="13200" cy="6540"/>
          </a:xfrm>
        </p:grpSpPr>
        <p:sp>
          <p:nvSpPr>
            <p:cNvPr id="229378" name="Rectangle 3"/>
            <p:cNvSpPr>
              <a:spLocks noGrp="1"/>
            </p:cNvSpPr>
            <p:nvPr/>
          </p:nvSpPr>
          <p:spPr>
            <a:xfrm>
              <a:off x="600" y="2760"/>
              <a:ext cx="13200" cy="6480"/>
            </a:xfrm>
            <a:prstGeom prst="rect">
              <a:avLst/>
            </a:prstGeom>
            <a:noFill/>
            <a:ln w="9525">
              <a:noFill/>
            </a:ln>
          </p:spPr>
          <p:txBody>
            <a:bodyPr wrap="square" lIns="91440" tIns="45720" rIns="91440" bIns="45720" anchor="t"/>
            <a:lst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FF3300"/>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anose="02010609060101010101" pitchFamily="2" charset="-122"/>
                </a:defRPr>
              </a:lvl3pPr>
              <a:lvl4pPr marL="16002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9pPr>
            </a:lstStyle>
            <a:p>
              <a:pPr marL="0" lvl="0" indent="0" eaLnBrk="1" hangingPunct="1">
                <a:buNone/>
              </a:pPr>
              <a:endParaRPr lang="zh-CN" altLang="en-US" dirty="0"/>
            </a:p>
            <a:p>
              <a:pPr lvl="1" indent="-285750" eaLnBrk="1" hangingPunct="1"/>
              <a:r>
                <a:rPr lang="zh-CN" altLang="en-US" dirty="0"/>
                <a:t>适配器模式</a:t>
              </a:r>
              <a:r>
                <a:rPr lang="fr-FR" altLang="en-US" dirty="0"/>
                <a:t>(Adapter) </a:t>
              </a:r>
              <a:endParaRPr lang="fr-FR" altLang="en-US" dirty="0"/>
            </a:p>
            <a:p>
              <a:pPr lvl="1" indent="-285750" eaLnBrk="1" hangingPunct="1"/>
              <a:r>
                <a:rPr lang="zh-CN" altLang="en-US" dirty="0"/>
                <a:t>桥接模式</a:t>
              </a:r>
              <a:r>
                <a:rPr lang="en-US" altLang="zh-CN" dirty="0"/>
                <a:t>(Bridge) </a:t>
              </a:r>
              <a:endParaRPr lang="en-US" altLang="zh-CN" dirty="0"/>
            </a:p>
            <a:p>
              <a:pPr lvl="1" indent="-285750" eaLnBrk="1" hangingPunct="1"/>
              <a:r>
                <a:rPr lang="zh-CN" altLang="en-US" dirty="0"/>
                <a:t>组合模式</a:t>
              </a:r>
              <a:r>
                <a:rPr lang="en-US" altLang="zh-CN" dirty="0"/>
                <a:t>(Composite) </a:t>
              </a:r>
              <a:endParaRPr lang="en-US" altLang="zh-CN" dirty="0"/>
            </a:p>
            <a:p>
              <a:pPr lvl="1" indent="-285750" eaLnBrk="1" hangingPunct="1"/>
              <a:r>
                <a:rPr lang="zh-CN" altLang="en-US" dirty="0"/>
                <a:t>装饰模式</a:t>
              </a:r>
              <a:r>
                <a:rPr lang="en-US" altLang="zh-CN" dirty="0"/>
                <a:t>(Decorator)</a:t>
              </a:r>
              <a:endParaRPr lang="en-US" altLang="zh-CN" dirty="0"/>
            </a:p>
            <a:p>
              <a:pPr lvl="1" indent="-285750" eaLnBrk="1" hangingPunct="1"/>
              <a:r>
                <a:rPr lang="zh-CN" altLang="en-US" dirty="0"/>
                <a:t>外观模式</a:t>
              </a:r>
              <a:r>
                <a:rPr lang="en-US" altLang="zh-CN" dirty="0"/>
                <a:t>(Facade) </a:t>
              </a:r>
              <a:endParaRPr lang="en-US" altLang="zh-CN" dirty="0"/>
            </a:p>
            <a:p>
              <a:pPr lvl="1" indent="-285750" eaLnBrk="1" hangingPunct="1"/>
              <a:r>
                <a:rPr lang="zh-CN" altLang="en-US" dirty="0"/>
                <a:t>享元模式</a:t>
              </a:r>
              <a:r>
                <a:rPr lang="en-US" altLang="zh-CN" dirty="0"/>
                <a:t>(Flyweight)  </a:t>
              </a:r>
              <a:endParaRPr lang="en-US" altLang="zh-CN" dirty="0"/>
            </a:p>
            <a:p>
              <a:pPr lvl="1" indent="-285750" eaLnBrk="1" hangingPunct="1"/>
              <a:r>
                <a:rPr lang="zh-CN" altLang="en-US" dirty="0"/>
                <a:t>代理模式</a:t>
              </a:r>
              <a:r>
                <a:rPr lang="en-US" altLang="zh-CN" dirty="0"/>
                <a:t>(Proxy) </a:t>
              </a:r>
              <a:endParaRPr lang="en-US" altLang="zh-CN" dirty="0"/>
            </a:p>
          </p:txBody>
        </p:sp>
        <p:pic>
          <p:nvPicPr>
            <p:cNvPr id="229379" name="Picture 4" descr="use_medium_high"/>
            <p:cNvPicPr>
              <a:picLocks noChangeAspect="1"/>
            </p:cNvPicPr>
            <p:nvPr/>
          </p:nvPicPr>
          <p:blipFill>
            <a:blip r:embed="rId2"/>
            <a:stretch>
              <a:fillRect/>
            </a:stretch>
          </p:blipFill>
          <p:spPr>
            <a:xfrm>
              <a:off x="6960" y="4080"/>
              <a:ext cx="1515" cy="300"/>
            </a:xfrm>
            <a:prstGeom prst="rect">
              <a:avLst/>
            </a:prstGeom>
            <a:noFill/>
            <a:ln w="9525">
              <a:noFill/>
            </a:ln>
          </p:spPr>
        </p:pic>
        <p:pic>
          <p:nvPicPr>
            <p:cNvPr id="229380" name="Picture 5" descr="use_medium"/>
            <p:cNvPicPr>
              <a:picLocks noChangeAspect="1"/>
            </p:cNvPicPr>
            <p:nvPr/>
          </p:nvPicPr>
          <p:blipFill>
            <a:blip r:embed="rId3"/>
            <a:stretch>
              <a:fillRect/>
            </a:stretch>
          </p:blipFill>
          <p:spPr>
            <a:xfrm>
              <a:off x="6240" y="4920"/>
              <a:ext cx="1515" cy="300"/>
            </a:xfrm>
            <a:prstGeom prst="rect">
              <a:avLst/>
            </a:prstGeom>
            <a:noFill/>
            <a:ln w="9525">
              <a:noFill/>
            </a:ln>
          </p:spPr>
        </p:pic>
        <p:pic>
          <p:nvPicPr>
            <p:cNvPr id="229381" name="Picture 6" descr="use_medium_high"/>
            <p:cNvPicPr>
              <a:picLocks noChangeAspect="1"/>
            </p:cNvPicPr>
            <p:nvPr/>
          </p:nvPicPr>
          <p:blipFill>
            <a:blip r:embed="rId2"/>
            <a:stretch>
              <a:fillRect/>
            </a:stretch>
          </p:blipFill>
          <p:spPr>
            <a:xfrm>
              <a:off x="7005" y="5700"/>
              <a:ext cx="1515" cy="300"/>
            </a:xfrm>
            <a:prstGeom prst="rect">
              <a:avLst/>
            </a:prstGeom>
            <a:noFill/>
            <a:ln w="9525">
              <a:noFill/>
            </a:ln>
          </p:spPr>
        </p:pic>
        <p:pic>
          <p:nvPicPr>
            <p:cNvPr id="229382" name="Picture 7" descr="use_medium"/>
            <p:cNvPicPr>
              <a:picLocks noChangeAspect="1"/>
            </p:cNvPicPr>
            <p:nvPr/>
          </p:nvPicPr>
          <p:blipFill>
            <a:blip r:embed="rId3"/>
            <a:stretch>
              <a:fillRect/>
            </a:stretch>
          </p:blipFill>
          <p:spPr>
            <a:xfrm>
              <a:off x="6840" y="6480"/>
              <a:ext cx="1515" cy="300"/>
            </a:xfrm>
            <a:prstGeom prst="rect">
              <a:avLst/>
            </a:prstGeom>
            <a:noFill/>
            <a:ln w="9525">
              <a:noFill/>
            </a:ln>
          </p:spPr>
        </p:pic>
        <p:pic>
          <p:nvPicPr>
            <p:cNvPr id="229383" name="Picture 8" descr="use_high"/>
            <p:cNvPicPr>
              <a:picLocks noChangeAspect="1"/>
            </p:cNvPicPr>
            <p:nvPr/>
          </p:nvPicPr>
          <p:blipFill>
            <a:blip r:embed="rId4"/>
            <a:stretch>
              <a:fillRect/>
            </a:stretch>
          </p:blipFill>
          <p:spPr>
            <a:xfrm>
              <a:off x="6120" y="7320"/>
              <a:ext cx="1515" cy="300"/>
            </a:xfrm>
            <a:prstGeom prst="rect">
              <a:avLst/>
            </a:prstGeom>
            <a:noFill/>
            <a:ln w="9525">
              <a:noFill/>
            </a:ln>
          </p:spPr>
        </p:pic>
        <p:pic>
          <p:nvPicPr>
            <p:cNvPr id="229384" name="Picture 9" descr="use_medium_high"/>
            <p:cNvPicPr>
              <a:picLocks noChangeAspect="1"/>
            </p:cNvPicPr>
            <p:nvPr/>
          </p:nvPicPr>
          <p:blipFill>
            <a:blip r:embed="rId2"/>
            <a:stretch>
              <a:fillRect/>
            </a:stretch>
          </p:blipFill>
          <p:spPr>
            <a:xfrm>
              <a:off x="5880" y="9000"/>
              <a:ext cx="1515" cy="300"/>
            </a:xfrm>
            <a:prstGeom prst="rect">
              <a:avLst/>
            </a:prstGeom>
            <a:noFill/>
            <a:ln w="9525">
              <a:noFill/>
            </a:ln>
          </p:spPr>
        </p:pic>
        <p:pic>
          <p:nvPicPr>
            <p:cNvPr id="229385" name="Picture 10" descr="use_low"/>
            <p:cNvPicPr>
              <a:picLocks noChangeAspect="1"/>
            </p:cNvPicPr>
            <p:nvPr/>
          </p:nvPicPr>
          <p:blipFill>
            <a:blip r:embed="rId5"/>
            <a:stretch>
              <a:fillRect/>
            </a:stretch>
          </p:blipFill>
          <p:spPr>
            <a:xfrm>
              <a:off x="6840" y="8188"/>
              <a:ext cx="1680" cy="332"/>
            </a:xfrm>
            <a:prstGeom prst="rect">
              <a:avLst/>
            </a:prstGeom>
            <a:noFill/>
            <a:ln w="9525">
              <a:noFill/>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351280"/>
            <a:ext cx="7719695" cy="429768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400" dirty="0">
                <a:sym typeface="+mn-ea"/>
              </a:rPr>
              <a:t>行为</a:t>
            </a:r>
            <a:r>
              <a:rPr lang="zh-CN" altLang="en-US" sz="2400" dirty="0">
                <a:sym typeface="+mn-ea"/>
              </a:rPr>
              <a:t>型模式概述</a:t>
            </a:r>
            <a:endParaRPr lang="zh-CN" altLang="en-US" sz="2400" dirty="0"/>
          </a:p>
          <a:p>
            <a:pPr marL="57150" lvl="0" indent="-342900" algn="l">
              <a:lnSpc>
                <a:spcPct val="150000"/>
              </a:lnSpc>
              <a:buFont typeface="Wingdings" panose="05000000000000000000" charset="0"/>
              <a:buChar char="ü"/>
            </a:pPr>
            <a:r>
              <a:rPr lang="zh-CN" altLang="en-US" sz="2000" dirty="0">
                <a:solidFill>
                  <a:srgbClr val="FF3300"/>
                </a:solidFill>
                <a:sym typeface="+mn-ea"/>
              </a:rPr>
              <a:t>行为型模式</a:t>
            </a:r>
            <a:r>
              <a:rPr lang="en-US" altLang="zh-CN" sz="2000" dirty="0">
                <a:solidFill>
                  <a:srgbClr val="FF3300"/>
                </a:solidFill>
                <a:sym typeface="+mn-ea"/>
              </a:rPr>
              <a:t>(Behavioral Pattern)</a:t>
            </a:r>
            <a:r>
              <a:rPr lang="zh-CN" altLang="en-US" sz="2000" dirty="0">
                <a:sym typeface="+mn-ea"/>
              </a:rPr>
              <a:t>是对</a:t>
            </a:r>
            <a:r>
              <a:rPr lang="zh-CN" altLang="en-US" sz="2000" dirty="0">
                <a:solidFill>
                  <a:srgbClr val="FF3300"/>
                </a:solidFill>
                <a:sym typeface="+mn-ea"/>
              </a:rPr>
              <a:t>在不同的对象之间划分责任和算法的抽象化</a:t>
            </a:r>
            <a:r>
              <a:rPr lang="zh-CN" altLang="en-US" sz="2000" dirty="0">
                <a:sym typeface="+mn-ea"/>
              </a:rPr>
              <a:t>。</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行为型模式不仅仅关注类和对象的结构，而且</a:t>
            </a:r>
            <a:r>
              <a:rPr lang="zh-CN" altLang="en-US" sz="2000" dirty="0">
                <a:solidFill>
                  <a:srgbClr val="FF3300"/>
                </a:solidFill>
                <a:sym typeface="+mn-ea"/>
              </a:rPr>
              <a:t>重点关注它们之间的相互作用</a:t>
            </a:r>
            <a:r>
              <a:rPr lang="zh-CN" altLang="en-US" sz="2000" dirty="0">
                <a:sym typeface="+mn-ea"/>
              </a:rPr>
              <a:t>。</a:t>
            </a:r>
            <a:endParaRPr lang="zh-CN" altLang="en-US" sz="2000" dirty="0"/>
          </a:p>
          <a:p>
            <a:pPr marL="57150" lvl="0" indent="-342900" algn="l">
              <a:lnSpc>
                <a:spcPct val="150000"/>
              </a:lnSpc>
              <a:buFont typeface="Wingdings" panose="05000000000000000000" charset="0"/>
              <a:buChar char="ü"/>
            </a:pPr>
            <a:r>
              <a:rPr lang="zh-CN" altLang="en-US" sz="2000" dirty="0">
                <a:sym typeface="+mn-ea"/>
              </a:rPr>
              <a:t>通过行为型模式，可以更加清晰地</a:t>
            </a:r>
            <a:r>
              <a:rPr lang="zh-CN" altLang="en-US" sz="2000" dirty="0">
                <a:solidFill>
                  <a:srgbClr val="FF3300"/>
                </a:solidFill>
                <a:sym typeface="+mn-ea"/>
              </a:rPr>
              <a:t>划分类与对象的职责</a:t>
            </a:r>
            <a:r>
              <a:rPr lang="zh-CN" altLang="en-US" sz="2000" dirty="0">
                <a:sym typeface="+mn-ea"/>
              </a:rPr>
              <a:t>，并</a:t>
            </a:r>
            <a:r>
              <a:rPr lang="zh-CN" altLang="en-US" sz="2000" dirty="0">
                <a:solidFill>
                  <a:srgbClr val="FF3300"/>
                </a:solidFill>
                <a:sym typeface="+mn-ea"/>
              </a:rPr>
              <a:t>研究系统在运行时实例对象之间的交互</a:t>
            </a:r>
            <a:r>
              <a:rPr lang="zh-CN" altLang="en-US" sz="2000" dirty="0">
                <a:sym typeface="+mn-ea"/>
              </a:rPr>
              <a:t>。在系统运行时，对象并不是孤立的，它们可以通过相互通信与协作完成某些复杂功能，一个对象在运行时也将影响到其他对象的运行。</a:t>
            </a:r>
            <a:endParaRPr lang="zh-CN" altLang="en-US" sz="2000"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351280"/>
            <a:ext cx="7719695" cy="475488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400" dirty="0">
                <a:sym typeface="+mn-ea"/>
              </a:rPr>
              <a:t>行为</a:t>
            </a:r>
            <a:r>
              <a:rPr lang="zh-CN" altLang="en-US" sz="2400" dirty="0">
                <a:sym typeface="+mn-ea"/>
              </a:rPr>
              <a:t>型模式概述</a:t>
            </a:r>
            <a:endParaRPr lang="zh-CN" altLang="en-US" sz="2400" dirty="0"/>
          </a:p>
          <a:p>
            <a:pPr marL="57150" lvl="0" indent="-342900" algn="l">
              <a:lnSpc>
                <a:spcPct val="150000"/>
              </a:lnSpc>
              <a:buFont typeface="Wingdings" panose="05000000000000000000" charset="0"/>
              <a:buChar char="ü"/>
            </a:pPr>
            <a:r>
              <a:rPr lang="zh-CN" altLang="en-US" sz="2000" dirty="0">
                <a:sym typeface="+mn-ea"/>
              </a:rPr>
              <a:t>行为型模式分为</a:t>
            </a:r>
            <a:r>
              <a:rPr lang="zh-CN" altLang="en-US" sz="2000" dirty="0">
                <a:solidFill>
                  <a:srgbClr val="FF3300"/>
                </a:solidFill>
                <a:sym typeface="+mn-ea"/>
              </a:rPr>
              <a:t>类行为型模式</a:t>
            </a:r>
            <a:r>
              <a:rPr lang="zh-CN" altLang="en-US" sz="2000" dirty="0">
                <a:sym typeface="+mn-ea"/>
              </a:rPr>
              <a:t>和</a:t>
            </a:r>
            <a:r>
              <a:rPr lang="zh-CN" altLang="en-US" sz="2000" dirty="0">
                <a:solidFill>
                  <a:srgbClr val="FF3300"/>
                </a:solidFill>
                <a:sym typeface="+mn-ea"/>
              </a:rPr>
              <a:t>对象行为型模式</a:t>
            </a:r>
            <a:r>
              <a:rPr lang="zh-CN" altLang="en-US" sz="2000" dirty="0">
                <a:sym typeface="+mn-ea"/>
              </a:rPr>
              <a:t>两种：</a:t>
            </a:r>
            <a:endParaRPr lang="zh-CN" altLang="en-US" sz="2000" dirty="0"/>
          </a:p>
          <a:p>
            <a:pPr lvl="1" indent="-228600" algn="l">
              <a:lnSpc>
                <a:spcPct val="150000"/>
              </a:lnSpc>
              <a:buFont typeface="Arial" panose="020B0604020202020204" pitchFamily="34" charset="0"/>
              <a:buChar char="•"/>
            </a:pPr>
            <a:r>
              <a:rPr lang="zh-CN" altLang="en-US" sz="2000" dirty="0">
                <a:solidFill>
                  <a:srgbClr val="FF3300"/>
                </a:solidFill>
                <a:sym typeface="+mn-ea"/>
              </a:rPr>
              <a:t>类行为型模式</a:t>
            </a:r>
            <a:r>
              <a:rPr lang="zh-CN" altLang="en-US" sz="2000" dirty="0">
                <a:sym typeface="+mn-ea"/>
              </a:rPr>
              <a:t>：类的行为型模式</a:t>
            </a:r>
            <a:r>
              <a:rPr lang="zh-CN" altLang="en-US" sz="2000" dirty="0">
                <a:solidFill>
                  <a:srgbClr val="FF3300"/>
                </a:solidFill>
                <a:sym typeface="+mn-ea"/>
              </a:rPr>
              <a:t>使用继承关系在几个类之间分配行为</a:t>
            </a:r>
            <a:r>
              <a:rPr lang="zh-CN" altLang="en-US" sz="2000" dirty="0">
                <a:sym typeface="+mn-ea"/>
              </a:rPr>
              <a:t>，类行为型模式主要通过多态等方式来分配父类与子类的职责。</a:t>
            </a:r>
            <a:endParaRPr lang="zh-CN" altLang="en-US" sz="2000" dirty="0"/>
          </a:p>
          <a:p>
            <a:pPr lvl="1" indent="-228600" algn="l">
              <a:lnSpc>
                <a:spcPct val="150000"/>
              </a:lnSpc>
              <a:buFont typeface="Arial" panose="020B0604020202020204" pitchFamily="34" charset="0"/>
              <a:buChar char="•"/>
            </a:pPr>
            <a:r>
              <a:rPr lang="zh-CN" altLang="en-US" sz="2000" dirty="0">
                <a:solidFill>
                  <a:srgbClr val="FF3300"/>
                </a:solidFill>
                <a:sym typeface="+mn-ea"/>
              </a:rPr>
              <a:t>对象行为型模式</a:t>
            </a:r>
            <a:r>
              <a:rPr lang="zh-CN" altLang="en-US" sz="2000" dirty="0">
                <a:sym typeface="+mn-ea"/>
              </a:rPr>
              <a:t>：对象的行为型模式则</a:t>
            </a:r>
            <a:r>
              <a:rPr lang="zh-CN" altLang="en-US" sz="2000" dirty="0">
                <a:solidFill>
                  <a:srgbClr val="FF3300"/>
                </a:solidFill>
                <a:sym typeface="+mn-ea"/>
              </a:rPr>
              <a:t>使用对象的聚合关联关系来分配行为</a:t>
            </a:r>
            <a:r>
              <a:rPr lang="zh-CN" altLang="en-US" sz="2000" dirty="0">
                <a:sym typeface="+mn-ea"/>
              </a:rPr>
              <a:t>，对象行为型模式主要是通过对象关联等方式来分配两个或多个类的职责。根据“合成复用原则”，系统中要尽量使用关联关系来取代继承关系，因此大部分行为型设计模式都属于对象行为型设计模式。</a:t>
            </a:r>
            <a:endParaRPr lang="zh-CN" altLang="en-US" sz="2000" dirty="0">
              <a:latin typeface="Arial" panose="020B0604020202020204" pitchFamily="34" charset="0"/>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a:t>
            </a:r>
            <a:r>
              <a:rPr lang="zh-CN" altLang="en-US" dirty="0">
                <a:solidFill>
                  <a:schemeClr val="tx1"/>
                </a:solidFill>
                <a:sym typeface="+mn-ea"/>
              </a:rPr>
              <a:t>软件设计模式的</a:t>
            </a:r>
            <a:r>
              <a:rPr lang="zh-CN" altLang="en-US" dirty="0">
                <a:solidFill>
                  <a:schemeClr val="tx1"/>
                </a:solidFill>
              </a:rPr>
              <a:t>定义与分类</a:t>
            </a:r>
            <a:endParaRPr lang="zh-CN" altLang="en-US"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351280"/>
            <a:ext cx="7719695" cy="1097280"/>
          </a:xfrm>
          <a:prstGeom prst="rect">
            <a:avLst/>
          </a:prstGeom>
          <a:noFill/>
          <a:ln w="19050">
            <a:noFill/>
          </a:ln>
        </p:spPr>
        <p:txBody>
          <a:bodyPr wrap="square" anchor="t">
            <a:spAutoFit/>
          </a:bodyPr>
          <a:p>
            <a:pPr lvl="0" indent="-342900" algn="l">
              <a:lnSpc>
                <a:spcPct val="150000"/>
              </a:lnSpc>
              <a:buFont typeface="Wingdings" panose="05000000000000000000" charset="0"/>
              <a:buChar char="u"/>
            </a:pPr>
            <a:r>
              <a:rPr lang="zh-CN" altLang="en-US" sz="2400" dirty="0">
                <a:sym typeface="+mn-ea"/>
              </a:rPr>
              <a:t>行为</a:t>
            </a:r>
            <a:r>
              <a:rPr lang="zh-CN" altLang="en-US" sz="2400" dirty="0">
                <a:sym typeface="+mn-ea"/>
              </a:rPr>
              <a:t>型模式概述</a:t>
            </a:r>
            <a:endParaRPr lang="zh-CN" altLang="en-US" sz="2400" dirty="0"/>
          </a:p>
          <a:p>
            <a:pPr marL="57150" lvl="0" indent="-342900" algn="l">
              <a:lnSpc>
                <a:spcPct val="150000"/>
              </a:lnSpc>
              <a:buFont typeface="Wingdings" panose="05000000000000000000" charset="0"/>
              <a:buChar char="ü"/>
            </a:pPr>
            <a:endParaRPr lang="zh-CN" altLang="en-US" sz="2000" dirty="0">
              <a:latin typeface="Arial" panose="020B0604020202020204" pitchFamily="34" charset="0"/>
              <a:ea typeface="微软雅黑" panose="020B0503020204020204" pitchFamily="34" charset="-122"/>
            </a:endParaRPr>
          </a:p>
        </p:txBody>
      </p:sp>
      <p:grpSp>
        <p:nvGrpSpPr>
          <p:cNvPr id="3" name="组合 2"/>
          <p:cNvGrpSpPr/>
          <p:nvPr/>
        </p:nvGrpSpPr>
        <p:grpSpPr>
          <a:xfrm>
            <a:off x="739775" y="1393825"/>
            <a:ext cx="8382000" cy="4249420"/>
            <a:chOff x="600" y="2760"/>
            <a:chExt cx="13200" cy="6692"/>
          </a:xfrm>
        </p:grpSpPr>
        <p:sp>
          <p:nvSpPr>
            <p:cNvPr id="311298" name="Rectangle 3"/>
            <p:cNvSpPr>
              <a:spLocks noGrp="1"/>
            </p:cNvSpPr>
            <p:nvPr/>
          </p:nvSpPr>
          <p:spPr>
            <a:xfrm>
              <a:off x="600" y="2760"/>
              <a:ext cx="13200" cy="6480"/>
            </a:xfrm>
            <a:prstGeom prst="rect">
              <a:avLst/>
            </a:prstGeom>
            <a:noFill/>
            <a:ln w="9525">
              <a:noFill/>
            </a:ln>
          </p:spPr>
          <p:txBody>
            <a:bodyPr wrap="square" lIns="91440" tIns="45720" rIns="91440" bIns="45720" anchor="t"/>
            <a:lstStyle>
              <a:lvl1pPr marL="342900" indent="-342900" algn="l" rtl="0" eaLnBrk="0" fontAlgn="base" hangingPunct="0">
                <a:lnSpc>
                  <a:spcPct val="120000"/>
                </a:lnSpc>
                <a:spcBef>
                  <a:spcPct val="20000"/>
                </a:spcBef>
                <a:spcAft>
                  <a:spcPct val="0"/>
                </a:spcAft>
                <a:buClr>
                  <a:srgbClr val="FF3300"/>
                </a:buClr>
                <a:buFont typeface="Wingdings" panose="05000000000000000000" pitchFamily="2" charset="2"/>
                <a:buChar char="w"/>
                <a:defRPr sz="3200">
                  <a:solidFill>
                    <a:srgbClr val="080808"/>
                  </a:solidFill>
                  <a:latin typeface="+mn-lt"/>
                  <a:ea typeface="+mn-ea"/>
                  <a:cs typeface="+mn-cs"/>
                </a:defRPr>
              </a:lvl1pPr>
              <a:lvl2pPr marL="742950" indent="-285750" algn="l" rtl="0" eaLnBrk="0" fontAlgn="base" hangingPunct="0">
                <a:lnSpc>
                  <a:spcPct val="120000"/>
                </a:lnSpc>
                <a:spcBef>
                  <a:spcPct val="20000"/>
                </a:spcBef>
                <a:spcAft>
                  <a:spcPct val="0"/>
                </a:spcAft>
                <a:buClr>
                  <a:srgbClr val="FF3300"/>
                </a:buClr>
                <a:buFont typeface="Wingdings" panose="05000000000000000000" pitchFamily="2" charset="2"/>
                <a:buChar char="ü"/>
                <a:defRPr sz="2400" b="1">
                  <a:solidFill>
                    <a:srgbClr val="333333"/>
                  </a:solidFill>
                  <a:latin typeface="+mn-lt"/>
                  <a:ea typeface="楷体_GB2312" pitchFamily="49" charset="-122"/>
                </a:defRPr>
              </a:lvl2pPr>
              <a:lvl3pPr marL="1143000" indent="-228600" algn="l" rtl="0" eaLnBrk="0" fontAlgn="base" hangingPunct="0">
                <a:lnSpc>
                  <a:spcPct val="120000"/>
                </a:lnSpc>
                <a:spcBef>
                  <a:spcPct val="20000"/>
                </a:spcBef>
                <a:spcAft>
                  <a:spcPct val="0"/>
                </a:spcAft>
                <a:buClr>
                  <a:srgbClr val="FF3300"/>
                </a:buClr>
                <a:buFont typeface="Wingdings" panose="05000000000000000000" pitchFamily="2" charset="2"/>
                <a:buChar char=""/>
                <a:defRPr sz="2000">
                  <a:solidFill>
                    <a:srgbClr val="333333"/>
                  </a:solidFill>
                  <a:latin typeface="+mn-lt"/>
                  <a:ea typeface="黑体" panose="02010609060101010101" pitchFamily="2" charset="-122"/>
                </a:defRPr>
              </a:lvl3pPr>
              <a:lvl4pPr marL="16002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5pPr>
              <a:lvl6pPr marL="25146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6pPr>
              <a:lvl7pPr marL="29718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7pPr>
              <a:lvl8pPr marL="34290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8pPr>
              <a:lvl9pPr marL="3886200" indent="-228600" algn="l" rtl="0" eaLnBrk="0" fontAlgn="base" hangingPunct="0">
                <a:spcBef>
                  <a:spcPct val="20000"/>
                </a:spcBef>
                <a:spcAft>
                  <a:spcPct val="0"/>
                </a:spcAft>
                <a:buFont typeface="Wingdings" panose="05000000000000000000" pitchFamily="2" charset="2"/>
                <a:buChar char="»"/>
                <a:defRPr sz="2000">
                  <a:solidFill>
                    <a:srgbClr val="4D4D4D"/>
                  </a:solidFill>
                  <a:latin typeface="Arial" panose="020B0604020202020204" pitchFamily="34" charset="0"/>
                  <a:ea typeface="宋体" panose="02010600030101010101" pitchFamily="2" charset="-122"/>
                </a:defRPr>
              </a:lvl9pPr>
            </a:lstStyle>
            <a:p>
              <a:pPr marL="0" lvl="0" indent="0" eaLnBrk="1" hangingPunct="1">
                <a:buNone/>
              </a:pPr>
              <a:r>
                <a:rPr lang="zh-CN" altLang="en-US" dirty="0"/>
                <a:t> </a:t>
              </a:r>
              <a:endParaRPr lang="zh-CN" altLang="en-US" dirty="0"/>
            </a:p>
            <a:p>
              <a:pPr lvl="1" indent="-285750" eaLnBrk="1" hangingPunct="1">
                <a:lnSpc>
                  <a:spcPct val="100000"/>
                </a:lnSpc>
              </a:pPr>
              <a:r>
                <a:rPr lang="zh-CN" altLang="en-US" sz="1800" dirty="0"/>
                <a:t>职责链模式(Chain of Responsibility)</a:t>
              </a:r>
              <a:endParaRPr lang="zh-CN" altLang="en-US" sz="1800" dirty="0"/>
            </a:p>
            <a:p>
              <a:pPr lvl="1" indent="-285750" eaLnBrk="1" hangingPunct="1">
                <a:lnSpc>
                  <a:spcPct val="100000"/>
                </a:lnSpc>
              </a:pPr>
              <a:r>
                <a:rPr lang="zh-CN" altLang="en-US" sz="1800" dirty="0"/>
                <a:t>命令模式(Command)</a:t>
              </a:r>
              <a:endParaRPr lang="zh-CN" altLang="en-US" sz="1800" dirty="0"/>
            </a:p>
            <a:p>
              <a:pPr lvl="1" indent="-285750" eaLnBrk="1" hangingPunct="1">
                <a:lnSpc>
                  <a:spcPct val="100000"/>
                </a:lnSpc>
              </a:pPr>
              <a:r>
                <a:rPr lang="zh-CN" altLang="en-US" sz="1800" dirty="0"/>
                <a:t>解释器模式(Interpreter)</a:t>
              </a:r>
              <a:endParaRPr lang="zh-CN" altLang="en-US" sz="1800" dirty="0"/>
            </a:p>
            <a:p>
              <a:pPr lvl="1" indent="-285750" eaLnBrk="1" hangingPunct="1">
                <a:lnSpc>
                  <a:spcPct val="100000"/>
                </a:lnSpc>
              </a:pPr>
              <a:r>
                <a:rPr lang="zh-CN" altLang="en-US" sz="1800" dirty="0"/>
                <a:t>迭代器模式(Iterator)</a:t>
              </a:r>
              <a:endParaRPr lang="zh-CN" altLang="en-US" sz="1800" dirty="0"/>
            </a:p>
            <a:p>
              <a:pPr lvl="1" indent="-285750" eaLnBrk="1" hangingPunct="1">
                <a:lnSpc>
                  <a:spcPct val="100000"/>
                </a:lnSpc>
              </a:pPr>
              <a:r>
                <a:rPr lang="zh-CN" altLang="en-US" sz="1800" dirty="0"/>
                <a:t>中介者模式(Mediator)</a:t>
              </a:r>
              <a:endParaRPr lang="zh-CN" altLang="en-US" sz="1800" dirty="0"/>
            </a:p>
            <a:p>
              <a:pPr lvl="1" indent="-285750" eaLnBrk="1" hangingPunct="1">
                <a:lnSpc>
                  <a:spcPct val="100000"/>
                </a:lnSpc>
              </a:pPr>
              <a:r>
                <a:rPr lang="zh-CN" altLang="en-US" sz="1800" dirty="0"/>
                <a:t>备忘录模式(Memento)</a:t>
              </a:r>
              <a:endParaRPr lang="zh-CN" altLang="en-US" sz="1800" dirty="0"/>
            </a:p>
            <a:p>
              <a:pPr lvl="1" indent="-285750" eaLnBrk="1" hangingPunct="1">
                <a:lnSpc>
                  <a:spcPct val="100000"/>
                </a:lnSpc>
              </a:pPr>
              <a:r>
                <a:rPr lang="zh-CN" altLang="en-US" sz="1800" dirty="0"/>
                <a:t>观察者模式(Observer)</a:t>
              </a:r>
              <a:endParaRPr lang="zh-CN" altLang="en-US" sz="1800" dirty="0"/>
            </a:p>
            <a:p>
              <a:pPr lvl="1" indent="-285750" eaLnBrk="1" hangingPunct="1">
                <a:lnSpc>
                  <a:spcPct val="100000"/>
                </a:lnSpc>
              </a:pPr>
              <a:r>
                <a:rPr lang="zh-CN" altLang="en-US" sz="1800" dirty="0"/>
                <a:t>状态模式(State)</a:t>
              </a:r>
              <a:endParaRPr lang="zh-CN" altLang="en-US" sz="1800" dirty="0"/>
            </a:p>
            <a:p>
              <a:pPr lvl="1" indent="-285750" eaLnBrk="1" hangingPunct="1">
                <a:lnSpc>
                  <a:spcPct val="100000"/>
                </a:lnSpc>
              </a:pPr>
              <a:r>
                <a:rPr lang="zh-CN" altLang="en-US" sz="1800" dirty="0"/>
                <a:t>策略模式(Strategy)</a:t>
              </a:r>
              <a:endParaRPr lang="zh-CN" altLang="en-US" sz="1800" dirty="0"/>
            </a:p>
            <a:p>
              <a:pPr lvl="1" indent="-285750" eaLnBrk="1" hangingPunct="1">
                <a:lnSpc>
                  <a:spcPct val="100000"/>
                </a:lnSpc>
              </a:pPr>
              <a:r>
                <a:rPr lang="zh-CN" altLang="en-US" sz="1800" dirty="0"/>
                <a:t>模板方法模式(Template Method)</a:t>
              </a:r>
              <a:endParaRPr lang="zh-CN" altLang="en-US" sz="1800" dirty="0"/>
            </a:p>
            <a:p>
              <a:pPr lvl="1" indent="-285750" eaLnBrk="1" hangingPunct="1">
                <a:lnSpc>
                  <a:spcPct val="100000"/>
                </a:lnSpc>
              </a:pPr>
              <a:r>
                <a:rPr lang="zh-CN" altLang="en-US" sz="1800" dirty="0"/>
                <a:t>访问者模式(Visitor)</a:t>
              </a:r>
              <a:endParaRPr lang="en-US" altLang="zh-CN" sz="1800" dirty="0"/>
            </a:p>
          </p:txBody>
        </p:sp>
        <p:grpSp>
          <p:nvGrpSpPr>
            <p:cNvPr id="17" name="组合 16"/>
            <p:cNvGrpSpPr/>
            <p:nvPr/>
          </p:nvGrpSpPr>
          <p:grpSpPr>
            <a:xfrm>
              <a:off x="4920" y="3840"/>
              <a:ext cx="4994" cy="5612"/>
              <a:chOff x="4920" y="3840"/>
              <a:chExt cx="4994" cy="5612"/>
            </a:xfrm>
          </p:grpSpPr>
          <p:pic>
            <p:nvPicPr>
              <p:cNvPr id="311299" name="Picture 5" descr="use_medium"/>
              <p:cNvPicPr>
                <a:picLocks noChangeAspect="1"/>
              </p:cNvPicPr>
              <p:nvPr/>
            </p:nvPicPr>
            <p:blipFill>
              <a:blip r:embed="rId2"/>
              <a:stretch>
                <a:fillRect/>
              </a:stretch>
            </p:blipFill>
            <p:spPr>
              <a:xfrm>
                <a:off x="4920" y="7560"/>
                <a:ext cx="1515" cy="300"/>
              </a:xfrm>
              <a:prstGeom prst="rect">
                <a:avLst/>
              </a:prstGeom>
              <a:noFill/>
              <a:ln w="9525">
                <a:noFill/>
              </a:ln>
            </p:spPr>
          </p:pic>
          <p:pic>
            <p:nvPicPr>
              <p:cNvPr id="311300" name="Picture 6" descr="use_medium_high"/>
              <p:cNvPicPr>
                <a:picLocks noChangeAspect="1"/>
              </p:cNvPicPr>
              <p:nvPr/>
            </p:nvPicPr>
            <p:blipFill>
              <a:blip r:embed="rId3"/>
              <a:stretch>
                <a:fillRect/>
              </a:stretch>
            </p:blipFill>
            <p:spPr>
              <a:xfrm>
                <a:off x="5760" y="4440"/>
                <a:ext cx="1515" cy="300"/>
              </a:xfrm>
              <a:prstGeom prst="rect">
                <a:avLst/>
              </a:prstGeom>
              <a:noFill/>
              <a:ln w="9525">
                <a:noFill/>
              </a:ln>
            </p:spPr>
          </p:pic>
          <p:pic>
            <p:nvPicPr>
              <p:cNvPr id="311301" name="Picture 7" descr="use_medium"/>
              <p:cNvPicPr>
                <a:picLocks noChangeAspect="1"/>
              </p:cNvPicPr>
              <p:nvPr/>
            </p:nvPicPr>
            <p:blipFill>
              <a:blip r:embed="rId2"/>
              <a:stretch>
                <a:fillRect/>
              </a:stretch>
            </p:blipFill>
            <p:spPr>
              <a:xfrm>
                <a:off x="7800" y="8520"/>
                <a:ext cx="1515" cy="300"/>
              </a:xfrm>
              <a:prstGeom prst="rect">
                <a:avLst/>
              </a:prstGeom>
              <a:noFill/>
              <a:ln w="9525">
                <a:noFill/>
              </a:ln>
            </p:spPr>
          </p:pic>
          <p:pic>
            <p:nvPicPr>
              <p:cNvPr id="311302" name="Picture 8" descr="use_high"/>
              <p:cNvPicPr>
                <a:picLocks noChangeAspect="1"/>
              </p:cNvPicPr>
              <p:nvPr/>
            </p:nvPicPr>
            <p:blipFill>
              <a:blip r:embed="rId4"/>
              <a:stretch>
                <a:fillRect/>
              </a:stretch>
            </p:blipFill>
            <p:spPr>
              <a:xfrm>
                <a:off x="5640" y="5400"/>
                <a:ext cx="1515" cy="300"/>
              </a:xfrm>
              <a:prstGeom prst="rect">
                <a:avLst/>
              </a:prstGeom>
              <a:noFill/>
              <a:ln w="9525">
                <a:noFill/>
              </a:ln>
            </p:spPr>
          </p:pic>
          <p:pic>
            <p:nvPicPr>
              <p:cNvPr id="311303" name="Picture 9" descr="use_medium_high"/>
              <p:cNvPicPr>
                <a:picLocks noChangeAspect="1"/>
              </p:cNvPicPr>
              <p:nvPr/>
            </p:nvPicPr>
            <p:blipFill>
              <a:blip r:embed="rId3"/>
              <a:stretch>
                <a:fillRect/>
              </a:stretch>
            </p:blipFill>
            <p:spPr>
              <a:xfrm>
                <a:off x="5400" y="8160"/>
                <a:ext cx="1515" cy="300"/>
              </a:xfrm>
              <a:prstGeom prst="rect">
                <a:avLst/>
              </a:prstGeom>
              <a:noFill/>
              <a:ln w="9525">
                <a:noFill/>
              </a:ln>
            </p:spPr>
          </p:pic>
          <p:pic>
            <p:nvPicPr>
              <p:cNvPr id="311304" name="Picture 10" descr="use_low"/>
              <p:cNvPicPr>
                <a:picLocks noChangeAspect="1"/>
              </p:cNvPicPr>
              <p:nvPr/>
            </p:nvPicPr>
            <p:blipFill>
              <a:blip r:embed="rId5"/>
              <a:stretch>
                <a:fillRect/>
              </a:stretch>
            </p:blipFill>
            <p:spPr>
              <a:xfrm>
                <a:off x="6240" y="4920"/>
                <a:ext cx="1680" cy="333"/>
              </a:xfrm>
              <a:prstGeom prst="rect">
                <a:avLst/>
              </a:prstGeom>
              <a:noFill/>
              <a:ln w="9525">
                <a:noFill/>
              </a:ln>
            </p:spPr>
          </p:pic>
          <p:pic>
            <p:nvPicPr>
              <p:cNvPr id="311305" name="Picture 11" descr="use_medium_low"/>
              <p:cNvPicPr>
                <a:picLocks noChangeAspect="1"/>
              </p:cNvPicPr>
              <p:nvPr/>
            </p:nvPicPr>
            <p:blipFill>
              <a:blip r:embed="rId6"/>
              <a:stretch>
                <a:fillRect/>
              </a:stretch>
            </p:blipFill>
            <p:spPr>
              <a:xfrm>
                <a:off x="8400" y="3840"/>
                <a:ext cx="1515" cy="300"/>
              </a:xfrm>
              <a:prstGeom prst="rect">
                <a:avLst/>
              </a:prstGeom>
              <a:noFill/>
              <a:ln w="9525">
                <a:noFill/>
              </a:ln>
            </p:spPr>
          </p:pic>
          <p:pic>
            <p:nvPicPr>
              <p:cNvPr id="311306" name="Picture 12" descr="use_low"/>
              <p:cNvPicPr>
                <a:picLocks noChangeAspect="1"/>
              </p:cNvPicPr>
              <p:nvPr/>
            </p:nvPicPr>
            <p:blipFill>
              <a:blip r:embed="rId5"/>
              <a:stretch>
                <a:fillRect/>
              </a:stretch>
            </p:blipFill>
            <p:spPr>
              <a:xfrm>
                <a:off x="5280" y="9120"/>
                <a:ext cx="1680" cy="333"/>
              </a:xfrm>
              <a:prstGeom prst="rect">
                <a:avLst/>
              </a:prstGeom>
              <a:noFill/>
              <a:ln w="9525">
                <a:noFill/>
              </a:ln>
            </p:spPr>
          </p:pic>
          <p:pic>
            <p:nvPicPr>
              <p:cNvPr id="311307" name="Picture 14" descr="use_medium_low"/>
              <p:cNvPicPr>
                <a:picLocks noChangeAspect="1"/>
              </p:cNvPicPr>
              <p:nvPr/>
            </p:nvPicPr>
            <p:blipFill>
              <a:blip r:embed="rId6"/>
              <a:stretch>
                <a:fillRect/>
              </a:stretch>
            </p:blipFill>
            <p:spPr>
              <a:xfrm>
                <a:off x="5760" y="5940"/>
                <a:ext cx="1515" cy="300"/>
              </a:xfrm>
              <a:prstGeom prst="rect">
                <a:avLst/>
              </a:prstGeom>
              <a:noFill/>
              <a:ln w="9525">
                <a:noFill/>
              </a:ln>
            </p:spPr>
          </p:pic>
          <p:pic>
            <p:nvPicPr>
              <p:cNvPr id="311308" name="Picture 16" descr="use_medium_low"/>
              <p:cNvPicPr>
                <a:picLocks noChangeAspect="1"/>
              </p:cNvPicPr>
              <p:nvPr/>
            </p:nvPicPr>
            <p:blipFill>
              <a:blip r:embed="rId6"/>
              <a:stretch>
                <a:fillRect/>
              </a:stretch>
            </p:blipFill>
            <p:spPr>
              <a:xfrm>
                <a:off x="5880" y="6480"/>
                <a:ext cx="1515" cy="300"/>
              </a:xfrm>
              <a:prstGeom prst="rect">
                <a:avLst/>
              </a:prstGeom>
              <a:noFill/>
              <a:ln w="9525">
                <a:noFill/>
              </a:ln>
            </p:spPr>
          </p:pic>
          <p:pic>
            <p:nvPicPr>
              <p:cNvPr id="311309" name="Picture 17" descr="use_high"/>
              <p:cNvPicPr>
                <a:picLocks noChangeAspect="1"/>
              </p:cNvPicPr>
              <p:nvPr/>
            </p:nvPicPr>
            <p:blipFill>
              <a:blip r:embed="rId4"/>
              <a:stretch>
                <a:fillRect/>
              </a:stretch>
            </p:blipFill>
            <p:spPr>
              <a:xfrm>
                <a:off x="5760" y="7080"/>
                <a:ext cx="1515" cy="300"/>
              </a:xfrm>
              <a:prstGeom prst="rect">
                <a:avLst/>
              </a:prstGeom>
              <a:noFill/>
              <a:ln w="9525">
                <a:noFill/>
              </a:ln>
            </p:spPr>
          </p:pic>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2" name="Picture 6" descr="传送播出 拷贝"/>
          <p:cNvPicPr>
            <a:picLocks noChangeAspect="1"/>
          </p:cNvPicPr>
          <p:nvPr/>
        </p:nvPicPr>
        <p:blipFill>
          <a:blip r:embed="rId1"/>
          <a:stretch>
            <a:fillRect/>
          </a:stretch>
        </p:blipFill>
        <p:spPr>
          <a:xfrm>
            <a:off x="0" y="0"/>
            <a:ext cx="9144000" cy="3113088"/>
          </a:xfrm>
          <a:prstGeom prst="rect">
            <a:avLst/>
          </a:prstGeom>
          <a:noFill/>
          <a:ln w="9525">
            <a:noFill/>
          </a:ln>
        </p:spPr>
      </p:pic>
      <p:sp>
        <p:nvSpPr>
          <p:cNvPr id="5123" name="WordArt 3"/>
          <p:cNvSpPr>
            <a:spLocks noTextEdit="1"/>
          </p:cNvSpPr>
          <p:nvPr/>
        </p:nvSpPr>
        <p:spPr>
          <a:xfrm>
            <a:off x="3276600" y="2420938"/>
            <a:ext cx="2663825" cy="1008062"/>
          </a:xfrm>
          <a:prstGeom prst="rect">
            <a:avLst/>
          </a:prstGeom>
        </p:spPr>
        <p:txBody>
          <a:bodyPr wrap="none" fromWordArt="1">
            <a:prstTxWarp prst="textDeflate">
              <a:avLst>
                <a:gd name="adj" fmla="val 0"/>
              </a:avLst>
            </a:prstTxWarp>
            <a:normAutofit/>
          </a:bodyPr>
          <a:p>
            <a:pPr algn="ctr" eaLnBrk="0" hangingPunct="0"/>
            <a:r>
              <a:rPr lang="zh-CN" altLang="en-US" sz="3600" b="1">
                <a:ln w="19050" cap="flat" cmpd="sng">
                  <a:solidFill>
                    <a:schemeClr val="bg1"/>
                  </a:solidFill>
                  <a:prstDash val="solid"/>
                  <a:headEnd type="none" w="med" len="med"/>
                  <a:tailEnd type="none" w="med" len="med"/>
                </a:ln>
                <a:gradFill rotWithShape="1">
                  <a:gsLst>
                    <a:gs pos="0">
                      <a:schemeClr val="tx1"/>
                    </a:gs>
                    <a:gs pos="100000">
                      <a:srgbClr val="9CCBEE"/>
                    </a:gs>
                  </a:gsLst>
                  <a:lin ang="5400000" scaled="1"/>
                  <a:tileRect/>
                </a:gradFill>
                <a:effectLst>
                  <a:outerShdw dist="63500" dir="2212193" algn="ctr" rotWithShape="0">
                    <a:srgbClr val="868686">
                      <a:alpha val="50000"/>
                    </a:srgbClr>
                  </a:outerShdw>
                </a:effectLst>
                <a:latin typeface="黑体" panose="02010609060101010101" pitchFamily="2" charset="-122"/>
                <a:ea typeface="黑体" panose="02010609060101010101" pitchFamily="2" charset="-122"/>
              </a:rPr>
              <a:t>谢谢！</a:t>
            </a:r>
            <a:endParaRPr lang="zh-CN" altLang="en-US" sz="3600" b="1">
              <a:ln w="19050" cap="flat" cmpd="sng">
                <a:solidFill>
                  <a:schemeClr val="bg1"/>
                </a:solidFill>
                <a:prstDash val="solid"/>
                <a:headEnd type="none" w="med" len="med"/>
                <a:tailEnd type="none" w="med" len="med"/>
              </a:ln>
              <a:gradFill rotWithShape="1">
                <a:gsLst>
                  <a:gs pos="0">
                    <a:schemeClr val="tx1"/>
                  </a:gs>
                  <a:gs pos="100000">
                    <a:srgbClr val="9CCBEE"/>
                  </a:gs>
                </a:gsLst>
                <a:lin ang="5400000" scaled="1"/>
                <a:tileRect/>
              </a:gradFill>
              <a:effectLst>
                <a:outerShdw dist="63500" dir="2212193" algn="ctr" rotWithShape="0">
                  <a:srgbClr val="868686">
                    <a:alpha val="50000"/>
                  </a:srgbClr>
                </a:outerShdw>
              </a:effectLst>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软件设计与</a:t>
            </a:r>
            <a:r>
              <a:rPr lang="en-US" altLang="zh-CN" dirty="0">
                <a:solidFill>
                  <a:schemeClr val="tx1"/>
                </a:solidFill>
              </a:rPr>
              <a:t>UML</a:t>
            </a:r>
            <a:endParaRPr lang="en-US" altLang="zh-CN"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3337560"/>
          </a:xfrm>
          <a:prstGeom prst="rect">
            <a:avLst/>
          </a:prstGeom>
          <a:noFill/>
          <a:ln w="19050">
            <a:noFill/>
          </a:ln>
        </p:spPr>
        <p:txBody>
          <a:bodyPr wrap="square" anchor="t">
            <a:spAutoFit/>
          </a:bodyPr>
          <a:p>
            <a:pPr marL="342900" lvl="0" indent="-342900" algn="l" eaLnBrk="1" hangingPunct="1">
              <a:lnSpc>
                <a:spcPct val="150000"/>
              </a:lnSpc>
              <a:buFont typeface="Wingdings" panose="05000000000000000000" charset="0"/>
              <a:buChar char="u"/>
            </a:pPr>
            <a:r>
              <a:rPr lang="zh-CN" altLang="en-US" sz="2400" dirty="0">
                <a:sym typeface="+mn-ea"/>
              </a:rPr>
              <a:t>组</a:t>
            </a:r>
            <a:r>
              <a:rPr lang="zh-CN" altLang="en-US" sz="2400" dirty="0">
                <a:sym typeface="+mn-ea"/>
              </a:rPr>
              <a:t>合关系(Composition)</a:t>
            </a:r>
            <a:endParaRPr lang="zh-CN" altLang="en-US" sz="24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组合关系也表示类之间整体和部分的关系，但是组合关系中部分和整体具有统一的生存期。一旦整体对象不存在，部分对象也将不存在，部分对象与整体对象之间具有同生共死的关系。</a:t>
            </a:r>
            <a:endParaRPr lang="zh-CN" altLang="en-US" sz="2000" dirty="0">
              <a:sym typeface="+mn-ea"/>
            </a:endParaRPr>
          </a:p>
          <a:p>
            <a:pPr marL="342900" lvl="0" indent="-342900" algn="l" eaLnBrk="1" hangingPunct="1">
              <a:lnSpc>
                <a:spcPct val="150000"/>
              </a:lnSpc>
              <a:buFont typeface="Wingdings" panose="05000000000000000000" charset="0"/>
              <a:buChar char="ü"/>
            </a:pPr>
            <a:endParaRPr lang="zh-CN" altLang="en-US" sz="2000" dirty="0">
              <a:sym typeface="+mn-ea"/>
            </a:endParaRPr>
          </a:p>
          <a:p>
            <a:pPr lvl="0" algn="l" eaLnBrk="1" hangingPunct="1">
              <a:lnSpc>
                <a:spcPct val="150000"/>
              </a:lnSpc>
              <a:buFont typeface="Arial" panose="020B0604020202020204" pitchFamily="34" charset="0"/>
            </a:pPr>
            <a:endParaRPr lang="zh-CN" altLang="en-US" sz="2000" dirty="0">
              <a:cs typeface="+mn-ea"/>
              <a:sym typeface="+mn-ea"/>
            </a:endParaRPr>
          </a:p>
          <a:p>
            <a:pPr marL="342900" lvl="0" indent="-342900" algn="l" eaLnBrk="1" hangingPunct="1">
              <a:lnSpc>
                <a:spcPct val="150000"/>
              </a:lnSpc>
              <a:buClrTx/>
              <a:buFont typeface="Wingdings" panose="05000000000000000000" pitchFamily="2" charset="2"/>
              <a:buChar char="Ø"/>
            </a:pPr>
            <a:endParaRPr lang="zh-CN" altLang="en-US" dirty="0">
              <a:latin typeface="Arial" panose="020B0604020202020204" pitchFamily="34" charset="0"/>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387475" y="3378835"/>
            <a:ext cx="2066925" cy="1876425"/>
          </a:xfrm>
          <a:prstGeom prst="rect">
            <a:avLst/>
          </a:prstGeom>
        </p:spPr>
      </p:pic>
      <p:pic>
        <p:nvPicPr>
          <p:cNvPr id="3" name="图片 2" descr="IMG_258"/>
          <p:cNvPicPr>
            <a:picLocks noChangeAspect="1"/>
          </p:cNvPicPr>
          <p:nvPr/>
        </p:nvPicPr>
        <p:blipFill>
          <a:blip r:embed="rId3"/>
          <a:stretch>
            <a:fillRect/>
          </a:stretch>
        </p:blipFill>
        <p:spPr>
          <a:xfrm>
            <a:off x="4210050" y="3878580"/>
            <a:ext cx="4152900" cy="11049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软件设计与</a:t>
            </a:r>
            <a:r>
              <a:rPr lang="en-US" altLang="zh-CN" dirty="0">
                <a:solidFill>
                  <a:schemeClr val="tx1"/>
                </a:solidFill>
              </a:rPr>
              <a:t>UML</a:t>
            </a:r>
            <a:endParaRPr lang="en-US" altLang="zh-CN"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4709160"/>
          </a:xfrm>
          <a:prstGeom prst="rect">
            <a:avLst/>
          </a:prstGeom>
          <a:noFill/>
          <a:ln w="19050">
            <a:noFill/>
          </a:ln>
        </p:spPr>
        <p:txBody>
          <a:bodyPr wrap="square" anchor="t">
            <a:spAutoFit/>
          </a:bodyPr>
          <a:p>
            <a:pPr marL="342900" lvl="0" indent="-342900" algn="l" eaLnBrk="1" hangingPunct="1">
              <a:lnSpc>
                <a:spcPct val="150000"/>
              </a:lnSpc>
              <a:buFont typeface="Wingdings" panose="05000000000000000000" charset="0"/>
              <a:buChar char="u"/>
            </a:pPr>
            <a:r>
              <a:rPr lang="zh-CN" altLang="en-US" sz="2400" dirty="0">
                <a:sym typeface="+mn-ea"/>
              </a:rPr>
              <a:t>依赖关系(Dependency)</a:t>
            </a:r>
            <a:endParaRPr lang="zh-CN" altLang="en-US" sz="24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依赖关系是一种使用关系，特定事物的改变有可能会影响到使用该事物的其他事物，在需要表示一个事物使用另一个事物时使用依赖关系。大多数情况下，依赖关系体现在某个类的方法使用另一个类的对象作为参数。</a:t>
            </a:r>
            <a:endParaRPr lang="zh-CN" altLang="en-US" sz="20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依赖关系的体现方式有三种：</a:t>
            </a:r>
            <a:endParaRPr lang="zh-CN" altLang="en-US" sz="2000" dirty="0">
              <a:sym typeface="+mn-ea"/>
            </a:endParaRPr>
          </a:p>
          <a:p>
            <a:pPr marL="342900" lvl="0" indent="-342900" algn="l" eaLnBrk="1" hangingPunct="1">
              <a:lnSpc>
                <a:spcPct val="150000"/>
              </a:lnSpc>
              <a:buFont typeface="Arial" panose="020B0604020202020204" pitchFamily="34" charset="0"/>
              <a:buChar char="•"/>
            </a:pPr>
            <a:r>
              <a:rPr lang="zh-CN" altLang="en-US" sz="2000" dirty="0">
                <a:sym typeface="+mn-ea"/>
              </a:rPr>
              <a:t>方法中调用到其他对象</a:t>
            </a:r>
            <a:endParaRPr lang="zh-CN" altLang="en-US" sz="2000" dirty="0">
              <a:sym typeface="+mn-ea"/>
            </a:endParaRPr>
          </a:p>
          <a:p>
            <a:pPr marL="342900" lvl="0" indent="-342900" algn="l" eaLnBrk="1" hangingPunct="1">
              <a:lnSpc>
                <a:spcPct val="150000"/>
              </a:lnSpc>
              <a:buFont typeface="Arial" panose="020B0604020202020204" pitchFamily="34" charset="0"/>
              <a:buChar char="•"/>
            </a:pPr>
            <a:r>
              <a:rPr lang="zh-CN" altLang="en-US" sz="2000" dirty="0">
                <a:sym typeface="+mn-ea"/>
              </a:rPr>
              <a:t>作为方法的参数</a:t>
            </a:r>
            <a:endParaRPr lang="zh-CN" altLang="en-US" sz="2000" dirty="0">
              <a:sym typeface="+mn-ea"/>
            </a:endParaRPr>
          </a:p>
          <a:p>
            <a:pPr marL="342900" lvl="0" indent="-342900" algn="l" eaLnBrk="1" hangingPunct="1">
              <a:lnSpc>
                <a:spcPct val="150000"/>
              </a:lnSpc>
              <a:buFont typeface="Arial" panose="020B0604020202020204" pitchFamily="34" charset="0"/>
              <a:buChar char="•"/>
            </a:pPr>
            <a:r>
              <a:rPr lang="zh-CN" altLang="en-US" sz="2000" dirty="0">
                <a:sym typeface="+mn-ea"/>
              </a:rPr>
              <a:t>作为方法的返回值</a:t>
            </a:r>
            <a:endParaRPr lang="zh-CN" altLang="en-US" sz="2000" dirty="0">
              <a:sym typeface="+mn-ea"/>
            </a:endParaRPr>
          </a:p>
          <a:p>
            <a:pPr marL="342900" lvl="0" indent="-342900" algn="l" eaLnBrk="1" hangingPunct="1">
              <a:lnSpc>
                <a:spcPct val="150000"/>
              </a:lnSpc>
              <a:buClrTx/>
              <a:buFont typeface="Wingdings" panose="05000000000000000000" pitchFamily="2" charset="2"/>
              <a:buChar char="Ø"/>
            </a:pPr>
            <a:endParaRPr lang="zh-CN" altLang="en-US" dirty="0">
              <a:latin typeface="Arial" panose="020B0604020202020204" pitchFamily="34" charset="0"/>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170930" y="3214370"/>
            <a:ext cx="2352675" cy="2495550"/>
          </a:xfrm>
          <a:prstGeom prst="rect">
            <a:avLst/>
          </a:prstGeom>
        </p:spPr>
      </p:pic>
      <p:pic>
        <p:nvPicPr>
          <p:cNvPr id="5" name="图片 4" descr="IMG_259"/>
          <p:cNvPicPr>
            <a:picLocks noChangeAspect="1"/>
          </p:cNvPicPr>
          <p:nvPr/>
        </p:nvPicPr>
        <p:blipFill>
          <a:blip r:embed="rId3"/>
          <a:stretch>
            <a:fillRect/>
          </a:stretch>
        </p:blipFill>
        <p:spPr>
          <a:xfrm>
            <a:off x="1944688" y="5463858"/>
            <a:ext cx="4067175" cy="113347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灯片编号占位符 3"/>
          <p:cNvSpPr txBox="1">
            <a:spLocks noGrp="1"/>
          </p:cNvSpPr>
          <p:nvPr/>
        </p:nvSpPr>
        <p:spPr>
          <a:xfrm>
            <a:off x="3492500" y="6264275"/>
            <a:ext cx="2133600" cy="333375"/>
          </a:xfrm>
          <a:prstGeom prst="rect">
            <a:avLst/>
          </a:prstGeom>
          <a:noFill/>
          <a:ln w="9525">
            <a:noFill/>
          </a:ln>
        </p:spPr>
        <p:txBody>
          <a:bodyPr anchor="ctr"/>
          <a:p>
            <a:pPr lvl="0" eaLnBrk="1" hangingPunct="1"/>
            <a:fld id="{9A0DB2DC-4C9A-4742-B13C-FB6460FD3503}" type="slidenum">
              <a:rPr lang="zh-CN" altLang="en-US" sz="1200" dirty="0">
                <a:latin typeface="Verdana" panose="020B0604030504040204" pitchFamily="34" charset="0"/>
                <a:ea typeface="宋体" panose="02010600030101010101" pitchFamily="2" charset="-122"/>
              </a:rPr>
            </a:fld>
            <a:endParaRPr lang="zh-CN" altLang="en-US" sz="1200" dirty="0">
              <a:latin typeface="Verdana" panose="020B0604030504040204" pitchFamily="34" charset="0"/>
              <a:ea typeface="宋体" panose="02010600030101010101" pitchFamily="2" charset="-122"/>
            </a:endParaRPr>
          </a:p>
        </p:txBody>
      </p:sp>
      <p:sp>
        <p:nvSpPr>
          <p:cNvPr id="30723" name="页脚占位符 5"/>
          <p:cNvSpPr txBox="1">
            <a:spLocks noGrp="1"/>
          </p:cNvSpPr>
          <p:nvPr/>
        </p:nvSpPr>
        <p:spPr>
          <a:xfrm>
            <a:off x="6732588" y="188913"/>
            <a:ext cx="2016125" cy="381000"/>
          </a:xfrm>
          <a:prstGeom prst="rect">
            <a:avLst/>
          </a:prstGeom>
          <a:noFill/>
          <a:ln w="9525">
            <a:noFill/>
          </a:ln>
        </p:spPr>
        <p:txBody>
          <a:bodyPr anchor="ctr"/>
          <a:p>
            <a:pPr lvl="0" algn="r" eaLnBrk="1" hangingPunct="1"/>
            <a:r>
              <a:rPr lang="en-US" altLang="zh-CN" sz="1200" b="1" dirty="0">
                <a:solidFill>
                  <a:schemeClr val="bg1"/>
                </a:solidFill>
                <a:latin typeface="宋体" panose="02010600030101010101" pitchFamily="2" charset="-122"/>
                <a:ea typeface="宋体" panose="02010600030101010101" pitchFamily="2" charset="-122"/>
              </a:rPr>
              <a:t>SMT</a:t>
            </a:r>
            <a:r>
              <a:rPr lang="zh-CN" altLang="en-US" sz="1200" b="1" dirty="0">
                <a:solidFill>
                  <a:schemeClr val="bg1"/>
                </a:solidFill>
                <a:latin typeface="宋体" panose="02010600030101010101" pitchFamily="2" charset="-122"/>
                <a:ea typeface="宋体" panose="02010600030101010101" pitchFamily="2" charset="-122"/>
              </a:rPr>
              <a:t>研发部</a:t>
            </a:r>
            <a:endParaRPr lang="zh-CN" altLang="en-US" sz="1200" b="1" dirty="0">
              <a:solidFill>
                <a:schemeClr val="bg1"/>
              </a:solidFill>
              <a:latin typeface="宋体" panose="02010600030101010101" pitchFamily="2" charset="-122"/>
              <a:ea typeface="宋体" panose="02010600030101010101" pitchFamily="2" charset="-122"/>
            </a:endParaRPr>
          </a:p>
        </p:txBody>
      </p:sp>
      <p:sp>
        <p:nvSpPr>
          <p:cNvPr id="201730" name="Rectangle 2"/>
          <p:cNvSpPr>
            <a:spLocks noGrp="1"/>
          </p:cNvSpPr>
          <p:nvPr>
            <p:ph type="title"/>
          </p:nvPr>
        </p:nvSpPr>
        <p:spPr>
          <a:xfrm>
            <a:off x="539750" y="620713"/>
            <a:ext cx="7632700" cy="563562"/>
          </a:xfrm>
        </p:spPr>
        <p:txBody>
          <a:bodyPr vert="horz" wrap="square" lIns="91440" tIns="45720" rIns="91440" bIns="45720" anchor="ctr"/>
          <a:p>
            <a:pPr lvl="0" eaLnBrk="1" hangingPunct="1">
              <a:buBlip>
                <a:blip r:embed="rId1"/>
              </a:buBlip>
            </a:pPr>
            <a:r>
              <a:rPr lang="zh-CN" altLang="en-US" dirty="0">
                <a:solidFill>
                  <a:schemeClr val="tx1"/>
                </a:solidFill>
              </a:rPr>
              <a:t> 软件设计与</a:t>
            </a:r>
            <a:r>
              <a:rPr lang="en-US" altLang="zh-CN" dirty="0">
                <a:solidFill>
                  <a:schemeClr val="tx1"/>
                </a:solidFill>
              </a:rPr>
              <a:t>UML</a:t>
            </a:r>
            <a:endParaRPr lang="en-US" altLang="zh-CN" dirty="0">
              <a:solidFill>
                <a:schemeClr val="tx1"/>
              </a:solidFill>
            </a:endParaRPr>
          </a:p>
        </p:txBody>
      </p:sp>
      <p:sp>
        <p:nvSpPr>
          <p:cNvPr id="30725" name="Text Box 33"/>
          <p:cNvSpPr txBox="1"/>
          <p:nvPr/>
        </p:nvSpPr>
        <p:spPr>
          <a:xfrm>
            <a:off x="1057275" y="212725"/>
            <a:ext cx="4954588" cy="335280"/>
          </a:xfrm>
          <a:prstGeom prst="rect">
            <a:avLst/>
          </a:prstGeom>
          <a:noFill/>
          <a:ln w="19050">
            <a:noFill/>
          </a:ln>
        </p:spPr>
        <p:txBody>
          <a:bodyPr>
            <a:spAutoFit/>
          </a:bodyPr>
          <a:p>
            <a:pPr lvl="0" algn="l" eaLnBrk="1" hangingPunct="1">
              <a:spcBef>
                <a:spcPct val="50000"/>
              </a:spcBef>
            </a:pPr>
            <a:r>
              <a:rPr lang="zh-CN" altLang="en-US" sz="1600" dirty="0">
                <a:solidFill>
                  <a:schemeClr val="bg1"/>
                </a:solidFill>
                <a:latin typeface="黑体" panose="02010609060101010101" pitchFamily="2" charset="-122"/>
                <a:ea typeface="黑体" panose="02010609060101010101" pitchFamily="2" charset="-122"/>
                <a:sym typeface="+mn-ea"/>
              </a:rPr>
              <a:t>软件设计模式培训</a:t>
            </a:r>
            <a:endParaRPr lang="zh-CN" altLang="en-US" sz="1600" dirty="0">
              <a:solidFill>
                <a:schemeClr val="bg1"/>
              </a:solidFill>
              <a:latin typeface="黑体" panose="02010609060101010101" pitchFamily="2" charset="-122"/>
              <a:ea typeface="黑体" panose="02010609060101010101" pitchFamily="2" charset="-122"/>
              <a:sym typeface="+mn-ea"/>
            </a:endParaRPr>
          </a:p>
        </p:txBody>
      </p:sp>
      <p:sp>
        <p:nvSpPr>
          <p:cNvPr id="30726" name="文本框 30725"/>
          <p:cNvSpPr txBox="1"/>
          <p:nvPr/>
        </p:nvSpPr>
        <p:spPr>
          <a:xfrm>
            <a:off x="1116330" y="1279525"/>
            <a:ext cx="7719695" cy="2423160"/>
          </a:xfrm>
          <a:prstGeom prst="rect">
            <a:avLst/>
          </a:prstGeom>
          <a:noFill/>
          <a:ln w="19050">
            <a:noFill/>
          </a:ln>
        </p:spPr>
        <p:txBody>
          <a:bodyPr wrap="square" anchor="t">
            <a:spAutoFit/>
          </a:bodyPr>
          <a:p>
            <a:pPr marL="342900" lvl="0" indent="-342900" algn="l" eaLnBrk="1" hangingPunct="1">
              <a:lnSpc>
                <a:spcPct val="150000"/>
              </a:lnSpc>
              <a:buFont typeface="Wingdings" panose="05000000000000000000" charset="0"/>
              <a:buChar char="u"/>
            </a:pPr>
            <a:r>
              <a:rPr lang="zh-CN" altLang="en-US" sz="2400" dirty="0">
                <a:sym typeface="+mn-ea"/>
              </a:rPr>
              <a:t>泛化关系(Generalization)</a:t>
            </a:r>
            <a:endParaRPr lang="zh-CN" altLang="en-US" sz="2400" dirty="0">
              <a:sym typeface="+mn-ea"/>
            </a:endParaRPr>
          </a:p>
          <a:p>
            <a:pPr marL="342900" lvl="0" indent="-342900" algn="l" eaLnBrk="1" hangingPunct="1">
              <a:lnSpc>
                <a:spcPct val="150000"/>
              </a:lnSpc>
              <a:buFont typeface="Wingdings" panose="05000000000000000000" charset="0"/>
              <a:buChar char="ü"/>
            </a:pPr>
            <a:r>
              <a:rPr lang="zh-CN" altLang="en-US" sz="2000" dirty="0">
                <a:sym typeface="+mn-ea"/>
              </a:rPr>
              <a:t>泛化关系也就是继承关系，也称为“is-a”关系，泛化关系用于描述父类与子类之间的关系，父类又称作基类或超类，子类又称作派生类。</a:t>
            </a:r>
            <a:endParaRPr lang="zh-CN" altLang="en-US" sz="2000" dirty="0">
              <a:sym typeface="+mn-ea"/>
            </a:endParaRPr>
          </a:p>
          <a:p>
            <a:pPr marL="342900" lvl="0" indent="-342900" algn="l" eaLnBrk="1" hangingPunct="1">
              <a:lnSpc>
                <a:spcPct val="150000"/>
              </a:lnSpc>
              <a:buClrTx/>
              <a:buFont typeface="Wingdings" panose="05000000000000000000" pitchFamily="2" charset="2"/>
              <a:buChar char="Ø"/>
            </a:pPr>
            <a:endParaRPr lang="zh-CN" altLang="en-US" dirty="0">
              <a:latin typeface="Arial" panose="020B0604020202020204" pitchFamily="34" charset="0"/>
              <a:ea typeface="微软雅黑" panose="020B0503020204020204" pitchFamily="34" charset="-122"/>
            </a:endParaRPr>
          </a:p>
        </p:txBody>
      </p:sp>
      <p:pic>
        <p:nvPicPr>
          <p:cNvPr id="2" name="图片 1" descr="IMG_260"/>
          <p:cNvPicPr>
            <a:picLocks noChangeAspect="1"/>
          </p:cNvPicPr>
          <p:nvPr/>
        </p:nvPicPr>
        <p:blipFill>
          <a:blip r:embed="rId2"/>
          <a:stretch>
            <a:fillRect/>
          </a:stretch>
        </p:blipFill>
        <p:spPr>
          <a:xfrm>
            <a:off x="3181668" y="2908618"/>
            <a:ext cx="5362575" cy="32099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01730"/>
                                        </p:tgtEl>
                                        <p:attrNameLst>
                                          <p:attrName>style.visibility</p:attrName>
                                        </p:attrNameLst>
                                      </p:cBhvr>
                                      <p:to>
                                        <p:strVal val="visible"/>
                                      </p:to>
                                    </p:set>
                                    <p:anim calcmode="lin" valueType="num">
                                      <p:cBhvr additive="base">
                                        <p:cTn id="7" dur="500" fill="hold"/>
                                        <p:tgtEl>
                                          <p:spTgt spid="201730"/>
                                        </p:tgtEl>
                                        <p:attrNameLst>
                                          <p:attrName>ppt_x</p:attrName>
                                        </p:attrNameLst>
                                      </p:cBhvr>
                                      <p:tavLst>
                                        <p:tav tm="0">
                                          <p:val>
                                            <p:strVal val="1+#ppt_w/2"/>
                                          </p:val>
                                        </p:tav>
                                        <p:tav tm="100000">
                                          <p:val>
                                            <p:strVal val="#ppt_x"/>
                                          </p:val>
                                        </p:tav>
                                      </p:tavLst>
                                    </p:anim>
                                    <p:anim calcmode="lin" valueType="num">
                                      <p:cBhvr additive="base">
                                        <p:cTn id="8" dur="500" fill="hold"/>
                                        <p:tgtEl>
                                          <p:spTgt spid="2017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p:bldLst>
  </p:timing>
</p:sld>
</file>

<file path=ppt/theme/theme1.xml><?xml version="1.0" encoding="utf-8"?>
<a:theme xmlns:a="http://schemas.openxmlformats.org/drawingml/2006/main" name="SMG技术运营中心ppt模板">
  <a:themeElements>
    <a:clrScheme name="SMG技术运营中心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MG技术运营中心ppt模板">
      <a:majorFont>
        <a:latin typeface="Tahoma"/>
        <a:ea typeface="黑体"/>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bg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bg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txDef>
      <a:spPr>
        <a:noFill/>
        <a:ln w="19050">
          <a:noFill/>
        </a:ln>
      </a:spPr>
      <a:bodyPr wrap="none" anchor="t">
        <a:spAutoFit/>
      </a:bodyPr>
      <a:lstStyle>
        <a:defPPr marL="342900" lvl="0" indent="-342900" algn="l" eaLnBrk="1" hangingPunct="1">
          <a:lnSpc>
            <a:spcPct val="150000"/>
          </a:lnSpc>
          <a:defRPr lang="zh-CN" altLang="en-US" sz="2400" b="1" dirty="0">
            <a:latin typeface="Arial" panose="020B0604020202020204" pitchFamily="34" charset="0"/>
            <a:ea typeface="微软雅黑" panose="020B0503020204020204" pitchFamily="34" charset="-122"/>
          </a:defRPr>
        </a:defPPr>
      </a:lstStyle>
    </a:txDef>
  </a:objectDefaults>
  <a:extraClrSchemeLst>
    <a:extraClrScheme>
      <a:clrScheme name="SMG技术运营中心ppt模板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MG技术运营中心ppt模板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MG技术运营中心ppt模板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SMG技术运营中心ppt模板</Template>
  <TotalTime>0</TotalTime>
  <Words>10386</Words>
  <Application>WPS 演示</Application>
  <PresentationFormat>在屏幕上显示</PresentationFormat>
  <Paragraphs>1086</Paragraphs>
  <Slides>64</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64</vt:i4>
      </vt:variant>
    </vt:vector>
  </HeadingPairs>
  <TitlesOfParts>
    <vt:vector size="78" baseType="lpstr">
      <vt:lpstr>Arial</vt:lpstr>
      <vt:lpstr>宋体</vt:lpstr>
      <vt:lpstr>Wingdings</vt:lpstr>
      <vt:lpstr>楷体_GB2312</vt:lpstr>
      <vt:lpstr>微软雅黑</vt:lpstr>
      <vt:lpstr>Verdana</vt:lpstr>
      <vt:lpstr>Tahoma</vt:lpstr>
      <vt:lpstr>黑体</vt:lpstr>
      <vt:lpstr>Wingdings</vt:lpstr>
      <vt:lpstr>Times New Roman</vt:lpstr>
      <vt:lpstr>隶书</vt:lpstr>
      <vt:lpstr>新宋体</vt:lpstr>
      <vt:lpstr>楷体_GB2312</vt:lpstr>
      <vt:lpstr>SMG技术运营中心ppt模板</vt:lpstr>
      <vt:lpstr>软件设计模式培训（一）</vt:lpstr>
      <vt:lpstr> 目录</vt:lpstr>
      <vt:lpstr> 目录</vt:lpstr>
      <vt:lpstr> 定义与分类</vt:lpstr>
      <vt:lpstr> 软件设计与UML</vt:lpstr>
      <vt:lpstr> 软件设计与UML</vt:lpstr>
      <vt:lpstr> 软件设计与UML</vt:lpstr>
      <vt:lpstr> 软件设计与UML</vt:lpstr>
      <vt:lpstr> 软件设计与UML</vt:lpstr>
      <vt:lpstr> 软件设计与UML</vt:lpstr>
      <vt:lpstr> 目录</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面向对象设计原则简介</vt:lpstr>
      <vt:lpstr> 目录</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 定义与分类</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2006年1季度安全播出工作总结</dc:title>
  <dc:creator>toby</dc:creator>
  <cp:lastModifiedBy>yangjunwei</cp:lastModifiedBy>
  <cp:revision>297</cp:revision>
  <dcterms:created xsi:type="dcterms:W3CDTF">2007-02-12T02:02:00Z</dcterms:created>
  <dcterms:modified xsi:type="dcterms:W3CDTF">2017-05-18T09:39:12Z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2052-10.1.0.6391</vt:lpwstr>
  </property>
</Properties>
</file>