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</p:sldMasterIdLst>
  <p:notesMasterIdLst>
    <p:notesMasterId r:id="rId11"/>
  </p:notesMasterIdLst>
  <p:handoutMasterIdLst>
    <p:handoutMasterId r:id="rId12"/>
  </p:handoutMasterIdLst>
  <p:sldIdLst>
    <p:sldId id="3142" r:id="rId2"/>
    <p:sldId id="3131" r:id="rId3"/>
    <p:sldId id="3150" r:id="rId4"/>
    <p:sldId id="3151" r:id="rId5"/>
    <p:sldId id="3156" r:id="rId6"/>
    <p:sldId id="3159" r:id="rId7"/>
    <p:sldId id="3157" r:id="rId8"/>
    <p:sldId id="3158" r:id="rId9"/>
    <p:sldId id="3148" r:id="rId10"/>
  </p:sldIdLst>
  <p:sldSz cx="12858750" cy="7232650"/>
  <p:notesSz cx="6858000" cy="9144000"/>
  <p:custDataLst>
    <p:tags r:id="rId1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206C"/>
    <a:srgbClr val="BC148E"/>
    <a:srgbClr val="0A1A3B"/>
    <a:srgbClr val="CE000D"/>
    <a:srgbClr val="FE67BE"/>
    <a:srgbClr val="84004C"/>
    <a:srgbClr val="8B2FC3"/>
    <a:srgbClr val="C9247B"/>
    <a:srgbClr val="F3C5BE"/>
    <a:srgbClr val="60AE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32" autoAdjust="0"/>
    <p:restoredTop sz="92986" autoAdjust="0"/>
  </p:normalViewPr>
  <p:slideViewPr>
    <p:cSldViewPr>
      <p:cViewPr varScale="1">
        <p:scale>
          <a:sx n="83" d="100"/>
          <a:sy n="83" d="100"/>
        </p:scale>
        <p:origin x="758" y="72"/>
      </p:cViewPr>
      <p:guideLst>
        <p:guide orient="horz" pos="328"/>
        <p:guide pos="4050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18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514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593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28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70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26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68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690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6420458" y="3609629"/>
            <a:ext cx="4180391" cy="3609628"/>
          </a:xfrm>
          <a:custGeom>
            <a:avLst/>
            <a:gdLst>
              <a:gd name="T0" fmla="*/ 930 w 1861"/>
              <a:gd name="T1" fmla="*/ 0 h 1612"/>
              <a:gd name="T2" fmla="*/ 1861 w 1861"/>
              <a:gd name="T3" fmla="*/ 1612 h 1612"/>
              <a:gd name="T4" fmla="*/ 0 w 1861"/>
              <a:gd name="T5" fmla="*/ 1612 h 1612"/>
              <a:gd name="T6" fmla="*/ 930 w 1861"/>
              <a:gd name="T7" fmla="*/ 0 h 1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1" h="1612">
                <a:moveTo>
                  <a:pt x="930" y="0"/>
                </a:moveTo>
                <a:lnTo>
                  <a:pt x="1861" y="1612"/>
                </a:lnTo>
                <a:lnTo>
                  <a:pt x="0" y="1612"/>
                </a:lnTo>
                <a:lnTo>
                  <a:pt x="93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-21971" y="1162159"/>
            <a:ext cx="833383" cy="4892704"/>
          </a:xfrm>
          <a:custGeom>
            <a:avLst/>
            <a:gdLst>
              <a:gd name="T0" fmla="*/ 0 w 371"/>
              <a:gd name="T1" fmla="*/ 0 h 2185"/>
              <a:gd name="T2" fmla="*/ 308 w 371"/>
              <a:gd name="T3" fmla="*/ 0 h 2185"/>
              <a:gd name="T4" fmla="*/ 333 w 371"/>
              <a:gd name="T5" fmla="*/ 6 h 2185"/>
              <a:gd name="T6" fmla="*/ 354 w 371"/>
              <a:gd name="T7" fmla="*/ 18 h 2185"/>
              <a:gd name="T8" fmla="*/ 366 w 371"/>
              <a:gd name="T9" fmla="*/ 37 h 2185"/>
              <a:gd name="T10" fmla="*/ 371 w 371"/>
              <a:gd name="T11" fmla="*/ 60 h 2185"/>
              <a:gd name="T12" fmla="*/ 371 w 371"/>
              <a:gd name="T13" fmla="*/ 2126 h 2185"/>
              <a:gd name="T14" fmla="*/ 366 w 371"/>
              <a:gd name="T15" fmla="*/ 2148 h 2185"/>
              <a:gd name="T16" fmla="*/ 354 w 371"/>
              <a:gd name="T17" fmla="*/ 2168 h 2185"/>
              <a:gd name="T18" fmla="*/ 333 w 371"/>
              <a:gd name="T19" fmla="*/ 2180 h 2185"/>
              <a:gd name="T20" fmla="*/ 308 w 371"/>
              <a:gd name="T21" fmla="*/ 2185 h 2185"/>
              <a:gd name="T22" fmla="*/ 0 w 371"/>
              <a:gd name="T23" fmla="*/ 2185 h 2185"/>
              <a:gd name="T24" fmla="*/ 0 w 371"/>
              <a:gd name="T25" fmla="*/ 0 h 2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1" h="2185">
                <a:moveTo>
                  <a:pt x="0" y="0"/>
                </a:moveTo>
                <a:lnTo>
                  <a:pt x="308" y="0"/>
                </a:lnTo>
                <a:lnTo>
                  <a:pt x="333" y="6"/>
                </a:lnTo>
                <a:lnTo>
                  <a:pt x="354" y="18"/>
                </a:lnTo>
                <a:lnTo>
                  <a:pt x="366" y="37"/>
                </a:lnTo>
                <a:lnTo>
                  <a:pt x="371" y="60"/>
                </a:lnTo>
                <a:lnTo>
                  <a:pt x="371" y="2126"/>
                </a:lnTo>
                <a:lnTo>
                  <a:pt x="366" y="2148"/>
                </a:lnTo>
                <a:lnTo>
                  <a:pt x="354" y="2168"/>
                </a:lnTo>
                <a:lnTo>
                  <a:pt x="333" y="2180"/>
                </a:lnTo>
                <a:lnTo>
                  <a:pt x="308" y="2185"/>
                </a:lnTo>
                <a:lnTo>
                  <a:pt x="0" y="21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776735" y="4688544"/>
            <a:ext cx="5183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sz="3600" cap="all" dirty="0" smtClean="0">
                <a:solidFill>
                  <a:schemeClr val="accent2"/>
                </a:solidFill>
                <a:latin typeface="Arial" panose="020B0604020202020204" pitchFamily="34" charset="0"/>
                <a:ea typeface="方正正准黑简体" panose="02000000000000000000" pitchFamily="2" charset="-122"/>
                <a:cs typeface="Arial" panose="020B0604020202020204" pitchFamily="34" charset="0"/>
              </a:rPr>
              <a:t>信息检索</a:t>
            </a:r>
            <a:r>
              <a:rPr lang="en-US" altLang="zh-CN" sz="3600" cap="all" dirty="0" smtClean="0">
                <a:solidFill>
                  <a:schemeClr val="accent2"/>
                </a:solidFill>
                <a:latin typeface="Arial" panose="020B0604020202020204" pitchFamily="34" charset="0"/>
                <a:ea typeface="方正正准黑简体" panose="02000000000000000000" pitchFamily="2" charset="-122"/>
                <a:cs typeface="Arial" panose="020B0604020202020204" pitchFamily="34" charset="0"/>
              </a:rPr>
              <a:t>——</a:t>
            </a:r>
            <a:r>
              <a:rPr lang="zh-CN" altLang="en-US" sz="3600" cap="all" dirty="0" smtClean="0">
                <a:solidFill>
                  <a:schemeClr val="accent2"/>
                </a:solidFill>
                <a:latin typeface="Arial" panose="020B0604020202020204" pitchFamily="34" charset="0"/>
                <a:ea typeface="方正正准黑简体" panose="02000000000000000000" pitchFamily="2" charset="-122"/>
                <a:cs typeface="Arial" panose="020B0604020202020204" pitchFamily="34" charset="0"/>
              </a:rPr>
              <a:t>实验报告</a:t>
            </a:r>
            <a:endParaRPr lang="zh-CN" altLang="en-US" sz="3600" cap="all" dirty="0">
              <a:solidFill>
                <a:schemeClr val="accent2"/>
              </a:solidFill>
              <a:latin typeface="Arial" panose="020B0604020202020204" pitchFamily="34" charset="0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776735" y="3688333"/>
            <a:ext cx="2303972" cy="101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sz="5999" cap="all" dirty="0" smtClean="0">
                <a:solidFill>
                  <a:schemeClr val="accent2"/>
                </a:solidFill>
                <a:latin typeface="Arial" panose="020B0604020202020204" pitchFamily="34" charset="0"/>
                <a:ea typeface="方正正准黑简体" panose="02000000000000000000" pitchFamily="2" charset="-122"/>
                <a:cs typeface="Arial" panose="020B0604020202020204" pitchFamily="34" charset="0"/>
              </a:rPr>
              <a:t>2019</a:t>
            </a:r>
            <a:endParaRPr lang="zh-CN" altLang="en-US" sz="5999" cap="all" dirty="0">
              <a:solidFill>
                <a:schemeClr val="accent2"/>
              </a:solidFill>
              <a:latin typeface="Arial" panose="020B0604020202020204" pitchFamily="34" charset="0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848734" y="4687327"/>
            <a:ext cx="48239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7"/>
          <p:cNvSpPr>
            <a:spLocks/>
          </p:cNvSpPr>
          <p:nvPr/>
        </p:nvSpPr>
        <p:spPr bwMode="auto">
          <a:xfrm>
            <a:off x="6463139" y="1"/>
            <a:ext cx="6395257" cy="7219256"/>
          </a:xfrm>
          <a:custGeom>
            <a:avLst/>
            <a:gdLst>
              <a:gd name="T0" fmla="*/ 0 w 2847"/>
              <a:gd name="T1" fmla="*/ 0 h 3224"/>
              <a:gd name="T2" fmla="*/ 2847 w 2847"/>
              <a:gd name="T3" fmla="*/ 0 h 3224"/>
              <a:gd name="T4" fmla="*/ 2847 w 2847"/>
              <a:gd name="T5" fmla="*/ 3224 h 3224"/>
              <a:gd name="T6" fmla="*/ 1863 w 2847"/>
              <a:gd name="T7" fmla="*/ 3224 h 3224"/>
              <a:gd name="T8" fmla="*/ 0 w 2847"/>
              <a:gd name="T9" fmla="*/ 0 h 3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7" h="3224">
                <a:moveTo>
                  <a:pt x="0" y="0"/>
                </a:moveTo>
                <a:lnTo>
                  <a:pt x="2847" y="0"/>
                </a:lnTo>
                <a:lnTo>
                  <a:pt x="2847" y="3224"/>
                </a:lnTo>
                <a:lnTo>
                  <a:pt x="1863" y="3224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4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7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4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17" decel="50000" autoRev="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2" fill="hold">
                                          <p:stCondLst>
                                            <p:cond delay="64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75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375"/>
                            </p:stCondLst>
                            <p:childTnLst>
                              <p:par>
                                <p:cTn id="2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667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9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4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17" decel="50000" autoRev="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2" fill="hold">
                                          <p:stCondLst>
                                            <p:cond delay="64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1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/>
      <p:bldP spid="12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Box 8"/>
          <p:cNvSpPr txBox="1"/>
          <p:nvPr/>
        </p:nvSpPr>
        <p:spPr>
          <a:xfrm>
            <a:off x="4852492" y="178576"/>
            <a:ext cx="3153767" cy="5656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赛道二</a:t>
            </a:r>
            <a:endParaRPr lang="en-US" altLang="zh-CN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00783" y="1168053"/>
            <a:ext cx="1065718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查看唐杰老师的论文阅读论文：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2400" dirty="0" err="1"/>
              <a:t>ArnetMiner</a:t>
            </a:r>
            <a:r>
              <a:rPr lang="en-US" altLang="zh-CN" sz="2400" dirty="0"/>
              <a:t>: Extraction and Mining of Academic Social Networks</a:t>
            </a:r>
            <a:endParaRPr lang="en-US" altLang="zh-CN" sz="2400" dirty="0" smtClean="0"/>
          </a:p>
          <a:p>
            <a:endParaRPr lang="en-US" altLang="zh-CN" dirty="0"/>
          </a:p>
          <a:p>
            <a:r>
              <a:rPr lang="en-US" altLang="zh-CN" sz="2400" dirty="0" smtClean="0"/>
              <a:t>A </a:t>
            </a:r>
            <a:r>
              <a:rPr lang="en-US" altLang="zh-CN" sz="2400" dirty="0"/>
              <a:t>Unified Probabilistic Framework for Name Disambiguation in Digital Library</a:t>
            </a:r>
            <a:endParaRPr lang="zh-CN" altLang="en-US" sz="2400" dirty="0"/>
          </a:p>
        </p:txBody>
      </p:sp>
      <p:sp>
        <p:nvSpPr>
          <p:cNvPr id="286" name="矩形 285"/>
          <p:cNvSpPr/>
          <p:nvPr/>
        </p:nvSpPr>
        <p:spPr>
          <a:xfrm>
            <a:off x="1100783" y="2966831"/>
            <a:ext cx="1944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赛道二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887" y="3565281"/>
            <a:ext cx="7344816" cy="1610428"/>
          </a:xfrm>
          <a:prstGeom prst="rect">
            <a:avLst/>
          </a:prstGeom>
        </p:spPr>
      </p:pic>
      <p:sp>
        <p:nvSpPr>
          <p:cNvPr id="287" name="矩形 286"/>
          <p:cNvSpPr/>
          <p:nvPr/>
        </p:nvSpPr>
        <p:spPr>
          <a:xfrm>
            <a:off x="1064779" y="5211058"/>
            <a:ext cx="1944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赛道一</a:t>
            </a:r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903" y="5705653"/>
            <a:ext cx="7204514" cy="100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4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51" y="1540888"/>
            <a:ext cx="3825572" cy="19661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383" y="1557227"/>
            <a:ext cx="5003583" cy="1822114"/>
          </a:xfrm>
          <a:prstGeom prst="rect">
            <a:avLst/>
          </a:prstGeom>
        </p:spPr>
      </p:pic>
      <p:sp>
        <p:nvSpPr>
          <p:cNvPr id="6" name="TextBox 8"/>
          <p:cNvSpPr txBox="1"/>
          <p:nvPr/>
        </p:nvSpPr>
        <p:spPr>
          <a:xfrm>
            <a:off x="4852492" y="178576"/>
            <a:ext cx="3153767" cy="5656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赛道二</a:t>
            </a:r>
            <a:endParaRPr lang="en-US" altLang="zh-CN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5"/>
          <a:stretch>
            <a:fillRect/>
          </a:stretch>
        </p:blipFill>
        <p:spPr>
          <a:xfrm>
            <a:off x="2090406" y="4120381"/>
            <a:ext cx="6912768" cy="272428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60823" y="777160"/>
            <a:ext cx="1646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论文属性</a:t>
            </a:r>
            <a:r>
              <a:rPr lang="zh-CN" altLang="en-US" dirty="0" smtClean="0"/>
              <a:t>：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8179871" y="793185"/>
            <a:ext cx="2262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论文之间关系</a:t>
            </a:r>
            <a:r>
              <a:rPr lang="zh-CN" altLang="en-US" dirty="0" smtClean="0"/>
              <a:t>：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4852492" y="3728150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关系图</a:t>
            </a:r>
            <a:r>
              <a:rPr lang="zh-CN" altLang="en-US" dirty="0" smtClean="0"/>
              <a:t>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891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/>
          <p:cNvSpPr txBox="1"/>
          <p:nvPr/>
        </p:nvSpPr>
        <p:spPr>
          <a:xfrm>
            <a:off x="4852492" y="178576"/>
            <a:ext cx="3153767" cy="5656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赛道二</a:t>
            </a:r>
            <a:endParaRPr lang="en-US" altLang="zh-CN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16807" y="1456085"/>
            <a:ext cx="90401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zh-CN" altLang="en-US" dirty="0" smtClean="0"/>
              <a:t>仅仅使用了 </a:t>
            </a:r>
            <a:r>
              <a:rPr lang="en-US" altLang="zh-CN" dirty="0" smtClean="0"/>
              <a:t>coauthor </a:t>
            </a:r>
            <a:r>
              <a:rPr lang="zh-CN" altLang="en-US" dirty="0" smtClean="0"/>
              <a:t>属性，然后编成以下五种形式，作为特征。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计算</a:t>
            </a:r>
            <a:r>
              <a:rPr lang="zh-CN" altLang="en-US" dirty="0"/>
              <a:t>了5维paper与author所有的paper的coauthor相关的特征：</a:t>
            </a:r>
          </a:p>
          <a:p>
            <a:r>
              <a:rPr lang="zh-CN" altLang="en-US" dirty="0" smtClean="0"/>
              <a:t>1</a:t>
            </a:r>
            <a:r>
              <a:rPr lang="zh-CN" altLang="en-US" dirty="0"/>
              <a:t>. 不重复的coauthor个数</a:t>
            </a:r>
          </a:p>
          <a:p>
            <a:r>
              <a:rPr lang="zh-CN" altLang="en-US" dirty="0" smtClean="0"/>
              <a:t>2</a:t>
            </a:r>
            <a:r>
              <a:rPr lang="zh-CN" altLang="en-US" dirty="0"/>
              <a:t>. 不重复的coauthor个数 / paper的所有coauthor的个数</a:t>
            </a:r>
          </a:p>
          <a:p>
            <a:r>
              <a:rPr lang="zh-CN" altLang="en-US" dirty="0" smtClean="0"/>
              <a:t>3</a:t>
            </a:r>
            <a:r>
              <a:rPr lang="zh-CN" altLang="en-US" dirty="0"/>
              <a:t>. 不重复的coauthor个数 / author的所有paper不重复coauthor的个数</a:t>
            </a:r>
          </a:p>
          <a:p>
            <a:r>
              <a:rPr lang="zh-CN" altLang="en-US" dirty="0" smtClean="0"/>
              <a:t>4</a:t>
            </a:r>
            <a:r>
              <a:rPr lang="zh-CN" altLang="en-US" dirty="0"/>
              <a:t>. coauthor个数（含重复）</a:t>
            </a:r>
          </a:p>
          <a:p>
            <a:r>
              <a:rPr lang="en-US" altLang="zh-CN" dirty="0"/>
              <a:t>5</a:t>
            </a:r>
            <a:r>
              <a:rPr lang="zh-CN" altLang="en-US" dirty="0" smtClean="0"/>
              <a:t>. </a:t>
            </a:r>
            <a:r>
              <a:rPr lang="zh-CN" altLang="en-US" dirty="0"/>
              <a:t>coauthor个数（含重复）/ author的所有paper的coauthor的个数（含重复）</a:t>
            </a:r>
          </a:p>
        </p:txBody>
      </p:sp>
      <p:sp>
        <p:nvSpPr>
          <p:cNvPr id="2" name="矩形 1"/>
          <p:cNvSpPr/>
          <p:nvPr/>
        </p:nvSpPr>
        <p:spPr>
          <a:xfrm>
            <a:off x="668735" y="897696"/>
            <a:ext cx="2392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sz="2400" dirty="0"/>
              <a:t>赛道二模型一：</a:t>
            </a:r>
            <a:endParaRPr lang="en-US" altLang="zh-CN" sz="2400" dirty="0"/>
          </a:p>
        </p:txBody>
      </p:sp>
      <p:sp>
        <p:nvSpPr>
          <p:cNvPr id="6" name="矩形 5"/>
          <p:cNvSpPr/>
          <p:nvPr/>
        </p:nvSpPr>
        <p:spPr>
          <a:xfrm>
            <a:off x="1357252" y="4624437"/>
            <a:ext cx="70807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SVM</a:t>
            </a:r>
            <a:r>
              <a:rPr lang="zh-CN" altLang="en-US" dirty="0" smtClean="0"/>
              <a:t>分类器，进行分类，我进行了调参，选择了比较好的参数。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在验证集上的平方为：</a:t>
            </a:r>
            <a:r>
              <a:rPr lang="en-US" altLang="zh-CN" dirty="0" smtClean="0"/>
              <a:t>0.64</a:t>
            </a:r>
            <a:endParaRPr lang="en-US" altLang="zh-CN" dirty="0"/>
          </a:p>
          <a:p>
            <a:r>
              <a:rPr lang="zh-CN" altLang="en-US" dirty="0" smtClean="0"/>
              <a:t>在最终的测试集上评分为：</a:t>
            </a:r>
            <a:r>
              <a:rPr lang="en-US" altLang="zh-CN" dirty="0" smtClean="0"/>
              <a:t>0.598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751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/>
          <p:cNvSpPr txBox="1"/>
          <p:nvPr/>
        </p:nvSpPr>
        <p:spPr>
          <a:xfrm>
            <a:off x="4852492" y="178576"/>
            <a:ext cx="3153767" cy="5656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赛道二</a:t>
            </a:r>
            <a:endParaRPr lang="en-US" altLang="zh-CN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8735" y="897696"/>
            <a:ext cx="2392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sz="2400" dirty="0"/>
              <a:t>赛道二</a:t>
            </a:r>
            <a:r>
              <a:rPr lang="zh-CN" altLang="en-US" sz="2400" dirty="0" smtClean="0"/>
              <a:t>模型二：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1316807" y="1456085"/>
            <a:ext cx="9040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使用论文的属性：</a:t>
            </a:r>
            <a:endParaRPr lang="en-US" altLang="zh-CN" dirty="0" smtClean="0"/>
          </a:p>
          <a:p>
            <a:r>
              <a:rPr lang="en-US" altLang="zh-CN" dirty="0" smtClean="0"/>
              <a:t>'abstract', 'authors', 'keywords', 'paper', 'title', 'venue', 'year', 'orgs'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807" y="2896245"/>
            <a:ext cx="6980525" cy="76968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76385" y="2275303"/>
            <a:ext cx="2460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对时间着重特别处理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1316807" y="4136595"/>
            <a:ext cx="105131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分类器，使用了 </a:t>
            </a:r>
            <a:r>
              <a:rPr lang="en-US" altLang="zh-CN" dirty="0" err="1" smtClean="0"/>
              <a:t>CatBoostClassifier</a:t>
            </a:r>
            <a:r>
              <a:rPr lang="en-US" altLang="zh-CN" dirty="0"/>
              <a:t> </a:t>
            </a:r>
            <a:r>
              <a:rPr lang="zh-CN" altLang="en-US" dirty="0" smtClean="0"/>
              <a:t>分类器，</a:t>
            </a:r>
            <a:r>
              <a:rPr lang="zh-CN" altLang="en-US" dirty="0"/>
              <a:t>我进行了调参，选择了比较好的参数。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在验证集合上效果为  </a:t>
            </a:r>
            <a:r>
              <a:rPr lang="en-US" altLang="zh-CN" dirty="0" smtClean="0"/>
              <a:t>0.74073</a:t>
            </a:r>
            <a:r>
              <a:rPr lang="zh-CN" altLang="en-US" dirty="0" smtClean="0"/>
              <a:t>，但是</a:t>
            </a:r>
            <a:r>
              <a:rPr lang="zh-CN" altLang="en-US" dirty="0"/>
              <a:t>在最终</a:t>
            </a:r>
            <a:r>
              <a:rPr lang="zh-CN" altLang="en-US" dirty="0" smtClean="0"/>
              <a:t>的</a:t>
            </a:r>
            <a:r>
              <a:rPr lang="zh-CN" altLang="en-US" dirty="0"/>
              <a:t>测试</a:t>
            </a:r>
            <a:r>
              <a:rPr lang="zh-CN" altLang="en-US" dirty="0" smtClean="0"/>
              <a:t>集</a:t>
            </a:r>
            <a:r>
              <a:rPr lang="zh-CN" altLang="en-US" dirty="0"/>
              <a:t>上评分为：</a:t>
            </a:r>
            <a:r>
              <a:rPr lang="en-US" altLang="zh-CN" dirty="0" smtClean="0"/>
              <a:t>0.62143 </a:t>
            </a:r>
            <a:r>
              <a:rPr lang="zh-CN" altLang="en-US" dirty="0" smtClean="0"/>
              <a:t>，下降</a:t>
            </a:r>
            <a:r>
              <a:rPr lang="en-US" altLang="zh-CN" dirty="0" smtClean="0"/>
              <a:t>0.1</a:t>
            </a:r>
            <a:r>
              <a:rPr lang="zh-CN" altLang="en-US" dirty="0" smtClean="0"/>
              <a:t>，而很多其他人的模型在测试集上上升</a:t>
            </a:r>
            <a:r>
              <a:rPr lang="en-US" altLang="zh-CN" dirty="0" smtClean="0"/>
              <a:t>0.1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9762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/>
          <p:cNvSpPr txBox="1"/>
          <p:nvPr/>
        </p:nvSpPr>
        <p:spPr>
          <a:xfrm>
            <a:off x="4852492" y="178576"/>
            <a:ext cx="3153767" cy="5656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赛道二</a:t>
            </a:r>
            <a:endParaRPr lang="en-US" altLang="zh-CN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16807" y="880021"/>
            <a:ext cx="919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原因</a:t>
            </a:r>
            <a:endParaRPr lang="en-US" altLang="zh-CN" sz="2800" dirty="0"/>
          </a:p>
        </p:txBody>
      </p:sp>
      <p:sp>
        <p:nvSpPr>
          <p:cNvPr id="6" name="矩形 5"/>
          <p:cNvSpPr/>
          <p:nvPr/>
        </p:nvSpPr>
        <p:spPr>
          <a:xfrm>
            <a:off x="1486599" y="1524927"/>
            <a:ext cx="9537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、完整数据集和测试集，名字交叉的个数为：</a:t>
            </a:r>
            <a:r>
              <a:rPr lang="en-US" altLang="zh-CN" dirty="0" smtClean="0"/>
              <a:t>65</a:t>
            </a:r>
            <a:r>
              <a:rPr lang="zh-CN" altLang="en-US" dirty="0" smtClean="0"/>
              <a:t>，只有测试集的 </a:t>
            </a:r>
            <a:r>
              <a:rPr lang="en-US" altLang="zh-CN" dirty="0" smtClean="0"/>
              <a:t>1/3</a:t>
            </a:r>
            <a:r>
              <a:rPr lang="zh-CN" altLang="en-US" dirty="0" smtClean="0"/>
              <a:t>，始终没解决这个问题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1460823" y="5878030"/>
            <a:ext cx="101531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 研究</a:t>
            </a:r>
            <a:r>
              <a:rPr lang="zh-CN" altLang="en-US" dirty="0"/>
              <a:t>测试集数据，发现测试集数据论文很多属性都是缺省的，都为空，所以导致评分下降明显。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1476295" y="5017680"/>
            <a:ext cx="9522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可能原因测试集中英文名字太多</a:t>
            </a:r>
            <a:r>
              <a:rPr lang="zh-CN" altLang="en-US" dirty="0" smtClean="0"/>
              <a:t>，对名字的预处理的问题，但经过改变，发现还是无法解决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1776645" y="2226288"/>
            <a:ext cx="3240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验证集有 </a:t>
            </a:r>
            <a:r>
              <a:rPr lang="en-US" altLang="zh-CN" dirty="0" smtClean="0"/>
              <a:t>36</a:t>
            </a:r>
            <a:r>
              <a:rPr lang="zh-CN" altLang="en-US" dirty="0" smtClean="0"/>
              <a:t>个，全部都交叉了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7293471" y="2172210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测试</a:t>
            </a:r>
            <a:r>
              <a:rPr lang="zh-CN" altLang="en-US" dirty="0" smtClean="0"/>
              <a:t>有 </a:t>
            </a:r>
            <a:r>
              <a:rPr lang="en-US" altLang="zh-CN" dirty="0" smtClean="0"/>
              <a:t>186</a:t>
            </a:r>
            <a:r>
              <a:rPr lang="zh-CN" altLang="en-US" dirty="0" smtClean="0"/>
              <a:t>个，交叉的只有</a:t>
            </a:r>
            <a:r>
              <a:rPr lang="en-US" altLang="zh-CN" dirty="0" smtClean="0"/>
              <a:t>65</a:t>
            </a:r>
            <a:r>
              <a:rPr lang="zh-CN" altLang="en-US" dirty="0" smtClean="0"/>
              <a:t>个</a:t>
            </a:r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041" y="2736624"/>
            <a:ext cx="3086100" cy="20859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519" y="2741151"/>
            <a:ext cx="36099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6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/>
          <p:cNvSpPr txBox="1"/>
          <p:nvPr/>
        </p:nvSpPr>
        <p:spPr>
          <a:xfrm>
            <a:off x="4852492" y="178576"/>
            <a:ext cx="3153767" cy="5656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赛道二</a:t>
            </a:r>
            <a:endParaRPr lang="en-US" altLang="zh-CN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44799" y="1644334"/>
            <a:ext cx="40324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xgboostclassfier</a:t>
            </a:r>
            <a:r>
              <a:rPr lang="zh-CN" altLang="en-US" dirty="0" smtClean="0"/>
              <a:t>分类器进行分类：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import </a:t>
            </a:r>
            <a:r>
              <a:rPr lang="en-US" altLang="zh-CN" dirty="0" err="1"/>
              <a:t>xgboost</a:t>
            </a:r>
            <a:r>
              <a:rPr lang="en-US" altLang="zh-CN" dirty="0"/>
              <a:t> as </a:t>
            </a:r>
            <a:r>
              <a:rPr lang="en-US" altLang="zh-CN" dirty="0" err="1"/>
              <a:t>xgb</a:t>
            </a:r>
            <a:endParaRPr lang="en-US" altLang="zh-CN" dirty="0"/>
          </a:p>
          <a:p>
            <a:r>
              <a:rPr lang="zh-CN" altLang="en-US" dirty="0" smtClean="0"/>
              <a:t>dtrain </a:t>
            </a:r>
            <a:r>
              <a:rPr lang="zh-CN" altLang="en-US" dirty="0"/>
              <a:t>= xgb.DMatrix(X_train,y_train)</a:t>
            </a:r>
          </a:p>
          <a:p>
            <a:r>
              <a:rPr lang="zh-CN" altLang="en-US" dirty="0" smtClean="0"/>
              <a:t>dtest </a:t>
            </a:r>
            <a:r>
              <a:rPr lang="zh-CN" altLang="en-US" dirty="0"/>
              <a:t>= xgb.DMatrix(X_valid)</a:t>
            </a:r>
          </a:p>
        </p:txBody>
      </p:sp>
      <p:sp>
        <p:nvSpPr>
          <p:cNvPr id="5" name="矩形 4"/>
          <p:cNvSpPr/>
          <p:nvPr/>
        </p:nvSpPr>
        <p:spPr>
          <a:xfrm>
            <a:off x="1316807" y="880021"/>
            <a:ext cx="919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改进</a:t>
            </a:r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303" y="1600101"/>
            <a:ext cx="6494204" cy="252028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72791" y="4552429"/>
            <a:ext cx="105131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分类器，使用了 </a:t>
            </a:r>
            <a:r>
              <a:rPr lang="en-US" altLang="zh-CN" dirty="0" err="1"/>
              <a:t>xg</a:t>
            </a:r>
            <a:r>
              <a:rPr lang="en-US" altLang="zh-CN" dirty="0" err="1" smtClean="0"/>
              <a:t>BoostClassifier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分类器，</a:t>
            </a:r>
            <a:r>
              <a:rPr lang="zh-CN" altLang="en-US" dirty="0"/>
              <a:t>我进行了调参，选择了比较好的参数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在最终评分上 </a:t>
            </a:r>
            <a:r>
              <a:rPr lang="en-US" altLang="zh-CN" dirty="0" smtClean="0"/>
              <a:t>0.602</a:t>
            </a:r>
            <a:r>
              <a:rPr lang="zh-CN" altLang="en-US" dirty="0" smtClean="0"/>
              <a:t>，没有</a:t>
            </a:r>
            <a:r>
              <a:rPr lang="en-US" altLang="zh-CN" dirty="0" err="1" smtClean="0"/>
              <a:t>catboostclassifier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分类器效果好，就没有再继续尝试。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211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/>
          <p:cNvSpPr txBox="1"/>
          <p:nvPr/>
        </p:nvSpPr>
        <p:spPr>
          <a:xfrm>
            <a:off x="4852492" y="178576"/>
            <a:ext cx="3153767" cy="5656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赛道一</a:t>
            </a:r>
            <a:endParaRPr lang="en-US" altLang="zh-CN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8735" y="897696"/>
            <a:ext cx="2392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sz="2400" dirty="0" smtClean="0"/>
              <a:t>赛道一模型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：</a:t>
            </a:r>
            <a:endParaRPr lang="en-US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1676847" y="1960141"/>
            <a:ext cx="93610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zh-CN" altLang="en-US" dirty="0"/>
              <a:t>规则（按合作者与组织机构消歧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无监督聚类（根据合作者和机构</a:t>
            </a:r>
            <a:r>
              <a:rPr lang="en-US" altLang="zh-CN" dirty="0"/>
              <a:t>TFIDF</a:t>
            </a:r>
            <a:r>
              <a:rPr lang="zh-CN" altLang="en-US" dirty="0"/>
              <a:t>进行相似度聚类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采用 </a:t>
            </a:r>
            <a:r>
              <a:rPr lang="en-US" altLang="zh-CN" dirty="0" smtClean="0"/>
              <a:t>DBSCAN</a:t>
            </a:r>
            <a:r>
              <a:rPr lang="zh-CN" altLang="en-US" dirty="0" smtClean="0"/>
              <a:t>进行聚类，默认</a:t>
            </a:r>
            <a:r>
              <a:rPr lang="en-US" altLang="zh-CN" dirty="0" err="1" smtClean="0"/>
              <a:t>min_samples</a:t>
            </a:r>
            <a:r>
              <a:rPr lang="en-US" altLang="zh-CN" dirty="0" smtClean="0"/>
              <a:t>=5</a:t>
            </a:r>
            <a:r>
              <a:rPr lang="zh-CN" altLang="en-US" dirty="0" smtClean="0"/>
              <a:t>，分数为 </a:t>
            </a:r>
            <a:r>
              <a:rPr lang="en-US" altLang="zh-CN" dirty="0" smtClean="0"/>
              <a:t>0.2637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但是在调节参数的过程中，当 </a:t>
            </a:r>
            <a:r>
              <a:rPr lang="en-US" altLang="zh-CN" dirty="0" err="1" smtClean="0"/>
              <a:t>min_samples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不断减小，分数增加明显，当 </a:t>
            </a:r>
            <a:r>
              <a:rPr lang="en-US" altLang="zh-CN" dirty="0" err="1" smtClean="0"/>
              <a:t>min_samples</a:t>
            </a:r>
            <a:r>
              <a:rPr lang="en-US" altLang="zh-CN" dirty="0" smtClean="0"/>
              <a:t>=1 </a:t>
            </a:r>
            <a:r>
              <a:rPr lang="zh-CN" altLang="en-US" dirty="0" smtClean="0"/>
              <a:t>时候，分数到达 </a:t>
            </a:r>
            <a:r>
              <a:rPr lang="en-US" altLang="zh-CN" dirty="0" smtClean="0"/>
              <a:t>0.43</a:t>
            </a:r>
          </a:p>
          <a:p>
            <a:endParaRPr lang="en-US" altLang="zh-CN" dirty="0"/>
          </a:p>
          <a:p>
            <a:r>
              <a:rPr lang="zh-CN" altLang="en-US" dirty="0" smtClean="0"/>
              <a:t>最终经过调参，最终分数达到： </a:t>
            </a:r>
            <a:r>
              <a:rPr lang="en-US" altLang="zh-CN" dirty="0"/>
              <a:t>0.43454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5391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6420458" y="3609629"/>
            <a:ext cx="4180391" cy="3609628"/>
          </a:xfrm>
          <a:custGeom>
            <a:avLst/>
            <a:gdLst>
              <a:gd name="T0" fmla="*/ 930 w 1861"/>
              <a:gd name="T1" fmla="*/ 0 h 1612"/>
              <a:gd name="T2" fmla="*/ 1861 w 1861"/>
              <a:gd name="T3" fmla="*/ 1612 h 1612"/>
              <a:gd name="T4" fmla="*/ 0 w 1861"/>
              <a:gd name="T5" fmla="*/ 1612 h 1612"/>
              <a:gd name="T6" fmla="*/ 930 w 1861"/>
              <a:gd name="T7" fmla="*/ 0 h 1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1" h="1612">
                <a:moveTo>
                  <a:pt x="930" y="0"/>
                </a:moveTo>
                <a:lnTo>
                  <a:pt x="1861" y="1612"/>
                </a:lnTo>
                <a:lnTo>
                  <a:pt x="0" y="1612"/>
                </a:lnTo>
                <a:lnTo>
                  <a:pt x="93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6463139" y="1"/>
            <a:ext cx="6395257" cy="7219256"/>
          </a:xfrm>
          <a:custGeom>
            <a:avLst/>
            <a:gdLst>
              <a:gd name="T0" fmla="*/ 0 w 2847"/>
              <a:gd name="T1" fmla="*/ 0 h 3224"/>
              <a:gd name="T2" fmla="*/ 2847 w 2847"/>
              <a:gd name="T3" fmla="*/ 0 h 3224"/>
              <a:gd name="T4" fmla="*/ 2847 w 2847"/>
              <a:gd name="T5" fmla="*/ 3224 h 3224"/>
              <a:gd name="T6" fmla="*/ 1863 w 2847"/>
              <a:gd name="T7" fmla="*/ 3224 h 3224"/>
              <a:gd name="T8" fmla="*/ 0 w 2847"/>
              <a:gd name="T9" fmla="*/ 0 h 3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7" h="3224">
                <a:moveTo>
                  <a:pt x="0" y="0"/>
                </a:moveTo>
                <a:lnTo>
                  <a:pt x="2847" y="0"/>
                </a:lnTo>
                <a:lnTo>
                  <a:pt x="2847" y="3224"/>
                </a:lnTo>
                <a:lnTo>
                  <a:pt x="1863" y="3224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-21971" y="1162159"/>
            <a:ext cx="833383" cy="4892704"/>
          </a:xfrm>
          <a:custGeom>
            <a:avLst/>
            <a:gdLst>
              <a:gd name="T0" fmla="*/ 0 w 371"/>
              <a:gd name="T1" fmla="*/ 0 h 2185"/>
              <a:gd name="T2" fmla="*/ 308 w 371"/>
              <a:gd name="T3" fmla="*/ 0 h 2185"/>
              <a:gd name="T4" fmla="*/ 333 w 371"/>
              <a:gd name="T5" fmla="*/ 6 h 2185"/>
              <a:gd name="T6" fmla="*/ 354 w 371"/>
              <a:gd name="T7" fmla="*/ 18 h 2185"/>
              <a:gd name="T8" fmla="*/ 366 w 371"/>
              <a:gd name="T9" fmla="*/ 37 h 2185"/>
              <a:gd name="T10" fmla="*/ 371 w 371"/>
              <a:gd name="T11" fmla="*/ 60 h 2185"/>
              <a:gd name="T12" fmla="*/ 371 w 371"/>
              <a:gd name="T13" fmla="*/ 2126 h 2185"/>
              <a:gd name="T14" fmla="*/ 366 w 371"/>
              <a:gd name="T15" fmla="*/ 2148 h 2185"/>
              <a:gd name="T16" fmla="*/ 354 w 371"/>
              <a:gd name="T17" fmla="*/ 2168 h 2185"/>
              <a:gd name="T18" fmla="*/ 333 w 371"/>
              <a:gd name="T19" fmla="*/ 2180 h 2185"/>
              <a:gd name="T20" fmla="*/ 308 w 371"/>
              <a:gd name="T21" fmla="*/ 2185 h 2185"/>
              <a:gd name="T22" fmla="*/ 0 w 371"/>
              <a:gd name="T23" fmla="*/ 2185 h 2185"/>
              <a:gd name="T24" fmla="*/ 0 w 371"/>
              <a:gd name="T25" fmla="*/ 0 h 2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1" h="2185">
                <a:moveTo>
                  <a:pt x="0" y="0"/>
                </a:moveTo>
                <a:lnTo>
                  <a:pt x="308" y="0"/>
                </a:lnTo>
                <a:lnTo>
                  <a:pt x="333" y="6"/>
                </a:lnTo>
                <a:lnTo>
                  <a:pt x="354" y="18"/>
                </a:lnTo>
                <a:lnTo>
                  <a:pt x="366" y="37"/>
                </a:lnTo>
                <a:lnTo>
                  <a:pt x="371" y="60"/>
                </a:lnTo>
                <a:lnTo>
                  <a:pt x="371" y="2126"/>
                </a:lnTo>
                <a:lnTo>
                  <a:pt x="366" y="2148"/>
                </a:lnTo>
                <a:lnTo>
                  <a:pt x="354" y="2168"/>
                </a:lnTo>
                <a:lnTo>
                  <a:pt x="333" y="2180"/>
                </a:lnTo>
                <a:lnTo>
                  <a:pt x="308" y="2185"/>
                </a:lnTo>
                <a:lnTo>
                  <a:pt x="0" y="21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760375" y="4678140"/>
            <a:ext cx="518393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sz="5400" cap="all" dirty="0">
                <a:solidFill>
                  <a:schemeClr val="accent1"/>
                </a:solidFill>
                <a:latin typeface="Arial" panose="020B0604020202020204" pitchFamily="34" charset="0"/>
                <a:ea typeface="方正正准黑简体" panose="02000000000000000000" pitchFamily="2" charset="-122"/>
                <a:cs typeface="Arial" panose="020B0604020202020204" pitchFamily="34" charset="0"/>
              </a:rPr>
              <a:t>thank you</a:t>
            </a:r>
            <a:endParaRPr lang="zh-CN" altLang="en-US" sz="5400" cap="all" dirty="0">
              <a:solidFill>
                <a:schemeClr val="accent2"/>
              </a:solidFill>
              <a:latin typeface="Arial" panose="020B0604020202020204" pitchFamily="34" charset="0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776735" y="3688333"/>
            <a:ext cx="2303972" cy="101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sz="5999" cap="all" dirty="0" smtClean="0">
                <a:solidFill>
                  <a:schemeClr val="accent2"/>
                </a:solidFill>
                <a:latin typeface="Arial" panose="020B0604020202020204" pitchFamily="34" charset="0"/>
                <a:ea typeface="方正正准黑简体" panose="02000000000000000000" pitchFamily="2" charset="-122"/>
                <a:cs typeface="Arial" panose="020B0604020202020204" pitchFamily="34" charset="0"/>
              </a:rPr>
              <a:t>2019</a:t>
            </a:r>
            <a:endParaRPr lang="zh-CN" altLang="en-US" sz="5999" cap="all" dirty="0">
              <a:solidFill>
                <a:schemeClr val="accent2"/>
              </a:solidFill>
              <a:latin typeface="Arial" panose="020B0604020202020204" pitchFamily="34" charset="0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848734" y="4687327"/>
            <a:ext cx="48239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44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2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4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17" decel="50000" autoRev="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2" fill="hold">
                                          <p:stCondLst>
                                            <p:cond delay="64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3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875"/>
                            </p:stCondLst>
                            <p:childTnLst>
                              <p:par>
                                <p:cTn id="3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667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4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4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17" decel="50000" autoRev="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2" fill="hold">
                                          <p:stCondLst>
                                            <p:cond delay="64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heme/theme1.xml><?xml version="1.0" encoding="utf-8"?>
<a:theme xmlns:a="http://schemas.openxmlformats.org/drawingml/2006/main" name="1_自定义设计方案">
  <a:themeElements>
    <a:clrScheme name="自定义 1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5D76"/>
      </a:accent1>
      <a:accent2>
        <a:srgbClr val="FE8D2F"/>
      </a:accent2>
      <a:accent3>
        <a:srgbClr val="165D76"/>
      </a:accent3>
      <a:accent4>
        <a:srgbClr val="FE8D2F"/>
      </a:accent4>
      <a:accent5>
        <a:srgbClr val="165D76"/>
      </a:accent5>
      <a:accent6>
        <a:srgbClr val="FE8D2F"/>
      </a:accent6>
      <a:hlink>
        <a:srgbClr val="165D76"/>
      </a:hlink>
      <a:folHlink>
        <a:srgbClr val="FE8D2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562</Words>
  <Application>Microsoft Office PowerPoint</Application>
  <PresentationFormat>自定义</PresentationFormat>
  <Paragraphs>77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方正正准黑简体</vt:lpstr>
      <vt:lpstr>宋体</vt:lpstr>
      <vt:lpstr>微软雅黑</vt:lpstr>
      <vt:lpstr>Arial</vt:lpstr>
      <vt:lpstr>Calibri</vt:lpstr>
      <vt:lpstr>Calibri Light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dc:description>51PPT模板网</dc:description>
  <cp:lastModifiedBy>丁 沐河</cp:lastModifiedBy>
  <cp:revision>181</cp:revision>
  <dcterms:created xsi:type="dcterms:W3CDTF">2016-10-17T14:00:15Z</dcterms:created>
  <dcterms:modified xsi:type="dcterms:W3CDTF">2019-12-22T08:31:39Z</dcterms:modified>
</cp:coreProperties>
</file>