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57" r:id="rId3"/>
    <p:sldId id="259" r:id="rId4"/>
    <p:sldId id="260" r:id="rId5"/>
    <p:sldId id="261" r:id="rId6"/>
    <p:sldId id="262" r:id="rId7"/>
    <p:sldId id="267" r:id="rId8"/>
    <p:sldId id="268" r:id="rId9"/>
    <p:sldId id="265" r:id="rId10"/>
    <p:sldId id="266" r:id="rId11"/>
    <p:sldId id="269" r:id="rId12"/>
    <p:sldId id="263" r:id="rId13"/>
    <p:sldId id="270" r:id="rId14"/>
    <p:sldId id="271" r:id="rId15"/>
    <p:sldId id="272" r:id="rId16"/>
    <p:sldId id="273" r:id="rId17"/>
    <p:sldId id="275" r:id="rId18"/>
    <p:sldId id="274" r:id="rId19"/>
    <p:sldId id="277" r:id="rId20"/>
    <p:sldId id="276" r:id="rId21"/>
    <p:sldId id="278" r:id="rId22"/>
    <p:sldId id="279" r:id="rId23"/>
    <p:sldId id="282" r:id="rId24"/>
    <p:sldId id="283" r:id="rId25"/>
    <p:sldId id="284"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769FF1-420D-460D-9387-BBDA557075EE}" v="1" dt="2023-01-31T00:00:47.928"/>
    <p1510:client id="{CBCEADBD-B256-46E0-A5B6-2A4EA06F703B}" v="461" dt="2023-01-30T23:58:39.245"/>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p:cViewPr varScale="1">
        <p:scale>
          <a:sx n="86" d="100"/>
          <a:sy n="86" d="100"/>
        </p:scale>
        <p:origin x="114" y="198"/>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1/30/2023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1/30/2023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1/30/2023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1/30/2023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dirty="0"/>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0FE2824-C2A0-4931-BB32-60B24BDBB3CC}" type="datetimeFigureOut">
              <a:rPr lang="en-US" smtClean="0"/>
              <a:t>1/30/2023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B0FE2824-C2A0-4931-BB32-60B24BDBB3CC}" type="datetimeFigureOut">
              <a:rPr lang="en-US" smtClean="0"/>
              <a:t>1/30/2023</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B0FE2824-C2A0-4931-BB32-60B24BDBB3CC}" type="datetimeFigureOut">
              <a:rPr lang="en-US" smtClean="0"/>
              <a:t>1/30/2023</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B0FE2824-C2A0-4931-BB32-60B24BDBB3CC}" type="datetimeFigureOut">
              <a:rPr lang="en-US" smtClean="0"/>
              <a:t>1/30/2023</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dirty="0"/>
              <a:t>Click to edit Master title style</a:t>
            </a:r>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0FE2824-C2A0-4931-BB32-60B24BDBB3CC}" type="datetimeFigureOut">
              <a:rPr lang="en-US" smtClean="0"/>
              <a:t>1/30/2023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dirty="0"/>
              <a:t>Click to edit Master title style</a:t>
            </a:r>
          </a:p>
        </p:txBody>
      </p:sp>
      <p:sp>
        <p:nvSpPr>
          <p:cNvPr id="3" name="Picture Placeholder 2" title="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0FE2824-C2A0-4931-BB32-60B24BDBB3CC}" type="datetimeFigureOut">
              <a:rPr lang="en-US" smtClean="0"/>
              <a:t>1/30/2023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3"/>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1/30/2023</a:t>
            </a:fld>
            <a:endParaRPr lang="en-US" dirty="0"/>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dirty="0"/>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9B6CD22E-2269-419F-9E81-016EA035D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7132" y="1295231"/>
            <a:ext cx="5895178" cy="3807446"/>
          </a:xfrm>
        </p:spPr>
        <p:txBody>
          <a:bodyPr anchor="b">
            <a:normAutofit/>
          </a:bodyPr>
          <a:lstStyle/>
          <a:p>
            <a:r>
              <a:rPr lang="en-US" sz="6600" b="1"/>
              <a:t>Lesson 10 Final Project</a:t>
            </a:r>
            <a:endParaRPr lang="en-US" sz="6600"/>
          </a:p>
          <a:p>
            <a:endParaRPr lang="en-US" sz="6600"/>
          </a:p>
        </p:txBody>
      </p:sp>
      <p:sp>
        <p:nvSpPr>
          <p:cNvPr id="15" name="Freeform: Shape 9">
            <a:extLst>
              <a:ext uri="{FF2B5EF4-FFF2-40B4-BE49-F238E27FC236}">
                <a16:creationId xmlns:a16="http://schemas.microsoft.com/office/drawing/2014/main" id="{AA607D34-E2A9-4595-9DB2-5472E077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7082" y="0"/>
            <a:ext cx="4884918" cy="6858000"/>
          </a:xfrm>
          <a:custGeom>
            <a:avLst/>
            <a:gdLst>
              <a:gd name="connsiteX0" fmla="*/ 1097203 w 4884918"/>
              <a:gd name="connsiteY0" fmla="*/ 0 h 6858000"/>
              <a:gd name="connsiteX1" fmla="*/ 1154155 w 4884918"/>
              <a:gd name="connsiteY1" fmla="*/ 0 h 6858000"/>
              <a:gd name="connsiteX2" fmla="*/ 972305 w 4884918"/>
              <a:gd name="connsiteY2" fmla="*/ 343212 h 6858000"/>
              <a:gd name="connsiteX3" fmla="*/ 780524 w 4884918"/>
              <a:gd name="connsiteY3" fmla="*/ 761067 h 6858000"/>
              <a:gd name="connsiteX4" fmla="*/ 737045 w 4884918"/>
              <a:gd name="connsiteY4" fmla="*/ 865164 h 6858000"/>
              <a:gd name="connsiteX5" fmla="*/ 762322 w 4884918"/>
              <a:gd name="connsiteY5" fmla="*/ 830676 h 6858000"/>
              <a:gd name="connsiteX6" fmla="*/ 1118805 w 4884918"/>
              <a:gd name="connsiteY6" fmla="*/ 160440 h 6858000"/>
              <a:gd name="connsiteX7" fmla="*/ 1221640 w 4884918"/>
              <a:gd name="connsiteY7" fmla="*/ 0 h 6858000"/>
              <a:gd name="connsiteX8" fmla="*/ 4884918 w 4884918"/>
              <a:gd name="connsiteY8" fmla="*/ 0 h 6858000"/>
              <a:gd name="connsiteX9" fmla="*/ 4884918 w 4884918"/>
              <a:gd name="connsiteY9" fmla="*/ 6857999 h 6858000"/>
              <a:gd name="connsiteX10" fmla="*/ 4884918 w 4884918"/>
              <a:gd name="connsiteY10" fmla="*/ 6858000 h 6858000"/>
              <a:gd name="connsiteX11" fmla="*/ 704817 w 4884918"/>
              <a:gd name="connsiteY11" fmla="*/ 6858000 h 6858000"/>
              <a:gd name="connsiteX12" fmla="*/ 618717 w 4884918"/>
              <a:gd name="connsiteY12" fmla="*/ 6672538 h 6858000"/>
              <a:gd name="connsiteX13" fmla="*/ 309324 w 4884918"/>
              <a:gd name="connsiteY13" fmla="*/ 5833618 h 6858000"/>
              <a:gd name="connsiteX14" fmla="*/ 209850 w 4884918"/>
              <a:gd name="connsiteY14" fmla="*/ 5484180 h 6858000"/>
              <a:gd name="connsiteX15" fmla="*/ 211619 w 4884918"/>
              <a:gd name="connsiteY15" fmla="*/ 5517653 h 6858000"/>
              <a:gd name="connsiteX16" fmla="*/ 361778 w 4884918"/>
              <a:gd name="connsiteY16" fmla="*/ 6145524 h 6858000"/>
              <a:gd name="connsiteX17" fmla="*/ 591356 w 4884918"/>
              <a:gd name="connsiteY17" fmla="*/ 6843306 h 6858000"/>
              <a:gd name="connsiteX18" fmla="*/ 597415 w 4884918"/>
              <a:gd name="connsiteY18" fmla="*/ 6858000 h 6858000"/>
              <a:gd name="connsiteX19" fmla="*/ 545224 w 4884918"/>
              <a:gd name="connsiteY19" fmla="*/ 6858000 h 6858000"/>
              <a:gd name="connsiteX20" fmla="*/ 533604 w 4884918"/>
              <a:gd name="connsiteY20" fmla="*/ 6830072 h 6858000"/>
              <a:gd name="connsiteX21" fmla="*/ 169657 w 4884918"/>
              <a:gd name="connsiteY21" fmla="*/ 5556577 h 6858000"/>
              <a:gd name="connsiteX22" fmla="*/ 12169 w 4884918"/>
              <a:gd name="connsiteY22" fmla="*/ 4362835 h 6858000"/>
              <a:gd name="connsiteX23" fmla="*/ 46168 w 4884918"/>
              <a:gd name="connsiteY23" fmla="*/ 3338487 h 6858000"/>
              <a:gd name="connsiteX24" fmla="*/ 490574 w 4884918"/>
              <a:gd name="connsiteY24" fmla="*/ 1381078 h 6858000"/>
              <a:gd name="connsiteX25" fmla="*/ 984701 w 4884918"/>
              <a:gd name="connsiteY25"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84918"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4884918" y="0"/>
                </a:lnTo>
                <a:lnTo>
                  <a:pt x="4884918" y="6857999"/>
                </a:lnTo>
                <a:lnTo>
                  <a:pt x="4884918"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2"/>
          </a:solidFill>
          <a:ln w="6857" cap="flat">
            <a:noFill/>
            <a:prstDash val="solid"/>
            <a:miter/>
          </a:ln>
        </p:spPr>
        <p:txBody>
          <a:bodyPr wrap="square" rtlCol="0" anchor="ctr">
            <a:noAutofit/>
          </a:bodyPr>
          <a:lstStyle/>
          <a:p>
            <a:endParaRPr lang="en-US"/>
          </a:p>
        </p:txBody>
      </p:sp>
      <p:sp>
        <p:nvSpPr>
          <p:cNvPr id="3" name="Subtitle 2"/>
          <p:cNvSpPr>
            <a:spLocks noGrp="1"/>
          </p:cNvSpPr>
          <p:nvPr>
            <p:ph type="subTitle" idx="1"/>
          </p:nvPr>
        </p:nvSpPr>
        <p:spPr>
          <a:xfrm>
            <a:off x="8129872" y="1122363"/>
            <a:ext cx="3223928" cy="3980314"/>
          </a:xfrm>
        </p:spPr>
        <p:txBody>
          <a:bodyPr vert="horz" lIns="91440" tIns="45720" rIns="91440" bIns="45720" rtlCol="0" anchor="b">
            <a:normAutofit/>
          </a:bodyPr>
          <a:lstStyle/>
          <a:p>
            <a:pPr>
              <a:spcAft>
                <a:spcPts val="600"/>
              </a:spcAft>
            </a:pPr>
            <a:r>
              <a:rPr lang="en-US">
                <a:solidFill>
                  <a:srgbClr val="FFFFFF"/>
                </a:solidFill>
              </a:rPr>
              <a:t>Lea Misigaro</a:t>
            </a:r>
          </a:p>
        </p:txBody>
      </p:sp>
      <p:sp>
        <p:nvSpPr>
          <p:cNvPr id="12"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80" y="5439978"/>
            <a:ext cx="5897880" cy="18288"/>
          </a:xfrm>
          <a:custGeom>
            <a:avLst/>
            <a:gdLst>
              <a:gd name="connsiteX0" fmla="*/ 0 w 5897880"/>
              <a:gd name="connsiteY0" fmla="*/ 0 h 18288"/>
              <a:gd name="connsiteX1" fmla="*/ 537362 w 5897880"/>
              <a:gd name="connsiteY1" fmla="*/ 0 h 18288"/>
              <a:gd name="connsiteX2" fmla="*/ 1133704 w 5897880"/>
              <a:gd name="connsiteY2" fmla="*/ 0 h 18288"/>
              <a:gd name="connsiteX3" fmla="*/ 1671066 w 5897880"/>
              <a:gd name="connsiteY3" fmla="*/ 0 h 18288"/>
              <a:gd name="connsiteX4" fmla="*/ 2385365 w 5897880"/>
              <a:gd name="connsiteY4" fmla="*/ 0 h 18288"/>
              <a:gd name="connsiteX5" fmla="*/ 3040685 w 5897880"/>
              <a:gd name="connsiteY5" fmla="*/ 0 h 18288"/>
              <a:gd name="connsiteX6" fmla="*/ 3696005 w 5897880"/>
              <a:gd name="connsiteY6" fmla="*/ 0 h 18288"/>
              <a:gd name="connsiteX7" fmla="*/ 4469282 w 5897880"/>
              <a:gd name="connsiteY7" fmla="*/ 0 h 18288"/>
              <a:gd name="connsiteX8" fmla="*/ 5183581 w 5897880"/>
              <a:gd name="connsiteY8" fmla="*/ 0 h 18288"/>
              <a:gd name="connsiteX9" fmla="*/ 5897880 w 5897880"/>
              <a:gd name="connsiteY9" fmla="*/ 0 h 18288"/>
              <a:gd name="connsiteX10" fmla="*/ 5897880 w 5897880"/>
              <a:gd name="connsiteY10" fmla="*/ 18288 h 18288"/>
              <a:gd name="connsiteX11" fmla="*/ 5419496 w 5897880"/>
              <a:gd name="connsiteY11" fmla="*/ 18288 h 18288"/>
              <a:gd name="connsiteX12" fmla="*/ 4882134 w 5897880"/>
              <a:gd name="connsiteY12" fmla="*/ 18288 h 18288"/>
              <a:gd name="connsiteX13" fmla="*/ 4167835 w 5897880"/>
              <a:gd name="connsiteY13" fmla="*/ 18288 h 18288"/>
              <a:gd name="connsiteX14" fmla="*/ 3394558 w 5897880"/>
              <a:gd name="connsiteY14" fmla="*/ 18288 h 18288"/>
              <a:gd name="connsiteX15" fmla="*/ 2798216 w 5897880"/>
              <a:gd name="connsiteY15" fmla="*/ 18288 h 18288"/>
              <a:gd name="connsiteX16" fmla="*/ 2024939 w 5897880"/>
              <a:gd name="connsiteY16" fmla="*/ 18288 h 18288"/>
              <a:gd name="connsiteX17" fmla="*/ 1487576 w 5897880"/>
              <a:gd name="connsiteY17" fmla="*/ 18288 h 18288"/>
              <a:gd name="connsiteX18" fmla="*/ 1009193 w 5897880"/>
              <a:gd name="connsiteY18" fmla="*/ 18288 h 18288"/>
              <a:gd name="connsiteX19" fmla="*/ 0 w 5897880"/>
              <a:gd name="connsiteY19" fmla="*/ 18288 h 18288"/>
              <a:gd name="connsiteX20" fmla="*/ 0 w 5897880"/>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97880" h="18288" fill="none" extrusionOk="0">
                <a:moveTo>
                  <a:pt x="0" y="0"/>
                </a:moveTo>
                <a:cubicBezTo>
                  <a:pt x="232564" y="21549"/>
                  <a:pt x="389747" y="7320"/>
                  <a:pt x="537362" y="0"/>
                </a:cubicBezTo>
                <a:cubicBezTo>
                  <a:pt x="684977" y="-7320"/>
                  <a:pt x="894159" y="-7726"/>
                  <a:pt x="1133704" y="0"/>
                </a:cubicBezTo>
                <a:cubicBezTo>
                  <a:pt x="1373249" y="7726"/>
                  <a:pt x="1440352" y="-304"/>
                  <a:pt x="1671066" y="0"/>
                </a:cubicBezTo>
                <a:cubicBezTo>
                  <a:pt x="1901780" y="304"/>
                  <a:pt x="2091497" y="765"/>
                  <a:pt x="2385365" y="0"/>
                </a:cubicBezTo>
                <a:cubicBezTo>
                  <a:pt x="2679233" y="-765"/>
                  <a:pt x="2762926" y="2802"/>
                  <a:pt x="3040685" y="0"/>
                </a:cubicBezTo>
                <a:cubicBezTo>
                  <a:pt x="3318444" y="-2802"/>
                  <a:pt x="3409726" y="9093"/>
                  <a:pt x="3696005" y="0"/>
                </a:cubicBezTo>
                <a:cubicBezTo>
                  <a:pt x="3982284" y="-9093"/>
                  <a:pt x="4087272" y="27119"/>
                  <a:pt x="4469282" y="0"/>
                </a:cubicBezTo>
                <a:cubicBezTo>
                  <a:pt x="4851292" y="-27119"/>
                  <a:pt x="4924835" y="26473"/>
                  <a:pt x="5183581" y="0"/>
                </a:cubicBezTo>
                <a:cubicBezTo>
                  <a:pt x="5442327" y="-26473"/>
                  <a:pt x="5598463" y="7328"/>
                  <a:pt x="5897880" y="0"/>
                </a:cubicBezTo>
                <a:cubicBezTo>
                  <a:pt x="5898259" y="7355"/>
                  <a:pt x="5898164" y="10249"/>
                  <a:pt x="5897880" y="18288"/>
                </a:cubicBezTo>
                <a:cubicBezTo>
                  <a:pt x="5682742" y="31268"/>
                  <a:pt x="5520014" y="14700"/>
                  <a:pt x="5419496" y="18288"/>
                </a:cubicBezTo>
                <a:cubicBezTo>
                  <a:pt x="5318978" y="21876"/>
                  <a:pt x="5012864" y="-2446"/>
                  <a:pt x="4882134" y="18288"/>
                </a:cubicBezTo>
                <a:cubicBezTo>
                  <a:pt x="4751404" y="39022"/>
                  <a:pt x="4313676" y="-3937"/>
                  <a:pt x="4167835" y="18288"/>
                </a:cubicBezTo>
                <a:cubicBezTo>
                  <a:pt x="4021994" y="40513"/>
                  <a:pt x="3715729" y="50049"/>
                  <a:pt x="3394558" y="18288"/>
                </a:cubicBezTo>
                <a:cubicBezTo>
                  <a:pt x="3073387" y="-13473"/>
                  <a:pt x="3093227" y="29828"/>
                  <a:pt x="2798216" y="18288"/>
                </a:cubicBezTo>
                <a:cubicBezTo>
                  <a:pt x="2503205" y="6748"/>
                  <a:pt x="2297615" y="22459"/>
                  <a:pt x="2024939" y="18288"/>
                </a:cubicBezTo>
                <a:cubicBezTo>
                  <a:pt x="1752263" y="14117"/>
                  <a:pt x="1629814" y="-5485"/>
                  <a:pt x="1487576" y="18288"/>
                </a:cubicBezTo>
                <a:cubicBezTo>
                  <a:pt x="1345338" y="42061"/>
                  <a:pt x="1238885" y="15810"/>
                  <a:pt x="1009193" y="18288"/>
                </a:cubicBezTo>
                <a:cubicBezTo>
                  <a:pt x="779501" y="20766"/>
                  <a:pt x="441829" y="-24679"/>
                  <a:pt x="0" y="18288"/>
                </a:cubicBezTo>
                <a:cubicBezTo>
                  <a:pt x="-384" y="12702"/>
                  <a:pt x="-513" y="4636"/>
                  <a:pt x="0" y="0"/>
                </a:cubicBezTo>
                <a:close/>
              </a:path>
              <a:path w="5897880" h="18288" stroke="0" extrusionOk="0">
                <a:moveTo>
                  <a:pt x="0" y="0"/>
                </a:moveTo>
                <a:cubicBezTo>
                  <a:pt x="196299" y="-26676"/>
                  <a:pt x="463834" y="6738"/>
                  <a:pt x="596341" y="0"/>
                </a:cubicBezTo>
                <a:cubicBezTo>
                  <a:pt x="728848" y="-6738"/>
                  <a:pt x="857267" y="1845"/>
                  <a:pt x="1074725" y="0"/>
                </a:cubicBezTo>
                <a:cubicBezTo>
                  <a:pt x="1292183" y="-1845"/>
                  <a:pt x="1545672" y="3744"/>
                  <a:pt x="1848002" y="0"/>
                </a:cubicBezTo>
                <a:cubicBezTo>
                  <a:pt x="2150332" y="-3744"/>
                  <a:pt x="2306688" y="-14526"/>
                  <a:pt x="2444344" y="0"/>
                </a:cubicBezTo>
                <a:cubicBezTo>
                  <a:pt x="2582000" y="14526"/>
                  <a:pt x="2761095" y="-11862"/>
                  <a:pt x="3040685" y="0"/>
                </a:cubicBezTo>
                <a:cubicBezTo>
                  <a:pt x="3320275" y="11862"/>
                  <a:pt x="3622320" y="-32867"/>
                  <a:pt x="3813962" y="0"/>
                </a:cubicBezTo>
                <a:cubicBezTo>
                  <a:pt x="4005604" y="32867"/>
                  <a:pt x="4117810" y="-10778"/>
                  <a:pt x="4351325" y="0"/>
                </a:cubicBezTo>
                <a:cubicBezTo>
                  <a:pt x="4584840" y="10778"/>
                  <a:pt x="4963783" y="-32384"/>
                  <a:pt x="5124602" y="0"/>
                </a:cubicBezTo>
                <a:cubicBezTo>
                  <a:pt x="5285421" y="32384"/>
                  <a:pt x="5705238" y="-29538"/>
                  <a:pt x="5897880" y="0"/>
                </a:cubicBezTo>
                <a:cubicBezTo>
                  <a:pt x="5898220" y="5688"/>
                  <a:pt x="5897711" y="13142"/>
                  <a:pt x="5897880" y="18288"/>
                </a:cubicBezTo>
                <a:cubicBezTo>
                  <a:pt x="5630425" y="-1425"/>
                  <a:pt x="5532865" y="12244"/>
                  <a:pt x="5242560" y="18288"/>
                </a:cubicBezTo>
                <a:cubicBezTo>
                  <a:pt x="4952255" y="24332"/>
                  <a:pt x="4783060" y="5748"/>
                  <a:pt x="4646219" y="18288"/>
                </a:cubicBezTo>
                <a:cubicBezTo>
                  <a:pt x="4509378" y="30828"/>
                  <a:pt x="4163771" y="-13995"/>
                  <a:pt x="3872941" y="18288"/>
                </a:cubicBezTo>
                <a:cubicBezTo>
                  <a:pt x="3582111" y="50571"/>
                  <a:pt x="3362704" y="-1402"/>
                  <a:pt x="3099664" y="18288"/>
                </a:cubicBezTo>
                <a:cubicBezTo>
                  <a:pt x="2836624" y="37978"/>
                  <a:pt x="2747441" y="19657"/>
                  <a:pt x="2562301" y="18288"/>
                </a:cubicBezTo>
                <a:cubicBezTo>
                  <a:pt x="2377161" y="16919"/>
                  <a:pt x="2104946" y="21735"/>
                  <a:pt x="1906981" y="18288"/>
                </a:cubicBezTo>
                <a:cubicBezTo>
                  <a:pt x="1709016" y="14841"/>
                  <a:pt x="1304654" y="-2323"/>
                  <a:pt x="1133704" y="18288"/>
                </a:cubicBezTo>
                <a:cubicBezTo>
                  <a:pt x="962754" y="38899"/>
                  <a:pt x="457048" y="2985"/>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 line 2">
            <a:extLst>
              <a:ext uri="{FF2B5EF4-FFF2-40B4-BE49-F238E27FC236}">
                <a16:creationId xmlns:a16="http://schemas.microsoft.com/office/drawing/2014/main" id="{8FFD9892-EDE5-4886-A313-66099DA8C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970" y="448745"/>
            <a:ext cx="10373264" cy="1671915"/>
          </a:xfrm>
        </p:spPr>
        <p:txBody>
          <a:bodyPr/>
          <a:lstStyle/>
          <a:p>
            <a:r>
              <a:rPr lang="en-US" dirty="0">
                <a:ea typeface="+mj-lt"/>
                <a:cs typeface="+mj-lt"/>
              </a:rPr>
              <a:t>#3b Plot Median from 1985-1995...</a:t>
            </a:r>
            <a:endParaRPr lang="en-US" dirty="0"/>
          </a:p>
        </p:txBody>
      </p:sp>
      <p:sp>
        <p:nvSpPr>
          <p:cNvPr id="6" name="Text Placeholder 5"/>
          <p:cNvSpPr>
            <a:spLocks noGrp="1"/>
          </p:cNvSpPr>
          <p:nvPr>
            <p:ph type="body" sz="half" idx="2"/>
          </p:nvPr>
        </p:nvSpPr>
        <p:spPr>
          <a:xfrm>
            <a:off x="1742536" y="2675627"/>
            <a:ext cx="9611263" cy="2734573"/>
          </a:xfrm>
        </p:spPr>
        <p:txBody>
          <a:bodyPr/>
          <a:lstStyle/>
          <a:p>
            <a:endParaRPr lang="en-US"/>
          </a:p>
        </p:txBody>
      </p:sp>
      <p:sp>
        <p:nvSpPr>
          <p:cNvPr id="3" name="TextBox 2">
            <a:extLst>
              <a:ext uri="{FF2B5EF4-FFF2-40B4-BE49-F238E27FC236}">
                <a16:creationId xmlns:a16="http://schemas.microsoft.com/office/drawing/2014/main" id="{A3BE11DD-D8C4-9A26-524C-5D116F87FAE3}"/>
              </a:ext>
            </a:extLst>
          </p:cNvPr>
          <p:cNvSpPr txBox="1"/>
          <p:nvPr/>
        </p:nvSpPr>
        <p:spPr>
          <a:xfrm>
            <a:off x="1935193" y="3099759"/>
            <a:ext cx="95724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MedianDF&lt;- Cigarette %&gt;% group_by(year) %&gt;% summarise(Median=median(packpc))</a:t>
            </a:r>
          </a:p>
        </p:txBody>
      </p:sp>
    </p:spTree>
    <p:extLst>
      <p:ext uri="{BB962C8B-B14F-4D97-AF65-F5344CB8AC3E}">
        <p14:creationId xmlns:p14="http://schemas.microsoft.com/office/powerpoint/2010/main" val="252198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AFDD8C-62B2-A52C-D13D-AFE542D7876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latin typeface="+mj-lt"/>
                <a:ea typeface="+mj-ea"/>
                <a:cs typeface="+mj-cs"/>
              </a:rPr>
              <a:t>#3b Plot Median from 1985-1995... Contin,</a:t>
            </a:r>
          </a:p>
        </p:txBody>
      </p:sp>
      <p:sp>
        <p:nvSpPr>
          <p:cNvPr id="3" name="Content Placeholder 2">
            <a:extLst>
              <a:ext uri="{FF2B5EF4-FFF2-40B4-BE49-F238E27FC236}">
                <a16:creationId xmlns:a16="http://schemas.microsoft.com/office/drawing/2014/main" id="{B1BAEDF6-2B8C-3033-6B63-8D5259345DEA}"/>
              </a:ext>
            </a:extLst>
          </p:cNvPr>
          <p:cNvSpPr>
            <a:spLocks noGrp="1"/>
          </p:cNvSpPr>
          <p:nvPr>
            <p:ph sz="half" idx="1"/>
          </p:nvPr>
        </p:nvSpPr>
        <p:spPr>
          <a:xfrm>
            <a:off x="638882" y="4631161"/>
            <a:ext cx="3571810" cy="1559327"/>
          </a:xfrm>
        </p:spPr>
        <p:txBody>
          <a:bodyPr vert="horz" lIns="91440" tIns="45720" rIns="91440" bIns="45720" rtlCol="0">
            <a:normAutofit/>
          </a:bodyPr>
          <a:lstStyle/>
          <a:p>
            <a:pPr marL="0" indent="0">
              <a:spcBef>
                <a:spcPts val="1000"/>
              </a:spcBef>
              <a:buNone/>
            </a:pPr>
            <a:r>
              <a:rPr lang="en-US" sz="2400" kern="1200">
                <a:solidFill>
                  <a:schemeClr val="tx1"/>
                </a:solidFill>
                <a:latin typeface="+mn-lt"/>
                <a:ea typeface="+mn-ea"/>
                <a:cs typeface="+mn-cs"/>
              </a:rPr>
              <a:t>ggplot(MedianDF, aes(x=year, y=Median)) + geom_point()</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scatter chart&#10;&#10;Description automatically generated">
            <a:extLst>
              <a:ext uri="{FF2B5EF4-FFF2-40B4-BE49-F238E27FC236}">
                <a16:creationId xmlns:a16="http://schemas.microsoft.com/office/drawing/2014/main" id="{54F69374-9CCD-0981-0638-7A792DAD9240}"/>
              </a:ext>
            </a:extLst>
          </p:cNvPr>
          <p:cNvPicPr>
            <a:picLocks noGrp="1" noChangeAspect="1"/>
          </p:cNvPicPr>
          <p:nvPr>
            <p:ph sz="half" idx="2"/>
          </p:nvPr>
        </p:nvPicPr>
        <p:blipFill>
          <a:blip r:embed="rId2"/>
          <a:stretch>
            <a:fillRect/>
          </a:stretch>
        </p:blipFill>
        <p:spPr>
          <a:xfrm>
            <a:off x="5227381" y="640080"/>
            <a:ext cx="6068446" cy="5550408"/>
          </a:xfrm>
          <a:prstGeom prst="rect">
            <a:avLst/>
          </a:prstGeom>
        </p:spPr>
      </p:pic>
    </p:spTree>
    <p:extLst>
      <p:ext uri="{BB962C8B-B14F-4D97-AF65-F5344CB8AC3E}">
        <p14:creationId xmlns:p14="http://schemas.microsoft.com/office/powerpoint/2010/main" val="27782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030" y="652673"/>
            <a:ext cx="10127412" cy="1317753"/>
          </a:xfrm>
        </p:spPr>
        <p:txBody>
          <a:bodyPr>
            <a:normAutofit/>
          </a:bodyPr>
          <a:lstStyle/>
          <a:p>
            <a:r>
              <a:rPr lang="en-US" dirty="0">
                <a:ea typeface="+mj-lt"/>
                <a:cs typeface="+mj-lt"/>
              </a:rPr>
              <a:t>#3c What can you say about cigarette usage in these years?</a:t>
            </a:r>
            <a:endParaRPr lang="en-US" dirty="0"/>
          </a:p>
          <a:p>
            <a:endParaRPr lang="en-US" dirty="0"/>
          </a:p>
        </p:txBody>
      </p:sp>
      <p:sp>
        <p:nvSpPr>
          <p:cNvPr id="3" name="TextBox 2">
            <a:extLst>
              <a:ext uri="{FF2B5EF4-FFF2-40B4-BE49-F238E27FC236}">
                <a16:creationId xmlns:a16="http://schemas.microsoft.com/office/drawing/2014/main" id="{0541F9E2-3D85-566F-2561-A7B5F4A3B816}"/>
              </a:ext>
            </a:extLst>
          </p:cNvPr>
          <p:cNvSpPr txBox="1"/>
          <p:nvPr/>
        </p:nvSpPr>
        <p:spPr>
          <a:xfrm>
            <a:off x="368185" y="2336633"/>
            <a:ext cx="106795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t>#This graph tell us that usage has been in a fairly large decline from 1985 to 1995</a:t>
            </a:r>
          </a:p>
        </p:txBody>
      </p:sp>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923962-EB4E-BC1B-5A0D-EBF8A2C330C5}"/>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5100" kern="1200">
                <a:solidFill>
                  <a:schemeClr val="tx1"/>
                </a:solidFill>
                <a:latin typeface="+mj-lt"/>
                <a:ea typeface="+mj-ea"/>
                <a:cs typeface="+mj-cs"/>
              </a:rPr>
              <a:t>#4 Scatterplot of $/pack v # of Pack/cap for all states and years</a:t>
            </a:r>
          </a:p>
        </p:txBody>
      </p:sp>
      <p:sp>
        <p:nvSpPr>
          <p:cNvPr id="3" name="Content Placeholder 2">
            <a:extLst>
              <a:ext uri="{FF2B5EF4-FFF2-40B4-BE49-F238E27FC236}">
                <a16:creationId xmlns:a16="http://schemas.microsoft.com/office/drawing/2014/main" id="{29328EF5-CE78-1A53-B0DA-B78EACEC60A0}"/>
              </a:ext>
            </a:extLst>
          </p:cNvPr>
          <p:cNvSpPr>
            <a:spLocks noGrp="1"/>
          </p:cNvSpPr>
          <p:nvPr>
            <p:ph sz="half" idx="1"/>
          </p:nvPr>
        </p:nvSpPr>
        <p:spPr>
          <a:xfrm>
            <a:off x="1094096" y="3842932"/>
            <a:ext cx="4167115" cy="2163551"/>
          </a:xfrm>
        </p:spPr>
        <p:txBody>
          <a:bodyPr vert="horz" lIns="91440" tIns="45720" rIns="91440" bIns="45720" rtlCol="0" anchor="t">
            <a:normAutofit/>
          </a:bodyPr>
          <a:lstStyle/>
          <a:p>
            <a:pPr marL="0" indent="0">
              <a:spcBef>
                <a:spcPts val="1000"/>
              </a:spcBef>
              <a:buNone/>
            </a:pPr>
            <a:r>
              <a:rPr lang="en-US" sz="2400" kern="1200">
                <a:solidFill>
                  <a:schemeClr val="tx1"/>
                </a:solidFill>
                <a:latin typeface="+mn-lt"/>
                <a:ea typeface="+mn-ea"/>
                <a:cs typeface="+mn-cs"/>
              </a:rPr>
              <a:t>ggplot(Cigarette, aes(x=avgprs, y=packpc)) + geom_point() + geom_smooth(method=lm)</a:t>
            </a:r>
          </a:p>
        </p:txBody>
      </p:sp>
      <p:sp>
        <p:nvSpPr>
          <p:cNvPr id="12" name="Freeform: Shape 11">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5" descr="Chart, scatter chart&#10;&#10;Description automatically generated">
            <a:extLst>
              <a:ext uri="{FF2B5EF4-FFF2-40B4-BE49-F238E27FC236}">
                <a16:creationId xmlns:a16="http://schemas.microsoft.com/office/drawing/2014/main" id="{DF5A31DE-FDCB-8AB0-7148-24F374A27811}"/>
              </a:ext>
            </a:extLst>
          </p:cNvPr>
          <p:cNvPicPr>
            <a:picLocks noGrp="1" noChangeAspect="1"/>
          </p:cNvPicPr>
          <p:nvPr>
            <p:ph sz="half" idx="2"/>
          </p:nvPr>
        </p:nvPicPr>
        <p:blipFill>
          <a:blip r:embed="rId2"/>
          <a:stretch>
            <a:fillRect/>
          </a:stretch>
        </p:blipFill>
        <p:spPr>
          <a:xfrm>
            <a:off x="7172069" y="1303349"/>
            <a:ext cx="4238125" cy="3877210"/>
          </a:xfrm>
          <a:prstGeom prst="rect">
            <a:avLst/>
          </a:prstGeom>
        </p:spPr>
      </p:pic>
    </p:spTree>
    <p:extLst>
      <p:ext uri="{BB962C8B-B14F-4D97-AF65-F5344CB8AC3E}">
        <p14:creationId xmlns:p14="http://schemas.microsoft.com/office/powerpoint/2010/main" val="3134458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8D90C5D-1AC0-4397-DED3-153A94BA1A81}"/>
              </a:ext>
            </a:extLst>
          </p:cNvPr>
          <p:cNvSpPr>
            <a:spLocks noGrp="1"/>
          </p:cNvSpPr>
          <p:nvPr>
            <p:ph type="title"/>
          </p:nvPr>
        </p:nvSpPr>
        <p:spPr>
          <a:xfrm>
            <a:off x="838200" y="365125"/>
            <a:ext cx="10515600" cy="1325563"/>
          </a:xfrm>
        </p:spPr>
        <p:txBody>
          <a:bodyPr>
            <a:normAutofit/>
          </a:bodyPr>
          <a:lstStyle/>
          <a:p>
            <a:r>
              <a:rPr lang="en-US" dirty="0">
                <a:ea typeface="+mj-lt"/>
                <a:cs typeface="+mj-lt"/>
              </a:rPr>
              <a:t>#5a Correlation</a:t>
            </a:r>
            <a:endParaRPr lang="en-US" dirty="0"/>
          </a:p>
        </p:txBody>
      </p:sp>
      <p:sp>
        <p:nvSpPr>
          <p:cNvPr id="3" name="Content Placeholder 2">
            <a:extLst>
              <a:ext uri="{FF2B5EF4-FFF2-40B4-BE49-F238E27FC236}">
                <a16:creationId xmlns:a16="http://schemas.microsoft.com/office/drawing/2014/main" id="{CC04B637-2A2C-C75E-F5B5-A55188B5BD3B}"/>
              </a:ext>
            </a:extLst>
          </p:cNvPr>
          <p:cNvSpPr>
            <a:spLocks noGrp="1"/>
          </p:cNvSpPr>
          <p:nvPr>
            <p:ph sz="half" idx="1"/>
          </p:nvPr>
        </p:nvSpPr>
        <p:spPr>
          <a:xfrm>
            <a:off x="838200" y="2010833"/>
            <a:ext cx="5096934" cy="4166130"/>
          </a:xfrm>
        </p:spPr>
        <p:txBody>
          <a:bodyPr vert="horz" lIns="91440" tIns="45720" rIns="91440" bIns="45720" rtlCol="0">
            <a:normAutofit/>
          </a:bodyPr>
          <a:lstStyle/>
          <a:p>
            <a:r>
              <a:rPr lang="en-US">
                <a:ea typeface="+mn-lt"/>
                <a:cs typeface="+mn-lt"/>
              </a:rPr>
              <a:t>cor.test</a:t>
            </a:r>
            <a:r>
              <a:rPr lang="en-US" dirty="0">
                <a:ea typeface="+mn-lt"/>
                <a:cs typeface="+mn-lt"/>
              </a:rPr>
              <a:t>(</a:t>
            </a:r>
            <a:r>
              <a:rPr lang="en-US">
                <a:ea typeface="+mn-lt"/>
                <a:cs typeface="+mn-lt"/>
              </a:rPr>
              <a:t>Cigarette$avgprs</a:t>
            </a:r>
            <a:r>
              <a:rPr lang="en-US" dirty="0">
                <a:ea typeface="+mn-lt"/>
                <a:cs typeface="+mn-lt"/>
              </a:rPr>
              <a:t>, </a:t>
            </a:r>
            <a:r>
              <a:rPr lang="en-US">
                <a:ea typeface="+mn-lt"/>
                <a:cs typeface="+mn-lt"/>
              </a:rPr>
              <a:t>Cigarette$packpc</a:t>
            </a:r>
            <a:r>
              <a:rPr lang="en-US" dirty="0">
                <a:ea typeface="+mn-lt"/>
                <a:cs typeface="+mn-lt"/>
              </a:rPr>
              <a:t>, method="</a:t>
            </a:r>
            <a:r>
              <a:rPr lang="en-US">
                <a:ea typeface="+mn-lt"/>
                <a:cs typeface="+mn-lt"/>
              </a:rPr>
              <a:t>pearson</a:t>
            </a:r>
            <a:r>
              <a:rPr lang="en-US" dirty="0">
                <a:ea typeface="+mn-lt"/>
                <a:cs typeface="+mn-lt"/>
              </a:rPr>
              <a:t>", use="</a:t>
            </a:r>
            <a:r>
              <a:rPr lang="en-US">
                <a:ea typeface="+mn-lt"/>
                <a:cs typeface="+mn-lt"/>
              </a:rPr>
              <a:t>complete.obs</a:t>
            </a:r>
            <a:r>
              <a:rPr lang="en-US" dirty="0">
                <a:ea typeface="+mn-lt"/>
                <a:cs typeface="+mn-lt"/>
              </a:rPr>
              <a:t>")</a:t>
            </a:r>
            <a:endParaRPr lang="en-US" dirty="0"/>
          </a:p>
        </p:txBody>
      </p:sp>
      <p:sp>
        <p:nvSpPr>
          <p:cNvPr id="4" name="Content Placeholder 3">
            <a:extLst>
              <a:ext uri="{FF2B5EF4-FFF2-40B4-BE49-F238E27FC236}">
                <a16:creationId xmlns:a16="http://schemas.microsoft.com/office/drawing/2014/main" id="{2312F75B-87FA-E952-259A-E91C499B960C}"/>
              </a:ext>
            </a:extLst>
          </p:cNvPr>
          <p:cNvSpPr>
            <a:spLocks noGrp="1"/>
          </p:cNvSpPr>
          <p:nvPr>
            <p:ph sz="half" idx="2"/>
          </p:nvPr>
        </p:nvSpPr>
        <p:spPr>
          <a:xfrm>
            <a:off x="6256866" y="2010833"/>
            <a:ext cx="5096933" cy="4166130"/>
          </a:xfrm>
        </p:spPr>
        <p:txBody>
          <a:bodyPr vert="horz" lIns="91440" tIns="45720" rIns="91440" bIns="45720" rtlCol="0">
            <a:normAutofit/>
          </a:bodyPr>
          <a:lstStyle/>
          <a:p>
            <a:r>
              <a:rPr lang="en-US" sz="1300">
                <a:latin typeface="Consolas"/>
              </a:rPr>
              <a:t>	Pearson's product-moment correlation
data:  Cigarette$avgprs and Cigarette$packpc
t = -16.562, df = 526, p-value &lt; 2.2e-16
alternative hypothesis: true correlation is not equal to 0
95 percent confidence interval:
 -0.6388606 -0.5264104
sample estimates:
       cor 
-0.5854443 </a:t>
            </a:r>
            <a:endParaRPr lang="en-US" sz="1300"/>
          </a:p>
        </p:txBody>
      </p:sp>
    </p:spTree>
    <p:extLst>
      <p:ext uri="{BB962C8B-B14F-4D97-AF65-F5344CB8AC3E}">
        <p14:creationId xmlns:p14="http://schemas.microsoft.com/office/powerpoint/2010/main" val="4079819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3FC92-3B52-DE19-42C4-6B27D2DA5179}"/>
              </a:ext>
            </a:extLst>
          </p:cNvPr>
          <p:cNvSpPr>
            <a:spLocks noGrp="1"/>
          </p:cNvSpPr>
          <p:nvPr>
            <p:ph type="title"/>
          </p:nvPr>
        </p:nvSpPr>
        <p:spPr/>
        <p:txBody>
          <a:bodyPr/>
          <a:lstStyle/>
          <a:p>
            <a:r>
              <a:rPr lang="en-US" dirty="0">
                <a:ea typeface="+mj-lt"/>
                <a:cs typeface="+mj-lt"/>
              </a:rPr>
              <a:t>#5</a:t>
            </a:r>
            <a:endParaRPr lang="en-US" dirty="0"/>
          </a:p>
        </p:txBody>
      </p:sp>
      <p:sp>
        <p:nvSpPr>
          <p:cNvPr id="3" name="Content Placeholder 2">
            <a:extLst>
              <a:ext uri="{FF2B5EF4-FFF2-40B4-BE49-F238E27FC236}">
                <a16:creationId xmlns:a16="http://schemas.microsoft.com/office/drawing/2014/main" id="{D1C7DA6D-5F2F-8CA5-24DD-CF49607C81EE}"/>
              </a:ext>
            </a:extLst>
          </p:cNvPr>
          <p:cNvSpPr>
            <a:spLocks noGrp="1"/>
          </p:cNvSpPr>
          <p:nvPr>
            <p:ph sz="half" idx="1"/>
          </p:nvPr>
        </p:nvSpPr>
        <p:spPr/>
        <p:txBody>
          <a:bodyPr vert="horz" lIns="91440" tIns="45720" rIns="91440" bIns="45720" rtlCol="0" anchor="t">
            <a:normAutofit/>
          </a:bodyPr>
          <a:lstStyle/>
          <a:p>
            <a:r>
              <a:rPr lang="en-US" sz="3200" dirty="0">
                <a:ea typeface="+mn-lt"/>
                <a:cs typeface="+mn-lt"/>
              </a:rPr>
              <a:t>#5b The price and the per capita packs are negatively correlated.</a:t>
            </a:r>
            <a:endParaRPr lang="en-US" sz="3200" dirty="0"/>
          </a:p>
        </p:txBody>
      </p:sp>
      <p:sp>
        <p:nvSpPr>
          <p:cNvPr id="4" name="Content Placeholder 3">
            <a:extLst>
              <a:ext uri="{FF2B5EF4-FFF2-40B4-BE49-F238E27FC236}">
                <a16:creationId xmlns:a16="http://schemas.microsoft.com/office/drawing/2014/main" id="{B010ECB2-14CF-BF94-0CE9-D7702E856071}"/>
              </a:ext>
            </a:extLst>
          </p:cNvPr>
          <p:cNvSpPr>
            <a:spLocks noGrp="1"/>
          </p:cNvSpPr>
          <p:nvPr>
            <p:ph sz="half" idx="2"/>
          </p:nvPr>
        </p:nvSpPr>
        <p:spPr/>
        <p:txBody>
          <a:bodyPr vert="horz" lIns="91440" tIns="45720" rIns="91440" bIns="45720" rtlCol="0" anchor="t">
            <a:normAutofit/>
          </a:bodyPr>
          <a:lstStyle/>
          <a:p>
            <a:r>
              <a:rPr lang="en-US" sz="3200" dirty="0">
                <a:ea typeface="+mn-lt"/>
                <a:cs typeface="+mn-lt"/>
              </a:rPr>
              <a:t>#5c The answer would be expected because wit the line offered we see that there is a decline and then it was confirmed with </a:t>
            </a:r>
            <a:endParaRPr lang="en-US" sz="3200"/>
          </a:p>
          <a:p>
            <a:r>
              <a:rPr lang="en-US" sz="3200" dirty="0">
                <a:ea typeface="+mn-lt"/>
                <a:cs typeface="+mn-lt"/>
              </a:rPr>
              <a:t>#the correlation </a:t>
            </a:r>
            <a:r>
              <a:rPr lang="en-US" sz="3200" dirty="0" err="1">
                <a:ea typeface="+mn-lt"/>
                <a:cs typeface="+mn-lt"/>
              </a:rPr>
              <a:t>coefficiant</a:t>
            </a:r>
            <a:r>
              <a:rPr lang="en-US" sz="3200" dirty="0">
                <a:ea typeface="+mn-lt"/>
                <a:cs typeface="+mn-lt"/>
              </a:rPr>
              <a:t> = &lt; 0 and </a:t>
            </a:r>
            <a:r>
              <a:rPr lang="en-US" sz="3200" dirty="0" err="1">
                <a:ea typeface="+mn-lt"/>
                <a:cs typeface="+mn-lt"/>
              </a:rPr>
              <a:t>th</a:t>
            </a:r>
            <a:r>
              <a:rPr lang="en-US" sz="3200" dirty="0">
                <a:ea typeface="+mn-lt"/>
                <a:cs typeface="+mn-lt"/>
              </a:rPr>
              <a:t> p-Value is &lt; 0.05</a:t>
            </a:r>
            <a:endParaRPr lang="en-US" sz="3200" dirty="0"/>
          </a:p>
        </p:txBody>
      </p:sp>
    </p:spTree>
    <p:extLst>
      <p:ext uri="{BB962C8B-B14F-4D97-AF65-F5344CB8AC3E}">
        <p14:creationId xmlns:p14="http://schemas.microsoft.com/office/powerpoint/2010/main" val="474956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CA7DE004-EB7F-AC12-43D9-7833E3175CFE}"/>
              </a:ext>
            </a:extLst>
          </p:cNvPr>
          <p:cNvSpPr>
            <a:spLocks noGrp="1"/>
          </p:cNvSpPr>
          <p:nvPr>
            <p:ph type="title"/>
          </p:nvPr>
        </p:nvSpPr>
        <p:spPr>
          <a:xfrm>
            <a:off x="841248" y="818457"/>
            <a:ext cx="3322317" cy="2975876"/>
          </a:xfrm>
        </p:spPr>
        <p:txBody>
          <a:bodyPr vert="horz" lIns="91440" tIns="45720" rIns="91440" bIns="45720" rtlCol="0" anchor="b">
            <a:normAutofit/>
          </a:bodyPr>
          <a:lstStyle/>
          <a:p>
            <a:r>
              <a:rPr lang="en-US" sz="4100" kern="1200">
                <a:solidFill>
                  <a:schemeClr val="tx1"/>
                </a:solidFill>
                <a:latin typeface="+mj-lt"/>
                <a:ea typeface="+mj-ea"/>
                <a:cs typeface="+mj-cs"/>
              </a:rPr>
              <a:t>#6a Scatter plot each year in a different color</a:t>
            </a:r>
          </a:p>
        </p:txBody>
      </p:sp>
      <p:sp>
        <p:nvSpPr>
          <p:cNvPr id="3" name="Content Placeholder 2">
            <a:extLst>
              <a:ext uri="{FF2B5EF4-FFF2-40B4-BE49-F238E27FC236}">
                <a16:creationId xmlns:a16="http://schemas.microsoft.com/office/drawing/2014/main" id="{CBD62E45-4ED6-3C26-4A00-926E63E6B22E}"/>
              </a:ext>
            </a:extLst>
          </p:cNvPr>
          <p:cNvSpPr>
            <a:spLocks noGrp="1"/>
          </p:cNvSpPr>
          <p:nvPr>
            <p:ph sz="half" idx="1"/>
          </p:nvPr>
        </p:nvSpPr>
        <p:spPr>
          <a:xfrm>
            <a:off x="841248" y="3948158"/>
            <a:ext cx="3322316" cy="1692066"/>
          </a:xfrm>
        </p:spPr>
        <p:txBody>
          <a:bodyPr vert="horz" lIns="91440" tIns="45720" rIns="91440" bIns="45720" rtlCol="0" anchor="t">
            <a:normAutofit/>
          </a:bodyPr>
          <a:lstStyle/>
          <a:p>
            <a:pPr marL="0" indent="0">
              <a:spcBef>
                <a:spcPts val="1000"/>
              </a:spcBef>
              <a:buNone/>
            </a:pPr>
            <a:r>
              <a:rPr lang="en-US" kern="1200">
                <a:solidFill>
                  <a:schemeClr val="tx1"/>
                </a:solidFill>
                <a:latin typeface="+mn-lt"/>
                <a:ea typeface="+mn-ea"/>
                <a:cs typeface="+mn-cs"/>
              </a:rPr>
              <a:t>ggplot(Cigarette, aes(x=avgprs, y=packpc, color=year)) + geom_point() + geom_smooth(method=lm)</a:t>
            </a:r>
          </a:p>
        </p:txBody>
      </p:sp>
      <p:cxnSp>
        <p:nvCxnSpPr>
          <p:cNvPr id="12" name="Straight Connector 11">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63566"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Chart, scatter chart&#10;&#10;Description automatically generated">
            <a:extLst>
              <a:ext uri="{FF2B5EF4-FFF2-40B4-BE49-F238E27FC236}">
                <a16:creationId xmlns:a16="http://schemas.microsoft.com/office/drawing/2014/main" id="{9A3744F9-69A8-87A9-4771-8563537DE634}"/>
              </a:ext>
            </a:extLst>
          </p:cNvPr>
          <p:cNvPicPr>
            <a:picLocks noGrp="1" noChangeAspect="1"/>
          </p:cNvPicPr>
          <p:nvPr>
            <p:ph sz="half" idx="2"/>
          </p:nvPr>
        </p:nvPicPr>
        <p:blipFill>
          <a:blip r:embed="rId2"/>
          <a:stretch>
            <a:fillRect/>
          </a:stretch>
        </p:blipFill>
        <p:spPr>
          <a:xfrm>
            <a:off x="5433740" y="566916"/>
            <a:ext cx="6258423" cy="5724168"/>
          </a:xfrm>
          <a:prstGeom prst="rect">
            <a:avLst/>
          </a:prstGeom>
        </p:spPr>
      </p:pic>
    </p:spTree>
    <p:extLst>
      <p:ext uri="{BB962C8B-B14F-4D97-AF65-F5344CB8AC3E}">
        <p14:creationId xmlns:p14="http://schemas.microsoft.com/office/powerpoint/2010/main" val="242314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F96C6-B960-6FA6-0B33-1C497F961BD6}"/>
              </a:ext>
            </a:extLst>
          </p:cNvPr>
          <p:cNvSpPr>
            <a:spLocks noGrp="1"/>
          </p:cNvSpPr>
          <p:nvPr>
            <p:ph type="title"/>
          </p:nvPr>
        </p:nvSpPr>
        <p:spPr/>
        <p:txBody>
          <a:bodyPr/>
          <a:lstStyle/>
          <a:p>
            <a:r>
              <a:rPr lang="en-US" dirty="0"/>
              <a:t>#6b Does the relationship between the two variable change over time?</a:t>
            </a:r>
          </a:p>
        </p:txBody>
      </p:sp>
      <p:sp>
        <p:nvSpPr>
          <p:cNvPr id="3" name="Content Placeholder 2">
            <a:extLst>
              <a:ext uri="{FF2B5EF4-FFF2-40B4-BE49-F238E27FC236}">
                <a16:creationId xmlns:a16="http://schemas.microsoft.com/office/drawing/2014/main" id="{5DF68AF6-F194-9DE6-B4E3-3493FB9B2717}"/>
              </a:ext>
            </a:extLst>
          </p:cNvPr>
          <p:cNvSpPr>
            <a:spLocks noGrp="1"/>
          </p:cNvSpPr>
          <p:nvPr>
            <p:ph idx="1"/>
          </p:nvPr>
        </p:nvSpPr>
        <p:spPr/>
        <p:txBody>
          <a:bodyPr vert="horz" lIns="91440" tIns="45720" rIns="91440" bIns="45720" rtlCol="0" anchor="t">
            <a:normAutofit/>
          </a:bodyPr>
          <a:lstStyle/>
          <a:p>
            <a:r>
              <a:rPr lang="en-US" sz="3200" dirty="0"/>
              <a:t> </a:t>
            </a:r>
            <a:r>
              <a:rPr lang="en-US" sz="3200" dirty="0">
                <a:ea typeface="+mn-lt"/>
                <a:cs typeface="+mn-lt"/>
              </a:rPr>
              <a:t>The relationship does change from 1985 to 1995 the </a:t>
            </a:r>
            <a:r>
              <a:rPr lang="en-US" sz="3200" dirty="0" err="1">
                <a:ea typeface="+mn-lt"/>
                <a:cs typeface="+mn-lt"/>
              </a:rPr>
              <a:t>avgprs</a:t>
            </a:r>
            <a:r>
              <a:rPr lang="en-US" sz="3200" dirty="0">
                <a:ea typeface="+mn-lt"/>
                <a:cs typeface="+mn-lt"/>
              </a:rPr>
              <a:t> gets higher as the Packs/cap lowers</a:t>
            </a:r>
            <a:endParaRPr lang="en-US" sz="3200" dirty="0"/>
          </a:p>
        </p:txBody>
      </p:sp>
    </p:spTree>
    <p:extLst>
      <p:ext uri="{BB962C8B-B14F-4D97-AF65-F5344CB8AC3E}">
        <p14:creationId xmlns:p14="http://schemas.microsoft.com/office/powerpoint/2010/main" val="110086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C9E90F-FF69-A409-14A2-98F21894F39B}"/>
              </a:ext>
            </a:extLst>
          </p:cNvPr>
          <p:cNvSpPr>
            <a:spLocks noGrp="1"/>
          </p:cNvSpPr>
          <p:nvPr>
            <p:ph type="title"/>
          </p:nvPr>
        </p:nvSpPr>
        <p:spPr>
          <a:xfrm>
            <a:off x="838200" y="1412488"/>
            <a:ext cx="2899189" cy="4363844"/>
          </a:xfrm>
        </p:spPr>
        <p:txBody>
          <a:bodyPr anchor="t">
            <a:normAutofit/>
          </a:bodyPr>
          <a:lstStyle/>
          <a:p>
            <a:r>
              <a:rPr lang="en-US" sz="4000">
                <a:solidFill>
                  <a:srgbClr val="FFFFFF"/>
                </a:solidFill>
                <a:ea typeface="+mj-lt"/>
                <a:cs typeface="+mj-lt"/>
              </a:rPr>
              <a:t>#7a Linear regression </a:t>
            </a:r>
            <a:endParaRPr lang="en-US" sz="4000">
              <a:solidFill>
                <a:srgbClr val="FFFFFF"/>
              </a:solidFill>
            </a:endParaRPr>
          </a:p>
        </p:txBody>
      </p:sp>
      <p:sp>
        <p:nvSpPr>
          <p:cNvPr id="3" name="Content Placeholder 2">
            <a:extLst>
              <a:ext uri="{FF2B5EF4-FFF2-40B4-BE49-F238E27FC236}">
                <a16:creationId xmlns:a16="http://schemas.microsoft.com/office/drawing/2014/main" id="{7CD94B9E-FD6B-F776-308A-A0AB59553475}"/>
              </a:ext>
            </a:extLst>
          </p:cNvPr>
          <p:cNvSpPr>
            <a:spLocks noGrp="1"/>
          </p:cNvSpPr>
          <p:nvPr>
            <p:ph sz="half" idx="1"/>
          </p:nvPr>
        </p:nvSpPr>
        <p:spPr>
          <a:xfrm>
            <a:off x="4380855" y="1412489"/>
            <a:ext cx="3427283" cy="4363844"/>
          </a:xfrm>
        </p:spPr>
        <p:txBody>
          <a:bodyPr vert="horz" lIns="91440" tIns="45720" rIns="91440" bIns="45720" rtlCol="0">
            <a:normAutofit/>
          </a:bodyPr>
          <a:lstStyle/>
          <a:p>
            <a:r>
              <a:rPr lang="en-US">
                <a:ea typeface="+mn-lt"/>
                <a:cs typeface="+mn-lt"/>
              </a:rPr>
              <a:t>lin_Reg</a:t>
            </a:r>
            <a:r>
              <a:rPr lang="en-US" dirty="0">
                <a:ea typeface="+mn-lt"/>
                <a:cs typeface="+mn-lt"/>
              </a:rPr>
              <a:t>&lt;- </a:t>
            </a:r>
            <a:r>
              <a:rPr lang="en-US">
                <a:ea typeface="+mn-lt"/>
                <a:cs typeface="+mn-lt"/>
              </a:rPr>
              <a:t>lm</a:t>
            </a:r>
            <a:r>
              <a:rPr lang="en-US" dirty="0">
                <a:ea typeface="+mn-lt"/>
                <a:cs typeface="+mn-lt"/>
              </a:rPr>
              <a:t>(</a:t>
            </a:r>
            <a:r>
              <a:rPr lang="en-US">
                <a:ea typeface="+mn-lt"/>
                <a:cs typeface="+mn-lt"/>
              </a:rPr>
              <a:t>packpc~avgprs</a:t>
            </a:r>
            <a:r>
              <a:rPr lang="en-US" dirty="0">
                <a:ea typeface="+mn-lt"/>
                <a:cs typeface="+mn-lt"/>
              </a:rPr>
              <a:t>, Cigarette)</a:t>
            </a:r>
          </a:p>
          <a:p>
            <a:r>
              <a:rPr lang="en-US" dirty="0">
                <a:ea typeface="+mn-lt"/>
                <a:cs typeface="+mn-lt"/>
              </a:rPr>
              <a:t>Print(</a:t>
            </a:r>
            <a:r>
              <a:rPr lang="en-US">
                <a:ea typeface="+mn-lt"/>
                <a:cs typeface="+mn-lt"/>
              </a:rPr>
              <a:t>lin_Reg</a:t>
            </a:r>
            <a:r>
              <a:rPr lang="en-US" dirty="0">
                <a:ea typeface="+mn-lt"/>
                <a:cs typeface="+mn-lt"/>
              </a:rPr>
              <a:t>)</a:t>
            </a:r>
          </a:p>
          <a:p>
            <a:r>
              <a:rPr lang="en-US" dirty="0">
                <a:ea typeface="+mn-lt"/>
                <a:cs typeface="+mn-lt"/>
              </a:rPr>
              <a:t>summary(</a:t>
            </a:r>
            <a:r>
              <a:rPr lang="en-US">
                <a:ea typeface="+mn-lt"/>
                <a:cs typeface="+mn-lt"/>
              </a:rPr>
              <a:t>lin_Reg</a:t>
            </a:r>
            <a:r>
              <a:rPr lang="en-US" dirty="0">
                <a:ea typeface="+mn-lt"/>
                <a:cs typeface="+mn-lt"/>
              </a:rPr>
              <a:t>)</a:t>
            </a:r>
            <a:endParaRPr lang="en-US" dirty="0"/>
          </a:p>
          <a:p>
            <a:endParaRPr lang="en-US" dirty="0"/>
          </a:p>
        </p:txBody>
      </p:sp>
      <p:cxnSp>
        <p:nvCxnSpPr>
          <p:cNvPr id="16"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F495B9E-621B-D2CF-33CB-AB299BF624CE}"/>
              </a:ext>
            </a:extLst>
          </p:cNvPr>
          <p:cNvSpPr>
            <a:spLocks noGrp="1"/>
          </p:cNvSpPr>
          <p:nvPr>
            <p:ph sz="half" idx="2"/>
          </p:nvPr>
        </p:nvSpPr>
        <p:spPr>
          <a:xfrm>
            <a:off x="8135302" y="377319"/>
            <a:ext cx="3413361" cy="4895806"/>
          </a:xfrm>
        </p:spPr>
        <p:txBody>
          <a:bodyPr vert="horz" lIns="91440" tIns="45720" rIns="91440" bIns="45720" rtlCol="0" anchor="t">
            <a:noAutofit/>
          </a:bodyPr>
          <a:lstStyle/>
          <a:p>
            <a:pPr>
              <a:lnSpc>
                <a:spcPct val="100000"/>
              </a:lnSpc>
            </a:pPr>
            <a:r>
              <a:rPr lang="en-US" sz="800" dirty="0">
                <a:latin typeface="Consolas"/>
              </a:rPr>
              <a:t>Call:
</a:t>
            </a:r>
            <a:r>
              <a:rPr lang="en-US" sz="800" dirty="0" err="1">
                <a:latin typeface="Consolas"/>
              </a:rPr>
              <a:t>lm</a:t>
            </a:r>
            <a:r>
              <a:rPr lang="en-US" sz="800" dirty="0">
                <a:latin typeface="Consolas"/>
              </a:rPr>
              <a:t>(formula = </a:t>
            </a:r>
            <a:r>
              <a:rPr lang="en-US" sz="800" dirty="0" err="1">
                <a:latin typeface="Consolas"/>
              </a:rPr>
              <a:t>packpc</a:t>
            </a:r>
            <a:r>
              <a:rPr lang="en-US" sz="800" dirty="0">
                <a:latin typeface="Consolas"/>
              </a:rPr>
              <a:t> ~ </a:t>
            </a:r>
            <a:r>
              <a:rPr lang="en-US" sz="800" dirty="0" err="1">
                <a:latin typeface="Consolas"/>
              </a:rPr>
              <a:t>avgprs</a:t>
            </a:r>
            <a:r>
              <a:rPr lang="en-US" sz="800" dirty="0">
                <a:latin typeface="Consolas"/>
              </a:rPr>
              <a:t>, data = Cigarette)
Residuals:
    Min      1Q  Median      3Q     Max 
-56.977  -9.710  -0.716   8.550  69.451 
Coefficients:
             Estimate Std. Error t value
(Intercept) 167.87737    3.79749   44.21
</a:t>
            </a:r>
            <a:r>
              <a:rPr lang="en-US" sz="800" dirty="0" err="1">
                <a:latin typeface="Consolas"/>
              </a:rPr>
              <a:t>avgprs</a:t>
            </a:r>
            <a:r>
              <a:rPr lang="en-US" sz="800" dirty="0">
                <a:latin typeface="Consolas"/>
              </a:rPr>
              <a:t>       -0.40879    0.02468  -16.56
            </a:t>
            </a:r>
            <a:r>
              <a:rPr lang="en-US" sz="800" dirty="0" err="1">
                <a:latin typeface="Consolas"/>
              </a:rPr>
              <a:t>Pr</a:t>
            </a:r>
            <a:r>
              <a:rPr lang="en-US" sz="800" dirty="0">
                <a:latin typeface="Consolas"/>
              </a:rPr>
              <a:t>(&gt;|t|)    
(Intercept)   &lt;2e-16 ***
</a:t>
            </a:r>
            <a:r>
              <a:rPr lang="en-US" sz="800" dirty="0" err="1">
                <a:latin typeface="Consolas"/>
              </a:rPr>
              <a:t>avgprs</a:t>
            </a:r>
            <a:r>
              <a:rPr lang="en-US" sz="800" dirty="0">
                <a:latin typeface="Consolas"/>
              </a:rPr>
              <a:t>        &lt;2e-16 ***
---
</a:t>
            </a:r>
            <a:r>
              <a:rPr lang="en-US" sz="800" dirty="0" err="1">
                <a:latin typeface="Consolas"/>
              </a:rPr>
              <a:t>Signif</a:t>
            </a:r>
            <a:r>
              <a:rPr lang="en-US" sz="800" dirty="0">
                <a:latin typeface="Consolas"/>
              </a:rPr>
              <a:t>. codes:  
  0 ‘***’ 0.001 ‘**’ 0.01 ‘*’ 0.05 ‘.’
  0.1 ‘ ’ 1
Residual standard error: 18.76 on 526 degrees of freedom
Multiple R-squared:  0.3427,	Adjusted R-squared:  0.3415 
F-statistic: 274.3 on 1 and 526 DF,  p-value: &lt; 2.2e-16</a:t>
            </a:r>
            <a:endParaRPr lang="en-US" dirty="0"/>
          </a:p>
        </p:txBody>
      </p:sp>
    </p:spTree>
    <p:extLst>
      <p:ext uri="{BB962C8B-B14F-4D97-AF65-F5344CB8AC3E}">
        <p14:creationId xmlns:p14="http://schemas.microsoft.com/office/powerpoint/2010/main" val="3213033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CA947-CB8C-0012-2BDF-4A02F6AF1A20}"/>
              </a:ext>
            </a:extLst>
          </p:cNvPr>
          <p:cNvSpPr>
            <a:spLocks noGrp="1"/>
          </p:cNvSpPr>
          <p:nvPr>
            <p:ph type="title"/>
          </p:nvPr>
        </p:nvSpPr>
        <p:spPr/>
        <p:txBody>
          <a:bodyPr/>
          <a:lstStyle/>
          <a:p>
            <a:r>
              <a:rPr lang="en-US" dirty="0">
                <a:ea typeface="+mj-lt"/>
                <a:cs typeface="+mj-lt"/>
              </a:rPr>
              <a:t>#7b How much variability does the line explain?</a:t>
            </a:r>
            <a:endParaRPr lang="en-US" dirty="0"/>
          </a:p>
        </p:txBody>
      </p:sp>
      <p:sp>
        <p:nvSpPr>
          <p:cNvPr id="3" name="Content Placeholder 2">
            <a:extLst>
              <a:ext uri="{FF2B5EF4-FFF2-40B4-BE49-F238E27FC236}">
                <a16:creationId xmlns:a16="http://schemas.microsoft.com/office/drawing/2014/main" id="{CBA1A240-AD53-E76E-DC9E-B876728B3EF0}"/>
              </a:ext>
            </a:extLst>
          </p:cNvPr>
          <p:cNvSpPr>
            <a:spLocks noGrp="1"/>
          </p:cNvSpPr>
          <p:nvPr>
            <p:ph idx="1"/>
          </p:nvPr>
        </p:nvSpPr>
        <p:spPr/>
        <p:txBody>
          <a:bodyPr vert="horz" lIns="91440" tIns="45720" rIns="91440" bIns="45720" rtlCol="0" anchor="t">
            <a:normAutofit/>
          </a:bodyPr>
          <a:lstStyle/>
          <a:p>
            <a:r>
              <a:rPr lang="en-US" dirty="0">
                <a:ea typeface="+mn-lt"/>
                <a:cs typeface="+mn-lt"/>
              </a:rPr>
              <a:t>We know that we have to pay attention to the Adjusted R^2, P-value and the line for the '</a:t>
            </a:r>
            <a:r>
              <a:rPr lang="en-US" dirty="0" err="1">
                <a:ea typeface="+mn-lt"/>
                <a:cs typeface="+mn-lt"/>
              </a:rPr>
              <a:t>avgprs</a:t>
            </a:r>
            <a:r>
              <a:rPr lang="en-US" dirty="0">
                <a:ea typeface="+mn-lt"/>
                <a:cs typeface="+mn-lt"/>
              </a:rPr>
              <a:t>'</a:t>
            </a:r>
            <a:endParaRPr lang="en-US" dirty="0"/>
          </a:p>
          <a:p>
            <a:pPr marL="0" indent="0">
              <a:buNone/>
            </a:pPr>
            <a:r>
              <a:rPr lang="en-US" dirty="0">
                <a:ea typeface="+mn-lt"/>
                <a:cs typeface="+mn-lt"/>
              </a:rPr>
              <a:t>The '</a:t>
            </a:r>
            <a:r>
              <a:rPr lang="en-US" dirty="0" err="1">
                <a:ea typeface="+mn-lt"/>
                <a:cs typeface="+mn-lt"/>
              </a:rPr>
              <a:t>avgprs</a:t>
            </a:r>
            <a:r>
              <a:rPr lang="en-US" dirty="0">
                <a:ea typeface="+mn-lt"/>
                <a:cs typeface="+mn-lt"/>
              </a:rPr>
              <a:t>' shows that the '</a:t>
            </a:r>
            <a:r>
              <a:rPr lang="en-US" dirty="0" err="1">
                <a:ea typeface="+mn-lt"/>
                <a:cs typeface="+mn-lt"/>
              </a:rPr>
              <a:t>packpc</a:t>
            </a:r>
            <a:r>
              <a:rPr lang="en-US" dirty="0">
                <a:ea typeface="+mn-lt"/>
                <a:cs typeface="+mn-lt"/>
              </a:rPr>
              <a:t>' will decrease 0.41 units bases every 1 unit of '</a:t>
            </a:r>
            <a:r>
              <a:rPr lang="en-US" dirty="0" err="1">
                <a:ea typeface="+mn-lt"/>
                <a:cs typeface="+mn-lt"/>
              </a:rPr>
              <a:t>avgprs</a:t>
            </a:r>
            <a:r>
              <a:rPr lang="en-US" dirty="0">
                <a:ea typeface="+mn-lt"/>
                <a:cs typeface="+mn-lt"/>
              </a:rPr>
              <a:t>' in cents</a:t>
            </a:r>
            <a:endParaRPr lang="en-US" dirty="0"/>
          </a:p>
          <a:p>
            <a:r>
              <a:rPr lang="en-US" dirty="0">
                <a:ea typeface="+mn-lt"/>
                <a:cs typeface="+mn-lt"/>
              </a:rPr>
              <a:t> We also know that the p-Value &lt; 0.05</a:t>
            </a:r>
            <a:endParaRPr lang="en-US" dirty="0"/>
          </a:p>
          <a:p>
            <a:r>
              <a:rPr lang="en-US" dirty="0">
                <a:ea typeface="+mn-lt"/>
                <a:cs typeface="+mn-lt"/>
              </a:rPr>
              <a:t>The Variability is 34.2% variability when we look at the Adjusted R^2 </a:t>
            </a:r>
            <a:endParaRPr lang="en-US"/>
          </a:p>
        </p:txBody>
      </p:sp>
    </p:spTree>
    <p:extLst>
      <p:ext uri="{BB962C8B-B14F-4D97-AF65-F5344CB8AC3E}">
        <p14:creationId xmlns:p14="http://schemas.microsoft.com/office/powerpoint/2010/main" val="3318025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vert="horz" lIns="91440" tIns="45720" rIns="91440" bIns="45720" rtlCol="0" anchor="t">
            <a:normAutofit fontScale="55000" lnSpcReduction="20000"/>
          </a:bodyPr>
          <a:lstStyle/>
          <a:p>
            <a:r>
              <a:rPr lang="en-US">
                <a:ea typeface="+mn-lt"/>
                <a:cs typeface="+mn-lt"/>
              </a:rPr>
              <a:t>Create a boxplot of the average number of packs per capita by state. Which states have the highest number of packs? Which have the lowest?</a:t>
            </a:r>
            <a:endParaRPr lang="en-US"/>
          </a:p>
          <a:p>
            <a:r>
              <a:rPr lang="en-US">
                <a:ea typeface="+mn-lt"/>
                <a:cs typeface="+mn-lt"/>
              </a:rPr>
              <a:t>Find the median over all the states of the number of packs per capita for each year. Plot this median value for the years from 1985 to 1995. What can you say about cigarette usage in these years?</a:t>
            </a:r>
            <a:endParaRPr lang="en-US"/>
          </a:p>
          <a:p>
            <a:r>
              <a:rPr lang="en-US">
                <a:ea typeface="+mn-lt"/>
                <a:cs typeface="+mn-lt"/>
              </a:rPr>
              <a:t>Create a scatter plot of price per pack vs number of packs per capita for all states and years.</a:t>
            </a:r>
            <a:endParaRPr lang="en-US"/>
          </a:p>
          <a:p>
            <a:r>
              <a:rPr lang="en-US">
                <a:ea typeface="+mn-lt"/>
                <a:cs typeface="+mn-lt"/>
              </a:rPr>
              <a:t>Are the price and the per capita packs positively correlated, negatively correlated, or uncorrelated? Explain why your answer would be expected.</a:t>
            </a:r>
            <a:endParaRPr lang="en-US"/>
          </a:p>
          <a:p>
            <a:r>
              <a:rPr lang="en-US">
                <a:ea typeface="+mn-lt"/>
                <a:cs typeface="+mn-lt"/>
              </a:rPr>
              <a:t>Change your scatter plot to show the points for each year in a different color. Does the relationship between the two variable change over time?</a:t>
            </a:r>
            <a:endParaRPr lang="en-US"/>
          </a:p>
          <a:p>
            <a:r>
              <a:rPr lang="en-US">
                <a:ea typeface="+mn-lt"/>
                <a:cs typeface="+mn-lt"/>
              </a:rPr>
              <a:t>Do a linear regression for these two variables. How much variability does the line explain?</a:t>
            </a:r>
            <a:endParaRPr lang="en-US"/>
          </a:p>
          <a:p>
            <a:r>
              <a:rPr lang="en-US">
                <a:ea typeface="+mn-lt"/>
                <a:cs typeface="+mn-lt"/>
              </a:rPr>
              <a:t>The plot above does not adjust for inflation. You can adjust the price of a pack of cigarettes for inflation by dividing the avgprs variable by the cpi variable. Create an adjusted price for each row, then re-do your scatter plot and linear regression using this adjusted price.</a:t>
            </a:r>
            <a:endParaRPr lang="en-US"/>
          </a:p>
          <a:p>
            <a:r>
              <a:rPr lang="en-US">
                <a:ea typeface="+mn-lt"/>
                <a:cs typeface="+mn-lt"/>
              </a:rPr>
              <a:t>Create a data frame with just the rows from 1985. Create a second data frame with just the rows from 1995. Then, from each of these data frames, get a vector of the number of packs per capita. Use a paired t-test to see if the number of packs per capita in 1995 was significantly different than the number of packs per capita in 1985.</a:t>
            </a:r>
            <a:endParaRPr lang="en-US"/>
          </a:p>
          <a:p>
            <a:r>
              <a:rPr lang="en-US">
                <a:ea typeface="+mn-lt"/>
                <a:cs typeface="+mn-lt"/>
              </a:rPr>
              <a:t>In the process of doing this project, have any questions come to mind that this data set could answer? If so, pick one and do the analysis to find the answer to your question.</a:t>
            </a:r>
            <a:endParaRPr lang="en-US"/>
          </a:p>
          <a:p>
            <a:endParaRPr lang="en-US" dirty="0"/>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F1098-5C60-00EF-AEEF-5B5E2276CD83}"/>
              </a:ext>
            </a:extLst>
          </p:cNvPr>
          <p:cNvSpPr>
            <a:spLocks noGrp="1"/>
          </p:cNvSpPr>
          <p:nvPr>
            <p:ph type="title"/>
          </p:nvPr>
        </p:nvSpPr>
        <p:spPr/>
        <p:txBody>
          <a:bodyPr/>
          <a:lstStyle/>
          <a:p>
            <a:r>
              <a:rPr lang="en-US" dirty="0">
                <a:ea typeface="+mj-lt"/>
                <a:cs typeface="+mj-lt"/>
              </a:rPr>
              <a:t>#8a Adjust for inflation.</a:t>
            </a:r>
            <a:endParaRPr lang="en-US" dirty="0"/>
          </a:p>
        </p:txBody>
      </p:sp>
      <p:sp>
        <p:nvSpPr>
          <p:cNvPr id="3" name="Content Placeholder 2">
            <a:extLst>
              <a:ext uri="{FF2B5EF4-FFF2-40B4-BE49-F238E27FC236}">
                <a16:creationId xmlns:a16="http://schemas.microsoft.com/office/drawing/2014/main" id="{D837DAA9-D00C-804B-9724-92A4097B5507}"/>
              </a:ext>
            </a:extLst>
          </p:cNvPr>
          <p:cNvSpPr>
            <a:spLocks noGrp="1"/>
          </p:cNvSpPr>
          <p:nvPr>
            <p:ph sz="half" idx="1"/>
          </p:nvPr>
        </p:nvSpPr>
        <p:spPr/>
        <p:txBody>
          <a:bodyPr vert="horz" lIns="91440" tIns="45720" rIns="91440" bIns="45720" rtlCol="0" anchor="t">
            <a:normAutofit/>
          </a:bodyPr>
          <a:lstStyle/>
          <a:p>
            <a:r>
              <a:rPr lang="en-US" sz="2800" dirty="0">
                <a:ea typeface="+mn-lt"/>
                <a:cs typeface="+mn-lt"/>
              </a:rPr>
              <a:t>We can adjust the price per pack cig for inflation by dividing the </a:t>
            </a:r>
            <a:r>
              <a:rPr lang="en-US" sz="2800" dirty="0" err="1">
                <a:ea typeface="+mn-lt"/>
                <a:cs typeface="+mn-lt"/>
              </a:rPr>
              <a:t>avgprs</a:t>
            </a:r>
            <a:r>
              <a:rPr lang="en-US" sz="2800" dirty="0">
                <a:ea typeface="+mn-lt"/>
                <a:cs typeface="+mn-lt"/>
              </a:rPr>
              <a:t> variable by the cpi variable</a:t>
            </a:r>
            <a:endParaRPr lang="en-US" sz="2800" dirty="0"/>
          </a:p>
        </p:txBody>
      </p:sp>
      <p:sp>
        <p:nvSpPr>
          <p:cNvPr id="4" name="Content Placeholder 3">
            <a:extLst>
              <a:ext uri="{FF2B5EF4-FFF2-40B4-BE49-F238E27FC236}">
                <a16:creationId xmlns:a16="http://schemas.microsoft.com/office/drawing/2014/main" id="{40AB128F-6F74-9178-F9A7-615BD3FEFFE5}"/>
              </a:ext>
            </a:extLst>
          </p:cNvPr>
          <p:cNvSpPr>
            <a:spLocks noGrp="1"/>
          </p:cNvSpPr>
          <p:nvPr>
            <p:ph sz="half" idx="2"/>
          </p:nvPr>
        </p:nvSpPr>
        <p:spPr/>
        <p:txBody>
          <a:bodyPr vert="horz" lIns="91440" tIns="45720" rIns="91440" bIns="45720" rtlCol="0" anchor="t">
            <a:normAutofit/>
          </a:bodyPr>
          <a:lstStyle/>
          <a:p>
            <a:r>
              <a:rPr lang="en-US" sz="2400" dirty="0" err="1">
                <a:ea typeface="+mn-lt"/>
                <a:cs typeface="+mn-lt"/>
              </a:rPr>
              <a:t>Cigarette$inflation</a:t>
            </a:r>
            <a:r>
              <a:rPr lang="en-US" sz="2400" dirty="0">
                <a:ea typeface="+mn-lt"/>
                <a:cs typeface="+mn-lt"/>
              </a:rPr>
              <a:t> &lt;- </a:t>
            </a:r>
            <a:r>
              <a:rPr lang="en-US" sz="2400" dirty="0" err="1">
                <a:ea typeface="+mn-lt"/>
                <a:cs typeface="+mn-lt"/>
              </a:rPr>
              <a:t>Cigarette$avgprs</a:t>
            </a:r>
            <a:r>
              <a:rPr lang="en-US" sz="2400" dirty="0">
                <a:ea typeface="+mn-lt"/>
                <a:cs typeface="+mn-lt"/>
              </a:rPr>
              <a:t> / </a:t>
            </a:r>
            <a:r>
              <a:rPr lang="en-US" sz="2400" dirty="0" err="1">
                <a:ea typeface="+mn-lt"/>
                <a:cs typeface="+mn-lt"/>
              </a:rPr>
              <a:t>Cigarette$cpi</a:t>
            </a:r>
            <a:endParaRPr lang="en-US" sz="2400" dirty="0" err="1"/>
          </a:p>
        </p:txBody>
      </p:sp>
    </p:spTree>
    <p:extLst>
      <p:ext uri="{BB962C8B-B14F-4D97-AF65-F5344CB8AC3E}">
        <p14:creationId xmlns:p14="http://schemas.microsoft.com/office/powerpoint/2010/main" val="3385654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040F34-E500-30A5-0279-2DAD76FD64A9}"/>
              </a:ext>
            </a:extLst>
          </p:cNvPr>
          <p:cNvSpPr>
            <a:spLocks noGrp="1"/>
          </p:cNvSpPr>
          <p:nvPr>
            <p:ph type="title"/>
          </p:nvPr>
        </p:nvSpPr>
        <p:spPr>
          <a:xfrm>
            <a:off x="630936" y="639520"/>
            <a:ext cx="3429000" cy="1719072"/>
          </a:xfrm>
        </p:spPr>
        <p:txBody>
          <a:bodyPr vert="horz" lIns="91440" tIns="45720" rIns="91440" bIns="45720" rtlCol="0" anchor="b">
            <a:normAutofit fontScale="90000"/>
          </a:bodyPr>
          <a:lstStyle/>
          <a:p>
            <a:r>
              <a:rPr lang="en-US" sz="3000" kern="1200" dirty="0">
                <a:solidFill>
                  <a:schemeClr val="tx1"/>
                </a:solidFill>
                <a:latin typeface="+mj-lt"/>
                <a:ea typeface="+mj-ea"/>
                <a:cs typeface="+mj-cs"/>
              </a:rPr>
              <a:t>#8b Re-do your scatter plot using adjusted price</a:t>
            </a:r>
            <a:r>
              <a:rPr lang="en-US" sz="3000" dirty="0">
                <a:solidFill>
                  <a:schemeClr val="tx1"/>
                </a:solidFill>
              </a:rPr>
              <a:t> with Color</a:t>
            </a:r>
            <a:endParaRPr lang="en-US" sz="3000" kern="1200" dirty="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467A21-7802-C203-0001-963CF0572AE6}"/>
              </a:ext>
            </a:extLst>
          </p:cNvPr>
          <p:cNvSpPr>
            <a:spLocks noGrp="1"/>
          </p:cNvSpPr>
          <p:nvPr>
            <p:ph sz="half" idx="1"/>
          </p:nvPr>
        </p:nvSpPr>
        <p:spPr>
          <a:xfrm>
            <a:off x="630936" y="2807208"/>
            <a:ext cx="3429000" cy="3410712"/>
          </a:xfrm>
        </p:spPr>
        <p:txBody>
          <a:bodyPr vert="horz" lIns="91440" tIns="45720" rIns="91440" bIns="45720" rtlCol="0" anchor="t">
            <a:normAutofit/>
          </a:bodyPr>
          <a:lstStyle/>
          <a:p>
            <a:r>
              <a:rPr lang="en-US" sz="2200"/>
              <a:t>ggplot(Cigarette, aes(x=Cigarette$inflation, y=packpc, color=year)) + geom_point() + geom_smooth(method=lm)</a:t>
            </a:r>
          </a:p>
        </p:txBody>
      </p:sp>
      <p:pic>
        <p:nvPicPr>
          <p:cNvPr id="5" name="Picture 5" descr="Chart, scatter chart&#10;&#10;Description automatically generated">
            <a:extLst>
              <a:ext uri="{FF2B5EF4-FFF2-40B4-BE49-F238E27FC236}">
                <a16:creationId xmlns:a16="http://schemas.microsoft.com/office/drawing/2014/main" id="{417A00CB-EE53-7D02-87B3-6F2525891C86}"/>
              </a:ext>
            </a:extLst>
          </p:cNvPr>
          <p:cNvPicPr>
            <a:picLocks noGrp="1" noChangeAspect="1"/>
          </p:cNvPicPr>
          <p:nvPr>
            <p:ph sz="half" idx="2"/>
          </p:nvPr>
        </p:nvPicPr>
        <p:blipFill>
          <a:blip r:embed="rId2"/>
          <a:stretch>
            <a:fillRect/>
          </a:stretch>
        </p:blipFill>
        <p:spPr>
          <a:xfrm>
            <a:off x="5056937" y="640080"/>
            <a:ext cx="6098438" cy="5577840"/>
          </a:xfrm>
          <a:prstGeom prst="rect">
            <a:avLst/>
          </a:prstGeom>
        </p:spPr>
      </p:pic>
    </p:spTree>
    <p:extLst>
      <p:ext uri="{BB962C8B-B14F-4D97-AF65-F5344CB8AC3E}">
        <p14:creationId xmlns:p14="http://schemas.microsoft.com/office/powerpoint/2010/main" val="6824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EFF5-7C02-18E7-18B3-36C732EB272D}"/>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kern="1200">
                <a:solidFill>
                  <a:schemeClr val="tx1"/>
                </a:solidFill>
                <a:latin typeface="+mj-lt"/>
                <a:ea typeface="+mj-ea"/>
                <a:cs typeface="+mj-cs"/>
              </a:rPr>
              <a:t>#8c linear regression using adjusted price</a:t>
            </a:r>
          </a:p>
        </p:txBody>
      </p:sp>
      <p:sp>
        <p:nvSpPr>
          <p:cNvPr id="3" name="Content Placeholder 2">
            <a:extLst>
              <a:ext uri="{FF2B5EF4-FFF2-40B4-BE49-F238E27FC236}">
                <a16:creationId xmlns:a16="http://schemas.microsoft.com/office/drawing/2014/main" id="{46906525-40F3-BCC1-3A6A-1657D9FC371B}"/>
              </a:ext>
            </a:extLst>
          </p:cNvPr>
          <p:cNvSpPr>
            <a:spLocks noGrp="1"/>
          </p:cNvSpPr>
          <p:nvPr>
            <p:ph sz="half" idx="1"/>
          </p:nvPr>
        </p:nvSpPr>
        <p:spPr>
          <a:xfrm>
            <a:off x="648931" y="2438400"/>
            <a:ext cx="3505494" cy="3785419"/>
          </a:xfrm>
        </p:spPr>
        <p:txBody>
          <a:bodyPr vert="horz" lIns="91440" tIns="45720" rIns="91440" bIns="45720" rtlCol="0">
            <a:normAutofit/>
          </a:bodyPr>
          <a:lstStyle/>
          <a:p>
            <a:r>
              <a:rPr lang="en-US"/>
              <a:t>lin_Regadj&lt;- lm(packpc~Cigarette$inflation, Cigarette)</a:t>
            </a:r>
          </a:p>
          <a:p>
            <a:endParaRPr lang="en-US"/>
          </a:p>
          <a:p>
            <a:r>
              <a:rPr lang="en-US"/>
              <a:t>summary.data.frame(lin_Regadj)</a:t>
            </a:r>
          </a:p>
        </p:txBody>
      </p:sp>
      <p:sp>
        <p:nvSpPr>
          <p:cNvPr id="20" name="Rectangle 1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1" descr="Table&#10;&#10;Description automatically generated">
            <a:extLst>
              <a:ext uri="{FF2B5EF4-FFF2-40B4-BE49-F238E27FC236}">
                <a16:creationId xmlns:a16="http://schemas.microsoft.com/office/drawing/2014/main" id="{3AB208CB-A839-03E6-6896-6838CC70472C}"/>
              </a:ext>
            </a:extLst>
          </p:cNvPr>
          <p:cNvPicPr>
            <a:picLocks noGrp="1" noChangeAspect="1"/>
          </p:cNvPicPr>
          <p:nvPr>
            <p:ph sz="half" idx="2"/>
          </p:nvPr>
        </p:nvPicPr>
        <p:blipFill>
          <a:blip r:embed="rId2"/>
          <a:stretch>
            <a:fillRect/>
          </a:stretch>
        </p:blipFill>
        <p:spPr>
          <a:xfrm>
            <a:off x="5405862" y="822237"/>
            <a:ext cx="6019331" cy="5210280"/>
          </a:xfrm>
          <a:prstGeom prst="rect">
            <a:avLst/>
          </a:prstGeom>
          <a:effectLst/>
        </p:spPr>
      </p:pic>
    </p:spTree>
    <p:extLst>
      <p:ext uri="{BB962C8B-B14F-4D97-AF65-F5344CB8AC3E}">
        <p14:creationId xmlns:p14="http://schemas.microsoft.com/office/powerpoint/2010/main" val="294668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D8465-D591-1ECF-3E78-D7D83662D205}"/>
              </a:ext>
            </a:extLst>
          </p:cNvPr>
          <p:cNvSpPr>
            <a:spLocks noGrp="1"/>
          </p:cNvSpPr>
          <p:nvPr>
            <p:ph type="title"/>
          </p:nvPr>
        </p:nvSpPr>
        <p:spPr/>
        <p:txBody>
          <a:bodyPr/>
          <a:lstStyle/>
          <a:p>
            <a:r>
              <a:rPr lang="en-US" dirty="0">
                <a:ea typeface="+mj-lt"/>
                <a:cs typeface="+mj-lt"/>
              </a:rPr>
              <a:t>9 Create a data frame</a:t>
            </a:r>
            <a:endParaRPr lang="en-US" dirty="0"/>
          </a:p>
        </p:txBody>
      </p:sp>
      <p:sp>
        <p:nvSpPr>
          <p:cNvPr id="3" name="Text Placeholder 2">
            <a:extLst>
              <a:ext uri="{FF2B5EF4-FFF2-40B4-BE49-F238E27FC236}">
                <a16:creationId xmlns:a16="http://schemas.microsoft.com/office/drawing/2014/main" id="{E5DA45BB-188A-EDFC-DA17-95674F00A7E4}"/>
              </a:ext>
            </a:extLst>
          </p:cNvPr>
          <p:cNvSpPr>
            <a:spLocks noGrp="1"/>
          </p:cNvSpPr>
          <p:nvPr>
            <p:ph type="body" idx="1"/>
          </p:nvPr>
        </p:nvSpPr>
        <p:spPr/>
        <p:txBody>
          <a:bodyPr/>
          <a:lstStyle/>
          <a:p>
            <a:r>
              <a:rPr lang="en-US" b="0" dirty="0"/>
              <a:t>#9a Create a data frame with just the rows from 1985 </a:t>
            </a:r>
            <a:endParaRPr lang="en-US" dirty="0"/>
          </a:p>
        </p:txBody>
      </p:sp>
      <p:sp>
        <p:nvSpPr>
          <p:cNvPr id="4" name="Content Placeholder 3">
            <a:extLst>
              <a:ext uri="{FF2B5EF4-FFF2-40B4-BE49-F238E27FC236}">
                <a16:creationId xmlns:a16="http://schemas.microsoft.com/office/drawing/2014/main" id="{341260D1-5D72-E6C6-5365-80AE3D9AA37B}"/>
              </a:ext>
            </a:extLst>
          </p:cNvPr>
          <p:cNvSpPr>
            <a:spLocks noGrp="1"/>
          </p:cNvSpPr>
          <p:nvPr>
            <p:ph sz="half" idx="2"/>
          </p:nvPr>
        </p:nvSpPr>
        <p:spPr/>
        <p:txBody>
          <a:bodyPr vert="horz" lIns="91440" tIns="45720" rIns="91440" bIns="45720" rtlCol="0" anchor="t">
            <a:normAutofit/>
          </a:bodyPr>
          <a:lstStyle/>
          <a:p>
            <a:r>
              <a:rPr lang="en-US" sz="2400" dirty="0"/>
              <a:t>Num_ppc85 &lt;-Cigarette %&gt;% filter(year==1985)</a:t>
            </a:r>
            <a:endParaRPr lang="en-US" sz="2400" dirty="0">
              <a:ea typeface="+mn-lt"/>
              <a:cs typeface="+mn-lt"/>
            </a:endParaRPr>
          </a:p>
          <a:p>
            <a:endParaRPr lang="en-US" sz="2400" dirty="0">
              <a:ea typeface="+mn-lt"/>
              <a:cs typeface="+mn-lt"/>
            </a:endParaRPr>
          </a:p>
          <a:p>
            <a:r>
              <a:rPr lang="en-US" sz="2400" dirty="0"/>
              <a:t>Num_ppc85subset &lt;- Num_ppc85[1:48,]</a:t>
            </a:r>
          </a:p>
        </p:txBody>
      </p:sp>
      <p:sp>
        <p:nvSpPr>
          <p:cNvPr id="5" name="Text Placeholder 4">
            <a:extLst>
              <a:ext uri="{FF2B5EF4-FFF2-40B4-BE49-F238E27FC236}">
                <a16:creationId xmlns:a16="http://schemas.microsoft.com/office/drawing/2014/main" id="{77FBD9A5-8CD2-A5AE-F8DF-DABF1B05C9D8}"/>
              </a:ext>
            </a:extLst>
          </p:cNvPr>
          <p:cNvSpPr>
            <a:spLocks noGrp="1"/>
          </p:cNvSpPr>
          <p:nvPr>
            <p:ph type="body" sz="quarter" idx="3"/>
          </p:nvPr>
        </p:nvSpPr>
        <p:spPr/>
        <p:txBody>
          <a:bodyPr/>
          <a:lstStyle/>
          <a:p>
            <a:r>
              <a:rPr lang="en-US" b="0" dirty="0">
                <a:ea typeface="+mn-lt"/>
                <a:cs typeface="+mn-lt"/>
              </a:rPr>
              <a:t>#9b Create a data frame with just the rows from 1995</a:t>
            </a:r>
            <a:endParaRPr lang="en-US" dirty="0"/>
          </a:p>
        </p:txBody>
      </p:sp>
      <p:sp>
        <p:nvSpPr>
          <p:cNvPr id="6" name="Content Placeholder 5">
            <a:extLst>
              <a:ext uri="{FF2B5EF4-FFF2-40B4-BE49-F238E27FC236}">
                <a16:creationId xmlns:a16="http://schemas.microsoft.com/office/drawing/2014/main" id="{4A024A36-6AD1-80F5-F97A-D071FDF834F6}"/>
              </a:ext>
            </a:extLst>
          </p:cNvPr>
          <p:cNvSpPr>
            <a:spLocks noGrp="1"/>
          </p:cNvSpPr>
          <p:nvPr>
            <p:ph sz="quarter" idx="4"/>
          </p:nvPr>
        </p:nvSpPr>
        <p:spPr/>
        <p:txBody>
          <a:bodyPr vert="horz" lIns="91440" tIns="45720" rIns="91440" bIns="45720" rtlCol="0" anchor="t">
            <a:normAutofit/>
          </a:bodyPr>
          <a:lstStyle/>
          <a:p>
            <a:r>
              <a:rPr lang="en-US" sz="2400" dirty="0">
                <a:ea typeface="+mn-lt"/>
                <a:cs typeface="+mn-lt"/>
              </a:rPr>
              <a:t>Num_ppc95 &lt;-Cigarette %&gt;% filter(year==1995)</a:t>
            </a:r>
          </a:p>
          <a:p>
            <a:endParaRPr lang="en-US" sz="2400" dirty="0"/>
          </a:p>
          <a:p>
            <a:r>
              <a:rPr lang="en-US" sz="2400" dirty="0">
                <a:ea typeface="+mn-lt"/>
                <a:cs typeface="+mn-lt"/>
              </a:rPr>
              <a:t>Num_ppc95subset &lt;- Num_ppc95[1:48,]</a:t>
            </a:r>
          </a:p>
          <a:p>
            <a:r>
              <a:rPr lang="en-US" sz="2400" dirty="0">
                <a:ea typeface="+mn-lt"/>
                <a:cs typeface="+mn-lt"/>
              </a:rPr>
              <a:t>#both have 48 </a:t>
            </a:r>
            <a:r>
              <a:rPr lang="en-US" sz="2400" dirty="0" err="1">
                <a:ea typeface="+mn-lt"/>
                <a:cs typeface="+mn-lt"/>
              </a:rPr>
              <a:t>obs</a:t>
            </a:r>
            <a:r>
              <a:rPr lang="en-US" sz="2400" dirty="0">
                <a:ea typeface="+mn-lt"/>
                <a:cs typeface="+mn-lt"/>
              </a:rPr>
              <a:t>, and 10 variables</a:t>
            </a:r>
            <a:endParaRPr lang="en-US" sz="2400" dirty="0"/>
          </a:p>
        </p:txBody>
      </p:sp>
    </p:spTree>
    <p:extLst>
      <p:ext uri="{BB962C8B-B14F-4D97-AF65-F5344CB8AC3E}">
        <p14:creationId xmlns:p14="http://schemas.microsoft.com/office/powerpoint/2010/main" val="1876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C9C65-8ED8-B4E2-3287-AF4D0624FF70}"/>
              </a:ext>
            </a:extLst>
          </p:cNvPr>
          <p:cNvSpPr>
            <a:spLocks noGrp="1"/>
          </p:cNvSpPr>
          <p:nvPr>
            <p:ph type="title"/>
          </p:nvPr>
        </p:nvSpPr>
        <p:spPr/>
        <p:txBody>
          <a:bodyPr/>
          <a:lstStyle/>
          <a:p>
            <a:r>
              <a:rPr lang="en-US" dirty="0">
                <a:ea typeface="+mj-lt"/>
                <a:cs typeface="+mj-lt"/>
              </a:rPr>
              <a:t>#9c Get a vector of the number of packs per capita</a:t>
            </a:r>
            <a:endParaRPr lang="en-US" dirty="0"/>
          </a:p>
        </p:txBody>
      </p:sp>
      <p:sp>
        <p:nvSpPr>
          <p:cNvPr id="3" name="Content Placeholder 2">
            <a:extLst>
              <a:ext uri="{FF2B5EF4-FFF2-40B4-BE49-F238E27FC236}">
                <a16:creationId xmlns:a16="http://schemas.microsoft.com/office/drawing/2014/main" id="{1982D6CE-713A-1EA7-A12D-8FF1487A7FCC}"/>
              </a:ext>
            </a:extLst>
          </p:cNvPr>
          <p:cNvSpPr>
            <a:spLocks noGrp="1"/>
          </p:cNvSpPr>
          <p:nvPr>
            <p:ph sz="half" idx="1"/>
          </p:nvPr>
        </p:nvSpPr>
        <p:spPr/>
        <p:txBody>
          <a:bodyPr vert="horz" lIns="91440" tIns="45720" rIns="91440" bIns="45720" rtlCol="0" anchor="t">
            <a:normAutofit/>
          </a:bodyPr>
          <a:lstStyle/>
          <a:p>
            <a:r>
              <a:rPr lang="en-US" sz="2800" dirty="0">
                <a:ea typeface="+mn-lt"/>
                <a:cs typeface="+mn-lt"/>
              </a:rPr>
              <a:t>Num_ppc85 + Num_ppc95</a:t>
            </a:r>
            <a:endParaRPr lang="en-US" sz="2800" dirty="0"/>
          </a:p>
        </p:txBody>
      </p:sp>
      <p:pic>
        <p:nvPicPr>
          <p:cNvPr id="5" name="Picture 5" descr="Table&#10;&#10;Description automatically generated">
            <a:extLst>
              <a:ext uri="{FF2B5EF4-FFF2-40B4-BE49-F238E27FC236}">
                <a16:creationId xmlns:a16="http://schemas.microsoft.com/office/drawing/2014/main" id="{FB585680-694D-3D98-C508-E8BDF5B143ED}"/>
              </a:ext>
            </a:extLst>
          </p:cNvPr>
          <p:cNvPicPr>
            <a:picLocks noGrp="1" noChangeAspect="1"/>
          </p:cNvPicPr>
          <p:nvPr>
            <p:ph sz="half" idx="2"/>
          </p:nvPr>
        </p:nvPicPr>
        <p:blipFill>
          <a:blip r:embed="rId2"/>
          <a:stretch>
            <a:fillRect/>
          </a:stretch>
        </p:blipFill>
        <p:spPr>
          <a:xfrm>
            <a:off x="6324600" y="2108281"/>
            <a:ext cx="5029200" cy="3786027"/>
          </a:xfrm>
        </p:spPr>
      </p:pic>
    </p:spTree>
    <p:extLst>
      <p:ext uri="{BB962C8B-B14F-4D97-AF65-F5344CB8AC3E}">
        <p14:creationId xmlns:p14="http://schemas.microsoft.com/office/powerpoint/2010/main" val="2964035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14B05D-C6F6-3F8F-88D5-C40DF0B1B9F4}"/>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2100" kern="1200">
                <a:solidFill>
                  <a:schemeClr val="tx1"/>
                </a:solidFill>
                <a:latin typeface="+mj-lt"/>
                <a:ea typeface="+mj-ea"/>
                <a:cs typeface="+mj-cs"/>
              </a:rPr>
              <a:t>#9d  paired t-test to see if the number of packs per capita(ppc) in 1995 was significantly different than the number of packs per capita in 1985</a:t>
            </a:r>
            <a:br>
              <a:rPr lang="en-US" sz="2100" kern="1200">
                <a:solidFill>
                  <a:schemeClr val="tx1"/>
                </a:solidFill>
                <a:latin typeface="+mj-lt"/>
                <a:ea typeface="+mj-ea"/>
                <a:cs typeface="+mj-cs"/>
              </a:rPr>
            </a:br>
            <a:r>
              <a:rPr lang="en-US" sz="2100" kern="1200">
                <a:solidFill>
                  <a:schemeClr val="tx1"/>
                </a:solidFill>
                <a:latin typeface="+mj-lt"/>
                <a:ea typeface="+mj-ea"/>
                <a:cs typeface="+mj-cs"/>
              </a:rPr>
              <a:t>We see that the P-value is less than 0.05, which means that the ppc in 1995 are significantly diffrent from that of 1985</a:t>
            </a:r>
          </a:p>
        </p:txBody>
      </p:sp>
      <p:sp>
        <p:nvSpPr>
          <p:cNvPr id="3" name="Content Placeholder 2">
            <a:extLst>
              <a:ext uri="{FF2B5EF4-FFF2-40B4-BE49-F238E27FC236}">
                <a16:creationId xmlns:a16="http://schemas.microsoft.com/office/drawing/2014/main" id="{774F563E-338F-06B4-844C-C880A46CDCB8}"/>
              </a:ext>
            </a:extLst>
          </p:cNvPr>
          <p:cNvSpPr>
            <a:spLocks noGrp="1"/>
          </p:cNvSpPr>
          <p:nvPr>
            <p:ph sz="half" idx="1"/>
          </p:nvPr>
        </p:nvSpPr>
        <p:spPr>
          <a:xfrm>
            <a:off x="638881" y="1809541"/>
            <a:ext cx="10909643" cy="687406"/>
          </a:xfrm>
        </p:spPr>
        <p:txBody>
          <a:bodyPr vert="horz" lIns="91440" tIns="45720" rIns="91440" bIns="45720" rtlCol="0" anchor="ctr">
            <a:normAutofit/>
          </a:bodyPr>
          <a:lstStyle/>
          <a:p>
            <a:pPr marL="0" indent="0" algn="ctr">
              <a:spcBef>
                <a:spcPts val="1000"/>
              </a:spcBef>
              <a:buNone/>
            </a:pPr>
            <a:r>
              <a:rPr lang="en-US" sz="2400" kern="1200">
                <a:solidFill>
                  <a:schemeClr val="tx1"/>
                </a:solidFill>
                <a:latin typeface="+mn-lt"/>
                <a:ea typeface="+mn-ea"/>
                <a:cs typeface="+mn-cs"/>
              </a:rPr>
              <a:t>t.test(Num_ppc85subset$packpc, Num_ppc95$packpc, paired = TRUE)</a:t>
            </a:r>
          </a:p>
        </p:txBody>
      </p:sp>
      <p:sp>
        <p:nvSpPr>
          <p:cNvPr id="30"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ext, letter&#10;&#10;Description automatically generated">
            <a:extLst>
              <a:ext uri="{FF2B5EF4-FFF2-40B4-BE49-F238E27FC236}">
                <a16:creationId xmlns:a16="http://schemas.microsoft.com/office/drawing/2014/main" id="{051F71EE-64AE-ECC6-F1C6-014CCCB87EB0}"/>
              </a:ext>
            </a:extLst>
          </p:cNvPr>
          <p:cNvPicPr>
            <a:picLocks noGrp="1" noChangeAspect="1"/>
          </p:cNvPicPr>
          <p:nvPr>
            <p:ph sz="half" idx="2"/>
          </p:nvPr>
        </p:nvPicPr>
        <p:blipFill>
          <a:blip r:embed="rId2"/>
          <a:stretch>
            <a:fillRect/>
          </a:stretch>
        </p:blipFill>
        <p:spPr>
          <a:xfrm>
            <a:off x="1513980" y="2633472"/>
            <a:ext cx="9160992" cy="3586353"/>
          </a:xfrm>
          <a:prstGeom prst="rect">
            <a:avLst/>
          </a:prstGeom>
        </p:spPr>
      </p:pic>
    </p:spTree>
    <p:extLst>
      <p:ext uri="{BB962C8B-B14F-4D97-AF65-F5344CB8AC3E}">
        <p14:creationId xmlns:p14="http://schemas.microsoft.com/office/powerpoint/2010/main" val="2723426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F15F9D-7028-A511-22C5-613623ADE585}"/>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Thank you!</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Right Double Quote">
            <a:extLst>
              <a:ext uri="{FF2B5EF4-FFF2-40B4-BE49-F238E27FC236}">
                <a16:creationId xmlns:a16="http://schemas.microsoft.com/office/drawing/2014/main" id="{05DCF48F-55AA-FC40-9A26-9BEB9580EB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01299" y="2633472"/>
            <a:ext cx="3586353" cy="3586353"/>
          </a:xfrm>
          <a:prstGeom prst="rect">
            <a:avLst/>
          </a:prstGeom>
        </p:spPr>
      </p:pic>
    </p:spTree>
    <p:extLst>
      <p:ext uri="{BB962C8B-B14F-4D97-AF65-F5344CB8AC3E}">
        <p14:creationId xmlns:p14="http://schemas.microsoft.com/office/powerpoint/2010/main" val="8428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1st we must get the functions and code to insure we will be able to use the necessary tools to go further</a:t>
            </a:r>
          </a:p>
        </p:txBody>
      </p:sp>
      <p:sp>
        <p:nvSpPr>
          <p:cNvPr id="3" name="Content Placeholder 2"/>
          <p:cNvSpPr>
            <a:spLocks noGrp="1"/>
          </p:cNvSpPr>
          <p:nvPr>
            <p:ph sz="half" idx="1"/>
          </p:nvPr>
        </p:nvSpPr>
        <p:spPr/>
        <p:txBody>
          <a:bodyPr vert="horz" lIns="91440" tIns="45720" rIns="91440" bIns="45720" rtlCol="0" anchor="t">
            <a:normAutofit fontScale="25000" lnSpcReduction="20000"/>
          </a:bodyPr>
          <a:lstStyle/>
          <a:p>
            <a:r>
              <a:rPr lang="en-US" dirty="0">
                <a:ea typeface="+mn-lt"/>
                <a:cs typeface="+mn-lt"/>
              </a:rPr>
              <a:t>library("ggplot2")</a:t>
            </a:r>
          </a:p>
          <a:p>
            <a:r>
              <a:rPr lang="en-US" dirty="0">
                <a:ea typeface="+mn-lt"/>
                <a:cs typeface="+mn-lt"/>
              </a:rPr>
              <a:t>library(</a:t>
            </a:r>
            <a:r>
              <a:rPr lang="en-US" dirty="0" err="1">
                <a:ea typeface="+mn-lt"/>
                <a:cs typeface="+mn-lt"/>
              </a:rPr>
              <a:t>dplyr</a:t>
            </a:r>
            <a:r>
              <a:rPr lang="en-US" dirty="0">
                <a:ea typeface="+mn-lt"/>
                <a:cs typeface="+mn-lt"/>
              </a:rPr>
              <a:t>)</a:t>
            </a:r>
          </a:p>
          <a:p>
            <a:r>
              <a:rPr lang="en-US" dirty="0">
                <a:ea typeface="+mn-lt"/>
                <a:cs typeface="+mn-lt"/>
              </a:rPr>
              <a:t>library(</a:t>
            </a:r>
            <a:r>
              <a:rPr lang="en-US" dirty="0" err="1">
                <a:ea typeface="+mn-lt"/>
                <a:cs typeface="+mn-lt"/>
              </a:rPr>
              <a:t>Ecdat</a:t>
            </a:r>
            <a:r>
              <a:rPr lang="en-US" dirty="0">
                <a:ea typeface="+mn-lt"/>
                <a:cs typeface="+mn-lt"/>
              </a:rPr>
              <a:t>)</a:t>
            </a:r>
            <a:endParaRPr lang="en-US" dirty="0"/>
          </a:p>
          <a:p>
            <a:r>
              <a:rPr lang="en-US" dirty="0">
                <a:ea typeface="+mn-lt"/>
                <a:cs typeface="+mn-lt"/>
              </a:rPr>
              <a:t>head(Cigarette)</a:t>
            </a:r>
            <a:endParaRPr lang="en-US" dirty="0"/>
          </a:p>
          <a:p>
            <a:r>
              <a:rPr lang="en-US" dirty="0">
                <a:ea typeface="+mn-lt"/>
                <a:cs typeface="+mn-lt"/>
              </a:rPr>
              <a:t>View(Cigarette)</a:t>
            </a:r>
          </a:p>
          <a:p>
            <a:r>
              <a:rPr lang="en-US" dirty="0" err="1">
                <a:ea typeface="+mn-lt"/>
                <a:cs typeface="+mn-lt"/>
              </a:rPr>
              <a:t>colnames</a:t>
            </a:r>
            <a:r>
              <a:rPr lang="en-US" dirty="0">
                <a:ea typeface="+mn-lt"/>
                <a:cs typeface="+mn-lt"/>
              </a:rPr>
              <a:t>(Cigarette)</a:t>
            </a:r>
          </a:p>
          <a:p>
            <a:r>
              <a:rPr lang="en-US" dirty="0">
                <a:ea typeface="+mn-lt"/>
                <a:cs typeface="+mn-lt"/>
              </a:rPr>
              <a:t>unique(</a:t>
            </a:r>
            <a:r>
              <a:rPr lang="en-US" dirty="0" err="1">
                <a:ea typeface="+mn-lt"/>
                <a:cs typeface="+mn-lt"/>
              </a:rPr>
              <a:t>Cigarette$year</a:t>
            </a:r>
            <a:r>
              <a:rPr lang="en-US" dirty="0">
                <a:ea typeface="+mn-lt"/>
                <a:cs typeface="+mn-lt"/>
              </a:rPr>
              <a:t>)</a:t>
            </a:r>
            <a:endParaRPr lang="en-US" dirty="0"/>
          </a:p>
        </p:txBody>
      </p:sp>
      <p:sp>
        <p:nvSpPr>
          <p:cNvPr id="6" name="Content Placeholder 5">
            <a:extLst>
              <a:ext uri="{FF2B5EF4-FFF2-40B4-BE49-F238E27FC236}">
                <a16:creationId xmlns:a16="http://schemas.microsoft.com/office/drawing/2014/main" id="{4FAEEAD7-8AE7-2761-966B-D66D772C58B7}"/>
              </a:ext>
            </a:extLst>
          </p:cNvPr>
          <p:cNvSpPr>
            <a:spLocks noGrp="1"/>
          </p:cNvSpPr>
          <p:nvPr>
            <p:ph sz="half" idx="2"/>
          </p:nvPr>
        </p:nvSpPr>
        <p:spPr>
          <a:xfrm>
            <a:off x="6324600" y="1653097"/>
            <a:ext cx="5029200" cy="4351338"/>
          </a:xfrm>
        </p:spPr>
        <p:txBody>
          <a:bodyPr vert="horz" lIns="91440" tIns="45720" rIns="91440" bIns="45720" rtlCol="0" anchor="t">
            <a:normAutofit fontScale="25000" lnSpcReduction="20000"/>
          </a:bodyPr>
          <a:lstStyle/>
          <a:p>
            <a:r>
              <a:rPr lang="en-US" sz="1600" dirty="0"/>
              <a:t> state   year   cpi      pop         </a:t>
            </a:r>
            <a:r>
              <a:rPr lang="en-US" sz="1600" dirty="0" err="1"/>
              <a:t>packpc</a:t>
            </a:r>
            <a:r>
              <a:rPr lang="en-US" sz="1600" dirty="0"/>
              <a:t>
1    AL 1985  1.076  3973000 116.4863
2    AR 1985  1.076  2327000 128.5346
3    AZ 1985  1.076  3184000 104.5226
4    CA 1985  1.076 26444000 100.3630
5    CO 1985  1.076  3209000 112.9635
6    CT 1985  1.076  3201000 109.2784
     income    tax    </a:t>
            </a:r>
            <a:r>
              <a:rPr lang="en-US" sz="1600" dirty="0" err="1"/>
              <a:t>avgprs</a:t>
            </a:r>
            <a:r>
              <a:rPr lang="en-US" sz="1600" dirty="0"/>
              <a:t>        </a:t>
            </a:r>
            <a:r>
              <a:rPr lang="en-US" sz="1600" dirty="0" err="1"/>
              <a:t>taxs</a:t>
            </a:r>
            <a:r>
              <a:rPr lang="en-US" sz="1600" dirty="0"/>
              <a:t>
1  46014968  32.5  102.18167  33.34834
2  26210736  37.0  101.47500  37.00000
3  43956936  31.0  108.57875  36.17042
4 447102816  26.0  107.83734  32.10400
5  49466672  31.0   94.26666   31.00000
6  60063368  42.0  128.02499   51.48333
  inflation
1  94.96438
2  94.30762
3 100.90962
4 100.22058
5  87.60842</a:t>
            </a:r>
            <a:r>
              <a:rPr lang="en-US" dirty="0"/>
              <a:t>
6 118.98234</a:t>
            </a:r>
          </a:p>
        </p:txBody>
      </p:sp>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a typeface="+mj-lt"/>
                <a:cs typeface="+mj-lt"/>
              </a:rPr>
              <a:t>Colnames</a:t>
            </a:r>
            <a:r>
              <a:rPr lang="en-US" dirty="0">
                <a:ea typeface="+mj-lt"/>
                <a:cs typeface="+mj-lt"/>
              </a:rPr>
              <a:t>(Cigarette)</a:t>
            </a:r>
          </a:p>
        </p:txBody>
      </p:sp>
      <p:sp>
        <p:nvSpPr>
          <p:cNvPr id="5" name="Content Placeholder 4"/>
          <p:cNvSpPr>
            <a:spLocks noGrp="1"/>
          </p:cNvSpPr>
          <p:nvPr>
            <p:ph sz="half" idx="1"/>
          </p:nvPr>
        </p:nvSpPr>
        <p:spPr/>
        <p:txBody>
          <a:bodyPr vert="horz" lIns="91440" tIns="45720" rIns="91440" bIns="45720" rtlCol="0" anchor="t">
            <a:normAutofit lnSpcReduction="10000"/>
          </a:bodyPr>
          <a:lstStyle/>
          <a:p>
            <a:r>
              <a:rPr lang="en-US" dirty="0">
                <a:ea typeface="+mn-lt"/>
                <a:cs typeface="+mn-lt"/>
              </a:rPr>
              <a:t>state'</a:t>
            </a:r>
            <a:endParaRPr lang="en-US" dirty="0"/>
          </a:p>
          <a:p>
            <a:r>
              <a:rPr lang="en-US" dirty="0">
                <a:ea typeface="+mn-lt"/>
                <a:cs typeface="+mn-lt"/>
              </a:rPr>
              <a:t>'year'</a:t>
            </a:r>
            <a:endParaRPr lang="en-US" dirty="0"/>
          </a:p>
          <a:p>
            <a:r>
              <a:rPr lang="en-US" dirty="0">
                <a:ea typeface="+mn-lt"/>
                <a:cs typeface="+mn-lt"/>
              </a:rPr>
              <a:t>'cpi'</a:t>
            </a:r>
            <a:endParaRPr lang="en-US" dirty="0"/>
          </a:p>
          <a:p>
            <a:r>
              <a:rPr lang="en-US" dirty="0">
                <a:ea typeface="+mn-lt"/>
                <a:cs typeface="+mn-lt"/>
              </a:rPr>
              <a:t>'pop'</a:t>
            </a:r>
            <a:endParaRPr lang="en-US" dirty="0"/>
          </a:p>
          <a:p>
            <a:r>
              <a:rPr lang="en-US" dirty="0">
                <a:ea typeface="+mn-lt"/>
                <a:cs typeface="+mn-lt"/>
              </a:rPr>
              <a:t>'</a:t>
            </a:r>
            <a:r>
              <a:rPr lang="en-US" dirty="0" err="1">
                <a:ea typeface="+mn-lt"/>
                <a:cs typeface="+mn-lt"/>
              </a:rPr>
              <a:t>packpc</a:t>
            </a:r>
            <a:r>
              <a:rPr lang="en-US" dirty="0">
                <a:ea typeface="+mn-lt"/>
                <a:cs typeface="+mn-lt"/>
              </a:rPr>
              <a:t>'</a:t>
            </a:r>
            <a:endParaRPr lang="en-US" dirty="0"/>
          </a:p>
          <a:p>
            <a:r>
              <a:rPr lang="en-US" dirty="0">
                <a:ea typeface="+mn-lt"/>
                <a:cs typeface="+mn-lt"/>
              </a:rPr>
              <a:t>'income'</a:t>
            </a:r>
            <a:endParaRPr lang="en-US" dirty="0"/>
          </a:p>
          <a:p>
            <a:r>
              <a:rPr lang="en-US" dirty="0">
                <a:ea typeface="+mn-lt"/>
                <a:cs typeface="+mn-lt"/>
              </a:rPr>
              <a:t>'tax'</a:t>
            </a:r>
            <a:endParaRPr lang="en-US" dirty="0"/>
          </a:p>
          <a:p>
            <a:r>
              <a:rPr lang="en-US" dirty="0">
                <a:ea typeface="+mn-lt"/>
                <a:cs typeface="+mn-lt"/>
              </a:rPr>
              <a:t>'</a:t>
            </a:r>
            <a:r>
              <a:rPr lang="en-US" dirty="0" err="1">
                <a:ea typeface="+mn-lt"/>
                <a:cs typeface="+mn-lt"/>
              </a:rPr>
              <a:t>avgprs</a:t>
            </a:r>
            <a:r>
              <a:rPr lang="en-US" dirty="0">
                <a:ea typeface="+mn-lt"/>
                <a:cs typeface="+mn-lt"/>
              </a:rPr>
              <a:t>'</a:t>
            </a:r>
            <a:endParaRPr lang="en-US" dirty="0"/>
          </a:p>
          <a:p>
            <a:r>
              <a:rPr lang="en-US" dirty="0">
                <a:ea typeface="+mn-lt"/>
                <a:cs typeface="+mn-lt"/>
              </a:rPr>
              <a:t>'</a:t>
            </a:r>
            <a:r>
              <a:rPr lang="en-US" dirty="0" err="1">
                <a:ea typeface="+mn-lt"/>
                <a:cs typeface="+mn-lt"/>
              </a:rPr>
              <a:t>taxs</a:t>
            </a:r>
            <a:r>
              <a:rPr lang="en-US" dirty="0">
                <a:ea typeface="+mn-lt"/>
                <a:cs typeface="+mn-lt"/>
              </a:rPr>
              <a:t>'</a:t>
            </a:r>
            <a:endParaRPr lang="en-US" dirty="0"/>
          </a:p>
          <a:p>
            <a:endParaRPr lang="en-US" dirty="0"/>
          </a:p>
        </p:txBody>
      </p:sp>
      <p:sp>
        <p:nvSpPr>
          <p:cNvPr id="11" name="Content Placeholder 10">
            <a:extLst>
              <a:ext uri="{FF2B5EF4-FFF2-40B4-BE49-F238E27FC236}">
                <a16:creationId xmlns:a16="http://schemas.microsoft.com/office/drawing/2014/main" id="{1AB1DE63-69C1-0E5A-FF16-8D8440E9ECE4}"/>
              </a:ext>
            </a:extLst>
          </p:cNvPr>
          <p:cNvSpPr>
            <a:spLocks noGrp="1"/>
          </p:cNvSpPr>
          <p:nvPr>
            <p:ph sz="half" idx="2"/>
          </p:nvPr>
        </p:nvSpPr>
        <p:spPr/>
        <p:txBody>
          <a:bodyPr>
            <a:normAutofit lnSpcReduction="10000"/>
          </a:bodyPr>
          <a:lstStyle/>
          <a:p>
            <a:endParaRPr lang="en-US"/>
          </a:p>
        </p:txBody>
      </p:sp>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the plots and data</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mj-lt"/>
                <a:cs typeface="+mj-lt"/>
              </a:rPr>
              <a:t>#2a-Boxplot Average of number of packs/Cap/state</a:t>
            </a:r>
            <a:endParaRPr lang="en-US" dirty="0"/>
          </a:p>
        </p:txBody>
      </p:sp>
      <p:sp>
        <p:nvSpPr>
          <p:cNvPr id="7" name="Text Placeholder 6"/>
          <p:cNvSpPr>
            <a:spLocks noGrp="1"/>
          </p:cNvSpPr>
          <p:nvPr>
            <p:ph type="body" idx="1"/>
          </p:nvPr>
        </p:nvSpPr>
        <p:spPr/>
        <p:txBody>
          <a:bodyPr/>
          <a:lstStyle/>
          <a:p>
            <a:endParaRPr lang="en-US"/>
          </a:p>
        </p:txBody>
      </p:sp>
      <p:sp>
        <p:nvSpPr>
          <p:cNvPr id="8" name="Content Placeholder 7"/>
          <p:cNvSpPr>
            <a:spLocks noGrp="1"/>
          </p:cNvSpPr>
          <p:nvPr>
            <p:ph sz="half" idx="2"/>
          </p:nvPr>
        </p:nvSpPr>
        <p:spPr/>
        <p:txBody>
          <a:bodyPr vert="horz" lIns="91440" tIns="45720" rIns="91440" bIns="45720" rtlCol="0" anchor="t">
            <a:normAutofit/>
          </a:bodyPr>
          <a:lstStyle/>
          <a:p>
            <a:r>
              <a:rPr lang="en-US" dirty="0" err="1">
                <a:ea typeface="+mn-lt"/>
                <a:cs typeface="+mn-lt"/>
              </a:rPr>
              <a:t>ggplot</a:t>
            </a:r>
            <a:r>
              <a:rPr lang="en-US" dirty="0">
                <a:ea typeface="+mn-lt"/>
                <a:cs typeface="+mn-lt"/>
              </a:rPr>
              <a:t>(Cigarette, </a:t>
            </a:r>
            <a:r>
              <a:rPr lang="en-US" dirty="0" err="1">
                <a:ea typeface="+mn-lt"/>
                <a:cs typeface="+mn-lt"/>
              </a:rPr>
              <a:t>aes</a:t>
            </a:r>
            <a:r>
              <a:rPr lang="en-US" dirty="0">
                <a:ea typeface="+mn-lt"/>
                <a:cs typeface="+mn-lt"/>
              </a:rPr>
              <a:t>(x=state, y=</a:t>
            </a:r>
            <a:r>
              <a:rPr lang="en-US" dirty="0" err="1">
                <a:ea typeface="+mn-lt"/>
                <a:cs typeface="+mn-lt"/>
              </a:rPr>
              <a:t>packpc</a:t>
            </a:r>
            <a:r>
              <a:rPr lang="en-US" dirty="0">
                <a:ea typeface="+mn-lt"/>
                <a:cs typeface="+mn-lt"/>
              </a:rPr>
              <a:t>)) + </a:t>
            </a:r>
            <a:r>
              <a:rPr lang="en-US" dirty="0" err="1">
                <a:ea typeface="+mn-lt"/>
                <a:cs typeface="+mn-lt"/>
              </a:rPr>
              <a:t>geom_boxplot</a:t>
            </a:r>
            <a:r>
              <a:rPr lang="en-US" dirty="0">
                <a:ea typeface="+mn-lt"/>
                <a:cs typeface="+mn-lt"/>
              </a:rPr>
              <a:t>()</a:t>
            </a:r>
            <a:endParaRPr lang="en-US" dirty="0"/>
          </a:p>
        </p:txBody>
      </p:sp>
      <p:sp>
        <p:nvSpPr>
          <p:cNvPr id="9" name="Text Placeholder 8"/>
          <p:cNvSpPr>
            <a:spLocks noGrp="1"/>
          </p:cNvSpPr>
          <p:nvPr>
            <p:ph type="body" sz="quarter" idx="3"/>
          </p:nvPr>
        </p:nvSpPr>
        <p:spPr/>
        <p:txBody>
          <a:bodyPr/>
          <a:lstStyle/>
          <a:p>
            <a:endParaRPr lang="en-US"/>
          </a:p>
        </p:txBody>
      </p:sp>
      <p:pic>
        <p:nvPicPr>
          <p:cNvPr id="3" name="Picture 3" descr="Chart&#10;&#10;Description automatically generated">
            <a:extLst>
              <a:ext uri="{FF2B5EF4-FFF2-40B4-BE49-F238E27FC236}">
                <a16:creationId xmlns:a16="http://schemas.microsoft.com/office/drawing/2014/main" id="{A0EDCC30-731A-10F4-26AE-C9142920BE59}"/>
              </a:ext>
            </a:extLst>
          </p:cNvPr>
          <p:cNvPicPr>
            <a:picLocks noGrp="1" noChangeAspect="1"/>
          </p:cNvPicPr>
          <p:nvPr>
            <p:ph sz="quarter" idx="4"/>
          </p:nvPr>
        </p:nvPicPr>
        <p:blipFill>
          <a:blip r:embed="rId2"/>
          <a:stretch>
            <a:fillRect/>
          </a:stretch>
        </p:blipFill>
        <p:spPr>
          <a:xfrm>
            <a:off x="7091782" y="2520815"/>
            <a:ext cx="3828690" cy="3504481"/>
          </a:xfrm>
        </p:spPr>
      </p:pic>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353FC0-4B9C-6D25-2596-21BA320D5BD0}"/>
              </a:ext>
            </a:extLst>
          </p:cNvPr>
          <p:cNvSpPr>
            <a:spLocks noGrp="1"/>
          </p:cNvSpPr>
          <p:nvPr>
            <p:ph type="title"/>
          </p:nvPr>
        </p:nvSpPr>
        <p:spPr>
          <a:xfrm>
            <a:off x="804672" y="1412489"/>
            <a:ext cx="2871095" cy="2156621"/>
          </a:xfrm>
        </p:spPr>
        <p:txBody>
          <a:bodyPr anchor="t">
            <a:normAutofit/>
          </a:bodyPr>
          <a:lstStyle/>
          <a:p>
            <a:r>
              <a:rPr lang="en-US" sz="3600">
                <a:solidFill>
                  <a:srgbClr val="FFFFFF"/>
                </a:solidFill>
                <a:ea typeface="+mj-lt"/>
                <a:cs typeface="+mj-lt"/>
              </a:rPr>
              <a:t>#2b Highest pack/cap</a:t>
            </a:r>
            <a:endParaRPr lang="en-US" sz="3600">
              <a:solidFill>
                <a:srgbClr val="FFFFFF"/>
              </a:solidFill>
            </a:endParaRPr>
          </a:p>
        </p:txBody>
      </p:sp>
      <p:sp>
        <p:nvSpPr>
          <p:cNvPr id="3" name="Content Placeholder 2">
            <a:extLst>
              <a:ext uri="{FF2B5EF4-FFF2-40B4-BE49-F238E27FC236}">
                <a16:creationId xmlns:a16="http://schemas.microsoft.com/office/drawing/2014/main" id="{9778A556-C2B4-E177-213B-9BDD7129174B}"/>
              </a:ext>
            </a:extLst>
          </p:cNvPr>
          <p:cNvSpPr>
            <a:spLocks noGrp="1"/>
          </p:cNvSpPr>
          <p:nvPr>
            <p:ph sz="half" idx="1"/>
          </p:nvPr>
        </p:nvSpPr>
        <p:spPr>
          <a:xfrm>
            <a:off x="5198993" y="1412489"/>
            <a:ext cx="2926080" cy="4363844"/>
          </a:xfrm>
        </p:spPr>
        <p:txBody>
          <a:bodyPr vert="horz" lIns="91440" tIns="45720" rIns="91440" bIns="45720" rtlCol="0">
            <a:normAutofit/>
          </a:bodyPr>
          <a:lstStyle/>
          <a:p>
            <a:r>
              <a:rPr lang="en-US" dirty="0">
                <a:ea typeface="+mn-lt"/>
                <a:cs typeface="+mn-lt"/>
              </a:rPr>
              <a:t>Cigarette %&gt;% </a:t>
            </a:r>
            <a:r>
              <a:rPr lang="en-US">
                <a:ea typeface="+mn-lt"/>
                <a:cs typeface="+mn-lt"/>
              </a:rPr>
              <a:t>group_by</a:t>
            </a:r>
            <a:r>
              <a:rPr lang="en-US" dirty="0">
                <a:ea typeface="+mn-lt"/>
                <a:cs typeface="+mn-lt"/>
              </a:rPr>
              <a:t>(state) %&gt;% </a:t>
            </a:r>
            <a:r>
              <a:rPr lang="en-US">
                <a:ea typeface="+mn-lt"/>
                <a:cs typeface="+mn-lt"/>
              </a:rPr>
              <a:t>summarise</a:t>
            </a:r>
            <a:r>
              <a:rPr lang="en-US" dirty="0">
                <a:ea typeface="+mn-lt"/>
                <a:cs typeface="+mn-lt"/>
              </a:rPr>
              <a:t>(Mean=mean(</a:t>
            </a:r>
            <a:r>
              <a:rPr lang="en-US">
                <a:ea typeface="+mn-lt"/>
                <a:cs typeface="+mn-lt"/>
              </a:rPr>
              <a:t>packpc</a:t>
            </a:r>
            <a:r>
              <a:rPr lang="en-US" dirty="0">
                <a:ea typeface="+mn-lt"/>
                <a:cs typeface="+mn-lt"/>
              </a:rPr>
              <a:t>)) %&gt;% arrange(desc(Mean))</a:t>
            </a:r>
            <a:endParaRPr lang="en-US" dirty="0"/>
          </a:p>
        </p:txBody>
      </p:sp>
      <p:sp>
        <p:nvSpPr>
          <p:cNvPr id="4" name="Content Placeholder 3">
            <a:extLst>
              <a:ext uri="{FF2B5EF4-FFF2-40B4-BE49-F238E27FC236}">
                <a16:creationId xmlns:a16="http://schemas.microsoft.com/office/drawing/2014/main" id="{4F145727-9B9A-E875-C240-E894B994B234}"/>
              </a:ext>
            </a:extLst>
          </p:cNvPr>
          <p:cNvSpPr>
            <a:spLocks noGrp="1"/>
          </p:cNvSpPr>
          <p:nvPr>
            <p:ph sz="half" idx="2"/>
          </p:nvPr>
        </p:nvSpPr>
        <p:spPr>
          <a:xfrm>
            <a:off x="8451604" y="1412489"/>
            <a:ext cx="2926080" cy="4363844"/>
          </a:xfrm>
        </p:spPr>
        <p:txBody>
          <a:bodyPr vert="horz" lIns="91440" tIns="45720" rIns="91440" bIns="45720" rtlCol="0" anchor="t">
            <a:noAutofit/>
          </a:bodyPr>
          <a:lstStyle/>
          <a:p>
            <a:r>
              <a:rPr lang="en-US" sz="1600" dirty="0">
                <a:latin typeface="Consolas"/>
              </a:rPr>
              <a:t># A tibble: 48 × 2
   state  Mean
   </a:t>
            </a:r>
            <a:r>
              <a:rPr lang="en-US" sz="1600" i="1" dirty="0">
                <a:latin typeface="Consolas"/>
              </a:rPr>
              <a:t>&lt;</a:t>
            </a:r>
            <a:r>
              <a:rPr lang="en-US" sz="1600" i="1" dirty="0" err="1">
                <a:latin typeface="Consolas"/>
              </a:rPr>
              <a:t>fct</a:t>
            </a:r>
            <a:r>
              <a:rPr lang="en-US" sz="1600" i="1" dirty="0">
                <a:latin typeface="Consolas"/>
              </a:rPr>
              <a:t>&gt;</a:t>
            </a:r>
            <a:r>
              <a:rPr lang="en-US" sz="1600" dirty="0">
                <a:latin typeface="Consolas"/>
              </a:rPr>
              <a:t> </a:t>
            </a:r>
            <a:r>
              <a:rPr lang="en-US" sz="1600" i="1" dirty="0">
                <a:latin typeface="Consolas"/>
              </a:rPr>
              <a:t>&lt;</a:t>
            </a:r>
            <a:r>
              <a:rPr lang="en-US" sz="1600" i="1" dirty="0" err="1">
                <a:latin typeface="Consolas"/>
              </a:rPr>
              <a:t>dbl</a:t>
            </a:r>
            <a:r>
              <a:rPr lang="en-US" sz="1600" i="1" dirty="0">
                <a:latin typeface="Consolas"/>
              </a:rPr>
              <a:t>&gt;</a:t>
            </a:r>
            <a:r>
              <a:rPr lang="en-US" sz="1600" dirty="0">
                <a:latin typeface="Consolas"/>
              </a:rPr>
              <a:t>
 1 KY     174.
 2 NH     166.
 3 NC     135.
 4 IN     132.
 5 DE     128.
 6 VT     126.
 7 MO     124.
 8 TN     124.
 9 AR     119.
10 SC     119.
# … with 38 more rows</a:t>
            </a:r>
            <a:endParaRPr lang="en-US" sz="1600" dirty="0"/>
          </a:p>
        </p:txBody>
      </p:sp>
    </p:spTree>
    <p:extLst>
      <p:ext uri="{BB962C8B-B14F-4D97-AF65-F5344CB8AC3E}">
        <p14:creationId xmlns:p14="http://schemas.microsoft.com/office/powerpoint/2010/main" val="61280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13C1DC-A20B-1FB8-A160-742F6D31E0F1}"/>
              </a:ext>
            </a:extLst>
          </p:cNvPr>
          <p:cNvSpPr>
            <a:spLocks noGrp="1"/>
          </p:cNvSpPr>
          <p:nvPr>
            <p:ph type="title"/>
          </p:nvPr>
        </p:nvSpPr>
        <p:spPr>
          <a:xfrm>
            <a:off x="804672" y="1412489"/>
            <a:ext cx="2871095" cy="2156621"/>
          </a:xfrm>
        </p:spPr>
        <p:txBody>
          <a:bodyPr anchor="t">
            <a:normAutofit/>
          </a:bodyPr>
          <a:lstStyle/>
          <a:p>
            <a:r>
              <a:rPr lang="en-US" sz="3600">
                <a:solidFill>
                  <a:srgbClr val="FFFFFF"/>
                </a:solidFill>
                <a:ea typeface="+mj-lt"/>
                <a:cs typeface="+mj-lt"/>
              </a:rPr>
              <a:t>#2c Lowest pack/cap</a:t>
            </a:r>
            <a:endParaRPr lang="en-US" sz="3600">
              <a:solidFill>
                <a:srgbClr val="FFFFFF"/>
              </a:solidFill>
            </a:endParaRPr>
          </a:p>
        </p:txBody>
      </p:sp>
      <p:sp>
        <p:nvSpPr>
          <p:cNvPr id="3" name="Content Placeholder 2">
            <a:extLst>
              <a:ext uri="{FF2B5EF4-FFF2-40B4-BE49-F238E27FC236}">
                <a16:creationId xmlns:a16="http://schemas.microsoft.com/office/drawing/2014/main" id="{F7F2B2CB-2765-1142-A6B4-C068EAEAB8C3}"/>
              </a:ext>
            </a:extLst>
          </p:cNvPr>
          <p:cNvSpPr>
            <a:spLocks noGrp="1"/>
          </p:cNvSpPr>
          <p:nvPr>
            <p:ph sz="half" idx="1"/>
          </p:nvPr>
        </p:nvSpPr>
        <p:spPr>
          <a:xfrm>
            <a:off x="5198993" y="1412489"/>
            <a:ext cx="2926080" cy="4363844"/>
          </a:xfrm>
        </p:spPr>
        <p:txBody>
          <a:bodyPr vert="horz" lIns="91440" tIns="45720" rIns="91440" bIns="45720" rtlCol="0">
            <a:normAutofit/>
          </a:bodyPr>
          <a:lstStyle/>
          <a:p>
            <a:r>
              <a:rPr lang="en-US" dirty="0">
                <a:ea typeface="+mn-lt"/>
                <a:cs typeface="+mn-lt"/>
              </a:rPr>
              <a:t>Cigarette %&gt;% </a:t>
            </a:r>
            <a:r>
              <a:rPr lang="en-US">
                <a:ea typeface="+mn-lt"/>
                <a:cs typeface="+mn-lt"/>
              </a:rPr>
              <a:t>group_by</a:t>
            </a:r>
            <a:r>
              <a:rPr lang="en-US" dirty="0">
                <a:ea typeface="+mn-lt"/>
                <a:cs typeface="+mn-lt"/>
              </a:rPr>
              <a:t>(state) %&gt;% </a:t>
            </a:r>
            <a:r>
              <a:rPr lang="en-US">
                <a:ea typeface="+mn-lt"/>
                <a:cs typeface="+mn-lt"/>
              </a:rPr>
              <a:t>summarise</a:t>
            </a:r>
            <a:r>
              <a:rPr lang="en-US" dirty="0">
                <a:ea typeface="+mn-lt"/>
                <a:cs typeface="+mn-lt"/>
              </a:rPr>
              <a:t>(Mean=mean(</a:t>
            </a:r>
            <a:r>
              <a:rPr lang="en-US">
                <a:ea typeface="+mn-lt"/>
                <a:cs typeface="+mn-lt"/>
              </a:rPr>
              <a:t>packpc</a:t>
            </a:r>
            <a:r>
              <a:rPr lang="en-US" dirty="0">
                <a:ea typeface="+mn-lt"/>
                <a:cs typeface="+mn-lt"/>
              </a:rPr>
              <a:t>)) %&gt;% arrange(Mean)</a:t>
            </a:r>
            <a:endParaRPr lang="en-US" dirty="0"/>
          </a:p>
        </p:txBody>
      </p:sp>
      <p:sp>
        <p:nvSpPr>
          <p:cNvPr id="4" name="Content Placeholder 3">
            <a:extLst>
              <a:ext uri="{FF2B5EF4-FFF2-40B4-BE49-F238E27FC236}">
                <a16:creationId xmlns:a16="http://schemas.microsoft.com/office/drawing/2014/main" id="{439D290E-E934-58C5-AAE7-0ECE9CAA8C18}"/>
              </a:ext>
            </a:extLst>
          </p:cNvPr>
          <p:cNvSpPr>
            <a:spLocks noGrp="1"/>
          </p:cNvSpPr>
          <p:nvPr>
            <p:ph sz="half" idx="2"/>
          </p:nvPr>
        </p:nvSpPr>
        <p:spPr>
          <a:xfrm>
            <a:off x="8451604" y="1412489"/>
            <a:ext cx="2926080" cy="4363844"/>
          </a:xfrm>
        </p:spPr>
        <p:txBody>
          <a:bodyPr vert="horz" lIns="91440" tIns="45720" rIns="91440" bIns="45720" rtlCol="0" anchor="t">
            <a:noAutofit/>
          </a:bodyPr>
          <a:lstStyle/>
          <a:p>
            <a:r>
              <a:rPr lang="en-US" sz="1600" dirty="0">
                <a:latin typeface="Consolas"/>
              </a:rPr>
              <a:t># A tibble: 48 × 2
   state  Mean
   </a:t>
            </a:r>
            <a:r>
              <a:rPr lang="en-US" sz="1600" i="1" dirty="0">
                <a:latin typeface="Consolas"/>
              </a:rPr>
              <a:t>&lt;</a:t>
            </a:r>
            <a:r>
              <a:rPr lang="en-US" sz="1600" i="1" dirty="0" err="1">
                <a:latin typeface="Consolas"/>
              </a:rPr>
              <a:t>fct</a:t>
            </a:r>
            <a:r>
              <a:rPr lang="en-US" sz="1600" i="1" dirty="0">
                <a:latin typeface="Consolas"/>
              </a:rPr>
              <a:t>&gt;</a:t>
            </a:r>
            <a:r>
              <a:rPr lang="en-US" sz="1600" dirty="0">
                <a:latin typeface="Consolas"/>
              </a:rPr>
              <a:t> </a:t>
            </a:r>
            <a:r>
              <a:rPr lang="en-US" sz="1600" i="1" dirty="0">
                <a:latin typeface="Consolas"/>
              </a:rPr>
              <a:t>&lt;</a:t>
            </a:r>
            <a:r>
              <a:rPr lang="en-US" sz="1600" i="1" dirty="0" err="1">
                <a:latin typeface="Consolas"/>
              </a:rPr>
              <a:t>dbl</a:t>
            </a:r>
            <a:r>
              <a:rPr lang="en-US" sz="1600" i="1" dirty="0">
                <a:latin typeface="Consolas"/>
              </a:rPr>
              <a:t>&gt;</a:t>
            </a:r>
            <a:r>
              <a:rPr lang="en-US" sz="1600" dirty="0">
                <a:latin typeface="Consolas"/>
              </a:rPr>
              <a:t>
 1 UT     56.8
 2 NM     74.4
 3 CA     76.7
 4 WA     81.0
 5 ID     87.5
 6 AZ     87.8
 7 ND     88.4
 8 MT     89.2
 9 TX     89.8
10 MN     92.2
# … with 38 more rows</a:t>
            </a:r>
            <a:endParaRPr lang="en-US" sz="1600" dirty="0"/>
          </a:p>
        </p:txBody>
      </p:sp>
    </p:spTree>
    <p:extLst>
      <p:ext uri="{BB962C8B-B14F-4D97-AF65-F5344CB8AC3E}">
        <p14:creationId xmlns:p14="http://schemas.microsoft.com/office/powerpoint/2010/main" val="357716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mj-lt"/>
                <a:cs typeface="+mj-lt"/>
              </a:rPr>
              <a:t>#3a Median over all states for packs/cap</a:t>
            </a:r>
            <a:endParaRPr lang="en-US" dirty="0"/>
          </a:p>
        </p:txBody>
      </p:sp>
      <p:sp>
        <p:nvSpPr>
          <p:cNvPr id="5" name="Content Placeholder 4"/>
          <p:cNvSpPr>
            <a:spLocks noGrp="1"/>
          </p:cNvSpPr>
          <p:nvPr>
            <p:ph idx="1"/>
          </p:nvPr>
        </p:nvSpPr>
        <p:spPr/>
        <p:txBody>
          <a:bodyPr vert="horz" lIns="91440" tIns="45720" rIns="91440" bIns="45720" rtlCol="0" anchor="t">
            <a:normAutofit fontScale="70000" lnSpcReduction="20000"/>
          </a:bodyPr>
          <a:lstStyle/>
          <a:p>
            <a:r>
              <a:rPr lang="en-US" dirty="0">
                <a:latin typeface="Consolas"/>
              </a:rPr>
              <a:t># A tibble: 11 × 2
    year Median
   </a:t>
            </a:r>
            <a:r>
              <a:rPr lang="en-US" i="1" dirty="0">
                <a:latin typeface="Consolas"/>
              </a:rPr>
              <a:t>&lt;int&gt;</a:t>
            </a:r>
            <a:r>
              <a:rPr lang="en-US" dirty="0">
                <a:latin typeface="Consolas"/>
              </a:rPr>
              <a:t>  </a:t>
            </a:r>
            <a:r>
              <a:rPr lang="en-US" i="1" dirty="0">
                <a:latin typeface="Consolas"/>
              </a:rPr>
              <a:t>&lt;</a:t>
            </a:r>
            <a:r>
              <a:rPr lang="en-US" i="1" dirty="0" err="1">
                <a:latin typeface="Consolas"/>
              </a:rPr>
              <a:t>dbl</a:t>
            </a:r>
            <a:r>
              <a:rPr lang="en-US" i="1" dirty="0">
                <a:latin typeface="Consolas"/>
              </a:rPr>
              <a:t>&gt;</a:t>
            </a:r>
            <a:r>
              <a:rPr lang="en-US" dirty="0">
                <a:latin typeface="Consolas"/>
              </a:rPr>
              <a:t>
 1  </a:t>
            </a:r>
            <a:r>
              <a:rPr lang="en-US" u="sng" dirty="0">
                <a:latin typeface="Consolas"/>
              </a:rPr>
              <a:t>1</a:t>
            </a:r>
            <a:r>
              <a:rPr lang="en-US" dirty="0">
                <a:latin typeface="Consolas"/>
              </a:rPr>
              <a:t>985  119. 
 2  </a:t>
            </a:r>
            <a:r>
              <a:rPr lang="en-US" u="sng" dirty="0">
                <a:latin typeface="Consolas"/>
              </a:rPr>
              <a:t>1</a:t>
            </a:r>
            <a:r>
              <a:rPr lang="en-US" dirty="0">
                <a:latin typeface="Consolas"/>
              </a:rPr>
              <a:t>986  116. 
 3  </a:t>
            </a:r>
            <a:r>
              <a:rPr lang="en-US" u="sng" dirty="0">
                <a:latin typeface="Consolas"/>
              </a:rPr>
              <a:t>1</a:t>
            </a:r>
            <a:r>
              <a:rPr lang="en-US" dirty="0">
                <a:latin typeface="Consolas"/>
              </a:rPr>
              <a:t>987  113. 
 4  </a:t>
            </a:r>
            <a:r>
              <a:rPr lang="en-US" u="sng" dirty="0">
                <a:latin typeface="Consolas"/>
              </a:rPr>
              <a:t>1</a:t>
            </a:r>
            <a:r>
              <a:rPr lang="en-US" dirty="0">
                <a:latin typeface="Consolas"/>
              </a:rPr>
              <a:t>988  111. 
 5  </a:t>
            </a:r>
            <a:r>
              <a:rPr lang="en-US" u="sng" dirty="0">
                <a:latin typeface="Consolas"/>
              </a:rPr>
              <a:t>1</a:t>
            </a:r>
            <a:r>
              <a:rPr lang="en-US" dirty="0">
                <a:latin typeface="Consolas"/>
              </a:rPr>
              <a:t>989  108. 
 6  </a:t>
            </a:r>
            <a:r>
              <a:rPr lang="en-US" u="sng" dirty="0">
                <a:latin typeface="Consolas"/>
              </a:rPr>
              <a:t>1</a:t>
            </a:r>
            <a:r>
              <a:rPr lang="en-US" dirty="0">
                <a:latin typeface="Consolas"/>
              </a:rPr>
              <a:t>990  100. 
 7  </a:t>
            </a:r>
            <a:r>
              <a:rPr lang="en-US" u="sng" dirty="0">
                <a:latin typeface="Consolas"/>
              </a:rPr>
              <a:t>1</a:t>
            </a:r>
            <a:r>
              <a:rPr lang="en-US" dirty="0">
                <a:latin typeface="Consolas"/>
              </a:rPr>
              <a:t>991   97.9
 8  </a:t>
            </a:r>
            <a:r>
              <a:rPr lang="en-US" u="sng" dirty="0">
                <a:latin typeface="Consolas"/>
              </a:rPr>
              <a:t>1</a:t>
            </a:r>
            <a:r>
              <a:rPr lang="en-US" dirty="0">
                <a:latin typeface="Consolas"/>
              </a:rPr>
              <a:t>992   95.1
 9  </a:t>
            </a:r>
            <a:r>
              <a:rPr lang="en-US" u="sng" dirty="0">
                <a:latin typeface="Consolas"/>
              </a:rPr>
              <a:t>1</a:t>
            </a:r>
            <a:r>
              <a:rPr lang="en-US" dirty="0">
                <a:latin typeface="Consolas"/>
              </a:rPr>
              <a:t>993   93.2
10  </a:t>
            </a:r>
            <a:r>
              <a:rPr lang="en-US" u="sng" dirty="0">
                <a:latin typeface="Consolas"/>
              </a:rPr>
              <a:t>1</a:t>
            </a:r>
            <a:r>
              <a:rPr lang="en-US" dirty="0">
                <a:latin typeface="Consolas"/>
              </a:rPr>
              <a:t>994   92.8
11  </a:t>
            </a:r>
            <a:r>
              <a:rPr lang="en-US" u="sng" dirty="0">
                <a:latin typeface="Consolas"/>
              </a:rPr>
              <a:t>1</a:t>
            </a:r>
            <a:r>
              <a:rPr lang="en-US" dirty="0">
                <a:latin typeface="Consolas"/>
              </a:rPr>
              <a:t>995   92.8</a:t>
            </a:r>
            <a:endParaRPr lang="en-US" dirty="0"/>
          </a:p>
        </p:txBody>
      </p:sp>
      <p:sp>
        <p:nvSpPr>
          <p:cNvPr id="6" name="Text Placeholder 5"/>
          <p:cNvSpPr>
            <a:spLocks noGrp="1"/>
          </p:cNvSpPr>
          <p:nvPr>
            <p:ph type="body" sz="half" idx="2"/>
          </p:nvPr>
        </p:nvSpPr>
        <p:spPr/>
        <p:txBody>
          <a:bodyPr vert="horz" lIns="91440" tIns="45720" rIns="91440" bIns="45720" rtlCol="0" anchor="t">
            <a:normAutofit/>
          </a:bodyPr>
          <a:lstStyle/>
          <a:p>
            <a:r>
              <a:rPr lang="en-US" dirty="0">
                <a:ea typeface="+mn-lt"/>
                <a:cs typeface="+mn-lt"/>
              </a:rPr>
              <a:t>Cigarette %&gt;% </a:t>
            </a:r>
            <a:r>
              <a:rPr lang="en-US" dirty="0" err="1">
                <a:ea typeface="+mn-lt"/>
                <a:cs typeface="+mn-lt"/>
              </a:rPr>
              <a:t>group_by</a:t>
            </a:r>
            <a:r>
              <a:rPr lang="en-US" dirty="0">
                <a:ea typeface="+mn-lt"/>
                <a:cs typeface="+mn-lt"/>
              </a:rPr>
              <a:t>(year) %&gt;% </a:t>
            </a:r>
            <a:r>
              <a:rPr lang="en-US" dirty="0" err="1">
                <a:ea typeface="+mn-lt"/>
                <a:cs typeface="+mn-lt"/>
              </a:rPr>
              <a:t>summarise</a:t>
            </a:r>
            <a:r>
              <a:rPr lang="en-US" dirty="0">
                <a:ea typeface="+mn-lt"/>
                <a:cs typeface="+mn-lt"/>
              </a:rPr>
              <a:t>(Median=median(</a:t>
            </a:r>
            <a:r>
              <a:rPr lang="en-US" dirty="0" err="1">
                <a:ea typeface="+mn-lt"/>
                <a:cs typeface="+mn-lt"/>
              </a:rPr>
              <a:t>packpc</a:t>
            </a:r>
            <a:r>
              <a:rPr lang="en-US" dirty="0">
                <a:ea typeface="+mn-lt"/>
                <a:cs typeface="+mn-lt"/>
              </a:rPr>
              <a:t>))</a:t>
            </a:r>
            <a:endParaRPr lang="en-US" dirty="0"/>
          </a:p>
        </p:txBody>
      </p:sp>
    </p:spTree>
    <p:extLst>
      <p:ext uri="{BB962C8B-B14F-4D97-AF65-F5344CB8AC3E}">
        <p14:creationId xmlns:p14="http://schemas.microsoft.com/office/powerpoint/2010/main" val="182743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128</Words>
  <Application>Microsoft Office PowerPoint</Application>
  <PresentationFormat>Widescreen</PresentationFormat>
  <Paragraphs>37</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CITY SKETCH 16X9</vt:lpstr>
      <vt:lpstr>Lesson 10 Final Project </vt:lpstr>
      <vt:lpstr>Objective</vt:lpstr>
      <vt:lpstr>1st we must get the functions and code to insure we will be able to use the necessary tools to go further</vt:lpstr>
      <vt:lpstr>Colnames(Cigarette)</vt:lpstr>
      <vt:lpstr>Now the plots and data</vt:lpstr>
      <vt:lpstr>#2a-Boxplot Average of number of packs/Cap/state</vt:lpstr>
      <vt:lpstr>#2b Highest pack/cap</vt:lpstr>
      <vt:lpstr>#2c Lowest pack/cap</vt:lpstr>
      <vt:lpstr>#3a Median over all states for packs/cap</vt:lpstr>
      <vt:lpstr>#3b Plot Median from 1985-1995...</vt:lpstr>
      <vt:lpstr>#3b Plot Median from 1985-1995... Contin,</vt:lpstr>
      <vt:lpstr>#3c What can you say about cigarette usage in these years? </vt:lpstr>
      <vt:lpstr>#4 Scatterplot of $/pack v # of Pack/cap for all states and years</vt:lpstr>
      <vt:lpstr>#5a Correlation</vt:lpstr>
      <vt:lpstr>#5</vt:lpstr>
      <vt:lpstr>#6a Scatter plot each year in a different color</vt:lpstr>
      <vt:lpstr>#6b Does the relationship between the two variable change over time?</vt:lpstr>
      <vt:lpstr>#7a Linear regression </vt:lpstr>
      <vt:lpstr>#7b How much variability does the line explain?</vt:lpstr>
      <vt:lpstr>#8a Adjust for inflation.</vt:lpstr>
      <vt:lpstr>#8b Re-do your scatter plot using adjusted price with Color</vt:lpstr>
      <vt:lpstr>#8c linear regression using adjusted price</vt:lpstr>
      <vt:lpstr>9 Create a data frame</vt:lpstr>
      <vt:lpstr>#9c Get a vector of the number of packs per capita</vt:lpstr>
      <vt:lpstr>#9d  paired t-test to see if the number of packs per capita(ppc) in 1995 was significantly different than the number of packs per capita in 1985 We see that the P-value is less than 0.05, which means that the ppc in 1995 are significantly diffrent from that of 1985</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
  <cp:revision>305</cp:revision>
  <dcterms:created xsi:type="dcterms:W3CDTF">2023-01-29T19:28:16Z</dcterms:created>
  <dcterms:modified xsi:type="dcterms:W3CDTF">2023-01-31T00:01:07Z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